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047" r:id="rId2"/>
    <p:sldId id="1048" r:id="rId3"/>
    <p:sldId id="1060" r:id="rId4"/>
    <p:sldId id="1065" r:id="rId5"/>
    <p:sldId id="1061" r:id="rId6"/>
    <p:sldId id="1062" r:id="rId7"/>
    <p:sldId id="1075" r:id="rId8"/>
    <p:sldId id="1076" r:id="rId9"/>
    <p:sldId id="1063" r:id="rId10"/>
    <p:sldId id="1066" r:id="rId11"/>
    <p:sldId id="1072" r:id="rId12"/>
    <p:sldId id="1064" r:id="rId13"/>
    <p:sldId id="1078" r:id="rId14"/>
    <p:sldId id="1070" r:id="rId15"/>
    <p:sldId id="1067" r:id="rId16"/>
    <p:sldId id="1068" r:id="rId17"/>
    <p:sldId id="1059" r:id="rId18"/>
  </p:sldIdLst>
  <p:sldSz cx="9144000" cy="6858000" type="letter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306"/>
    <a:srgbClr val="32415C"/>
    <a:srgbClr val="FB0A10"/>
    <a:srgbClr val="94F0E4"/>
    <a:srgbClr val="5771A0"/>
    <a:srgbClr val="800080"/>
    <a:srgbClr val="66FF33"/>
    <a:srgbClr val="FF0000"/>
    <a:srgbClr val="3333CC"/>
    <a:srgbClr val="FF8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5" autoAdjust="0"/>
    <p:restoredTop sz="93205" autoAdjust="0"/>
  </p:normalViewPr>
  <p:slideViewPr>
    <p:cSldViewPr>
      <p:cViewPr varScale="1">
        <p:scale>
          <a:sx n="74" d="100"/>
          <a:sy n="74" d="100"/>
        </p:scale>
        <p:origin x="-270" y="-90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4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9817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e)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e)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73004" y="6670726"/>
            <a:ext cx="4033943" cy="3511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BB24DFB2-039E-7C48-B595-D07844711DF9}" type="slidenum">
              <a:rPr lang="en-US"/>
              <a:pPr/>
              <a:t>17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Programming Paradigms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  <p:pic>
        <p:nvPicPr>
          <p:cNvPr id="14" name="Picture 25" descr="Seal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Programming Paradigms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304800"/>
            <a:ext cx="5181600" cy="1963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#4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Programming Paradigms</a:t>
            </a: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152400" y="3429000"/>
            <a:ext cx="8610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  <a:ea typeface="+mj-ea"/>
                <a:cs typeface="+mj-cs"/>
              </a:rPr>
              <a:t>Hand</a:t>
            </a:r>
            <a:r>
              <a:rPr lang="en-US" sz="2800" dirty="0">
                <a:solidFill>
                  <a:srgbClr val="FFFF00"/>
                </a:solidFill>
                <a:ea typeface="+mj-ea"/>
                <a:cs typeface="+mj-cs"/>
              </a:rPr>
              <a:t>-Held Device Bridges Language Gap</a:t>
            </a: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038600"/>
            <a:ext cx="5410199" cy="19812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In a growingly diverse population, like the US, where more and more people have English as a second language, how can technology help?</a:t>
            </a:r>
            <a:endParaRPr lang="en-US" sz="2400" i="1" dirty="0" smtClean="0">
              <a:solidFill>
                <a:schemeClr val="accent4"/>
              </a:solidFill>
              <a:latin typeface="18 VAG Rounded Light   0239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248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Courier"/>
                <a:cs typeface="Courier"/>
              </a:rPr>
              <a:t>http://</a:t>
            </a:r>
            <a:r>
              <a:rPr lang="en-US" sz="1400" b="1" dirty="0" err="1">
                <a:latin typeface="Courier"/>
                <a:cs typeface="Courier"/>
              </a:rPr>
              <a:t>www.npr.org</a:t>
            </a:r>
            <a:r>
              <a:rPr lang="en-US" sz="1400" b="1" dirty="0">
                <a:latin typeface="Courier"/>
                <a:cs typeface="Courier"/>
              </a:rPr>
              <a:t>/blogs/</a:t>
            </a:r>
            <a:r>
              <a:rPr lang="en-US" sz="1400" b="1" dirty="0" err="1">
                <a:latin typeface="Courier"/>
                <a:cs typeface="Courier"/>
              </a:rPr>
              <a:t>alltechconsidered</a:t>
            </a:r>
            <a:r>
              <a:rPr lang="en-US" sz="1400" b="1" dirty="0">
                <a:latin typeface="Courier"/>
                <a:cs typeface="Courier"/>
              </a:rPr>
              <a:t>/2013/06/27/186525030/translation-please-hand-held-device-bridges-language-gap</a:t>
            </a:r>
            <a:endParaRPr lang="en-US" sz="1400" b="1" dirty="0" smtClean="0">
              <a:latin typeface="Courier"/>
              <a:cs typeface="Courier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67400" y="6157452"/>
            <a:ext cx="3200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13000" y="2895600"/>
            <a:ext cx="312420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18 VAG Rounded Thin   55390"/>
                <a:cs typeface="T VAG Rounded Thin"/>
              </a:rPr>
              <a:t>Quest </a:t>
            </a:r>
            <a:r>
              <a:rPr lang="en-US" sz="1600" dirty="0">
                <a:solidFill>
                  <a:schemeClr val="bg1"/>
                </a:solidFill>
                <a:latin typeface="18 VAG Rounded Thin   55390"/>
                <a:cs typeface="T VAG Rounded Thin"/>
              </a:rPr>
              <a:t>(first exam) </a:t>
            </a:r>
            <a:r>
              <a:rPr lang="en-US" sz="1600" b="1" dirty="0" smtClean="0">
                <a:solidFill>
                  <a:schemeClr val="bg1"/>
                </a:solidFill>
                <a:latin typeface="18 VAG Rounded Thin   55390"/>
                <a:cs typeface="T VAG Rounded Thin"/>
              </a:rPr>
              <a:t>in 12 </a:t>
            </a:r>
            <a:r>
              <a:rPr lang="en-US" sz="1600" b="1" dirty="0">
                <a:solidFill>
                  <a:schemeClr val="bg1"/>
                </a:solidFill>
                <a:latin typeface="18 VAG Rounded Thin   55390"/>
                <a:cs typeface="T VAG Rounded Thin"/>
              </a:rPr>
              <a:t>days!!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191000"/>
            <a:ext cx="2747164" cy="2057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400"/>
              <a:t>Dr. Ivan Sutherland</a:t>
            </a:r>
          </a:p>
          <a:p>
            <a:pPr lvl="1"/>
            <a:r>
              <a:rPr lang="en-US" sz="2000"/>
              <a:t>“Father of Computer Graphics”</a:t>
            </a:r>
          </a:p>
          <a:p>
            <a:pPr lvl="1"/>
            <a:r>
              <a:rPr lang="en-US" sz="2000"/>
              <a:t>1988 Turing Award</a:t>
            </a:r>
            <a:br>
              <a:rPr lang="en-US" sz="2000"/>
            </a:br>
            <a:r>
              <a:rPr lang="en-US" sz="2000"/>
              <a:t>(“Nobel prize” for CS)</a:t>
            </a:r>
          </a:p>
          <a:p>
            <a:pPr lvl="1"/>
            <a:r>
              <a:rPr lang="en-US" sz="2000"/>
              <a:t>Wrote Sketchpad for his foundational 1963 thesis </a:t>
            </a:r>
          </a:p>
          <a:p>
            <a:r>
              <a:rPr lang="en-US" sz="2400"/>
              <a:t>The most impressive software ever written</a:t>
            </a:r>
          </a:p>
          <a:p>
            <a:r>
              <a:rPr lang="en-US" sz="2400"/>
              <a:t>First…</a:t>
            </a:r>
          </a:p>
          <a:p>
            <a:pPr lvl="1"/>
            <a:r>
              <a:rPr lang="en-US" sz="2000"/>
              <a:t>Object-oriented system</a:t>
            </a:r>
          </a:p>
          <a:p>
            <a:pPr lvl="1"/>
            <a:r>
              <a:rPr lang="en-US" sz="2000"/>
              <a:t>Graphical user interface</a:t>
            </a:r>
          </a:p>
          <a:p>
            <a:pPr lvl="1"/>
            <a:r>
              <a:rPr lang="en-US" sz="2000"/>
              <a:t>non-procedural language</a:t>
            </a:r>
          </a:p>
        </p:txBody>
      </p:sp>
      <p:pic>
        <p:nvPicPr>
          <p:cNvPr id="8" name="Content Placeholder 7" descr="Sketchpad-Apple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5139" b="-45139"/>
          <a:stretch>
            <a:fillRect/>
          </a:stretch>
        </p:blipFill>
        <p:spPr>
          <a:xfrm>
            <a:off x="4655344" y="2237936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Example : SketchPad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en.wikipedia.org/wiki/Sketchpad</a:t>
            </a:r>
          </a:p>
        </p:txBody>
      </p:sp>
      <p:pic>
        <p:nvPicPr>
          <p:cNvPr id="10" name="Picture 9" descr="Ivan_Sutherland_at_CH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43000"/>
            <a:ext cx="1600200" cy="2148840"/>
          </a:xfrm>
          <a:prstGeom prst="rect">
            <a:avLst/>
          </a:prstGeom>
        </p:spPr>
      </p:pic>
      <p:pic>
        <p:nvPicPr>
          <p:cNvPr id="12" name="Picture 11" descr="youtube_logo.jpg"/>
          <p:cNvPicPr>
            <a:picLocks noChangeAspect="1"/>
          </p:cNvPicPr>
          <p:nvPr/>
        </p:nvPicPr>
        <p:blipFill>
          <a:blip r:embed="rId4"/>
          <a:srcRect l="5242" t="16401" r="4527" b="27095"/>
          <a:stretch>
            <a:fillRect/>
          </a:stretch>
        </p:blipFill>
        <p:spPr>
          <a:xfrm>
            <a:off x="4680326" y="3510901"/>
            <a:ext cx="746224" cy="350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72200" y="1676400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Spent the past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few years doing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research @ Berkeley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in EECS dept!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4060201" cy="220312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52600"/>
            <a:ext cx="3696962" cy="232215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in BYOB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7086600" y="4495800"/>
            <a:ext cx="1890665" cy="1828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24400" y="5181600"/>
            <a:ext cx="2752293" cy="39642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5" name="Picture 14" descr="ru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334000"/>
            <a:ext cx="2222500" cy="50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12192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energy consumption … Predict the output?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6437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Passing …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u="sng" dirty="0"/>
              <a:t>what</a:t>
            </a:r>
            <a:r>
              <a:rPr lang="en-US" dirty="0"/>
              <a:t> computation desired without specifying </a:t>
            </a:r>
            <a:r>
              <a:rPr lang="en-US" u="sng" dirty="0"/>
              <a:t>how</a:t>
            </a:r>
            <a:r>
              <a:rPr lang="en-US" dirty="0"/>
              <a:t> it carries it out</a:t>
            </a:r>
          </a:p>
          <a:p>
            <a:pPr lvl="1"/>
            <a:r>
              <a:rPr lang="en-US" dirty="0"/>
              <a:t>Often a series of assertions and queries</a:t>
            </a:r>
          </a:p>
          <a:p>
            <a:pPr lvl="1"/>
            <a:r>
              <a:rPr lang="en-US" dirty="0"/>
              <a:t>Feels like magic!</a:t>
            </a:r>
          </a:p>
          <a:p>
            <a:r>
              <a:rPr lang="en-US" dirty="0"/>
              <a:t>Sub-categories</a:t>
            </a:r>
          </a:p>
          <a:p>
            <a:pPr lvl="1"/>
            <a:r>
              <a:rPr lang="en-US" dirty="0"/>
              <a:t>Logic</a:t>
            </a:r>
          </a:p>
          <a:p>
            <a:pPr lvl="1"/>
            <a:r>
              <a:rPr lang="en-US" dirty="0"/>
              <a:t>Constraint</a:t>
            </a:r>
          </a:p>
          <a:p>
            <a:pPr lvl="2"/>
            <a:r>
              <a:rPr lang="en-US" dirty="0"/>
              <a:t>We saw in Sketchpad!</a:t>
            </a:r>
          </a:p>
          <a:p>
            <a:r>
              <a:rPr lang="en-US" dirty="0" smtClean="0"/>
              <a:t>Example: </a:t>
            </a:r>
            <a:r>
              <a:rPr lang="en-US" dirty="0"/>
              <a:t>Prolog</a:t>
            </a:r>
          </a:p>
        </p:txBody>
      </p:sp>
      <p:pic>
        <p:nvPicPr>
          <p:cNvPr id="8" name="Content Placeholder 7" descr="decl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8166" t="20721" r="8241" b="1835"/>
          <a:stretch>
            <a:fillRect/>
          </a:stretch>
        </p:blipFill>
        <p:spPr>
          <a:xfrm>
            <a:off x="4583885" y="1828800"/>
            <a:ext cx="4178488" cy="281189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Declarative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en.wikipedia.org/wiki/Declarative_programming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4724400"/>
            <a:ext cx="434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Anders Hejlsberg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“The Future of C#” @ PDC2008</a:t>
            </a:r>
            <a:br>
              <a:rPr lang="en-US" sz="2000">
                <a:solidFill>
                  <a:schemeClr val="tx1"/>
                </a:solidFill>
                <a:latin typeface="18 VAG Rounded Thin   55390"/>
              </a:rPr>
            </a:br>
            <a:r>
              <a:rPr lang="en-US" sz="2000">
                <a:solidFill>
                  <a:schemeClr val="tx1"/>
                </a:solidFill>
                <a:latin typeface="18 VAG Rounded Thin   55390"/>
              </a:rPr>
              <a:t>channel9.msdn.com/pdc2008/TL16/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07133" cy="11687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might look like …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7086600" y="4495800"/>
            <a:ext cx="1890665" cy="1828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24400" y="5181600"/>
            <a:ext cx="2752293" cy="39642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energy consumption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4290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Five schoolgirls sat for an examination. Their parents – so they thought – showed an undue degree of interest in the result.  They therefore agreed that, in writing home about the examination, </a:t>
            </a:r>
            <a:r>
              <a:rPr lang="en-US" sz="2400">
                <a:solidFill>
                  <a:srgbClr val="FFFF00"/>
                </a:solidFill>
              </a:rPr>
              <a:t>each girl should make one true statement and one untrue one</a:t>
            </a:r>
            <a:r>
              <a:rPr lang="en-US" sz="2400"/>
              <a:t>. The following are the relevant passages from their letters: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/>
              <a:t>Betty</a:t>
            </a:r>
          </a:p>
          <a:p>
            <a:pPr lvl="1"/>
            <a:r>
              <a:rPr lang="en-US" sz="1800"/>
              <a:t>Kitty was 2</a:t>
            </a:r>
            <a:r>
              <a:rPr lang="en-US" sz="1800" baseline="30000"/>
              <a:t>nd</a:t>
            </a:r>
            <a:endParaRPr lang="en-US" sz="1800"/>
          </a:p>
          <a:p>
            <a:pPr lvl="1"/>
            <a:r>
              <a:rPr lang="en-US" sz="1800"/>
              <a:t>I was 3</a:t>
            </a:r>
            <a:r>
              <a:rPr lang="en-US" sz="1800" baseline="30000"/>
              <a:t>rd</a:t>
            </a:r>
            <a:endParaRPr lang="en-US" sz="1800"/>
          </a:p>
          <a:p>
            <a:r>
              <a:rPr lang="en-US" sz="2000"/>
              <a:t>Ethel</a:t>
            </a:r>
          </a:p>
          <a:p>
            <a:pPr lvl="1"/>
            <a:r>
              <a:rPr lang="en-US" sz="1800"/>
              <a:t>I was on top</a:t>
            </a:r>
          </a:p>
          <a:p>
            <a:pPr lvl="1"/>
            <a:r>
              <a:rPr lang="en-US" sz="1800"/>
              <a:t>Joan was 2</a:t>
            </a:r>
            <a:r>
              <a:rPr lang="en-US" sz="1800" baseline="30000"/>
              <a:t>nd</a:t>
            </a:r>
            <a:endParaRPr lang="en-US" sz="1800"/>
          </a:p>
          <a:p>
            <a:r>
              <a:rPr lang="en-US" sz="2000"/>
              <a:t>Joan</a:t>
            </a:r>
          </a:p>
          <a:p>
            <a:pPr lvl="1"/>
            <a:r>
              <a:rPr lang="en-US" sz="1800"/>
              <a:t>I was 3</a:t>
            </a:r>
            <a:r>
              <a:rPr lang="en-US" sz="1800" baseline="30000"/>
              <a:t>rd</a:t>
            </a:r>
            <a:endParaRPr lang="en-US" sz="1800"/>
          </a:p>
          <a:p>
            <a:pPr lvl="1"/>
            <a:r>
              <a:rPr lang="en-US" sz="1800"/>
              <a:t>Ethel was last</a:t>
            </a:r>
          </a:p>
          <a:p>
            <a:r>
              <a:rPr lang="en-US" sz="2000"/>
              <a:t>Kitty</a:t>
            </a:r>
          </a:p>
          <a:p>
            <a:pPr lvl="1"/>
            <a:r>
              <a:rPr lang="en-US" sz="1800"/>
              <a:t>I came out 2</a:t>
            </a:r>
            <a:r>
              <a:rPr lang="en-US" sz="1800" baseline="30000"/>
              <a:t>nd</a:t>
            </a:r>
            <a:endParaRPr lang="en-US" sz="1800"/>
          </a:p>
          <a:p>
            <a:pPr lvl="1"/>
            <a:r>
              <a:rPr lang="en-US" sz="1800"/>
              <a:t>Mary was only 4</a:t>
            </a:r>
            <a:r>
              <a:rPr lang="en-US" sz="1800" baseline="30000"/>
              <a:t>th</a:t>
            </a:r>
            <a:endParaRPr lang="en-US" sz="1800"/>
          </a:p>
          <a:p>
            <a:r>
              <a:rPr lang="en-US" sz="2000"/>
              <a:t>Mary</a:t>
            </a:r>
          </a:p>
          <a:p>
            <a:pPr lvl="1"/>
            <a:r>
              <a:rPr lang="en-US" sz="1800"/>
              <a:t>I was 4</a:t>
            </a:r>
            <a:r>
              <a:rPr lang="en-US" sz="1800" baseline="30000"/>
              <a:t>th</a:t>
            </a:r>
            <a:endParaRPr lang="en-US" sz="1800"/>
          </a:p>
          <a:p>
            <a:pPr lvl="1"/>
            <a:r>
              <a:rPr lang="en-US" sz="1800"/>
              <a:t>Betty was 1</a:t>
            </a:r>
            <a:r>
              <a:rPr lang="en-US" sz="1800" baseline="30000"/>
              <a:t>st</a:t>
            </a:r>
            <a:r>
              <a:rPr lang="en-US" sz="180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Declarative Programming Example</a:t>
            </a:r>
          </a:p>
        </p:txBody>
      </p:sp>
      <p:pic>
        <p:nvPicPr>
          <p:cNvPr id="7" name="Picture 6" descr="Screen shot 2010-09-15 at 4.33.54 AM.png"/>
          <p:cNvPicPr>
            <a:picLocks noChangeAspect="1"/>
          </p:cNvPicPr>
          <p:nvPr/>
        </p:nvPicPr>
        <p:blipFill>
          <a:blip r:embed="rId2"/>
          <a:srcRect b="1303"/>
          <a:stretch>
            <a:fillRect/>
          </a:stretch>
        </p:blipFill>
        <p:spPr>
          <a:xfrm>
            <a:off x="7315200" y="2057400"/>
            <a:ext cx="1270000" cy="126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7239000" y="3429000"/>
            <a:ext cx="1417999" cy="13716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336256" cy="5305864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u="sng" dirty="0"/>
              <a:t>Turing Machine</a:t>
            </a:r>
            <a:r>
              <a:rPr lang="en-US" sz="2000" dirty="0"/>
              <a:t> has an infinite tape of 1s and 0s and instructions that say whether to move the tape left, right, read, or write it</a:t>
            </a:r>
          </a:p>
          <a:p>
            <a:pPr lvl="1"/>
            <a:r>
              <a:rPr lang="en-US" sz="1600" dirty="0"/>
              <a:t>Can simulate any computer algorithm!</a:t>
            </a:r>
          </a:p>
          <a:p>
            <a:r>
              <a:rPr lang="en-US" sz="2000" dirty="0"/>
              <a:t>A </a:t>
            </a:r>
            <a:r>
              <a:rPr lang="en-US" sz="2000" u="sng" dirty="0"/>
              <a:t>Universal Turing Machine</a:t>
            </a:r>
            <a:r>
              <a:rPr lang="en-US" sz="2000" dirty="0"/>
              <a:t> is one that can simulate a Turing machine on any input</a:t>
            </a:r>
          </a:p>
          <a:p>
            <a:r>
              <a:rPr lang="en-US" sz="2000" dirty="0"/>
              <a:t>A language is considered </a:t>
            </a:r>
            <a:r>
              <a:rPr lang="en-US" sz="2000" u="sng" dirty="0"/>
              <a:t>Turing Complete</a:t>
            </a:r>
            <a:r>
              <a:rPr lang="en-US" sz="2000" dirty="0"/>
              <a:t> if it can simulate a </a:t>
            </a:r>
            <a:r>
              <a:rPr lang="en-US" sz="2000" u="sng" dirty="0"/>
              <a:t>Universal Turing Machine</a:t>
            </a:r>
          </a:p>
          <a:p>
            <a:pPr lvl="1"/>
            <a:r>
              <a:rPr lang="en-US" sz="1600" dirty="0"/>
              <a:t>A way to decide that one programming language or paradigm is just as powerful as another</a:t>
            </a:r>
          </a:p>
        </p:txBody>
      </p:sp>
      <p:pic>
        <p:nvPicPr>
          <p:cNvPr id="8" name="Content Placeholder 7" descr="turingMachine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5889" b="-45889"/>
          <a:stretch>
            <a:fillRect/>
          </a:stretch>
        </p:blipFill>
        <p:spPr>
          <a:xfrm>
            <a:off x="4981929" y="0"/>
            <a:ext cx="3385430" cy="444773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Completeness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/wiki/</a:t>
            </a:r>
            <a:r>
              <a:rPr lang="en-US" sz="2000" b="1" dirty="0" err="1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Turing_completeness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</a:b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ironphoenix.org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tril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/tm/</a:t>
            </a:r>
          </a:p>
        </p:txBody>
      </p:sp>
      <p:pic>
        <p:nvPicPr>
          <p:cNvPr id="9" name="Picture 8" descr="candy_button_pap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3886200"/>
            <a:ext cx="3378200" cy="20849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5800" y="32766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Turing Machine by Tom Dunne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59436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Thin   55390"/>
              </a:rPr>
              <a:t>Xkcd comic “Candy Button Paper”</a:t>
            </a:r>
            <a:endParaRPr lang="en-US" sz="1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Functional</a:t>
            </a:r>
          </a:p>
          <a:p>
            <a:pPr lvl="1"/>
            <a:r>
              <a:rPr lang="en-US"/>
              <a:t>Evaluate an expression and use the resulting value for something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Imperative	</a:t>
            </a:r>
          </a:p>
          <a:p>
            <a:pPr lvl="1"/>
            <a:r>
              <a:rPr lang="en-US"/>
              <a:t>First </a:t>
            </a:r>
            <a:r>
              <a:rPr lang="en-US" i="1"/>
              <a:t>do this</a:t>
            </a:r>
            <a:r>
              <a:rPr lang="en-US"/>
              <a:t> </a:t>
            </a:r>
            <a:br>
              <a:rPr lang="en-US"/>
            </a:br>
            <a:r>
              <a:rPr lang="en-US"/>
              <a:t>and next </a:t>
            </a:r>
            <a:r>
              <a:rPr lang="en-US" i="1"/>
              <a:t>do that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Object-</a:t>
            </a:r>
            <a:r>
              <a:rPr lang="en-US" dirty="0" smtClean="0"/>
              <a:t>oriented</a:t>
            </a:r>
          </a:p>
          <a:p>
            <a:pPr lvl="1"/>
            <a:r>
              <a:rPr lang="en-US" dirty="0" smtClean="0"/>
              <a:t>Class and instances</a:t>
            </a:r>
          </a:p>
          <a:p>
            <a:pPr lvl="2"/>
            <a:r>
              <a:rPr lang="en-US" dirty="0" smtClean="0"/>
              <a:t>House Example</a:t>
            </a:r>
            <a:endParaRPr lang="en-US" dirty="0"/>
          </a:p>
          <a:p>
            <a:pPr lvl="1"/>
            <a:r>
              <a:rPr lang="en-US" dirty="0"/>
              <a:t>Send messages between objects to simulate the temporal evolution of a set of real world phenomena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Answer a question via search for a solution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Remember the Paradigms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www.cs.aau.dk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/~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normark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/prog3-03/html/notes/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paradigms_themes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-paradigm-overview-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section.html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en.wikipedia.org/wiki/Programming_paradigm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sz="2400" dirty="0" smtClean="0"/>
              <a:t>Each paradigm has its  unique benefits</a:t>
            </a:r>
          </a:p>
          <a:p>
            <a:pPr lvl="1"/>
            <a:r>
              <a:rPr lang="en-US" sz="2000" dirty="0" smtClean="0"/>
              <a:t>If a language is Turing complete, it is equally powerful</a:t>
            </a:r>
          </a:p>
          <a:p>
            <a:pPr lvl="1"/>
            <a:r>
              <a:rPr lang="en-US" sz="2000" dirty="0" smtClean="0"/>
              <a:t>Paradigms vary in efficiency, scalability, overhead, fun, “how” vs “what” to specify, etc.</a:t>
            </a:r>
            <a:endParaRPr lang="en-US" sz="2000" dirty="0"/>
          </a:p>
          <a:p>
            <a:r>
              <a:rPr lang="en-US" sz="2400" dirty="0" smtClean="0"/>
              <a:t>Modern languages usually take the best from all</a:t>
            </a:r>
          </a:p>
          <a:p>
            <a:pPr lvl="1"/>
            <a:r>
              <a:rPr lang="en-US" sz="2000" dirty="0" smtClean="0"/>
              <a:t>E.g., Scratch</a:t>
            </a:r>
          </a:p>
          <a:p>
            <a:pPr lvl="2"/>
            <a:r>
              <a:rPr lang="en-US" sz="1800" dirty="0" smtClean="0"/>
              <a:t>Can be functional</a:t>
            </a:r>
          </a:p>
          <a:p>
            <a:pPr lvl="2"/>
            <a:r>
              <a:rPr lang="en-US" sz="1800" dirty="0" smtClean="0"/>
              <a:t>Can be imperative</a:t>
            </a:r>
          </a:p>
          <a:p>
            <a:pPr lvl="2"/>
            <a:r>
              <a:rPr lang="en-US" sz="1800" dirty="0" smtClean="0"/>
              <a:t>Can be object-oriented</a:t>
            </a:r>
          </a:p>
          <a:p>
            <a:pPr lvl="2"/>
            <a:r>
              <a:rPr lang="en-US" sz="1800" dirty="0" smtClean="0"/>
              <a:t>Can be declarative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 descr="jean_sammet_book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950" r="-5950"/>
          <a:stretch>
            <a:fillRect/>
          </a:stretch>
        </p:blipFill>
        <p:spPr>
          <a:xfrm>
            <a:off x="5167312" y="1281547"/>
            <a:ext cx="3595688" cy="472397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1"/>
            <a:ext cx="4343400" cy="5305864"/>
          </a:xfrm>
        </p:spPr>
        <p:txBody>
          <a:bodyPr/>
          <a:lstStyle/>
          <a:p>
            <a:r>
              <a:rPr lang="en-US" dirty="0" smtClean="0"/>
              <a:t>What are they? </a:t>
            </a:r>
          </a:p>
          <a:p>
            <a:pPr lvl="1"/>
            <a:r>
              <a:rPr lang="en-US" dirty="0" smtClean="0"/>
              <a:t>Most are Hybrids!</a:t>
            </a:r>
          </a:p>
          <a:p>
            <a:r>
              <a:rPr lang="en-US" dirty="0" smtClean="0"/>
              <a:t>The Four Primary ones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2"/>
            <a:r>
              <a:rPr lang="en-US" dirty="0" smtClean="0"/>
              <a:t>OOP Example: Skecthpad </a:t>
            </a:r>
          </a:p>
          <a:p>
            <a:pPr lvl="1"/>
            <a:r>
              <a:rPr lang="en-US" dirty="0" smtClean="0"/>
              <a:t>Declarative</a:t>
            </a:r>
          </a:p>
          <a:p>
            <a:r>
              <a:rPr lang="en-US" dirty="0" smtClean="0"/>
              <a:t>Turing Completeness</a:t>
            </a:r>
          </a:p>
          <a:p>
            <a:r>
              <a:rPr lang="en-US" dirty="0" smtClean="0"/>
              <a:t>Summary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8968" b="-18968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 Lecture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55626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“The concepts and abstractions used to represent the elements of a program (e.g., objects, functions, variables, constraints, etc.) and the steps that compose a computation (assignation, evaluation, continuations, data flows, etc.).”</a:t>
            </a:r>
          </a:p>
          <a:p>
            <a:r>
              <a:rPr lang="en-US" sz="2400"/>
              <a:t>Or, a way to</a:t>
            </a:r>
            <a:br>
              <a:rPr lang="en-US" sz="2400"/>
            </a:br>
            <a:r>
              <a:rPr lang="en-US" sz="2400">
                <a:solidFill>
                  <a:srgbClr val="FFFF00"/>
                </a:solidFill>
              </a:rPr>
              <a:t>classify the style</a:t>
            </a:r>
            <a:br>
              <a:rPr lang="en-US" sz="2400">
                <a:solidFill>
                  <a:srgbClr val="FFFF00"/>
                </a:solidFill>
              </a:rPr>
            </a:br>
            <a:r>
              <a:rPr lang="en-US" sz="2400"/>
              <a:t>of programming.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523" r="-7523"/>
          <a:stretch>
            <a:fillRect/>
          </a:stretch>
        </p:blipFill>
        <p:spPr>
          <a:xfrm>
            <a:off x="4814888" y="1200208"/>
            <a:ext cx="3719512" cy="48866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Programming Paradigms?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en.wikipedia.org/wiki/Programming_paradigm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717256" cy="5305864"/>
          </a:xfrm>
        </p:spPr>
        <p:txBody>
          <a:bodyPr/>
          <a:lstStyle/>
          <a:p>
            <a:r>
              <a:rPr lang="en-US"/>
              <a:t>This makes it hard to teach to students, because most languages have facets of several paradigms!</a:t>
            </a:r>
          </a:p>
          <a:p>
            <a:pPr lvl="1"/>
            <a:r>
              <a:rPr lang="en-US"/>
              <a:t>Called “Multi-paradigm” languages</a:t>
            </a:r>
          </a:p>
          <a:p>
            <a:pPr lvl="1"/>
            <a:r>
              <a:rPr lang="en-US"/>
              <a:t>Scratch too!</a:t>
            </a:r>
          </a:p>
          <a:p>
            <a:r>
              <a:rPr lang="en-US"/>
              <a:t>It’s like giving someone a juice drink (with many fruit in it) and asking to taste just one fruit!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9597" r="-39597"/>
          <a:stretch>
            <a:fillRect/>
          </a:stretch>
        </p:blipFill>
        <p:spPr>
          <a:xfrm>
            <a:off x="4655344" y="1437761"/>
            <a:ext cx="3698241" cy="48587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Languages Are Hybrids!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400" dirty="0"/>
              <a:t>Computation is the evaluation of </a:t>
            </a:r>
            <a:r>
              <a:rPr lang="en-US" sz="2400" dirty="0">
                <a:solidFill>
                  <a:srgbClr val="FFFF00"/>
                </a:solidFill>
              </a:rPr>
              <a:t>functions</a:t>
            </a:r>
          </a:p>
          <a:p>
            <a:pPr lvl="1"/>
            <a:r>
              <a:rPr lang="en-US" sz="2000" dirty="0"/>
              <a:t>Plugging pipes together</a:t>
            </a:r>
          </a:p>
          <a:p>
            <a:pPr lvl="1"/>
            <a:r>
              <a:rPr lang="en-US" sz="2000" dirty="0"/>
              <a:t>Each pipe, or function, has exactly 1 output</a:t>
            </a:r>
          </a:p>
          <a:p>
            <a:pPr lvl="1"/>
            <a:r>
              <a:rPr lang="en-US" sz="2000" dirty="0"/>
              <a:t>Functions can be input!</a:t>
            </a:r>
          </a:p>
          <a:p>
            <a:r>
              <a:rPr lang="en-US" sz="2400" dirty="0"/>
              <a:t>Features</a:t>
            </a:r>
          </a:p>
          <a:p>
            <a:pPr lvl="1"/>
            <a:r>
              <a:rPr lang="en-US" sz="2000" dirty="0"/>
              <a:t>No state</a:t>
            </a:r>
          </a:p>
          <a:p>
            <a:pPr lvl="2"/>
            <a:r>
              <a:rPr lang="en-US" sz="1600" dirty="0"/>
              <a:t>E.g., variable assignments </a:t>
            </a:r>
          </a:p>
          <a:p>
            <a:pPr lvl="1"/>
            <a:r>
              <a:rPr lang="en-US" sz="2000" dirty="0"/>
              <a:t>No mutation </a:t>
            </a:r>
          </a:p>
          <a:p>
            <a:pPr lvl="2"/>
            <a:r>
              <a:rPr lang="en-US" sz="1600" dirty="0"/>
              <a:t>E.g., changing variable values </a:t>
            </a:r>
          </a:p>
          <a:p>
            <a:pPr lvl="1"/>
            <a:r>
              <a:rPr lang="en-US" sz="2000" dirty="0"/>
              <a:t>No side effects</a:t>
            </a:r>
          </a:p>
          <a:p>
            <a:r>
              <a:rPr lang="en-US" sz="2400" dirty="0" smtClean="0"/>
              <a:t>Examples (not purely)</a:t>
            </a:r>
            <a:endParaRPr lang="en-US" sz="2400" dirty="0"/>
          </a:p>
          <a:p>
            <a:pPr lvl="1"/>
            <a:r>
              <a:rPr lang="en-US" sz="2000" dirty="0"/>
              <a:t>Scheme, </a:t>
            </a:r>
            <a:r>
              <a:rPr lang="en-US" sz="2000" dirty="0" smtClean="0"/>
              <a:t>Scratch, </a:t>
            </a:r>
            <a:r>
              <a:rPr lang="en-US" sz="2000" dirty="0"/>
              <a:t>BYOB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Programming (review)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en.wikipedia.org/wiki/Functional_programming</a:t>
            </a:r>
          </a:p>
        </p:txBody>
      </p:sp>
      <p:grpSp>
        <p:nvGrpSpPr>
          <p:cNvPr id="31" name="Group 29"/>
          <p:cNvGrpSpPr/>
          <p:nvPr/>
        </p:nvGrpSpPr>
        <p:grpSpPr>
          <a:xfrm>
            <a:off x="4419600" y="1143000"/>
            <a:ext cx="4267200" cy="707886"/>
            <a:chOff x="4419600" y="1143000"/>
            <a:chExt cx="4267200" cy="707886"/>
          </a:xfrm>
        </p:grpSpPr>
        <p:sp>
          <p:nvSpPr>
            <p:cNvPr id="32" name="Rectangle 31"/>
            <p:cNvSpPr/>
            <p:nvPr/>
          </p:nvSpPr>
          <p:spPr>
            <a:xfrm>
              <a:off x="4419600" y="1143000"/>
              <a:ext cx="4267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>
                  <a:solidFill>
                    <a:schemeClr val="tx1"/>
                  </a:solidFill>
                  <a:latin typeface="Courier"/>
                  <a:cs typeface="Courier"/>
                </a:rPr>
                <a:t>f(x)=(x+3)* x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01000" y="1240368"/>
              <a:ext cx="487389" cy="512232"/>
            </a:xfrm>
            <a:custGeom>
              <a:avLst/>
              <a:gdLst>
                <a:gd name="connsiteX0" fmla="*/ 0 w 1117985"/>
                <a:gd name="connsiteY0" fmla="*/ 327956 h 791566"/>
                <a:gd name="connsiteX1" fmla="*/ 125214 w 1117985"/>
                <a:gd name="connsiteY1" fmla="*/ 757280 h 791566"/>
                <a:gd name="connsiteX2" fmla="*/ 178878 w 1117985"/>
                <a:gd name="connsiteY2" fmla="*/ 122238 h 791566"/>
                <a:gd name="connsiteX3" fmla="*/ 1117985 w 1117985"/>
                <a:gd name="connsiteY3" fmla="*/ 23851 h 791566"/>
                <a:gd name="connsiteX0" fmla="*/ 0 w 1117985"/>
                <a:gd name="connsiteY0" fmla="*/ 304105 h 767715"/>
                <a:gd name="connsiteX1" fmla="*/ 125214 w 1117985"/>
                <a:gd name="connsiteY1" fmla="*/ 733429 h 767715"/>
                <a:gd name="connsiteX2" fmla="*/ 178878 w 1117985"/>
                <a:gd name="connsiteY2" fmla="*/ 98387 h 767715"/>
                <a:gd name="connsiteX3" fmla="*/ 1117985 w 1117985"/>
                <a:gd name="connsiteY3" fmla="*/ 0 h 767715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98387 h 733429"/>
                <a:gd name="connsiteX3" fmla="*/ 1117985 w 1117985"/>
                <a:gd name="connsiteY3" fmla="*/ 0 h 733429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404156 h 833480"/>
                <a:gd name="connsiteX1" fmla="*/ 125214 w 1117985"/>
                <a:gd name="connsiteY1" fmla="*/ 833480 h 833480"/>
                <a:gd name="connsiteX2" fmla="*/ 178878 w 1117985"/>
                <a:gd name="connsiteY2" fmla="*/ 122238 h 833480"/>
                <a:gd name="connsiteX3" fmla="*/ 1117985 w 1117985"/>
                <a:gd name="connsiteY3" fmla="*/ 100051 h 833480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22187 h 733429"/>
                <a:gd name="connsiteX3" fmla="*/ 1117985 w 11179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677718"/>
                <a:gd name="connsiteY0" fmla="*/ 282938 h 712262"/>
                <a:gd name="connsiteX1" fmla="*/ 125214 w 677718"/>
                <a:gd name="connsiteY1" fmla="*/ 712262 h 712262"/>
                <a:gd name="connsiteX2" fmla="*/ 178878 w 677718"/>
                <a:gd name="connsiteY2" fmla="*/ 1020 h 712262"/>
                <a:gd name="connsiteX3" fmla="*/ 677718 w 677718"/>
                <a:gd name="connsiteY3" fmla="*/ 0 h 71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718" h="712262">
                  <a:moveTo>
                    <a:pt x="0" y="282938"/>
                  </a:moveTo>
                  <a:lnTo>
                    <a:pt x="125214" y="712262"/>
                  </a:lnTo>
                  <a:lnTo>
                    <a:pt x="178878" y="1020"/>
                  </a:lnTo>
                  <a:lnTo>
                    <a:pt x="677718" y="0"/>
                  </a:lnTo>
                </a:path>
              </a:pathLst>
            </a:custGeom>
            <a:ln w="762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</p:grpSp>
      <p:grpSp>
        <p:nvGrpSpPr>
          <p:cNvPr id="34" name="Group 25"/>
          <p:cNvGrpSpPr/>
          <p:nvPr/>
        </p:nvGrpSpPr>
        <p:grpSpPr>
          <a:xfrm>
            <a:off x="5623012" y="3668590"/>
            <a:ext cx="1139021" cy="1273023"/>
            <a:chOff x="5105400" y="1371600"/>
            <a:chExt cx="1295400" cy="1447800"/>
          </a:xfrm>
        </p:grpSpPr>
        <p:sp>
          <p:nvSpPr>
            <p:cNvPr id="35" name="Down Arrow Callout 34"/>
            <p:cNvSpPr/>
            <p:nvPr/>
          </p:nvSpPr>
          <p:spPr>
            <a:xfrm>
              <a:off x="5105400" y="16002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5400" y="1371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43600" y="1371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37032" y="1486483"/>
              <a:ext cx="685800" cy="945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Courier"/>
                  <a:cs typeface="Courier"/>
                </a:rPr>
                <a:t>+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53000" y="2931577"/>
            <a:ext cx="2590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Courier"/>
                <a:cs typeface="Courier"/>
              </a:rPr>
              <a:t>x 3</a:t>
            </a:r>
          </a:p>
        </p:txBody>
      </p:sp>
      <p:grpSp>
        <p:nvGrpSpPr>
          <p:cNvPr id="41" name="Group 24"/>
          <p:cNvGrpSpPr/>
          <p:nvPr/>
        </p:nvGrpSpPr>
        <p:grpSpPr>
          <a:xfrm>
            <a:off x="5757014" y="4941613"/>
            <a:ext cx="2479045" cy="1273023"/>
            <a:chOff x="5791200" y="4419600"/>
            <a:chExt cx="1295400" cy="1447800"/>
          </a:xfrm>
        </p:grpSpPr>
        <p:sp>
          <p:nvSpPr>
            <p:cNvPr id="42" name="Down Arrow Callout 41"/>
            <p:cNvSpPr/>
            <p:nvPr/>
          </p:nvSpPr>
          <p:spPr>
            <a:xfrm>
              <a:off x="5791200" y="46482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1200" y="4419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29400" y="4419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832" y="4534483"/>
              <a:ext cx="685800" cy="945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Courier"/>
                  <a:cs typeface="Courier"/>
                </a:rPr>
                <a:t>*</a:t>
              </a:r>
            </a:p>
          </p:txBody>
        </p:sp>
      </p:grpSp>
      <p:grpSp>
        <p:nvGrpSpPr>
          <p:cNvPr id="48" name="Group 26"/>
          <p:cNvGrpSpPr/>
          <p:nvPr/>
        </p:nvGrpSpPr>
        <p:grpSpPr>
          <a:xfrm>
            <a:off x="7239000" y="3668590"/>
            <a:ext cx="1139021" cy="1273023"/>
            <a:chOff x="6858000" y="1524000"/>
            <a:chExt cx="1295400" cy="1447800"/>
          </a:xfrm>
        </p:grpSpPr>
        <p:sp>
          <p:nvSpPr>
            <p:cNvPr id="50" name="Down Arrow Callout 49"/>
            <p:cNvSpPr/>
            <p:nvPr/>
          </p:nvSpPr>
          <p:spPr>
            <a:xfrm>
              <a:off x="6858000" y="17526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39000" y="1524000"/>
              <a:ext cx="5334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315200" y="1905000"/>
              <a:ext cx="387700" cy="407462"/>
            </a:xfrm>
            <a:custGeom>
              <a:avLst/>
              <a:gdLst>
                <a:gd name="connsiteX0" fmla="*/ 0 w 1117985"/>
                <a:gd name="connsiteY0" fmla="*/ 327956 h 791566"/>
                <a:gd name="connsiteX1" fmla="*/ 125214 w 1117985"/>
                <a:gd name="connsiteY1" fmla="*/ 757280 h 791566"/>
                <a:gd name="connsiteX2" fmla="*/ 178878 w 1117985"/>
                <a:gd name="connsiteY2" fmla="*/ 122238 h 791566"/>
                <a:gd name="connsiteX3" fmla="*/ 1117985 w 1117985"/>
                <a:gd name="connsiteY3" fmla="*/ 23851 h 791566"/>
                <a:gd name="connsiteX0" fmla="*/ 0 w 1117985"/>
                <a:gd name="connsiteY0" fmla="*/ 304105 h 767715"/>
                <a:gd name="connsiteX1" fmla="*/ 125214 w 1117985"/>
                <a:gd name="connsiteY1" fmla="*/ 733429 h 767715"/>
                <a:gd name="connsiteX2" fmla="*/ 178878 w 1117985"/>
                <a:gd name="connsiteY2" fmla="*/ 98387 h 767715"/>
                <a:gd name="connsiteX3" fmla="*/ 1117985 w 1117985"/>
                <a:gd name="connsiteY3" fmla="*/ 0 h 767715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98387 h 733429"/>
                <a:gd name="connsiteX3" fmla="*/ 1117985 w 1117985"/>
                <a:gd name="connsiteY3" fmla="*/ 0 h 733429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404156 h 833480"/>
                <a:gd name="connsiteX1" fmla="*/ 125214 w 1117985"/>
                <a:gd name="connsiteY1" fmla="*/ 833480 h 833480"/>
                <a:gd name="connsiteX2" fmla="*/ 178878 w 1117985"/>
                <a:gd name="connsiteY2" fmla="*/ 122238 h 833480"/>
                <a:gd name="connsiteX3" fmla="*/ 1117985 w 1117985"/>
                <a:gd name="connsiteY3" fmla="*/ 100051 h 833480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22187 h 733429"/>
                <a:gd name="connsiteX3" fmla="*/ 1117985 w 11179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677718"/>
                <a:gd name="connsiteY0" fmla="*/ 282938 h 712262"/>
                <a:gd name="connsiteX1" fmla="*/ 125214 w 677718"/>
                <a:gd name="connsiteY1" fmla="*/ 712262 h 712262"/>
                <a:gd name="connsiteX2" fmla="*/ 178878 w 677718"/>
                <a:gd name="connsiteY2" fmla="*/ 1020 h 712262"/>
                <a:gd name="connsiteX3" fmla="*/ 677718 w 677718"/>
                <a:gd name="connsiteY3" fmla="*/ 0 h 71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718" h="712262">
                  <a:moveTo>
                    <a:pt x="0" y="282938"/>
                  </a:moveTo>
                  <a:lnTo>
                    <a:pt x="125214" y="712262"/>
                  </a:lnTo>
                  <a:lnTo>
                    <a:pt x="178878" y="1020"/>
                  </a:lnTo>
                  <a:lnTo>
                    <a:pt x="677718" y="0"/>
                  </a:lnTo>
                </a:path>
              </a:pathLst>
            </a:custGeom>
            <a:ln w="762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154004" y="2563018"/>
            <a:ext cx="3684119" cy="3960710"/>
          </a:xfrm>
          <a:custGeom>
            <a:avLst/>
            <a:gdLst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80375 w 4275219"/>
              <a:gd name="connsiteY15" fmla="*/ 17354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80375 w 4275219"/>
              <a:gd name="connsiteY15" fmla="*/ 173546 h 4496403"/>
              <a:gd name="connsiteX16" fmla="*/ 1372487 w 4275219"/>
              <a:gd name="connsiteY16" fmla="*/ 2366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72487 w 4275219"/>
              <a:gd name="connsiteY15" fmla="*/ 2366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72487 w 4275219"/>
              <a:gd name="connsiteY15" fmla="*/ 23666 h 4496403"/>
              <a:gd name="connsiteX0" fmla="*/ 1262057 w 4164789"/>
              <a:gd name="connsiteY0" fmla="*/ 23666 h 4496403"/>
              <a:gd name="connsiteX1" fmla="*/ 2965835 w 4164789"/>
              <a:gd name="connsiteY1" fmla="*/ 0 h 4496403"/>
              <a:gd name="connsiteX2" fmla="*/ 2973723 w 4164789"/>
              <a:gd name="connsiteY2" fmla="*/ 607409 h 4496403"/>
              <a:gd name="connsiteX3" fmla="*/ 4156902 w 4164789"/>
              <a:gd name="connsiteY3" fmla="*/ 599521 h 4496403"/>
              <a:gd name="connsiteX4" fmla="*/ 4164789 w 4164789"/>
              <a:gd name="connsiteY4" fmla="*/ 3920548 h 4496403"/>
              <a:gd name="connsiteX5" fmla="*/ 2484676 w 4164789"/>
              <a:gd name="connsiteY5" fmla="*/ 3912659 h 4496403"/>
              <a:gd name="connsiteX6" fmla="*/ 2484676 w 4164789"/>
              <a:gd name="connsiteY6" fmla="*/ 4157201 h 4496403"/>
              <a:gd name="connsiteX7" fmla="*/ 2792302 w 4164789"/>
              <a:gd name="connsiteY7" fmla="*/ 4141424 h 4496403"/>
              <a:gd name="connsiteX8" fmla="*/ 2121834 w 4164789"/>
              <a:gd name="connsiteY8" fmla="*/ 4496403 h 4496403"/>
              <a:gd name="connsiteX9" fmla="*/ 1459254 w 4164789"/>
              <a:gd name="connsiteY9" fmla="*/ 4157201 h 4496403"/>
              <a:gd name="connsiteX10" fmla="*/ 1751105 w 4164789"/>
              <a:gd name="connsiteY10" fmla="*/ 4172978 h 4496403"/>
              <a:gd name="connsiteX11" fmla="*/ 1751105 w 4164789"/>
              <a:gd name="connsiteY11" fmla="*/ 3991544 h 4496403"/>
              <a:gd name="connsiteX12" fmla="*/ 0 w 4164789"/>
              <a:gd name="connsiteY12" fmla="*/ 3959990 h 4496403"/>
              <a:gd name="connsiteX13" fmla="*/ 41970 w 4164789"/>
              <a:gd name="connsiteY13" fmla="*/ 504860 h 4496403"/>
              <a:gd name="connsiteX14" fmla="*/ 1285721 w 4164789"/>
              <a:gd name="connsiteY14" fmla="*/ 512748 h 4496403"/>
              <a:gd name="connsiteX15" fmla="*/ 1262057 w 4164789"/>
              <a:gd name="connsiteY15" fmla="*/ 23666 h 4496403"/>
              <a:gd name="connsiteX0" fmla="*/ 1566857 w 4164789"/>
              <a:gd name="connsiteY0" fmla="*/ 99866 h 4496403"/>
              <a:gd name="connsiteX1" fmla="*/ 2965835 w 4164789"/>
              <a:gd name="connsiteY1" fmla="*/ 0 h 4496403"/>
              <a:gd name="connsiteX2" fmla="*/ 2973723 w 4164789"/>
              <a:gd name="connsiteY2" fmla="*/ 607409 h 4496403"/>
              <a:gd name="connsiteX3" fmla="*/ 4156902 w 4164789"/>
              <a:gd name="connsiteY3" fmla="*/ 599521 h 4496403"/>
              <a:gd name="connsiteX4" fmla="*/ 4164789 w 4164789"/>
              <a:gd name="connsiteY4" fmla="*/ 3920548 h 4496403"/>
              <a:gd name="connsiteX5" fmla="*/ 2484676 w 4164789"/>
              <a:gd name="connsiteY5" fmla="*/ 3912659 h 4496403"/>
              <a:gd name="connsiteX6" fmla="*/ 2484676 w 4164789"/>
              <a:gd name="connsiteY6" fmla="*/ 4157201 h 4496403"/>
              <a:gd name="connsiteX7" fmla="*/ 2792302 w 4164789"/>
              <a:gd name="connsiteY7" fmla="*/ 4141424 h 4496403"/>
              <a:gd name="connsiteX8" fmla="*/ 2121834 w 4164789"/>
              <a:gd name="connsiteY8" fmla="*/ 4496403 h 4496403"/>
              <a:gd name="connsiteX9" fmla="*/ 1459254 w 4164789"/>
              <a:gd name="connsiteY9" fmla="*/ 4157201 h 4496403"/>
              <a:gd name="connsiteX10" fmla="*/ 1751105 w 4164789"/>
              <a:gd name="connsiteY10" fmla="*/ 4172978 h 4496403"/>
              <a:gd name="connsiteX11" fmla="*/ 1751105 w 4164789"/>
              <a:gd name="connsiteY11" fmla="*/ 3991544 h 4496403"/>
              <a:gd name="connsiteX12" fmla="*/ 0 w 4164789"/>
              <a:gd name="connsiteY12" fmla="*/ 3959990 h 4496403"/>
              <a:gd name="connsiteX13" fmla="*/ 41970 w 4164789"/>
              <a:gd name="connsiteY13" fmla="*/ 504860 h 4496403"/>
              <a:gd name="connsiteX14" fmla="*/ 1285721 w 4164789"/>
              <a:gd name="connsiteY14" fmla="*/ 512748 h 4496403"/>
              <a:gd name="connsiteX15" fmla="*/ 1566857 w 4164789"/>
              <a:gd name="connsiteY15" fmla="*/ 99866 h 4496403"/>
              <a:gd name="connsiteX0" fmla="*/ 1293807 w 4164789"/>
              <a:gd name="connsiteY0" fmla="*/ 0 h 4504487"/>
              <a:gd name="connsiteX1" fmla="*/ 2965835 w 4164789"/>
              <a:gd name="connsiteY1" fmla="*/ 8084 h 4504487"/>
              <a:gd name="connsiteX2" fmla="*/ 2973723 w 4164789"/>
              <a:gd name="connsiteY2" fmla="*/ 615493 h 4504487"/>
              <a:gd name="connsiteX3" fmla="*/ 4156902 w 4164789"/>
              <a:gd name="connsiteY3" fmla="*/ 607605 h 4504487"/>
              <a:gd name="connsiteX4" fmla="*/ 4164789 w 4164789"/>
              <a:gd name="connsiteY4" fmla="*/ 3928632 h 4504487"/>
              <a:gd name="connsiteX5" fmla="*/ 2484676 w 4164789"/>
              <a:gd name="connsiteY5" fmla="*/ 3920743 h 4504487"/>
              <a:gd name="connsiteX6" fmla="*/ 2484676 w 4164789"/>
              <a:gd name="connsiteY6" fmla="*/ 4165285 h 4504487"/>
              <a:gd name="connsiteX7" fmla="*/ 2792302 w 4164789"/>
              <a:gd name="connsiteY7" fmla="*/ 4149508 h 4504487"/>
              <a:gd name="connsiteX8" fmla="*/ 2121834 w 4164789"/>
              <a:gd name="connsiteY8" fmla="*/ 4504487 h 4504487"/>
              <a:gd name="connsiteX9" fmla="*/ 1459254 w 4164789"/>
              <a:gd name="connsiteY9" fmla="*/ 4165285 h 4504487"/>
              <a:gd name="connsiteX10" fmla="*/ 1751105 w 4164789"/>
              <a:gd name="connsiteY10" fmla="*/ 4181062 h 4504487"/>
              <a:gd name="connsiteX11" fmla="*/ 1751105 w 4164789"/>
              <a:gd name="connsiteY11" fmla="*/ 3999628 h 4504487"/>
              <a:gd name="connsiteX12" fmla="*/ 0 w 4164789"/>
              <a:gd name="connsiteY12" fmla="*/ 3968074 h 4504487"/>
              <a:gd name="connsiteX13" fmla="*/ 41970 w 4164789"/>
              <a:gd name="connsiteY13" fmla="*/ 512944 h 4504487"/>
              <a:gd name="connsiteX14" fmla="*/ 1285721 w 4164789"/>
              <a:gd name="connsiteY14" fmla="*/ 520832 h 4504487"/>
              <a:gd name="connsiteX15" fmla="*/ 1293807 w 4164789"/>
              <a:gd name="connsiteY15" fmla="*/ 0 h 4504487"/>
              <a:gd name="connsiteX0" fmla="*/ 1557029 w 4428011"/>
              <a:gd name="connsiteY0" fmla="*/ 0 h 4504487"/>
              <a:gd name="connsiteX1" fmla="*/ 3229057 w 4428011"/>
              <a:gd name="connsiteY1" fmla="*/ 8084 h 4504487"/>
              <a:gd name="connsiteX2" fmla="*/ 3236945 w 4428011"/>
              <a:gd name="connsiteY2" fmla="*/ 615493 h 4504487"/>
              <a:gd name="connsiteX3" fmla="*/ 4420124 w 4428011"/>
              <a:gd name="connsiteY3" fmla="*/ 607605 h 4504487"/>
              <a:gd name="connsiteX4" fmla="*/ 4428011 w 4428011"/>
              <a:gd name="connsiteY4" fmla="*/ 3928632 h 4504487"/>
              <a:gd name="connsiteX5" fmla="*/ 2747898 w 4428011"/>
              <a:gd name="connsiteY5" fmla="*/ 3920743 h 4504487"/>
              <a:gd name="connsiteX6" fmla="*/ 2747898 w 4428011"/>
              <a:gd name="connsiteY6" fmla="*/ 4165285 h 4504487"/>
              <a:gd name="connsiteX7" fmla="*/ 3055524 w 4428011"/>
              <a:gd name="connsiteY7" fmla="*/ 4149508 h 4504487"/>
              <a:gd name="connsiteX8" fmla="*/ 2385056 w 4428011"/>
              <a:gd name="connsiteY8" fmla="*/ 4504487 h 4504487"/>
              <a:gd name="connsiteX9" fmla="*/ 1722476 w 4428011"/>
              <a:gd name="connsiteY9" fmla="*/ 4165285 h 4504487"/>
              <a:gd name="connsiteX10" fmla="*/ 2014327 w 4428011"/>
              <a:gd name="connsiteY10" fmla="*/ 4181062 h 4504487"/>
              <a:gd name="connsiteX11" fmla="*/ 2014327 w 4428011"/>
              <a:gd name="connsiteY11" fmla="*/ 3999628 h 4504487"/>
              <a:gd name="connsiteX12" fmla="*/ 263222 w 4428011"/>
              <a:gd name="connsiteY12" fmla="*/ 3968074 h 4504487"/>
              <a:gd name="connsiteX13" fmla="*/ 305192 w 4428011"/>
              <a:gd name="connsiteY13" fmla="*/ 512944 h 4504487"/>
              <a:gd name="connsiteX14" fmla="*/ 0 w 4428011"/>
              <a:gd name="connsiteY14" fmla="*/ 894502 h 4504487"/>
              <a:gd name="connsiteX15" fmla="*/ 1548943 w 4428011"/>
              <a:gd name="connsiteY15" fmla="*/ 520832 h 4504487"/>
              <a:gd name="connsiteX16" fmla="*/ 1557029 w 4428011"/>
              <a:gd name="connsiteY16" fmla="*/ 0 h 4504487"/>
              <a:gd name="connsiteX0" fmla="*/ 1293807 w 4164789"/>
              <a:gd name="connsiteY0" fmla="*/ 0 h 4504487"/>
              <a:gd name="connsiteX1" fmla="*/ 2965835 w 4164789"/>
              <a:gd name="connsiteY1" fmla="*/ 8084 h 4504487"/>
              <a:gd name="connsiteX2" fmla="*/ 2973723 w 4164789"/>
              <a:gd name="connsiteY2" fmla="*/ 615493 h 4504487"/>
              <a:gd name="connsiteX3" fmla="*/ 4156902 w 4164789"/>
              <a:gd name="connsiteY3" fmla="*/ 607605 h 4504487"/>
              <a:gd name="connsiteX4" fmla="*/ 4164789 w 4164789"/>
              <a:gd name="connsiteY4" fmla="*/ 3928632 h 4504487"/>
              <a:gd name="connsiteX5" fmla="*/ 2484676 w 4164789"/>
              <a:gd name="connsiteY5" fmla="*/ 3920743 h 4504487"/>
              <a:gd name="connsiteX6" fmla="*/ 2484676 w 4164789"/>
              <a:gd name="connsiteY6" fmla="*/ 4165285 h 4504487"/>
              <a:gd name="connsiteX7" fmla="*/ 2792302 w 4164789"/>
              <a:gd name="connsiteY7" fmla="*/ 4149508 h 4504487"/>
              <a:gd name="connsiteX8" fmla="*/ 2121834 w 4164789"/>
              <a:gd name="connsiteY8" fmla="*/ 4504487 h 4504487"/>
              <a:gd name="connsiteX9" fmla="*/ 1459254 w 4164789"/>
              <a:gd name="connsiteY9" fmla="*/ 4165285 h 4504487"/>
              <a:gd name="connsiteX10" fmla="*/ 1751105 w 4164789"/>
              <a:gd name="connsiteY10" fmla="*/ 4181062 h 4504487"/>
              <a:gd name="connsiteX11" fmla="*/ 1751105 w 4164789"/>
              <a:gd name="connsiteY11" fmla="*/ 3999628 h 4504487"/>
              <a:gd name="connsiteX12" fmla="*/ 0 w 4164789"/>
              <a:gd name="connsiteY12" fmla="*/ 3968074 h 4504487"/>
              <a:gd name="connsiteX13" fmla="*/ 41970 w 4164789"/>
              <a:gd name="connsiteY13" fmla="*/ 512944 h 4504487"/>
              <a:gd name="connsiteX14" fmla="*/ 1285721 w 4164789"/>
              <a:gd name="connsiteY14" fmla="*/ 520832 h 4504487"/>
              <a:gd name="connsiteX15" fmla="*/ 1293807 w 4164789"/>
              <a:gd name="connsiteY15" fmla="*/ 0 h 4504487"/>
              <a:gd name="connsiteX0" fmla="*/ 1480437 w 4351419"/>
              <a:gd name="connsiteY0" fmla="*/ 0 h 4504487"/>
              <a:gd name="connsiteX1" fmla="*/ 3152465 w 4351419"/>
              <a:gd name="connsiteY1" fmla="*/ 8084 h 4504487"/>
              <a:gd name="connsiteX2" fmla="*/ 3160353 w 4351419"/>
              <a:gd name="connsiteY2" fmla="*/ 615493 h 4504487"/>
              <a:gd name="connsiteX3" fmla="*/ 4343532 w 4351419"/>
              <a:gd name="connsiteY3" fmla="*/ 607605 h 4504487"/>
              <a:gd name="connsiteX4" fmla="*/ 4351419 w 4351419"/>
              <a:gd name="connsiteY4" fmla="*/ 3928632 h 4504487"/>
              <a:gd name="connsiteX5" fmla="*/ 2671306 w 4351419"/>
              <a:gd name="connsiteY5" fmla="*/ 3920743 h 4504487"/>
              <a:gd name="connsiteX6" fmla="*/ 2671306 w 4351419"/>
              <a:gd name="connsiteY6" fmla="*/ 4165285 h 4504487"/>
              <a:gd name="connsiteX7" fmla="*/ 2978932 w 4351419"/>
              <a:gd name="connsiteY7" fmla="*/ 4149508 h 4504487"/>
              <a:gd name="connsiteX8" fmla="*/ 2308464 w 4351419"/>
              <a:gd name="connsiteY8" fmla="*/ 4504487 h 4504487"/>
              <a:gd name="connsiteX9" fmla="*/ 1645884 w 4351419"/>
              <a:gd name="connsiteY9" fmla="*/ 4165285 h 4504487"/>
              <a:gd name="connsiteX10" fmla="*/ 1937735 w 4351419"/>
              <a:gd name="connsiteY10" fmla="*/ 4181062 h 4504487"/>
              <a:gd name="connsiteX11" fmla="*/ 1937735 w 4351419"/>
              <a:gd name="connsiteY11" fmla="*/ 3999628 h 4504487"/>
              <a:gd name="connsiteX12" fmla="*/ 186630 w 4351419"/>
              <a:gd name="connsiteY12" fmla="*/ 3968074 h 4504487"/>
              <a:gd name="connsiteX13" fmla="*/ 0 w 4351419"/>
              <a:gd name="connsiteY13" fmla="*/ 284344 h 4504487"/>
              <a:gd name="connsiteX14" fmla="*/ 1472351 w 4351419"/>
              <a:gd name="connsiteY14" fmla="*/ 520832 h 4504487"/>
              <a:gd name="connsiteX15" fmla="*/ 1480437 w 4351419"/>
              <a:gd name="connsiteY15" fmla="*/ 0 h 4504487"/>
              <a:gd name="connsiteX0" fmla="*/ 1386094 w 4257076"/>
              <a:gd name="connsiteY0" fmla="*/ 0 h 4504487"/>
              <a:gd name="connsiteX1" fmla="*/ 3058122 w 4257076"/>
              <a:gd name="connsiteY1" fmla="*/ 8084 h 4504487"/>
              <a:gd name="connsiteX2" fmla="*/ 3066010 w 4257076"/>
              <a:gd name="connsiteY2" fmla="*/ 615493 h 4504487"/>
              <a:gd name="connsiteX3" fmla="*/ 4249189 w 4257076"/>
              <a:gd name="connsiteY3" fmla="*/ 607605 h 4504487"/>
              <a:gd name="connsiteX4" fmla="*/ 4257076 w 4257076"/>
              <a:gd name="connsiteY4" fmla="*/ 3928632 h 4504487"/>
              <a:gd name="connsiteX5" fmla="*/ 2576963 w 4257076"/>
              <a:gd name="connsiteY5" fmla="*/ 3920743 h 4504487"/>
              <a:gd name="connsiteX6" fmla="*/ 2576963 w 4257076"/>
              <a:gd name="connsiteY6" fmla="*/ 4165285 h 4504487"/>
              <a:gd name="connsiteX7" fmla="*/ 2884589 w 4257076"/>
              <a:gd name="connsiteY7" fmla="*/ 4149508 h 4504487"/>
              <a:gd name="connsiteX8" fmla="*/ 2214121 w 4257076"/>
              <a:gd name="connsiteY8" fmla="*/ 4504487 h 4504487"/>
              <a:gd name="connsiteX9" fmla="*/ 1551541 w 4257076"/>
              <a:gd name="connsiteY9" fmla="*/ 4165285 h 4504487"/>
              <a:gd name="connsiteX10" fmla="*/ 1843392 w 4257076"/>
              <a:gd name="connsiteY10" fmla="*/ 4181062 h 4504487"/>
              <a:gd name="connsiteX11" fmla="*/ 1843392 w 4257076"/>
              <a:gd name="connsiteY11" fmla="*/ 3999628 h 4504487"/>
              <a:gd name="connsiteX12" fmla="*/ 92287 w 4257076"/>
              <a:gd name="connsiteY12" fmla="*/ 3968074 h 4504487"/>
              <a:gd name="connsiteX13" fmla="*/ 0 w 4257076"/>
              <a:gd name="connsiteY13" fmla="*/ 502058 h 4504487"/>
              <a:gd name="connsiteX14" fmla="*/ 1378008 w 4257076"/>
              <a:gd name="connsiteY14" fmla="*/ 520832 h 4504487"/>
              <a:gd name="connsiteX15" fmla="*/ 1386094 w 4257076"/>
              <a:gd name="connsiteY15" fmla="*/ 0 h 4504487"/>
              <a:gd name="connsiteX0" fmla="*/ 1309894 w 4180876"/>
              <a:gd name="connsiteY0" fmla="*/ 0 h 4504487"/>
              <a:gd name="connsiteX1" fmla="*/ 2981922 w 4180876"/>
              <a:gd name="connsiteY1" fmla="*/ 8084 h 4504487"/>
              <a:gd name="connsiteX2" fmla="*/ 2989810 w 4180876"/>
              <a:gd name="connsiteY2" fmla="*/ 615493 h 4504487"/>
              <a:gd name="connsiteX3" fmla="*/ 4172989 w 4180876"/>
              <a:gd name="connsiteY3" fmla="*/ 607605 h 4504487"/>
              <a:gd name="connsiteX4" fmla="*/ 4180876 w 4180876"/>
              <a:gd name="connsiteY4" fmla="*/ 3928632 h 4504487"/>
              <a:gd name="connsiteX5" fmla="*/ 2500763 w 4180876"/>
              <a:gd name="connsiteY5" fmla="*/ 3920743 h 4504487"/>
              <a:gd name="connsiteX6" fmla="*/ 2500763 w 4180876"/>
              <a:gd name="connsiteY6" fmla="*/ 4165285 h 4504487"/>
              <a:gd name="connsiteX7" fmla="*/ 2808389 w 4180876"/>
              <a:gd name="connsiteY7" fmla="*/ 4149508 h 4504487"/>
              <a:gd name="connsiteX8" fmla="*/ 2137921 w 4180876"/>
              <a:gd name="connsiteY8" fmla="*/ 4504487 h 4504487"/>
              <a:gd name="connsiteX9" fmla="*/ 1475341 w 4180876"/>
              <a:gd name="connsiteY9" fmla="*/ 4165285 h 4504487"/>
              <a:gd name="connsiteX10" fmla="*/ 1767192 w 4180876"/>
              <a:gd name="connsiteY10" fmla="*/ 4181062 h 4504487"/>
              <a:gd name="connsiteX11" fmla="*/ 1767192 w 4180876"/>
              <a:gd name="connsiteY11" fmla="*/ 3999628 h 4504487"/>
              <a:gd name="connsiteX12" fmla="*/ 16087 w 4180876"/>
              <a:gd name="connsiteY12" fmla="*/ 3968074 h 4504487"/>
              <a:gd name="connsiteX13" fmla="*/ 0 w 4180876"/>
              <a:gd name="connsiteY13" fmla="*/ 505687 h 4504487"/>
              <a:gd name="connsiteX14" fmla="*/ 1301808 w 4180876"/>
              <a:gd name="connsiteY14" fmla="*/ 520832 h 4504487"/>
              <a:gd name="connsiteX15" fmla="*/ 1309894 w 4180876"/>
              <a:gd name="connsiteY15" fmla="*/ 0 h 4504487"/>
              <a:gd name="connsiteX0" fmla="*/ 1309894 w 4180876"/>
              <a:gd name="connsiteY0" fmla="*/ 0 h 4504487"/>
              <a:gd name="connsiteX1" fmla="*/ 2981922 w 4180876"/>
              <a:gd name="connsiteY1" fmla="*/ 8084 h 4504487"/>
              <a:gd name="connsiteX2" fmla="*/ 2989810 w 4180876"/>
              <a:gd name="connsiteY2" fmla="*/ 615493 h 4504487"/>
              <a:gd name="connsiteX3" fmla="*/ 4172989 w 4180876"/>
              <a:gd name="connsiteY3" fmla="*/ 607605 h 4504487"/>
              <a:gd name="connsiteX4" fmla="*/ 4180876 w 4180876"/>
              <a:gd name="connsiteY4" fmla="*/ 3928632 h 4504487"/>
              <a:gd name="connsiteX5" fmla="*/ 2500763 w 4180876"/>
              <a:gd name="connsiteY5" fmla="*/ 3920743 h 4504487"/>
              <a:gd name="connsiteX6" fmla="*/ 2500763 w 4180876"/>
              <a:gd name="connsiteY6" fmla="*/ 4165285 h 4504487"/>
              <a:gd name="connsiteX7" fmla="*/ 2808389 w 4180876"/>
              <a:gd name="connsiteY7" fmla="*/ 4149508 h 4504487"/>
              <a:gd name="connsiteX8" fmla="*/ 2137921 w 4180876"/>
              <a:gd name="connsiteY8" fmla="*/ 4504487 h 4504487"/>
              <a:gd name="connsiteX9" fmla="*/ 1475341 w 4180876"/>
              <a:gd name="connsiteY9" fmla="*/ 4165285 h 4504487"/>
              <a:gd name="connsiteX10" fmla="*/ 1767192 w 4180876"/>
              <a:gd name="connsiteY10" fmla="*/ 4181062 h 4504487"/>
              <a:gd name="connsiteX11" fmla="*/ 1767192 w 4180876"/>
              <a:gd name="connsiteY11" fmla="*/ 3999628 h 4504487"/>
              <a:gd name="connsiteX12" fmla="*/ 16087 w 4180876"/>
              <a:gd name="connsiteY12" fmla="*/ 3968074 h 4504487"/>
              <a:gd name="connsiteX13" fmla="*/ 0 w 4180876"/>
              <a:gd name="connsiteY13" fmla="*/ 522620 h 4504487"/>
              <a:gd name="connsiteX14" fmla="*/ 1301808 w 4180876"/>
              <a:gd name="connsiteY14" fmla="*/ 520832 h 4504487"/>
              <a:gd name="connsiteX15" fmla="*/ 1309894 w 4180876"/>
              <a:gd name="connsiteY15" fmla="*/ 0 h 4504487"/>
              <a:gd name="connsiteX0" fmla="*/ 1301428 w 4172410"/>
              <a:gd name="connsiteY0" fmla="*/ 0 h 4504487"/>
              <a:gd name="connsiteX1" fmla="*/ 2973456 w 4172410"/>
              <a:gd name="connsiteY1" fmla="*/ 8084 h 4504487"/>
              <a:gd name="connsiteX2" fmla="*/ 2981344 w 4172410"/>
              <a:gd name="connsiteY2" fmla="*/ 615493 h 4504487"/>
              <a:gd name="connsiteX3" fmla="*/ 4164523 w 4172410"/>
              <a:gd name="connsiteY3" fmla="*/ 607605 h 4504487"/>
              <a:gd name="connsiteX4" fmla="*/ 4172410 w 4172410"/>
              <a:gd name="connsiteY4" fmla="*/ 3928632 h 4504487"/>
              <a:gd name="connsiteX5" fmla="*/ 2492297 w 4172410"/>
              <a:gd name="connsiteY5" fmla="*/ 3920743 h 4504487"/>
              <a:gd name="connsiteX6" fmla="*/ 2492297 w 4172410"/>
              <a:gd name="connsiteY6" fmla="*/ 4165285 h 4504487"/>
              <a:gd name="connsiteX7" fmla="*/ 2799923 w 4172410"/>
              <a:gd name="connsiteY7" fmla="*/ 4149508 h 4504487"/>
              <a:gd name="connsiteX8" fmla="*/ 2129455 w 4172410"/>
              <a:gd name="connsiteY8" fmla="*/ 4504487 h 4504487"/>
              <a:gd name="connsiteX9" fmla="*/ 1466875 w 4172410"/>
              <a:gd name="connsiteY9" fmla="*/ 4165285 h 4504487"/>
              <a:gd name="connsiteX10" fmla="*/ 1758726 w 4172410"/>
              <a:gd name="connsiteY10" fmla="*/ 4181062 h 4504487"/>
              <a:gd name="connsiteX11" fmla="*/ 1758726 w 4172410"/>
              <a:gd name="connsiteY11" fmla="*/ 3999628 h 4504487"/>
              <a:gd name="connsiteX12" fmla="*/ 7621 w 4172410"/>
              <a:gd name="connsiteY12" fmla="*/ 3968074 h 4504487"/>
              <a:gd name="connsiteX13" fmla="*/ 0 w 4172410"/>
              <a:gd name="connsiteY13" fmla="*/ 522620 h 4504487"/>
              <a:gd name="connsiteX14" fmla="*/ 1293342 w 4172410"/>
              <a:gd name="connsiteY14" fmla="*/ 520832 h 4504487"/>
              <a:gd name="connsiteX15" fmla="*/ 1301428 w 4172410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2410 w 4189923"/>
              <a:gd name="connsiteY4" fmla="*/ 3928632 h 4504487"/>
              <a:gd name="connsiteX5" fmla="*/ 2492297 w 4189923"/>
              <a:gd name="connsiteY5" fmla="*/ 39207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92297 w 4189923"/>
              <a:gd name="connsiteY5" fmla="*/ 39207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684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4623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579207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4623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9923" h="4504487">
                <a:moveTo>
                  <a:pt x="1301428" y="0"/>
                </a:moveTo>
                <a:lnTo>
                  <a:pt x="2973456" y="8084"/>
                </a:lnTo>
                <a:lnTo>
                  <a:pt x="2981344" y="579207"/>
                </a:lnTo>
                <a:lnTo>
                  <a:pt x="4189923" y="594905"/>
                </a:lnTo>
                <a:cubicBezTo>
                  <a:pt x="4184085" y="1706147"/>
                  <a:pt x="4182481" y="2851257"/>
                  <a:pt x="4176643" y="3962499"/>
                </a:cubicBezTo>
                <a:lnTo>
                  <a:pt x="2483830" y="3958843"/>
                </a:lnTo>
                <a:lnTo>
                  <a:pt x="2492297" y="4146235"/>
                </a:lnTo>
                <a:lnTo>
                  <a:pt x="2799923" y="4149508"/>
                </a:lnTo>
                <a:lnTo>
                  <a:pt x="2129455" y="4504487"/>
                </a:lnTo>
                <a:lnTo>
                  <a:pt x="1473225" y="4155760"/>
                </a:lnTo>
                <a:lnTo>
                  <a:pt x="1758726" y="4155662"/>
                </a:lnTo>
                <a:lnTo>
                  <a:pt x="1758726" y="3957295"/>
                </a:lnTo>
                <a:lnTo>
                  <a:pt x="7621" y="3968074"/>
                </a:lnTo>
                <a:cubicBezTo>
                  <a:pt x="2259" y="2813945"/>
                  <a:pt x="5362" y="1676749"/>
                  <a:pt x="0" y="522620"/>
                </a:cubicBezTo>
                <a:lnTo>
                  <a:pt x="1293342" y="520832"/>
                </a:lnTo>
                <a:lnTo>
                  <a:pt x="1301428" y="0"/>
                </a:lnTo>
                <a:close/>
              </a:path>
            </a:pathLst>
          </a:cu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81800" y="1828800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Courier"/>
                <a:cs typeface="Courier"/>
              </a:rPr>
              <a:t>x</a:t>
            </a: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rot="16200000" flipH="1">
            <a:off x="7030640" y="2611039"/>
            <a:ext cx="602158" cy="5765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629400" y="3845004"/>
            <a:ext cx="6925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543800" y="2895600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tx1"/>
                </a:solidFill>
                <a:latin typeface="Courier"/>
                <a:cs typeface="Courier"/>
              </a:rPr>
              <a:t>x</a:t>
            </a:r>
            <a:endParaRPr lang="en-US" sz="4400">
              <a:latin typeface="Courier"/>
              <a:cs typeface="Courier"/>
            </a:endParaRPr>
          </a:p>
        </p:txBody>
      </p:sp>
      <p:cxnSp>
        <p:nvCxnSpPr>
          <p:cNvPr id="58" name="Straight Arrow Connector 57"/>
          <p:cNvCxnSpPr>
            <a:stCxn id="54" idx="2"/>
          </p:cNvCxnSpPr>
          <p:nvPr/>
        </p:nvCxnSpPr>
        <p:spPr>
          <a:xfrm rot="5400000">
            <a:off x="6230540" y="2463701"/>
            <a:ext cx="678359" cy="94743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717256" cy="5305864"/>
          </a:xfrm>
        </p:spPr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dirty="0"/>
              <a:t>Sequential” Programming</a:t>
            </a:r>
          </a:p>
          <a:p>
            <a:r>
              <a:rPr lang="en-US" sz="2400" dirty="0"/>
              <a:t>Computation a series of steps</a:t>
            </a:r>
          </a:p>
          <a:p>
            <a:pPr lvl="1"/>
            <a:r>
              <a:rPr lang="en-US" sz="2000" dirty="0"/>
              <a:t>Assignment allowed</a:t>
            </a:r>
          </a:p>
          <a:p>
            <a:pPr lvl="2"/>
            <a:r>
              <a:rPr lang="en-US" sz="1800" dirty="0"/>
              <a:t>Setting variables</a:t>
            </a:r>
          </a:p>
          <a:p>
            <a:pPr lvl="1"/>
            <a:r>
              <a:rPr lang="en-US" sz="2000" dirty="0"/>
              <a:t>Mutation allowed</a:t>
            </a:r>
          </a:p>
          <a:p>
            <a:pPr lvl="2"/>
            <a:r>
              <a:rPr lang="en-US" sz="1800" dirty="0"/>
              <a:t>Changing variables</a:t>
            </a:r>
          </a:p>
          <a:p>
            <a:r>
              <a:rPr lang="en-US" sz="2400" dirty="0"/>
              <a:t>Like following a recipe. E.g.,</a:t>
            </a:r>
          </a:p>
          <a:p>
            <a:r>
              <a:rPr lang="en-US" sz="2400" dirty="0"/>
              <a:t>Procedure f(x)</a:t>
            </a:r>
          </a:p>
          <a:p>
            <a:pPr lvl="1"/>
            <a:r>
              <a:rPr lang="en-US" sz="2000" dirty="0" err="1"/>
              <a:t>ans</a:t>
            </a:r>
            <a:r>
              <a:rPr lang="en-US" sz="2000" dirty="0"/>
              <a:t> = x</a:t>
            </a:r>
          </a:p>
          <a:p>
            <a:pPr lvl="1"/>
            <a:r>
              <a:rPr lang="en-US" sz="2000" dirty="0" err="1"/>
              <a:t>ans</a:t>
            </a:r>
            <a:r>
              <a:rPr lang="en-US" sz="2000" dirty="0"/>
              <a:t> =   </a:t>
            </a:r>
            <a:r>
              <a:rPr lang="en-US" sz="2000" dirty="0" err="1"/>
              <a:t>ans</a:t>
            </a:r>
            <a:endParaRPr lang="en-US" sz="2000" dirty="0"/>
          </a:p>
          <a:p>
            <a:pPr lvl="1"/>
            <a:r>
              <a:rPr lang="en-US" sz="2000" dirty="0" err="1"/>
              <a:t>ans</a:t>
            </a:r>
            <a:r>
              <a:rPr lang="en-US" sz="2000" dirty="0"/>
              <a:t> = (x+3) * </a:t>
            </a:r>
            <a:r>
              <a:rPr lang="en-US" sz="2000" dirty="0" err="1"/>
              <a:t>ans</a:t>
            </a:r>
            <a:endParaRPr lang="en-US" sz="2000" dirty="0"/>
          </a:p>
          <a:p>
            <a:pPr lvl="1"/>
            <a:r>
              <a:rPr lang="en-US" sz="2000" dirty="0"/>
              <a:t>return </a:t>
            </a:r>
            <a:r>
              <a:rPr lang="en-US" sz="2000" dirty="0" err="1"/>
              <a:t>ans</a:t>
            </a:r>
            <a:endParaRPr lang="en-US" sz="2000" dirty="0"/>
          </a:p>
          <a:p>
            <a:r>
              <a:rPr lang="en-US" dirty="0"/>
              <a:t>Examples: </a:t>
            </a:r>
            <a:r>
              <a:rPr lang="en-US" dirty="0" smtClean="0"/>
              <a:t>(not purely)</a:t>
            </a:r>
          </a:p>
          <a:p>
            <a:pPr lvl="1"/>
            <a:r>
              <a:rPr lang="en-US" dirty="0" smtClean="0"/>
              <a:t>Pascal</a:t>
            </a:r>
            <a:r>
              <a:rPr lang="en-US" dirty="0"/>
              <a:t>, C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114" b="-10114"/>
          <a:stretch>
            <a:fillRect/>
          </a:stretch>
        </p:blipFill>
        <p:spPr>
          <a:xfrm>
            <a:off x="4655344" y="1475936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/wiki/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Imperative_programming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066800"/>
            <a:ext cx="4267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"/>
                <a:cs typeface="Courier"/>
              </a:rPr>
              <a:t>f(x)=(x+3)* x</a:t>
            </a:r>
          </a:p>
        </p:txBody>
      </p:sp>
      <p:sp>
        <p:nvSpPr>
          <p:cNvPr id="10" name="Freeform 9"/>
          <p:cNvSpPr/>
          <p:nvPr/>
        </p:nvSpPr>
        <p:spPr>
          <a:xfrm>
            <a:off x="8077200" y="1143000"/>
            <a:ext cx="487389" cy="512232"/>
          </a:xfrm>
          <a:custGeom>
            <a:avLst/>
            <a:gdLst>
              <a:gd name="connsiteX0" fmla="*/ 0 w 1117985"/>
              <a:gd name="connsiteY0" fmla="*/ 327956 h 791566"/>
              <a:gd name="connsiteX1" fmla="*/ 125214 w 1117985"/>
              <a:gd name="connsiteY1" fmla="*/ 757280 h 791566"/>
              <a:gd name="connsiteX2" fmla="*/ 178878 w 1117985"/>
              <a:gd name="connsiteY2" fmla="*/ 122238 h 791566"/>
              <a:gd name="connsiteX3" fmla="*/ 1117985 w 1117985"/>
              <a:gd name="connsiteY3" fmla="*/ 23851 h 791566"/>
              <a:gd name="connsiteX0" fmla="*/ 0 w 1117985"/>
              <a:gd name="connsiteY0" fmla="*/ 304105 h 767715"/>
              <a:gd name="connsiteX1" fmla="*/ 125214 w 1117985"/>
              <a:gd name="connsiteY1" fmla="*/ 733429 h 767715"/>
              <a:gd name="connsiteX2" fmla="*/ 178878 w 1117985"/>
              <a:gd name="connsiteY2" fmla="*/ 98387 h 767715"/>
              <a:gd name="connsiteX3" fmla="*/ 1117985 w 1117985"/>
              <a:gd name="connsiteY3" fmla="*/ 0 h 767715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98387 h 733429"/>
              <a:gd name="connsiteX3" fmla="*/ 1117985 w 1117985"/>
              <a:gd name="connsiteY3" fmla="*/ 0 h 733429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404156 h 833480"/>
              <a:gd name="connsiteX1" fmla="*/ 125214 w 1117985"/>
              <a:gd name="connsiteY1" fmla="*/ 833480 h 833480"/>
              <a:gd name="connsiteX2" fmla="*/ 178878 w 1117985"/>
              <a:gd name="connsiteY2" fmla="*/ 122238 h 833480"/>
              <a:gd name="connsiteX3" fmla="*/ 1117985 w 1117985"/>
              <a:gd name="connsiteY3" fmla="*/ 100051 h 833480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22187 h 733429"/>
              <a:gd name="connsiteX3" fmla="*/ 1117985 w 11179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677718"/>
              <a:gd name="connsiteY0" fmla="*/ 282938 h 712262"/>
              <a:gd name="connsiteX1" fmla="*/ 125214 w 677718"/>
              <a:gd name="connsiteY1" fmla="*/ 712262 h 712262"/>
              <a:gd name="connsiteX2" fmla="*/ 178878 w 677718"/>
              <a:gd name="connsiteY2" fmla="*/ 1020 h 712262"/>
              <a:gd name="connsiteX3" fmla="*/ 677718 w 677718"/>
              <a:gd name="connsiteY3" fmla="*/ 0 h 71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718" h="712262">
                <a:moveTo>
                  <a:pt x="0" y="282938"/>
                </a:moveTo>
                <a:lnTo>
                  <a:pt x="125214" y="712262"/>
                </a:lnTo>
                <a:lnTo>
                  <a:pt x="178878" y="1020"/>
                </a:lnTo>
                <a:lnTo>
                  <a:pt x="677718" y="0"/>
                </a:lnTo>
              </a:path>
            </a:pathLst>
          </a:custGeom>
          <a:ln w="762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959429" y="4624851"/>
            <a:ext cx="609600" cy="328149"/>
          </a:xfrm>
          <a:custGeom>
            <a:avLst/>
            <a:gdLst>
              <a:gd name="connsiteX0" fmla="*/ 0 w 1117985"/>
              <a:gd name="connsiteY0" fmla="*/ 327956 h 791566"/>
              <a:gd name="connsiteX1" fmla="*/ 125214 w 1117985"/>
              <a:gd name="connsiteY1" fmla="*/ 757280 h 791566"/>
              <a:gd name="connsiteX2" fmla="*/ 178878 w 1117985"/>
              <a:gd name="connsiteY2" fmla="*/ 122238 h 791566"/>
              <a:gd name="connsiteX3" fmla="*/ 1117985 w 1117985"/>
              <a:gd name="connsiteY3" fmla="*/ 23851 h 791566"/>
              <a:gd name="connsiteX0" fmla="*/ 0 w 1117985"/>
              <a:gd name="connsiteY0" fmla="*/ 304105 h 767715"/>
              <a:gd name="connsiteX1" fmla="*/ 125214 w 1117985"/>
              <a:gd name="connsiteY1" fmla="*/ 733429 h 767715"/>
              <a:gd name="connsiteX2" fmla="*/ 178878 w 1117985"/>
              <a:gd name="connsiteY2" fmla="*/ 98387 h 767715"/>
              <a:gd name="connsiteX3" fmla="*/ 1117985 w 1117985"/>
              <a:gd name="connsiteY3" fmla="*/ 0 h 767715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98387 h 733429"/>
              <a:gd name="connsiteX3" fmla="*/ 1117985 w 1117985"/>
              <a:gd name="connsiteY3" fmla="*/ 0 h 733429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327956 h 757280"/>
              <a:gd name="connsiteX1" fmla="*/ 125214 w 1117985"/>
              <a:gd name="connsiteY1" fmla="*/ 757280 h 757280"/>
              <a:gd name="connsiteX2" fmla="*/ 178878 w 1117985"/>
              <a:gd name="connsiteY2" fmla="*/ 122238 h 757280"/>
              <a:gd name="connsiteX3" fmla="*/ 1117985 w 1117985"/>
              <a:gd name="connsiteY3" fmla="*/ 23851 h 7572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632756 h 1062080"/>
              <a:gd name="connsiteX1" fmla="*/ 125214 w 1117985"/>
              <a:gd name="connsiteY1" fmla="*/ 1062080 h 1062080"/>
              <a:gd name="connsiteX2" fmla="*/ 178878 w 1117985"/>
              <a:gd name="connsiteY2" fmla="*/ 122238 h 1062080"/>
              <a:gd name="connsiteX3" fmla="*/ 1117985 w 1117985"/>
              <a:gd name="connsiteY3" fmla="*/ 328651 h 1062080"/>
              <a:gd name="connsiteX0" fmla="*/ 0 w 1117985"/>
              <a:gd name="connsiteY0" fmla="*/ 404156 h 833480"/>
              <a:gd name="connsiteX1" fmla="*/ 125214 w 1117985"/>
              <a:gd name="connsiteY1" fmla="*/ 833480 h 833480"/>
              <a:gd name="connsiteX2" fmla="*/ 178878 w 1117985"/>
              <a:gd name="connsiteY2" fmla="*/ 122238 h 833480"/>
              <a:gd name="connsiteX3" fmla="*/ 1117985 w 1117985"/>
              <a:gd name="connsiteY3" fmla="*/ 100051 h 833480"/>
              <a:gd name="connsiteX0" fmla="*/ 0 w 1117985"/>
              <a:gd name="connsiteY0" fmla="*/ 304105 h 733429"/>
              <a:gd name="connsiteX1" fmla="*/ 125214 w 1117985"/>
              <a:gd name="connsiteY1" fmla="*/ 733429 h 733429"/>
              <a:gd name="connsiteX2" fmla="*/ 178878 w 1117985"/>
              <a:gd name="connsiteY2" fmla="*/ 22187 h 733429"/>
              <a:gd name="connsiteX3" fmla="*/ 1117985 w 11179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459229 h 888553"/>
              <a:gd name="connsiteX1" fmla="*/ 125214 w 1270385"/>
              <a:gd name="connsiteY1" fmla="*/ 888553 h 888553"/>
              <a:gd name="connsiteX2" fmla="*/ 178878 w 1270385"/>
              <a:gd name="connsiteY2" fmla="*/ 177311 h 888553"/>
              <a:gd name="connsiteX3" fmla="*/ 1270385 w 1270385"/>
              <a:gd name="connsiteY3" fmla="*/ 155124 h 888553"/>
              <a:gd name="connsiteX0" fmla="*/ 0 w 1270385"/>
              <a:gd name="connsiteY0" fmla="*/ 304105 h 733429"/>
              <a:gd name="connsiteX1" fmla="*/ 125214 w 1270385"/>
              <a:gd name="connsiteY1" fmla="*/ 733429 h 733429"/>
              <a:gd name="connsiteX2" fmla="*/ 178878 w 1270385"/>
              <a:gd name="connsiteY2" fmla="*/ 22187 h 733429"/>
              <a:gd name="connsiteX3" fmla="*/ 1270385 w 1270385"/>
              <a:gd name="connsiteY3" fmla="*/ 0 h 733429"/>
              <a:gd name="connsiteX0" fmla="*/ 0 w 677718"/>
              <a:gd name="connsiteY0" fmla="*/ 282938 h 712262"/>
              <a:gd name="connsiteX1" fmla="*/ 125214 w 677718"/>
              <a:gd name="connsiteY1" fmla="*/ 712262 h 712262"/>
              <a:gd name="connsiteX2" fmla="*/ 178878 w 677718"/>
              <a:gd name="connsiteY2" fmla="*/ 1020 h 712262"/>
              <a:gd name="connsiteX3" fmla="*/ 677718 w 677718"/>
              <a:gd name="connsiteY3" fmla="*/ 0 h 712262"/>
              <a:gd name="connsiteX0" fmla="*/ 0 w 1323163"/>
              <a:gd name="connsiteY0" fmla="*/ 282938 h 712262"/>
              <a:gd name="connsiteX1" fmla="*/ 125214 w 1323163"/>
              <a:gd name="connsiteY1" fmla="*/ 712262 h 712262"/>
              <a:gd name="connsiteX2" fmla="*/ 178878 w 1323163"/>
              <a:gd name="connsiteY2" fmla="*/ 1020 h 712262"/>
              <a:gd name="connsiteX3" fmla="*/ 1323163 w 1323163"/>
              <a:gd name="connsiteY3" fmla="*/ 0 h 71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163" h="712262">
                <a:moveTo>
                  <a:pt x="0" y="282938"/>
                </a:moveTo>
                <a:lnTo>
                  <a:pt x="125214" y="712262"/>
                </a:lnTo>
                <a:lnTo>
                  <a:pt x="178878" y="1020"/>
                </a:lnTo>
                <a:lnTo>
                  <a:pt x="1323163" y="0"/>
                </a:lnTo>
              </a:path>
            </a:pathLst>
          </a:custGeom>
          <a:ln w="38100" cap="rnd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613" indent="-514350">
              <a:buFont typeface="+mj-lt"/>
              <a:buAutoNum type="alphaLcParenR"/>
            </a:pPr>
            <a:endParaRPr lang="en-US" dirty="0"/>
          </a:p>
          <a:p>
            <a:pPr marL="582613" indent="-514350">
              <a:buFont typeface="+mj-lt"/>
              <a:buAutoNum type="alphaLcParenR"/>
            </a:pPr>
            <a:endParaRPr lang="en-US" dirty="0"/>
          </a:p>
          <a:p>
            <a:pPr marL="582613" indent="-514350">
              <a:buFont typeface="+mj-lt"/>
              <a:buAutoNum type="alphaLcParenR"/>
            </a:pPr>
            <a:endParaRPr lang="en-US" dirty="0"/>
          </a:p>
          <a:p>
            <a:pPr marL="582613" indent="-514350">
              <a:buNone/>
            </a:pPr>
            <a:endParaRPr lang="en-US" dirty="0" smtClean="0"/>
          </a:p>
          <a:p>
            <a:pPr marL="582613" indent="-514350">
              <a:buNone/>
            </a:pPr>
            <a:endParaRPr lang="en-US" dirty="0"/>
          </a:p>
          <a:p>
            <a:pPr marL="582613" indent="-514350">
              <a:buNone/>
            </a:pPr>
            <a:endParaRPr lang="en-US" dirty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Functional Style</a:t>
            </a:r>
            <a:endParaRPr lang="en-US" dirty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Imperative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62000"/>
          </a:xfrm>
        </p:spPr>
        <p:txBody>
          <a:bodyPr/>
          <a:lstStyle/>
          <a:p>
            <a:r>
              <a:rPr lang="en-US" sz="3600" dirty="0" smtClean="0"/>
              <a:t>Click it out …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byob.berkeley.edu</a:t>
            </a:r>
            <a:endParaRPr lang="en-US" sz="400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5483919" y="2743200"/>
            <a:ext cx="3657600" cy="353791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724400" y="5700252"/>
            <a:ext cx="3276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981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4931362" cy="27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02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613" indent="-514350">
              <a:buFont typeface="+mj-lt"/>
              <a:buAutoNum type="alphaLcParenR"/>
            </a:pPr>
            <a:endParaRPr lang="en-US" dirty="0"/>
          </a:p>
          <a:p>
            <a:pPr marL="582613" indent="-514350">
              <a:buFont typeface="+mj-lt"/>
              <a:buAutoNum type="alphaLcParenR"/>
            </a:pPr>
            <a:endParaRPr lang="en-US" dirty="0"/>
          </a:p>
          <a:p>
            <a:pPr marL="582613" indent="-514350">
              <a:buFont typeface="+mj-lt"/>
              <a:buAutoNum type="alphaLcParenR"/>
            </a:pPr>
            <a:endParaRPr lang="en-US" dirty="0"/>
          </a:p>
          <a:p>
            <a:pPr marL="582613" indent="-514350">
              <a:buNone/>
            </a:pPr>
            <a:endParaRPr lang="en-US" dirty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Functional Style</a:t>
            </a:r>
            <a:endParaRPr lang="en-US" dirty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Imperative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62000"/>
          </a:xfrm>
        </p:spPr>
        <p:txBody>
          <a:bodyPr/>
          <a:lstStyle/>
          <a:p>
            <a:r>
              <a:rPr lang="en-US" sz="3600" dirty="0" smtClean="0"/>
              <a:t>Click it out …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byob.berkeley.edu</a:t>
            </a:r>
            <a:endParaRPr lang="en-US" sz="400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449"/>
          <a:stretch>
            <a:fillRect/>
          </a:stretch>
        </p:blipFill>
        <p:spPr>
          <a:xfrm>
            <a:off x="4953000" y="2743200"/>
            <a:ext cx="3657600" cy="353791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724400" y="5700252"/>
            <a:ext cx="3276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981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61473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02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990601"/>
            <a:ext cx="4495800" cy="5305864"/>
          </a:xfrm>
        </p:spPr>
        <p:txBody>
          <a:bodyPr/>
          <a:lstStyle/>
          <a:p>
            <a:r>
              <a:rPr lang="en-US" sz="2400" u="sng" dirty="0"/>
              <a:t>Objects</a:t>
            </a:r>
            <a:r>
              <a:rPr lang="en-US" sz="2400" dirty="0"/>
              <a:t> as data structures  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methods</a:t>
            </a:r>
            <a:r>
              <a:rPr lang="en-US" sz="2000" dirty="0"/>
              <a:t> you ask of them</a:t>
            </a:r>
          </a:p>
          <a:p>
            <a:pPr lvl="2"/>
            <a:r>
              <a:rPr lang="en-US" sz="1600" dirty="0"/>
              <a:t>These are the </a:t>
            </a:r>
            <a:r>
              <a:rPr lang="en-US" sz="1600" dirty="0" smtClean="0"/>
              <a:t>behaviors</a:t>
            </a:r>
            <a:endParaRPr lang="en-US" sz="1600" dirty="0"/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local state</a:t>
            </a:r>
            <a:r>
              <a:rPr lang="en-US" sz="2000" dirty="0"/>
              <a:t>, to remember</a:t>
            </a:r>
          </a:p>
          <a:p>
            <a:pPr lvl="2"/>
            <a:r>
              <a:rPr lang="en-US" sz="1600" dirty="0"/>
              <a:t>These are the attributes</a:t>
            </a:r>
          </a:p>
          <a:p>
            <a:r>
              <a:rPr lang="en-US" sz="2400" u="sng" dirty="0"/>
              <a:t>Classes</a:t>
            </a:r>
            <a:r>
              <a:rPr lang="en-US" sz="2400" dirty="0"/>
              <a:t> &amp; </a:t>
            </a:r>
            <a:r>
              <a:rPr lang="en-US" sz="2400" u="sng" dirty="0"/>
              <a:t>Instances</a:t>
            </a:r>
          </a:p>
          <a:p>
            <a:pPr lvl="1"/>
            <a:r>
              <a:rPr lang="en-US" sz="2000" dirty="0"/>
              <a:t>Instance an example of class</a:t>
            </a:r>
          </a:p>
          <a:p>
            <a:pPr lvl="1"/>
            <a:r>
              <a:rPr lang="en-US" sz="2000" dirty="0"/>
              <a:t>E.g., Fluffy is instance of Dog</a:t>
            </a:r>
          </a:p>
          <a:p>
            <a:r>
              <a:rPr lang="en-US" sz="2400" u="sng" dirty="0"/>
              <a:t>Inheritance</a:t>
            </a:r>
            <a:r>
              <a:rPr lang="en-US" sz="2400" dirty="0"/>
              <a:t> saves code</a:t>
            </a:r>
          </a:p>
          <a:p>
            <a:pPr lvl="1"/>
            <a:r>
              <a:rPr lang="en-US" sz="2000" dirty="0"/>
              <a:t>Hierarchical classes</a:t>
            </a:r>
          </a:p>
          <a:p>
            <a:pPr lvl="1"/>
            <a:r>
              <a:rPr lang="en-US" sz="2000" dirty="0"/>
              <a:t>E.g., pianist special case of musician, a special case of performer</a:t>
            </a:r>
          </a:p>
          <a:p>
            <a:r>
              <a:rPr lang="en-US" sz="2400" dirty="0" smtClean="0"/>
              <a:t>Examples (not purely)</a:t>
            </a:r>
          </a:p>
          <a:p>
            <a:pPr lvl="1"/>
            <a:r>
              <a:rPr lang="en-US" sz="2000" dirty="0" smtClean="0"/>
              <a:t>Java</a:t>
            </a:r>
            <a:r>
              <a:rPr lang="en-US" sz="2000" dirty="0"/>
              <a:t>, C+</a:t>
            </a:r>
            <a:r>
              <a:rPr lang="en-US" sz="2000" dirty="0" smtClean="0"/>
              <a:t>+</a:t>
            </a:r>
            <a:endParaRPr lang="en-US" sz="2000" dirty="0"/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en.wikipedia.org/wiki/Object-oriented_programming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4953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www3.ntu.edu.sg/home/ehchua/programming/java/images/OOP-Objects.gif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44453</TotalTime>
  <Pages>47</Pages>
  <Words>792</Words>
  <Application>Microsoft Office PowerPoint</Application>
  <PresentationFormat>Letter Paper (8.5x11 in)</PresentationFormat>
  <Paragraphs>177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Hand-Held Device Bridges Language Gap</vt:lpstr>
      <vt:lpstr>Programming Paradigms Lecture</vt:lpstr>
      <vt:lpstr>What are Programming Paradigms?</vt:lpstr>
      <vt:lpstr>Most Languages Are Hybrids!</vt:lpstr>
      <vt:lpstr>Functional Programming (review)</vt:lpstr>
      <vt:lpstr>Imperative Programming</vt:lpstr>
      <vt:lpstr>Click it out …</vt:lpstr>
      <vt:lpstr>Click it out …</vt:lpstr>
      <vt:lpstr>Object-Oriented Programming (OOP)</vt:lpstr>
      <vt:lpstr>OOP Example : SketchPad</vt:lpstr>
      <vt:lpstr>OOP in BYOB</vt:lpstr>
      <vt:lpstr>Declarative Programming</vt:lpstr>
      <vt:lpstr>Declarative might look like …</vt:lpstr>
      <vt:lpstr>Declarative Programming Example</vt:lpstr>
      <vt:lpstr>Turing Completeness</vt:lpstr>
      <vt:lpstr>Ways to Remember the Paradigms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creator>John Wawrzynek</dc:creator>
  <cp:lastModifiedBy>Dong, Aijuan</cp:lastModifiedBy>
  <cp:revision>2915</cp:revision>
  <cp:lastPrinted>2013-01-31T20:29:13Z</cp:lastPrinted>
  <dcterms:created xsi:type="dcterms:W3CDTF">2013-01-31T20:18:36Z</dcterms:created>
  <dcterms:modified xsi:type="dcterms:W3CDTF">2013-08-09T19:06:25Z</dcterms:modified>
</cp:coreProperties>
</file>