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8" r:id="rId1"/>
    <p:sldMasterId id="2147484029" r:id="rId2"/>
  </p:sldMasterIdLst>
  <p:notesMasterIdLst>
    <p:notesMasterId r:id="rId49"/>
  </p:notesMasterIdLst>
  <p:sldIdLst>
    <p:sldId id="438" r:id="rId3"/>
    <p:sldId id="261" r:id="rId4"/>
    <p:sldId id="262" r:id="rId5"/>
    <p:sldId id="435" r:id="rId6"/>
    <p:sldId id="388" r:id="rId7"/>
    <p:sldId id="463" r:id="rId8"/>
    <p:sldId id="448" r:id="rId9"/>
    <p:sldId id="449" r:id="rId10"/>
    <p:sldId id="442" r:id="rId11"/>
    <p:sldId id="450" r:id="rId12"/>
    <p:sldId id="462" r:id="rId13"/>
    <p:sldId id="452" r:id="rId14"/>
    <p:sldId id="392" r:id="rId15"/>
    <p:sldId id="291" r:id="rId16"/>
    <p:sldId id="393" r:id="rId17"/>
    <p:sldId id="394" r:id="rId18"/>
    <p:sldId id="436" r:id="rId19"/>
    <p:sldId id="398" r:id="rId20"/>
    <p:sldId id="400" r:id="rId21"/>
    <p:sldId id="453" r:id="rId22"/>
    <p:sldId id="402" r:id="rId23"/>
    <p:sldId id="454" r:id="rId24"/>
    <p:sldId id="455" r:id="rId25"/>
    <p:sldId id="456" r:id="rId26"/>
    <p:sldId id="408" r:id="rId27"/>
    <p:sldId id="457" r:id="rId28"/>
    <p:sldId id="443" r:id="rId29"/>
    <p:sldId id="458" r:id="rId30"/>
    <p:sldId id="444" r:id="rId31"/>
    <p:sldId id="459" r:id="rId32"/>
    <p:sldId id="418" r:id="rId33"/>
    <p:sldId id="447" r:id="rId34"/>
    <p:sldId id="421" r:id="rId35"/>
    <p:sldId id="423" r:id="rId36"/>
    <p:sldId id="434" r:id="rId37"/>
    <p:sldId id="424" r:id="rId38"/>
    <p:sldId id="425" r:id="rId39"/>
    <p:sldId id="426" r:id="rId40"/>
    <p:sldId id="460" r:id="rId41"/>
    <p:sldId id="439" r:id="rId42"/>
    <p:sldId id="445" r:id="rId43"/>
    <p:sldId id="446" r:id="rId44"/>
    <p:sldId id="461" r:id="rId45"/>
    <p:sldId id="430" r:id="rId46"/>
    <p:sldId id="299" r:id="rId47"/>
    <p:sldId id="300"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589"/>
    <a:srgbClr val="638DAD"/>
    <a:srgbClr val="333399"/>
    <a:srgbClr val="B2B2B2"/>
    <a:srgbClr val="800000"/>
    <a:srgbClr val="996600"/>
    <a:srgbClr val="FF9999"/>
    <a:srgbClr val="FF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689" autoAdjust="0"/>
  </p:normalViewPr>
  <p:slideViewPr>
    <p:cSldViewPr>
      <p:cViewPr varScale="1">
        <p:scale>
          <a:sx n="104" d="100"/>
          <a:sy n="104" d="100"/>
        </p:scale>
        <p:origin x="1746" y="96"/>
      </p:cViewPr>
      <p:guideLst>
        <p:guide orient="horz" pos="2160"/>
        <p:guide pos="2880"/>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260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0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260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883910C-C895-4A62-9C0D-D4CB342A20CA}" type="slidenum">
              <a:rPr lang="en-US"/>
              <a:pPr>
                <a:defRPr/>
              </a:pPr>
              <a:t>‹#›</a:t>
            </a:fld>
            <a:endParaRPr lang="en-US" dirty="0"/>
          </a:p>
        </p:txBody>
      </p:sp>
    </p:spTree>
    <p:extLst>
      <p:ext uri="{BB962C8B-B14F-4D97-AF65-F5344CB8AC3E}">
        <p14:creationId xmlns:p14="http://schemas.microsoft.com/office/powerpoint/2010/main" val="3026681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1CD1C4-8DBE-4BA3-BA49-6203C1C10557}" type="slidenum">
              <a:rPr lang="en-US" altLang="en-US" smtClean="0"/>
              <a:pPr eaLnBrk="1" hangingPunct="1"/>
              <a:t>2</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F23C81-6DFC-40F0-810E-98C1B6B89A99}" type="slidenum">
              <a:rPr lang="en-US" altLang="en-US" smtClean="0"/>
              <a:pPr eaLnBrk="1" hangingPunct="1"/>
              <a:t>18</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04C131-28A9-4220-B14A-2541D40D4419}" type="slidenum">
              <a:rPr lang="en-US" altLang="en-US" smtClean="0"/>
              <a:pPr eaLnBrk="1" hangingPunct="1"/>
              <a:t>19</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13AE75-374C-4039-8A8E-73373573D2C3}" type="slidenum">
              <a:rPr lang="en-US" altLang="en-US" smtClean="0"/>
              <a:pPr eaLnBrk="1" hangingPunct="1"/>
              <a:t>21</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ED22F4-30F3-4781-8218-AB23ECEB3C50}" type="slidenum">
              <a:rPr lang="en-US" altLang="en-US" smtClean="0"/>
              <a:pPr eaLnBrk="1" hangingPunct="1"/>
              <a:t>25</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81C736-7711-4E1A-BC82-5C31B0D4C6FA}" type="slidenum">
              <a:rPr lang="en-US" altLang="en-US" smtClean="0"/>
              <a:pPr eaLnBrk="1" hangingPunct="1"/>
              <a:t>31</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D6AC46-B641-4C53-BECB-CEE7049A2971}" type="slidenum">
              <a:rPr lang="en-US" altLang="en-US" smtClean="0"/>
              <a:pPr eaLnBrk="1" hangingPunct="1"/>
              <a:t>33</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46B2FB-515E-4123-AE4F-C91642D8B114}" type="slidenum">
              <a:rPr lang="en-US" altLang="en-US" smtClean="0"/>
              <a:pPr eaLnBrk="1" hangingPunct="1"/>
              <a:t>34</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296FF1-8F41-4D2D-B422-5FDAE8E6DC63}" type="slidenum">
              <a:rPr lang="en-US" altLang="en-US" smtClean="0"/>
              <a:pPr eaLnBrk="1" hangingPunct="1"/>
              <a:t>35</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744133-FEDE-43A3-B93D-E5D61D22301E}" type="slidenum">
              <a:rPr lang="en-US" altLang="en-US" smtClean="0"/>
              <a:pPr eaLnBrk="1" hangingPunct="1"/>
              <a:t>36</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D4FA70-045C-4FCB-BA35-A720928EFAAD}" type="slidenum">
              <a:rPr lang="en-US" altLang="en-US" smtClean="0"/>
              <a:pPr eaLnBrk="1" hangingPunct="1"/>
              <a:t>37</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FF33F6-3E34-4BAF-9128-820CCAC3AAF0}" type="slidenum">
              <a:rPr lang="en-US" altLang="en-US" smtClean="0"/>
              <a:pPr eaLnBrk="1" hangingPunct="1"/>
              <a:t>3</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6A795F-FC48-4C5F-ACC8-2848AE12054C}" type="slidenum">
              <a:rPr lang="en-US" altLang="en-US" smtClean="0"/>
              <a:pPr eaLnBrk="1" hangingPunct="1"/>
              <a:t>38</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CDD00F-867F-4360-8668-9FC7BA7021F8}" type="slidenum">
              <a:rPr lang="en-US" altLang="en-US" smtClean="0"/>
              <a:pPr eaLnBrk="1" hangingPunct="1"/>
              <a:t>40</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D314BC-E2AE-4F66-AA3A-E23BADEBA4FF}" type="slidenum">
              <a:rPr lang="en-US" altLang="en-US" smtClean="0"/>
              <a:pPr eaLnBrk="1" hangingPunct="1"/>
              <a:t>44</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BDB5EF-AEE1-40C9-9A0E-1FA3732365A7}" type="slidenum">
              <a:rPr lang="en-US" altLang="en-US" smtClean="0"/>
              <a:pPr eaLnBrk="1" hangingPunct="1"/>
              <a:t>45</a:t>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4F3FC5-20DA-4D5D-AEC0-9C34B51E6248}" type="slidenum">
              <a:rPr lang="en-US" altLang="en-US" smtClean="0"/>
              <a:pPr eaLnBrk="1" hangingPunct="1"/>
              <a:t>46</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F6EA61-55DA-48DB-ABC1-C3048464FA9B}" type="slidenum">
              <a:rPr lang="en-US" altLang="en-US" smtClean="0"/>
              <a:pPr eaLnBrk="1" hangingPunct="1"/>
              <a:t>4</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E21877-13B2-47E4-957D-F7A21B84C2B8}" type="slidenum">
              <a:rPr lang="en-US" altLang="en-US" smtClean="0"/>
              <a:pPr eaLnBrk="1" hangingPunct="1"/>
              <a:t>5</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4E0C08-49DF-411C-B74B-78995489F36D}" type="slidenum">
              <a:rPr lang="en-US" altLang="en-US" smtClean="0"/>
              <a:pPr eaLnBrk="1" hangingPunct="1"/>
              <a:t>13</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AF5D0D-5F17-420B-A57C-9CE154B7B67D}" type="slidenum">
              <a:rPr lang="en-US" altLang="en-US" smtClean="0"/>
              <a:pPr eaLnBrk="1" hangingPunct="1"/>
              <a:t>14</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E99590-BD62-4D51-83C6-92DAB8BC4F92}" type="slidenum">
              <a:rPr lang="en-US" altLang="en-US" smtClean="0"/>
              <a:pPr eaLnBrk="1" hangingPunct="1"/>
              <a:t>15</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9430F0-AFD9-4A19-BC23-86B760BEBAAA}" type="slidenum">
              <a:rPr lang="en-US" altLang="en-US" smtClean="0"/>
              <a:pPr eaLnBrk="1" hangingPunct="1"/>
              <a:t>16</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ACAFDC-9651-49CA-B8D3-8B0CE869080A}" type="slidenum">
              <a:rPr lang="en-US" altLang="en-US" smtClean="0"/>
              <a:pPr eaLnBrk="1" hangingPunct="1"/>
              <a:t>17</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From Problem Analysis to Program Design,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639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descr="Audio.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solidFill>
                  <a:srgbClr val="000000">
                    <a:tint val="75000"/>
                  </a:srgbClr>
                </a:solidFill>
              </a:rPr>
              <a:t>© 2018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9" name="TextBox 8"/>
          <p:cNvSpPr txBox="1"/>
          <p:nvPr userDrawn="1"/>
        </p:nvSpPr>
        <p:spPr>
          <a:xfrm>
            <a:off x="1015924" y="6222910"/>
            <a:ext cx="6400800" cy="230832"/>
          </a:xfrm>
          <a:prstGeom prst="rect">
            <a:avLst/>
          </a:prstGeom>
          <a:noFill/>
        </p:spPr>
        <p:txBody>
          <a:bodyPr wrap="square" rtlCol="0">
            <a:spAutoFit/>
          </a:bodyPr>
          <a:lstStyle/>
          <a:p>
            <a:pPr algn="ctr"/>
            <a:r>
              <a:rPr lang="en-US" sz="900" dirty="0">
                <a:solidFill>
                  <a:srgbClr val="055C91"/>
                </a:solidFill>
                <a:cs typeface="Arial" charset="0"/>
              </a:rPr>
              <a:t>C++ Programming: Program Design Including Data Structures, Eighth Edition</a:t>
            </a:r>
          </a:p>
        </p:txBody>
      </p:sp>
    </p:spTree>
    <p:extLst>
      <p:ext uri="{BB962C8B-B14F-4D97-AF65-F5344CB8AC3E}">
        <p14:creationId xmlns:p14="http://schemas.microsoft.com/office/powerpoint/2010/main" val="882754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5" name="Picture 4" descr="CL_Logo_DRAW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solidFill>
                  <a:srgbClr val="000000">
                    <a:tint val="75000"/>
                  </a:srgbClr>
                </a:solidFill>
              </a:rPr>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6599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A7DBDA86-C88D-4F56-AF12-A03D03827F37}"/>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4784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4D0F5CF6-83D6-4C67-9EE1-D4679D5E7246}"/>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6096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9" name="Footer Placeholder 3">
            <a:extLst>
              <a:ext uri="{FF2B5EF4-FFF2-40B4-BE49-F238E27FC236}">
                <a16:creationId xmlns:a16="http://schemas.microsoft.com/office/drawing/2014/main" id="{9C817A00-F68A-4D28-8D3E-C34D68C109E3}"/>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71072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solidFill>
                  <a:srgbClr val="000000">
                    <a:tint val="75000"/>
                  </a:srgbClr>
                </a:solidFill>
              </a:rPr>
              <a:t>© 2018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Tree>
    <p:extLst>
      <p:ext uri="{BB962C8B-B14F-4D97-AF65-F5344CB8AC3E}">
        <p14:creationId xmlns:p14="http://schemas.microsoft.com/office/powerpoint/2010/main" val="3455196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a:solidFill>
                  <a:srgbClr val="000000">
                    <a:tint val="75000"/>
                  </a:srgbClr>
                </a:solidFill>
              </a:rPr>
              <a:t>© 2018 Cengage Learning. All Rights Reserved. May not be copied, scanned, or duplicated, in whole or in part, except for use as permitted in a license distributed with a certain product or service or otherwise on a password-protected website for classroom</a:t>
            </a:r>
            <a:endParaRPr lang="en-US" dirty="0">
              <a:solidFill>
                <a:srgbClr val="000000">
                  <a:tint val="75000"/>
                </a:srgbClr>
              </a:solidFill>
            </a:endParaRPr>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927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solidFill>
                  <a:srgbClr val="000000">
                    <a:tint val="75000"/>
                  </a:srgbClr>
                </a:solidFill>
              </a:rPr>
              <a:t>© 2018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Tree>
    <p:extLst>
      <p:ext uri="{BB962C8B-B14F-4D97-AF65-F5344CB8AC3E}">
        <p14:creationId xmlns:p14="http://schemas.microsoft.com/office/powerpoint/2010/main" val="314482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solidFill>
                  <a:srgbClr val="000000">
                    <a:tint val="75000"/>
                  </a:srgbClr>
                </a:solidFill>
              </a:rPr>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33708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solidFill>
                  <a:srgbClr val="000000">
                    <a:tint val="75000"/>
                  </a:srgbClr>
                </a:solidFill>
              </a:rPr>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9559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A0A2DB86-7681-4ADC-AB15-FD9FF22DC07E}"/>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1138485D-2D6E-404A-B267-1AB977C1161E}"/>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41281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59391" y="2057400"/>
            <a:ext cx="8415338" cy="399197"/>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1000" y="2667000"/>
            <a:ext cx="8415338" cy="35524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1000" y="3141625"/>
            <a:ext cx="8415338" cy="379498"/>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64032" y="3733801"/>
            <a:ext cx="8415338" cy="40147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69143" y="4343400"/>
            <a:ext cx="8415338" cy="39237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373039" y="4953001"/>
            <a:ext cx="8415338" cy="39692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386778" y="5486400"/>
            <a:ext cx="8415338" cy="39692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8"/>
          </p:nvPr>
        </p:nvSpPr>
        <p:spPr>
          <a:xfrm>
            <a:off x="394164" y="6037926"/>
            <a:ext cx="8415338" cy="39692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Footer Placeholder 3">
            <a:extLst>
              <a:ext uri="{FF2B5EF4-FFF2-40B4-BE49-F238E27FC236}">
                <a16:creationId xmlns:a16="http://schemas.microsoft.com/office/drawing/2014/main" id="{8897373F-8C85-4208-AA22-ED75F5FE789B}"/>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185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3">
            <a:extLst>
              <a:ext uri="{FF2B5EF4-FFF2-40B4-BE49-F238E27FC236}">
                <a16:creationId xmlns:a16="http://schemas.microsoft.com/office/drawing/2014/main" id="{7D5C3DAD-8DD0-456B-8757-7BFACC4CC54C}"/>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904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1539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28790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23912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40" r:id="rId5"/>
    <p:sldLayoutId id="2147484023" r:id="rId6"/>
    <p:sldLayoutId id="2147484024" r:id="rId7"/>
    <p:sldLayoutId id="2147484025" r:id="rId8"/>
    <p:sldLayoutId id="2147484026" r:id="rId9"/>
    <p:sldLayoutId id="2147484027" r:id="rId10"/>
    <p:sldLayoutId id="2147484028" r:id="rId11"/>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fontAlgn="auto">
              <a:spcBef>
                <a:spcPts val="0"/>
              </a:spcBef>
              <a:spcAft>
                <a:spcPts val="0"/>
              </a:spcAft>
              <a:defRPr/>
            </a:pPr>
            <a:fld id="{48B40067-BD2A-418A-98BB-08A98047DC47}" type="slidenum">
              <a:rPr lang="en-US" sz="800" smtClean="0">
                <a:solidFill>
                  <a:schemeClr val="tx1"/>
                </a:solidFill>
                <a:latin typeface="Calibri"/>
                <a:cs typeface="Arial" charset="0"/>
              </a:rPr>
              <a:pPr fontAlgn="auto">
                <a:spcBef>
                  <a:spcPts val="0"/>
                </a:spcBef>
                <a:spcAft>
                  <a:spcPts val="0"/>
                </a:spcAft>
                <a:defRPr/>
              </a:pPr>
              <a:t>‹#›</a:t>
            </a:fld>
            <a:endParaRPr lang="en-US" sz="800" dirty="0">
              <a:solidFill>
                <a:schemeClr val="tx1"/>
              </a:solidFill>
              <a:latin typeface="Calibri"/>
              <a:cs typeface="Arial" charset="0"/>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r>
              <a:rPr lang="en-US" dirty="0">
                <a:cs typeface="Arial" charset="0"/>
              </a:rPr>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10880636"/>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Lst>
  <p:hf sldNum="0"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98500" y="3086336"/>
            <a:ext cx="7747000" cy="377026"/>
          </a:xfrm>
        </p:spPr>
        <p:txBody>
          <a:bodyPr/>
          <a:lstStyle/>
          <a:p>
            <a:r>
              <a:rPr lang="en-US" altLang="en-US" dirty="0">
                <a:latin typeface="+mn-lt"/>
              </a:rPr>
              <a:t>Chapter 12</a:t>
            </a:r>
          </a:p>
        </p:txBody>
      </p:sp>
      <p:sp>
        <p:nvSpPr>
          <p:cNvPr id="6" name="Subtitle 5"/>
          <p:cNvSpPr>
            <a:spLocks noGrp="1"/>
          </p:cNvSpPr>
          <p:nvPr>
            <p:ph type="subTitle" idx="1"/>
          </p:nvPr>
        </p:nvSpPr>
        <p:spPr>
          <a:xfrm>
            <a:off x="698500" y="3726438"/>
            <a:ext cx="7747000" cy="235962"/>
          </a:xfrm>
        </p:spPr>
        <p:txBody>
          <a:bodyPr/>
          <a:lstStyle/>
          <a:p>
            <a:pPr lvl="0">
              <a:buClr>
                <a:srgbClr val="055C91"/>
              </a:buClr>
            </a:pPr>
            <a:r>
              <a:rPr lang="en-US" altLang="en-US" dirty="0">
                <a:solidFill>
                  <a:schemeClr val="tx1"/>
                </a:solidFill>
              </a:rPr>
              <a:t>Pointers, Classes, Virtual Functions, Abstract Classes, and Lists</a:t>
            </a:r>
            <a:endParaRPr lang="en-US" dirty="0">
              <a:solidFill>
                <a:schemeClr val="tx1"/>
              </a:solidFill>
            </a:endParaRPr>
          </a:p>
        </p:txBody>
      </p:sp>
      <p:sp>
        <p:nvSpPr>
          <p:cNvPr id="3" name="Footer Placeholder 2"/>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1997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Classes, </a:t>
            </a:r>
            <a:r>
              <a:rPr lang="en-US" altLang="en-US" dirty="0">
                <a:latin typeface="Courier New" pitchFamily="49" charset="0"/>
                <a:cs typeface="Courier New" pitchFamily="49" charset="0"/>
              </a:rPr>
              <a:t>structs</a:t>
            </a:r>
            <a:r>
              <a:rPr lang="en-US" altLang="en-US" dirty="0">
                <a:latin typeface="+mn-lt"/>
              </a:rPr>
              <a:t>, and Pointer Variables (1 of 3)</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dirty="0"/>
              <a:t>You can declare pointers to other data types, such as a </a:t>
            </a:r>
            <a:r>
              <a:rPr lang="en-US" b="1" dirty="0" err="1">
                <a:solidFill>
                  <a:srgbClr val="0070C0"/>
                </a:solidFill>
                <a:latin typeface="Courier New" panose="02070309020205020404" pitchFamily="49" charset="0"/>
                <a:cs typeface="Courier New" panose="02070309020205020404" pitchFamily="49" charset="0"/>
              </a:rPr>
              <a:t>struct</a:t>
            </a:r>
            <a:r>
              <a:rPr lang="en-US" dirty="0"/>
              <a:t>:</a:t>
            </a:r>
            <a:endParaRPr lang="en-IN" dirty="0"/>
          </a:p>
        </p:txBody>
      </p:sp>
      <p:pic>
        <p:nvPicPr>
          <p:cNvPr id="8" name="Content Placeholder 7" descr="Program code. In the code, the words in the variable names are merged. Line 1. struct student Type. Line 2. left brace. Line 3. Indented once, char name, left bracket, 26, right bracket, semi-colon. Line 4. Indented once, double g p a, semi-colon. Line 5. Indented once, i n t sID, semi-colon. Line 6. Indented once, char grade, semi-colon. Line 7. right brace, semi-colon. Line 8. student Type student, semi-colon. Line 9. student Type, asterisk, student P t r, semi-colon.">
            <a:extLst>
              <a:ext uri="{FF2B5EF4-FFF2-40B4-BE49-F238E27FC236}">
                <a16:creationId xmlns:a16="http://schemas.microsoft.com/office/drawing/2014/main" id="{CC123211-7DAC-4E17-B0E9-74E3A88D841D}"/>
              </a:ext>
            </a:extLst>
          </p:cNvPr>
          <p:cNvPicPr>
            <a:picLocks noGrp="1" noChangeAspect="1"/>
          </p:cNvPicPr>
          <p:nvPr>
            <p:ph idx="11"/>
          </p:nvPr>
        </p:nvPicPr>
        <p:blipFill>
          <a:blip r:embed="rId2"/>
          <a:stretch>
            <a:fillRect/>
          </a:stretch>
        </p:blipFill>
        <p:spPr>
          <a:xfrm>
            <a:off x="609600" y="2057400"/>
            <a:ext cx="3339240" cy="2507009"/>
          </a:xfrm>
        </p:spPr>
      </p:pic>
      <p:sp>
        <p:nvSpPr>
          <p:cNvPr id="6" name="Content Placeholder 5"/>
          <p:cNvSpPr>
            <a:spLocks noGrp="1"/>
          </p:cNvSpPr>
          <p:nvPr>
            <p:ph idx="12"/>
          </p:nvPr>
        </p:nvSpPr>
        <p:spPr>
          <a:xfrm>
            <a:off x="381000" y="4933664"/>
            <a:ext cx="8415338" cy="603242"/>
          </a:xfrm>
        </p:spPr>
        <p:txBody>
          <a:bodyPr/>
          <a:lstStyle/>
          <a:p>
            <a:pPr lvl="1"/>
            <a:r>
              <a:rPr lang="en-US" b="1" dirty="0">
                <a:latin typeface="Courier New" panose="02070309020205020404" pitchFamily="49" charset="0"/>
                <a:cs typeface="Courier New" panose="02070309020205020404" pitchFamily="49" charset="0"/>
              </a:rPr>
              <a:t>student</a:t>
            </a:r>
            <a:r>
              <a:rPr lang="en-US" dirty="0">
                <a:latin typeface="Courier New" panose="02070309020205020404" pitchFamily="49" charset="0"/>
                <a:cs typeface="Courier New" panose="02070309020205020404" pitchFamily="49" charset="0"/>
              </a:rPr>
              <a:t> </a:t>
            </a:r>
            <a:r>
              <a:rPr lang="en-US" dirty="0"/>
              <a:t>is an object of type </a:t>
            </a:r>
            <a:r>
              <a:rPr lang="en-US" b="1" dirty="0" err="1">
                <a:latin typeface="Courier New" panose="02070309020205020404" pitchFamily="49" charset="0"/>
                <a:cs typeface="Courier New" panose="02070309020205020404" pitchFamily="49" charset="0"/>
              </a:rPr>
              <a:t>studentType</a:t>
            </a:r>
            <a:endParaRPr lang="en-US" b="1" dirty="0">
              <a:latin typeface="Courier New" panose="02070309020205020404" pitchFamily="49" charset="0"/>
              <a:cs typeface="Courier New" panose="02070309020205020404" pitchFamily="49" charset="0"/>
            </a:endParaRPr>
          </a:p>
          <a:p>
            <a:pPr lvl="1"/>
            <a:r>
              <a:rPr lang="en-US" b="1" dirty="0" err="1">
                <a:latin typeface="Courier New" panose="02070309020205020404" pitchFamily="49" charset="0"/>
                <a:cs typeface="Courier New" panose="02070309020205020404" pitchFamily="49" charset="0"/>
              </a:rPr>
              <a:t>studentPtr</a:t>
            </a:r>
            <a:r>
              <a:rPr lang="en-US" b="1" dirty="0">
                <a:latin typeface="Courier New" panose="02070309020205020404" pitchFamily="49" charset="0"/>
                <a:cs typeface="Courier New" panose="02070309020205020404" pitchFamily="49" charset="0"/>
              </a:rPr>
              <a:t> </a:t>
            </a:r>
            <a:r>
              <a:rPr lang="en-US" dirty="0"/>
              <a:t>is a pointer variable of type </a:t>
            </a:r>
            <a:r>
              <a:rPr lang="en-US" b="1" dirty="0" err="1">
                <a:latin typeface="Courier New" panose="02070309020205020404" pitchFamily="49" charset="0"/>
                <a:cs typeface="Courier New" panose="02070309020205020404" pitchFamily="49" charset="0"/>
              </a:rPr>
              <a:t>studentType</a:t>
            </a:r>
            <a:endParaRPr lang="en-IN" dirty="0"/>
          </a:p>
        </p:txBody>
      </p:sp>
    </p:spTree>
    <p:extLst>
      <p:ext uri="{BB962C8B-B14F-4D97-AF65-F5344CB8AC3E}">
        <p14:creationId xmlns:p14="http://schemas.microsoft.com/office/powerpoint/2010/main" val="131898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Classes, </a:t>
            </a:r>
            <a:r>
              <a:rPr lang="en-US" altLang="en-US" dirty="0" err="1">
                <a:latin typeface="Courier New" pitchFamily="49" charset="0"/>
                <a:cs typeface="Courier New" pitchFamily="49" charset="0"/>
              </a:rPr>
              <a:t>structs</a:t>
            </a:r>
            <a:r>
              <a:rPr lang="en-US" altLang="en-US" dirty="0">
                <a:latin typeface="+mn-lt"/>
              </a:rPr>
              <a:t>, and Pointer Variables (2 of 3)</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dirty="0"/>
              <a:t>To store address of student in </a:t>
            </a:r>
            <a:r>
              <a:rPr lang="en-US" b="1" dirty="0" err="1">
                <a:latin typeface="Courier New" panose="02070309020205020404" pitchFamily="49" charset="0"/>
                <a:cs typeface="Courier New" panose="02070309020205020404" pitchFamily="49" charset="0"/>
              </a:rPr>
              <a:t>studentPtr</a:t>
            </a:r>
            <a:r>
              <a:rPr lang="en-US" dirty="0"/>
              <a:t>:</a:t>
            </a:r>
            <a:endParaRPr lang="en-IN" dirty="0"/>
          </a:p>
        </p:txBody>
      </p:sp>
      <p:sp>
        <p:nvSpPr>
          <p:cNvPr id="4" name="Content Placeholder 3"/>
          <p:cNvSpPr>
            <a:spLocks noGrp="1"/>
          </p:cNvSpPr>
          <p:nvPr>
            <p:ph idx="11"/>
          </p:nvPr>
        </p:nvSpPr>
        <p:spPr>
          <a:xfrm>
            <a:off x="359391" y="1948216"/>
            <a:ext cx="8415338" cy="266611"/>
          </a:xfrm>
        </p:spPr>
        <p:txBody>
          <a:bodyPr/>
          <a:lstStyle/>
          <a:p>
            <a:pPr marL="273050" lvl="1" indent="0">
              <a:spcBef>
                <a:spcPts val="1200"/>
              </a:spcBef>
              <a:buClr>
                <a:schemeClr val="accent2"/>
              </a:buClr>
              <a:buNone/>
            </a:pPr>
            <a:r>
              <a:rPr lang="en-US" b="1" dirty="0" err="1">
                <a:latin typeface="Courier New" panose="02070309020205020404" pitchFamily="49" charset="0"/>
                <a:cs typeface="Courier New" panose="02070309020205020404" pitchFamily="49" charset="0"/>
              </a:rPr>
              <a:t>studentPtr</a:t>
            </a:r>
            <a:r>
              <a:rPr lang="en-US" b="1" dirty="0">
                <a:latin typeface="Courier New" panose="02070309020205020404" pitchFamily="49" charset="0"/>
                <a:cs typeface="Courier New" panose="02070309020205020404" pitchFamily="49" charset="0"/>
              </a:rPr>
              <a:t> = &amp;student;</a:t>
            </a:r>
            <a:endParaRPr lang="en-IN" dirty="0"/>
          </a:p>
        </p:txBody>
      </p:sp>
      <p:sp>
        <p:nvSpPr>
          <p:cNvPr id="6" name="Content Placeholder 5"/>
          <p:cNvSpPr>
            <a:spLocks noGrp="1"/>
          </p:cNvSpPr>
          <p:nvPr>
            <p:ph idx="12"/>
          </p:nvPr>
        </p:nvSpPr>
        <p:spPr>
          <a:xfrm>
            <a:off x="381000" y="2353096"/>
            <a:ext cx="8415338" cy="296235"/>
          </a:xfrm>
        </p:spPr>
        <p:txBody>
          <a:bodyPr/>
          <a:lstStyle/>
          <a:p>
            <a:r>
              <a:rPr lang="en-US" dirty="0"/>
              <a:t>To store </a:t>
            </a:r>
            <a:r>
              <a:rPr lang="en-US" b="1" dirty="0">
                <a:latin typeface="Courier New" panose="02070309020205020404" pitchFamily="49" charset="0"/>
                <a:cs typeface="Courier New" panose="02070309020205020404" pitchFamily="49" charset="0"/>
              </a:rPr>
              <a:t>3.9</a:t>
            </a:r>
            <a:r>
              <a:rPr lang="en-US" dirty="0"/>
              <a:t> in component </a:t>
            </a:r>
            <a:r>
              <a:rPr lang="en-US" dirty="0" err="1"/>
              <a:t>gpa</a:t>
            </a:r>
            <a:r>
              <a:rPr lang="en-US" dirty="0"/>
              <a:t> of student:</a:t>
            </a:r>
            <a:endParaRPr lang="en-IN" dirty="0"/>
          </a:p>
        </p:txBody>
      </p:sp>
      <p:pic>
        <p:nvPicPr>
          <p:cNvPr id="10" name="Content Placeholder 9" descr="left parenthesis asterisk student P t r right parenthesis period g p a equals 3 period 9 semi-colon ">
            <a:extLst>
              <a:ext uri="{FF2B5EF4-FFF2-40B4-BE49-F238E27FC236}">
                <a16:creationId xmlns:a16="http://schemas.microsoft.com/office/drawing/2014/main" id="{DC270728-1330-4D42-BFC6-91C8BA61D070}"/>
              </a:ext>
            </a:extLst>
          </p:cNvPr>
          <p:cNvPicPr>
            <a:picLocks noGrp="1" noChangeAspect="1"/>
          </p:cNvPicPr>
          <p:nvPr>
            <p:ph idx="13"/>
          </p:nvPr>
        </p:nvPicPr>
        <p:blipFill rotWithShape="1">
          <a:blip r:embed="rId2"/>
          <a:srcRect l="4215" t="15258" b="17294"/>
          <a:stretch/>
        </p:blipFill>
        <p:spPr>
          <a:xfrm>
            <a:off x="531326" y="2782456"/>
            <a:ext cx="3382582" cy="322469"/>
          </a:xfrm>
          <a:prstGeom prst="rect">
            <a:avLst/>
          </a:prstGeom>
        </p:spPr>
      </p:pic>
      <p:sp>
        <p:nvSpPr>
          <p:cNvPr id="8" name="Content Placeholder 7"/>
          <p:cNvSpPr>
            <a:spLocks noGrp="1"/>
          </p:cNvSpPr>
          <p:nvPr>
            <p:ph idx="14"/>
          </p:nvPr>
        </p:nvSpPr>
        <p:spPr>
          <a:xfrm>
            <a:off x="364032" y="3214048"/>
            <a:ext cx="8415338" cy="266611"/>
          </a:xfrm>
        </p:spPr>
        <p:txBody>
          <a:bodyPr/>
          <a:lstStyle/>
          <a:p>
            <a:pPr marL="171450" lvl="1">
              <a:spcBef>
                <a:spcPts val="1200"/>
              </a:spcBef>
              <a:buClr>
                <a:schemeClr val="accent2"/>
              </a:buClr>
            </a:pPr>
            <a:r>
              <a:rPr lang="en-US" b="1" dirty="0">
                <a:latin typeface="Courier New" panose="02070309020205020404" pitchFamily="49" charset="0"/>
                <a:cs typeface="Courier New" panose="02070309020205020404" pitchFamily="49" charset="0"/>
              </a:rPr>
              <a:t>( )</a:t>
            </a:r>
            <a:r>
              <a:rPr lang="en-US" dirty="0"/>
              <a:t> used because dot operator has higher precedence than dereferencing operator</a:t>
            </a:r>
            <a:endParaRPr lang="en-IN" dirty="0"/>
          </a:p>
        </p:txBody>
      </p:sp>
      <p:sp>
        <p:nvSpPr>
          <p:cNvPr id="9" name="Content Placeholder 8"/>
          <p:cNvSpPr>
            <a:spLocks noGrp="1"/>
          </p:cNvSpPr>
          <p:nvPr>
            <p:ph idx="15"/>
          </p:nvPr>
        </p:nvSpPr>
        <p:spPr>
          <a:xfrm>
            <a:off x="369143" y="3591631"/>
            <a:ext cx="5193457" cy="267272"/>
          </a:xfrm>
        </p:spPr>
        <p:txBody>
          <a:bodyPr/>
          <a:lstStyle/>
          <a:p>
            <a:r>
              <a:rPr lang="en-US" dirty="0"/>
              <a:t>Alternative: use member access operator arrow</a:t>
            </a:r>
            <a:endParaRPr lang="en-IN" dirty="0"/>
          </a:p>
        </p:txBody>
      </p:sp>
      <p:pic>
        <p:nvPicPr>
          <p:cNvPr id="1026" name="Content Placeholder 9" descr="left parenthesis hyphen greater than right parenthesis "/>
          <p:cNvPicPr>
            <a:picLocks noGrp="1" noChangeAspect="1" noChangeArrowheads="1"/>
          </p:cNvPicPr>
          <p:nvPr>
            <p:ph idx="16"/>
          </p:nvPr>
        </p:nvPicPr>
        <p:blipFill rotWithShape="1">
          <a:blip r:embed="rId3">
            <a:extLst>
              <a:ext uri="{28A0092B-C50C-407E-A947-70E740481C1C}">
                <a14:useLocalDpi xmlns:a14="http://schemas.microsoft.com/office/drawing/2010/main" val="0"/>
              </a:ext>
            </a:extLst>
          </a:blip>
          <a:srcRect l="26416" r="6666" b="23200"/>
          <a:stretch/>
        </p:blipFill>
        <p:spPr bwMode="auto">
          <a:xfrm>
            <a:off x="5622881" y="35814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063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Classes, </a:t>
            </a:r>
            <a:r>
              <a:rPr lang="en-US" altLang="en-US" dirty="0">
                <a:latin typeface="Courier New" pitchFamily="49" charset="0"/>
                <a:cs typeface="Courier New" pitchFamily="49" charset="0"/>
              </a:rPr>
              <a:t>structs</a:t>
            </a:r>
            <a:r>
              <a:rPr lang="en-US" altLang="en-US" dirty="0">
                <a:latin typeface="+mn-lt"/>
              </a:rPr>
              <a:t>, and Pointer Variables (3 of 3)</a:t>
            </a:r>
            <a:endParaRPr lang="en-IN" dirty="0">
              <a:latin typeface="+mn-lt"/>
            </a:endParaRPr>
          </a:p>
        </p:txBody>
      </p:sp>
      <p:sp>
        <p:nvSpPr>
          <p:cNvPr id="3" name="Content Placeholder 2"/>
          <p:cNvSpPr>
            <a:spLocks noGrp="1"/>
          </p:cNvSpPr>
          <p:nvPr>
            <p:ph idx="1"/>
          </p:nvPr>
        </p:nvSpPr>
        <p:spPr>
          <a:xfrm>
            <a:off x="365125" y="1525171"/>
            <a:ext cx="8415338" cy="296235"/>
          </a:xfrm>
        </p:spPr>
        <p:txBody>
          <a:bodyPr/>
          <a:lstStyle/>
          <a:p>
            <a:r>
              <a:rPr lang="en-US" altLang="en-US" dirty="0"/>
              <a:t>Syntax to access a </a:t>
            </a:r>
            <a:r>
              <a:rPr lang="en-US" altLang="en-US" b="1" dirty="0">
                <a:solidFill>
                  <a:srgbClr val="0070C0"/>
                </a:solidFill>
                <a:latin typeface="Courier New" pitchFamily="49" charset="0"/>
              </a:rPr>
              <a:t>class</a:t>
            </a:r>
            <a:r>
              <a:rPr lang="en-US" altLang="en-US" b="1" dirty="0">
                <a:solidFill>
                  <a:srgbClr val="0070C0"/>
                </a:solidFill>
              </a:rPr>
              <a:t> </a:t>
            </a:r>
            <a:r>
              <a:rPr lang="en-US" altLang="en-US" b="1" dirty="0"/>
              <a:t>(</a:t>
            </a:r>
            <a:r>
              <a:rPr lang="en-US" altLang="en-US" b="1" dirty="0" err="1">
                <a:solidFill>
                  <a:srgbClr val="0070C0"/>
                </a:solidFill>
                <a:latin typeface="Courier New" pitchFamily="49" charset="0"/>
              </a:rPr>
              <a:t>struct</a:t>
            </a:r>
            <a:r>
              <a:rPr lang="en-US" altLang="en-US" b="1" dirty="0"/>
              <a:t>) </a:t>
            </a:r>
            <a:r>
              <a:rPr lang="en-US" altLang="en-US" dirty="0"/>
              <a:t>member using the operator </a:t>
            </a:r>
            <a:r>
              <a:rPr lang="en-US" altLang="en-US" b="1" dirty="0">
                <a:latin typeface="Courier New" panose="02070309020205020404" pitchFamily="49" charset="0"/>
                <a:cs typeface="Courier New" panose="02070309020205020404" pitchFamily="49" charset="0"/>
              </a:rPr>
              <a:t>-&gt;</a:t>
            </a:r>
            <a:r>
              <a:rPr lang="en-US" altLang="en-US" dirty="0"/>
              <a:t> :</a:t>
            </a:r>
            <a:endParaRPr lang="en-IN" dirty="0"/>
          </a:p>
        </p:txBody>
      </p:sp>
      <p:pic>
        <p:nvPicPr>
          <p:cNvPr id="1026" name="Content Placeholder 3" descr="pointerVariableName-&gt;classMemberNam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62000" y="1989160"/>
            <a:ext cx="3868009"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2653352"/>
            <a:ext cx="8415338" cy="292388"/>
          </a:xfrm>
        </p:spPr>
        <p:txBody>
          <a:bodyPr/>
          <a:lstStyle/>
          <a:p>
            <a:r>
              <a:rPr lang="en-US" altLang="en-US" dirty="0"/>
              <a:t>Thus,</a:t>
            </a:r>
            <a:endParaRPr lang="en-IN" dirty="0"/>
          </a:p>
        </p:txBody>
      </p:sp>
      <p:sp>
        <p:nvSpPr>
          <p:cNvPr id="7" name="Content Placeholder 6"/>
          <p:cNvSpPr>
            <a:spLocks noGrp="1"/>
          </p:cNvSpPr>
          <p:nvPr>
            <p:ph idx="13"/>
          </p:nvPr>
        </p:nvSpPr>
        <p:spPr>
          <a:xfrm>
            <a:off x="381000" y="3141625"/>
            <a:ext cx="8415338" cy="946798"/>
          </a:xfrm>
        </p:spPr>
        <p:txBody>
          <a:bodyPr/>
          <a:lstStyle/>
          <a:p>
            <a:pPr lvl="1">
              <a:buNone/>
            </a:pPr>
            <a:r>
              <a:rPr lang="en-US" altLang="en-US" b="1" dirty="0">
                <a:latin typeface="Courier New" pitchFamily="49" charset="0"/>
              </a:rPr>
              <a:t>(*</a:t>
            </a:r>
            <a:r>
              <a:rPr lang="en-US" altLang="en-US" b="1" dirty="0" err="1">
                <a:latin typeface="Courier New" pitchFamily="49" charset="0"/>
              </a:rPr>
              <a:t>studentPtr</a:t>
            </a:r>
            <a:r>
              <a:rPr lang="en-US" altLang="en-US" b="1" dirty="0">
                <a:latin typeface="Courier New" pitchFamily="49" charset="0"/>
              </a:rPr>
              <a:t>).</a:t>
            </a:r>
            <a:r>
              <a:rPr lang="en-US" altLang="en-US" b="1" dirty="0" err="1">
                <a:latin typeface="Courier New" pitchFamily="49" charset="0"/>
              </a:rPr>
              <a:t>gpa</a:t>
            </a:r>
            <a:r>
              <a:rPr lang="en-US" altLang="en-US" b="1" dirty="0">
                <a:latin typeface="Courier New" pitchFamily="49" charset="0"/>
              </a:rPr>
              <a:t> = 3.9;</a:t>
            </a:r>
            <a:endParaRPr lang="en-US" altLang="en-US" b="1" dirty="0"/>
          </a:p>
          <a:p>
            <a:pPr lvl="1">
              <a:buNone/>
            </a:pPr>
            <a:r>
              <a:rPr lang="en-US" altLang="en-US" dirty="0"/>
              <a:t>is equivalent to:</a:t>
            </a:r>
          </a:p>
          <a:p>
            <a:pPr lvl="1">
              <a:buNone/>
            </a:pPr>
            <a:r>
              <a:rPr lang="en-US" altLang="en-US" b="1" dirty="0" err="1">
                <a:latin typeface="Courier New" pitchFamily="49" charset="0"/>
              </a:rPr>
              <a:t>studentPtr</a:t>
            </a:r>
            <a:r>
              <a:rPr lang="en-US" altLang="en-US" b="1" dirty="0">
                <a:latin typeface="Courier New" pitchFamily="49" charset="0"/>
              </a:rPr>
              <a:t>-&gt;</a:t>
            </a:r>
            <a:r>
              <a:rPr lang="en-US" altLang="en-US" b="1" dirty="0" err="1">
                <a:latin typeface="Courier New" pitchFamily="49" charset="0"/>
              </a:rPr>
              <a:t>gpa</a:t>
            </a:r>
            <a:r>
              <a:rPr lang="en-US" altLang="en-US" b="1" dirty="0">
                <a:latin typeface="Courier New" pitchFamily="49" charset="0"/>
              </a:rPr>
              <a:t> = 3.9;</a:t>
            </a:r>
            <a:endParaRPr lang="en-IN" dirty="0"/>
          </a:p>
        </p:txBody>
      </p:sp>
    </p:spTree>
    <p:extLst>
      <p:ext uri="{BB962C8B-B14F-4D97-AF65-F5344CB8AC3E}">
        <p14:creationId xmlns:p14="http://schemas.microsoft.com/office/powerpoint/2010/main" val="320778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latin typeface="+mn-lt"/>
              </a:rPr>
              <a:t>Initializing Pointer Variables</a:t>
            </a:r>
          </a:p>
        </p:txBody>
      </p:sp>
      <p:sp>
        <p:nvSpPr>
          <p:cNvPr id="15363" name="Rectangle 3"/>
          <p:cNvSpPr>
            <a:spLocks noGrp="1" noChangeArrowheads="1"/>
          </p:cNvSpPr>
          <p:nvPr>
            <p:ph idx="1"/>
          </p:nvPr>
        </p:nvSpPr>
        <p:spPr>
          <a:xfrm>
            <a:off x="365125" y="1538818"/>
            <a:ext cx="8415338" cy="2896177"/>
          </a:xfrm>
        </p:spPr>
        <p:txBody>
          <a:bodyPr/>
          <a:lstStyle/>
          <a:p>
            <a:pPr eaLnBrk="1" hangingPunct="1"/>
            <a:r>
              <a:rPr lang="en-US" altLang="en-US" dirty="0"/>
              <a:t>C++ does not automatically initialize variables</a:t>
            </a:r>
          </a:p>
          <a:p>
            <a:pPr eaLnBrk="1" hangingPunct="1"/>
            <a:r>
              <a:rPr lang="en-US" altLang="en-US" dirty="0"/>
              <a:t>Pointer variables must be initialized if you do not want them to point to anything</a:t>
            </a:r>
          </a:p>
          <a:p>
            <a:pPr lvl="1"/>
            <a:r>
              <a:rPr lang="en-US" altLang="en-US" dirty="0"/>
              <a:t>Initialized to the</a:t>
            </a:r>
            <a:r>
              <a:rPr lang="en-US" altLang="en-US" b="1" dirty="0"/>
              <a:t> </a:t>
            </a:r>
            <a:r>
              <a:rPr lang="en-US" altLang="en-US" dirty="0"/>
              <a:t>value </a:t>
            </a:r>
            <a:r>
              <a:rPr lang="en-US" altLang="en-US" b="1" dirty="0">
                <a:latin typeface="Courier New" panose="02070309020205020404" pitchFamily="49" charset="0"/>
                <a:cs typeface="Courier New" panose="02070309020205020404" pitchFamily="49" charset="0"/>
              </a:rPr>
              <a:t>0</a:t>
            </a:r>
            <a:r>
              <a:rPr lang="en-US" altLang="en-US" dirty="0"/>
              <a:t> using the </a:t>
            </a:r>
            <a:r>
              <a:rPr lang="en-US" altLang="en-US" u="sng" dirty="0"/>
              <a:t>null pointer</a:t>
            </a:r>
            <a:endParaRPr lang="en-US" altLang="en-US" b="1" dirty="0">
              <a:latin typeface="Courier New" panose="02070309020205020404" pitchFamily="49" charset="0"/>
              <a:cs typeface="Courier New" panose="02070309020205020404" pitchFamily="49" charset="0"/>
            </a:endParaRPr>
          </a:p>
          <a:p>
            <a:pPr lvl="1" eaLnBrk="1" hangingPunct="1"/>
            <a:r>
              <a:rPr lang="en-US" altLang="en-US" dirty="0"/>
              <a:t>Or, use the </a:t>
            </a:r>
            <a:r>
              <a:rPr lang="en-US" altLang="en-US" b="1" dirty="0">
                <a:latin typeface="Courier New" pitchFamily="49" charset="0"/>
              </a:rPr>
              <a:t>NULL</a:t>
            </a:r>
            <a:r>
              <a:rPr lang="en-US" altLang="en-US" dirty="0"/>
              <a:t> named constant</a:t>
            </a:r>
          </a:p>
          <a:p>
            <a:r>
              <a:rPr lang="en-US" altLang="en-US" dirty="0"/>
              <a:t>The number </a:t>
            </a:r>
            <a:r>
              <a:rPr lang="en-US" altLang="en-US" b="1" dirty="0">
                <a:latin typeface="Courier New" panose="02070309020205020404" pitchFamily="49" charset="0"/>
                <a:cs typeface="Courier New" panose="02070309020205020404" pitchFamily="49" charset="0"/>
              </a:rPr>
              <a:t>0</a:t>
            </a:r>
            <a:r>
              <a:rPr lang="en-US" altLang="en-US" dirty="0"/>
              <a:t> is the only number that can be directly assigned to a pointer variable</a:t>
            </a:r>
          </a:p>
          <a:p>
            <a:pPr eaLnBrk="1" hangingPunct="1"/>
            <a:r>
              <a:rPr lang="en-US" altLang="en-US" dirty="0"/>
              <a:t>C++11 Standard includes a </a:t>
            </a:r>
            <a:r>
              <a:rPr lang="en-US" altLang="en-US" b="1" dirty="0">
                <a:solidFill>
                  <a:srgbClr val="0070C0"/>
                </a:solidFill>
                <a:latin typeface="Courier New" pitchFamily="49" charset="0"/>
                <a:cs typeface="Courier New" pitchFamily="49" charset="0"/>
              </a:rPr>
              <a:t>nullptr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latin typeface="+mn-lt"/>
              </a:rPr>
              <a:t>Dynamic Variables</a:t>
            </a:r>
          </a:p>
        </p:txBody>
      </p:sp>
      <p:sp>
        <p:nvSpPr>
          <p:cNvPr id="16387" name="Rectangle 3"/>
          <p:cNvSpPr>
            <a:spLocks noGrp="1" noChangeArrowheads="1"/>
          </p:cNvSpPr>
          <p:nvPr>
            <p:ph idx="1"/>
          </p:nvPr>
        </p:nvSpPr>
        <p:spPr>
          <a:xfrm>
            <a:off x="365125" y="1538818"/>
            <a:ext cx="8415338" cy="1525033"/>
          </a:xfrm>
        </p:spPr>
        <p:txBody>
          <a:bodyPr/>
          <a:lstStyle/>
          <a:p>
            <a:pPr eaLnBrk="1" hangingPunct="1"/>
            <a:r>
              <a:rPr lang="en-US" altLang="en-US" u="sng" dirty="0"/>
              <a:t>Dynamic variables</a:t>
            </a:r>
            <a:r>
              <a:rPr lang="en-US" altLang="en-US" dirty="0"/>
              <a:t> are created during execution</a:t>
            </a:r>
          </a:p>
          <a:p>
            <a:pPr eaLnBrk="1" hangingPunct="1"/>
            <a:r>
              <a:rPr lang="en-US" altLang="en-US" dirty="0"/>
              <a:t>C++ creates dynamic variables using pointers</a:t>
            </a:r>
          </a:p>
          <a:p>
            <a:pPr eaLnBrk="1" hangingPunct="1"/>
            <a:r>
              <a:rPr lang="en-US" altLang="en-US" b="1" dirty="0">
                <a:solidFill>
                  <a:srgbClr val="0070C0"/>
                </a:solidFill>
                <a:latin typeface="Courier New" pitchFamily="49" charset="0"/>
              </a:rPr>
              <a:t>new</a:t>
            </a:r>
            <a:r>
              <a:rPr lang="en-US" altLang="en-US" dirty="0">
                <a:solidFill>
                  <a:srgbClr val="0070C0"/>
                </a:solidFill>
              </a:rPr>
              <a:t> </a:t>
            </a:r>
            <a:r>
              <a:rPr lang="en-US" altLang="en-US" dirty="0"/>
              <a:t>and </a:t>
            </a:r>
            <a:r>
              <a:rPr lang="en-US" altLang="en-US" b="1" dirty="0">
                <a:solidFill>
                  <a:srgbClr val="0070C0"/>
                </a:solidFill>
                <a:latin typeface="Courier New" pitchFamily="49" charset="0"/>
              </a:rPr>
              <a:t>delete</a:t>
            </a:r>
            <a:r>
              <a:rPr lang="en-US" altLang="en-US" dirty="0">
                <a:solidFill>
                  <a:srgbClr val="0070C0"/>
                </a:solidFill>
              </a:rPr>
              <a:t> </a:t>
            </a:r>
            <a:r>
              <a:rPr lang="en-US" altLang="en-US" dirty="0"/>
              <a:t>operators: used to create and destroy dynamic variables</a:t>
            </a:r>
          </a:p>
          <a:p>
            <a:pPr lvl="1" eaLnBrk="1" hangingPunct="1"/>
            <a:r>
              <a:rPr lang="en-US" altLang="en-US" b="1" dirty="0">
                <a:solidFill>
                  <a:srgbClr val="0070C0"/>
                </a:solidFill>
                <a:latin typeface="Courier New" pitchFamily="49" charset="0"/>
              </a:rPr>
              <a:t>new</a:t>
            </a:r>
            <a:r>
              <a:rPr lang="en-US" altLang="en-US" dirty="0">
                <a:solidFill>
                  <a:srgbClr val="0070C0"/>
                </a:solidFill>
              </a:rPr>
              <a:t> </a:t>
            </a:r>
            <a:r>
              <a:rPr lang="en-US" altLang="en-US" dirty="0"/>
              <a:t>and </a:t>
            </a:r>
            <a:r>
              <a:rPr lang="en-US" altLang="en-US" b="1" dirty="0">
                <a:solidFill>
                  <a:srgbClr val="0070C0"/>
                </a:solidFill>
                <a:latin typeface="Courier New" pitchFamily="49" charset="0"/>
              </a:rPr>
              <a:t>delete</a:t>
            </a:r>
            <a:r>
              <a:rPr lang="en-US" altLang="en-US" dirty="0">
                <a:solidFill>
                  <a:srgbClr val="0070C0"/>
                </a:solidFill>
              </a:rPr>
              <a:t> </a:t>
            </a:r>
            <a:r>
              <a:rPr lang="en-US" altLang="en-US" dirty="0"/>
              <a:t>are reserved words in 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410490"/>
            <a:ext cx="8026400" cy="287771"/>
          </a:xfrm>
        </p:spPr>
        <p:txBody>
          <a:bodyPr/>
          <a:lstStyle/>
          <a:p>
            <a:r>
              <a:rPr lang="en-US" altLang="en-US" dirty="0">
                <a:latin typeface="+mn-lt"/>
              </a:rPr>
              <a:t>Operator </a:t>
            </a:r>
            <a:r>
              <a:rPr lang="en-US" altLang="en-US" dirty="0">
                <a:latin typeface="Courier New" pitchFamily="49" charset="0"/>
                <a:cs typeface="Courier New" pitchFamily="49" charset="0"/>
              </a:rPr>
              <a:t>new</a:t>
            </a:r>
            <a:r>
              <a:rPr lang="en-US" altLang="en-US" dirty="0">
                <a:latin typeface="+mn-lt"/>
              </a:rPr>
              <a:t> (1 of 2)</a:t>
            </a:r>
          </a:p>
        </p:txBody>
      </p:sp>
      <p:sp>
        <p:nvSpPr>
          <p:cNvPr id="17411" name="Rectangle 3"/>
          <p:cNvSpPr>
            <a:spLocks noGrp="1" noChangeArrowheads="1"/>
          </p:cNvSpPr>
          <p:nvPr>
            <p:ph idx="1"/>
          </p:nvPr>
        </p:nvSpPr>
        <p:spPr>
          <a:xfrm>
            <a:off x="365125" y="1538818"/>
            <a:ext cx="8415338" cy="296235"/>
          </a:xfrm>
        </p:spPr>
        <p:txBody>
          <a:bodyPr/>
          <a:lstStyle/>
          <a:p>
            <a:pPr eaLnBrk="1" hangingPunct="1"/>
            <a:r>
              <a:rPr lang="en-US" altLang="en-US" b="1" dirty="0">
                <a:solidFill>
                  <a:srgbClr val="0070C0"/>
                </a:solidFill>
                <a:latin typeface="Courier New" pitchFamily="49" charset="0"/>
              </a:rPr>
              <a:t>new</a:t>
            </a:r>
            <a:r>
              <a:rPr lang="en-US" altLang="en-US" dirty="0">
                <a:solidFill>
                  <a:srgbClr val="0070C0"/>
                </a:solidFill>
              </a:rPr>
              <a:t> </a:t>
            </a:r>
            <a:r>
              <a:rPr lang="en-US" altLang="en-US" dirty="0"/>
              <a:t>has two forms:</a:t>
            </a:r>
          </a:p>
        </p:txBody>
      </p:sp>
      <p:pic>
        <p:nvPicPr>
          <p:cNvPr id="17415" name="Picture 7" descr="new dataType;    //to allocate a single variable&#10;new dataType[intExp];    //to allocate an array of vari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981200"/>
            <a:ext cx="77343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 name="Content Placeholder 2"/>
          <p:cNvSpPr>
            <a:spLocks noGrp="1"/>
          </p:cNvSpPr>
          <p:nvPr>
            <p:ph idx="11"/>
          </p:nvPr>
        </p:nvSpPr>
        <p:spPr>
          <a:xfrm>
            <a:off x="365125" y="2895601"/>
            <a:ext cx="8415338" cy="1341906"/>
          </a:xfrm>
        </p:spPr>
        <p:txBody>
          <a:bodyPr/>
          <a:lstStyle/>
          <a:p>
            <a:pPr lvl="1"/>
            <a:r>
              <a:rPr lang="en-US" altLang="en-US" b="1" dirty="0">
                <a:latin typeface="Courier New" pitchFamily="49" charset="0"/>
              </a:rPr>
              <a:t>intExp</a:t>
            </a:r>
            <a:r>
              <a:rPr lang="en-US" altLang="en-US" dirty="0"/>
              <a:t> is any expression evaluating to a positive integer</a:t>
            </a:r>
          </a:p>
          <a:p>
            <a:r>
              <a:rPr lang="en-US" altLang="en-US" b="1" dirty="0">
                <a:solidFill>
                  <a:srgbClr val="0070C0"/>
                </a:solidFill>
                <a:latin typeface="Courier New" pitchFamily="49" charset="0"/>
              </a:rPr>
              <a:t>new</a:t>
            </a:r>
            <a:r>
              <a:rPr lang="en-US" altLang="en-US" dirty="0">
                <a:solidFill>
                  <a:srgbClr val="0070C0"/>
                </a:solidFill>
              </a:rPr>
              <a:t> </a:t>
            </a:r>
            <a:r>
              <a:rPr lang="en-US" altLang="en-US" dirty="0"/>
              <a:t>allocates memory (a variable) of the designated type and returns a pointer to it</a:t>
            </a:r>
          </a:p>
          <a:p>
            <a:pPr lvl="1"/>
            <a:r>
              <a:rPr lang="en-US" altLang="en-US" dirty="0"/>
              <a:t>The allocated memory is uninitialized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410490"/>
            <a:ext cx="8026400" cy="287771"/>
          </a:xfrm>
        </p:spPr>
        <p:txBody>
          <a:bodyPr/>
          <a:lstStyle/>
          <a:p>
            <a:pPr eaLnBrk="1" hangingPunct="1"/>
            <a:r>
              <a:rPr lang="en-US" altLang="en-US" dirty="0">
                <a:latin typeface="+mn-lt"/>
              </a:rPr>
              <a:t>Operator </a:t>
            </a:r>
            <a:r>
              <a:rPr lang="en-US" altLang="en-US" dirty="0">
                <a:latin typeface="Courier New" pitchFamily="49" charset="0"/>
                <a:cs typeface="Courier New" pitchFamily="49" charset="0"/>
              </a:rPr>
              <a:t>new</a:t>
            </a:r>
            <a:r>
              <a:rPr lang="en-US" altLang="en-US" dirty="0">
                <a:latin typeface="+mn-lt"/>
              </a:rPr>
              <a:t> (2 of 2)</a:t>
            </a:r>
          </a:p>
        </p:txBody>
      </p:sp>
      <p:sp>
        <p:nvSpPr>
          <p:cNvPr id="18435" name="Rectangle 3"/>
          <p:cNvSpPr>
            <a:spLocks noGrp="1" noChangeArrowheads="1"/>
          </p:cNvSpPr>
          <p:nvPr>
            <p:ph idx="1"/>
          </p:nvPr>
        </p:nvSpPr>
        <p:spPr>
          <a:xfrm>
            <a:off x="365125" y="1538818"/>
            <a:ext cx="8415338" cy="2205219"/>
          </a:xfrm>
        </p:spPr>
        <p:txBody>
          <a:bodyPr/>
          <a:lstStyle/>
          <a:p>
            <a:pPr eaLnBrk="1" hangingPunct="1"/>
            <a:r>
              <a:rPr lang="en-US" altLang="en-US" dirty="0"/>
              <a:t>Example: </a:t>
            </a:r>
            <a:r>
              <a:rPr lang="en-US" altLang="en-US" b="1" dirty="0">
                <a:latin typeface="Courier New" pitchFamily="49" charset="0"/>
              </a:rPr>
              <a:t>p = </a:t>
            </a:r>
            <a:r>
              <a:rPr lang="en-US" altLang="en-US" b="1" dirty="0">
                <a:solidFill>
                  <a:srgbClr val="0070C0"/>
                </a:solidFill>
                <a:latin typeface="Courier New" pitchFamily="49" charset="0"/>
              </a:rPr>
              <a:t>new</a:t>
            </a:r>
            <a:r>
              <a:rPr lang="en-US" altLang="en-US" b="1" dirty="0">
                <a:solidFill>
                  <a:srgbClr val="3333FF"/>
                </a:solidFill>
                <a:latin typeface="Courier New" pitchFamily="49" charset="0"/>
              </a:rPr>
              <a:t> </a:t>
            </a:r>
            <a:r>
              <a:rPr lang="en-US" altLang="en-US" b="1" dirty="0">
                <a:solidFill>
                  <a:srgbClr val="0070C0"/>
                </a:solidFill>
                <a:latin typeface="Courier New" pitchFamily="49" charset="0"/>
              </a:rPr>
              <a:t>int</a:t>
            </a:r>
            <a:r>
              <a:rPr lang="en-US" altLang="en-US" b="1" dirty="0">
                <a:latin typeface="Courier New" pitchFamily="49" charset="0"/>
              </a:rPr>
              <a:t>;</a:t>
            </a:r>
          </a:p>
          <a:p>
            <a:pPr lvl="1" eaLnBrk="1" hangingPunct="1"/>
            <a:r>
              <a:rPr lang="en-US" altLang="en-US" dirty="0"/>
              <a:t>Creates a variable during program execution somewhere in memory</a:t>
            </a:r>
          </a:p>
          <a:p>
            <a:pPr lvl="1" eaLnBrk="1" hangingPunct="1"/>
            <a:r>
              <a:rPr lang="en-US" altLang="en-US" dirty="0"/>
              <a:t>Stores the address of the allocated memory in </a:t>
            </a:r>
            <a:r>
              <a:rPr lang="en-US" altLang="en-US" b="1" dirty="0">
                <a:latin typeface="Courier New" pitchFamily="49" charset="0"/>
              </a:rPr>
              <a:t>p</a:t>
            </a:r>
          </a:p>
          <a:p>
            <a:pPr eaLnBrk="1" hangingPunct="1"/>
            <a:r>
              <a:rPr lang="en-US" altLang="en-US" dirty="0"/>
              <a:t>To access allocated memory, use </a:t>
            </a:r>
            <a:r>
              <a:rPr lang="en-US" altLang="en-US" b="1" dirty="0">
                <a:latin typeface="Courier New" pitchFamily="49" charset="0"/>
              </a:rPr>
              <a:t>*p</a:t>
            </a:r>
          </a:p>
          <a:p>
            <a:pPr eaLnBrk="1" hangingPunct="1"/>
            <a:r>
              <a:rPr lang="en-US" altLang="en-US" dirty="0"/>
              <a:t>A dynamic variable cannot be accessed directly</a:t>
            </a:r>
          </a:p>
          <a:p>
            <a:pPr lvl="1" eaLnBrk="1" hangingPunct="1">
              <a:buFont typeface="Arial" charset="0"/>
              <a:buChar char="•"/>
            </a:pPr>
            <a:r>
              <a:rPr lang="en-US" altLang="en-US" dirty="0"/>
              <a:t>Because it is unnamed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404142"/>
            <a:ext cx="8026400" cy="300467"/>
          </a:xfrm>
        </p:spPr>
        <p:txBody>
          <a:bodyPr/>
          <a:lstStyle/>
          <a:p>
            <a:r>
              <a:rPr lang="en-US" altLang="en-US" dirty="0">
                <a:latin typeface="+mn-lt"/>
              </a:rPr>
              <a:t>Operator </a:t>
            </a:r>
            <a:r>
              <a:rPr lang="en-US" altLang="en-US" dirty="0">
                <a:latin typeface="Courier New" pitchFamily="49" charset="0"/>
                <a:cs typeface="Courier New" pitchFamily="49" charset="0"/>
              </a:rPr>
              <a:t>delete</a:t>
            </a:r>
          </a:p>
        </p:txBody>
      </p:sp>
      <p:sp>
        <p:nvSpPr>
          <p:cNvPr id="19459" name="Rectangle 3"/>
          <p:cNvSpPr>
            <a:spLocks noGrp="1" noChangeArrowheads="1"/>
          </p:cNvSpPr>
          <p:nvPr>
            <p:ph idx="1"/>
          </p:nvPr>
        </p:nvSpPr>
        <p:spPr>
          <a:xfrm>
            <a:off x="365125" y="1538818"/>
            <a:ext cx="8415338" cy="1788182"/>
          </a:xfrm>
        </p:spPr>
        <p:txBody>
          <a:bodyPr/>
          <a:lstStyle/>
          <a:p>
            <a:r>
              <a:rPr lang="en-US" altLang="en-US" u="sng" dirty="0"/>
              <a:t>Memory leak</a:t>
            </a:r>
            <a:r>
              <a:rPr lang="en-US" altLang="en-US" dirty="0"/>
              <a:t>: previously allocated memory that cannot be reallocated</a:t>
            </a:r>
          </a:p>
          <a:p>
            <a:pPr lvl="1"/>
            <a:r>
              <a:rPr lang="en-US" altLang="en-US" dirty="0"/>
              <a:t>To avoid a memory leak, when a dynamic variable is no longer needed, destroy it to deallocate its memory</a:t>
            </a:r>
          </a:p>
          <a:p>
            <a:r>
              <a:rPr lang="en-US" altLang="en-US" b="1" dirty="0">
                <a:solidFill>
                  <a:srgbClr val="0070C0"/>
                </a:solidFill>
                <a:latin typeface="Courier New" panose="02070309020205020404" pitchFamily="49" charset="0"/>
                <a:cs typeface="Courier New" panose="02070309020205020404" pitchFamily="49" charset="0"/>
              </a:rPr>
              <a:t>delete</a:t>
            </a:r>
            <a:r>
              <a:rPr lang="en-US" altLang="en-US" dirty="0">
                <a:solidFill>
                  <a:srgbClr val="0070C0"/>
                </a:solidFill>
              </a:rPr>
              <a:t> </a:t>
            </a:r>
            <a:r>
              <a:rPr lang="en-US" altLang="en-US" dirty="0"/>
              <a:t>operator: used to destroy dynamic variables</a:t>
            </a:r>
          </a:p>
          <a:p>
            <a:r>
              <a:rPr lang="en-US" altLang="en-US" dirty="0"/>
              <a:t>Syntax:</a:t>
            </a:r>
          </a:p>
        </p:txBody>
      </p:sp>
      <p:pic>
        <p:nvPicPr>
          <p:cNvPr id="19463" name="Picture 7" descr="delete pointerVariable; //to deallocate a single dynamic variable&#10;delete [] pointerVariable; //to deallocate a dynamically created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18" y="3450771"/>
            <a:ext cx="74104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latin typeface="+mn-lt"/>
              </a:rPr>
              <a:t>Operations on Pointer Variables (1 of 2)</a:t>
            </a:r>
          </a:p>
        </p:txBody>
      </p:sp>
      <p:sp>
        <p:nvSpPr>
          <p:cNvPr id="26629" name="Rectangle 3"/>
          <p:cNvSpPr>
            <a:spLocks noGrp="1" noChangeArrowheads="1"/>
          </p:cNvSpPr>
          <p:nvPr>
            <p:ph idx="1"/>
          </p:nvPr>
        </p:nvSpPr>
        <p:spPr>
          <a:xfrm>
            <a:off x="365125" y="1538818"/>
            <a:ext cx="8415338" cy="2449901"/>
          </a:xfrm>
        </p:spPr>
        <p:txBody>
          <a:bodyPr/>
          <a:lstStyle/>
          <a:p>
            <a:r>
              <a:rPr lang="en-US" dirty="0"/>
              <a:t>Assignment: value of one pointer variable can be assigned to another pointer of same type</a:t>
            </a:r>
          </a:p>
          <a:p>
            <a:r>
              <a:rPr lang="en-US" dirty="0"/>
              <a:t>Relational operations: two pointer variables of same type can be compared for equality, etc.</a:t>
            </a:r>
          </a:p>
          <a:p>
            <a:r>
              <a:rPr lang="en-US" dirty="0"/>
              <a:t>Some limited arithmetic operations</a:t>
            </a:r>
          </a:p>
          <a:p>
            <a:pPr lvl="1"/>
            <a:r>
              <a:rPr lang="en-US" dirty="0"/>
              <a:t>Integer values can be added and subtracted from a pointer variable </a:t>
            </a:r>
          </a:p>
          <a:p>
            <a:pPr lvl="1"/>
            <a:r>
              <a:rPr lang="en-US" dirty="0"/>
              <a:t>Value of one pointer variable can be subtracted from another pointer variable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latin typeface="+mn-lt"/>
              </a:rPr>
              <a:t>Operations on Pointer Variables (2 of 2)</a:t>
            </a:r>
          </a:p>
        </p:txBody>
      </p:sp>
      <p:sp>
        <p:nvSpPr>
          <p:cNvPr id="21507" name="Rectangle 3"/>
          <p:cNvSpPr>
            <a:spLocks noGrp="1" noChangeArrowheads="1"/>
          </p:cNvSpPr>
          <p:nvPr>
            <p:ph idx="1"/>
          </p:nvPr>
        </p:nvSpPr>
        <p:spPr>
          <a:xfrm>
            <a:off x="365125" y="1538818"/>
            <a:ext cx="8415338" cy="1709349"/>
          </a:xfrm>
        </p:spPr>
        <p:txBody>
          <a:bodyPr/>
          <a:lstStyle/>
          <a:p>
            <a:r>
              <a:rPr lang="en-US" altLang="en-US" dirty="0"/>
              <a:t>Pointer arithmetic can be very dangerous:</a:t>
            </a:r>
          </a:p>
          <a:p>
            <a:pPr lvl="1"/>
            <a:r>
              <a:rPr lang="en-US" altLang="en-US" dirty="0"/>
              <a:t>Program can accidentally access memory locations of other variables and change their content without warning</a:t>
            </a:r>
          </a:p>
          <a:p>
            <a:pPr lvl="2"/>
            <a:r>
              <a:rPr lang="en-US" altLang="en-US" dirty="0"/>
              <a:t>Some systems might terminate the program with an appropriate error message</a:t>
            </a:r>
          </a:p>
          <a:p>
            <a:r>
              <a:rPr lang="en-US" altLang="en-US" dirty="0"/>
              <a:t>Always exercise extra care when doing pointer arithmetic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altLang="en-US" dirty="0">
                <a:latin typeface="+mn-lt"/>
              </a:rPr>
              <a:t>Objectives (1 of 3)</a:t>
            </a:r>
          </a:p>
        </p:txBody>
      </p:sp>
      <p:sp>
        <p:nvSpPr>
          <p:cNvPr id="4099" name="Rectangle 5"/>
          <p:cNvSpPr>
            <a:spLocks noGrp="1" noChangeArrowheads="1"/>
          </p:cNvSpPr>
          <p:nvPr>
            <p:ph idx="1"/>
          </p:nvPr>
        </p:nvSpPr>
        <p:spPr>
          <a:xfrm>
            <a:off x="457200" y="1524000"/>
            <a:ext cx="8229600" cy="1992853"/>
          </a:xfrm>
        </p:spPr>
        <p:txBody>
          <a:bodyPr/>
          <a:lstStyle/>
          <a:p>
            <a:pPr eaLnBrk="1" hangingPunct="1"/>
            <a:r>
              <a:rPr lang="en-US" altLang="en-US" dirty="0"/>
              <a:t>In this chapter, you will:</a:t>
            </a:r>
          </a:p>
          <a:p>
            <a:pPr lvl="1"/>
            <a:r>
              <a:rPr lang="en-US" altLang="en-US" dirty="0"/>
              <a:t>Learn about the pointer data type and pointer variables</a:t>
            </a:r>
          </a:p>
          <a:p>
            <a:pPr lvl="1"/>
            <a:r>
              <a:rPr lang="en-US" altLang="en-US" dirty="0"/>
              <a:t>Explore how to declare and manipulate pointer variables</a:t>
            </a:r>
          </a:p>
          <a:p>
            <a:pPr lvl="1"/>
            <a:r>
              <a:rPr lang="en-US" altLang="en-US" dirty="0"/>
              <a:t>Learn about the address of the operator and the dereferencing operator</a:t>
            </a:r>
          </a:p>
          <a:p>
            <a:pPr lvl="1"/>
            <a:r>
              <a:rPr lang="en-US" altLang="en-US" dirty="0"/>
              <a:t>Learn how pointers work with </a:t>
            </a:r>
            <a:r>
              <a:rPr lang="en-US" altLang="en-US" b="1" dirty="0">
                <a:latin typeface="Courier New" pitchFamily="49" charset="0"/>
                <a:cs typeface="Courier New" pitchFamily="49" charset="0"/>
              </a:rPr>
              <a:t>class</a:t>
            </a:r>
            <a:r>
              <a:rPr lang="en-US" altLang="en-US" b="1" dirty="0"/>
              <a:t>es</a:t>
            </a:r>
            <a:r>
              <a:rPr lang="en-US" altLang="en-US" dirty="0"/>
              <a:t> and </a:t>
            </a:r>
            <a:r>
              <a:rPr lang="en-US" altLang="en-US" b="1" dirty="0">
                <a:latin typeface="Courier New" pitchFamily="49" charset="0"/>
                <a:cs typeface="Courier New" pitchFamily="49" charset="0"/>
              </a:rPr>
              <a:t>struct</a:t>
            </a:r>
            <a:r>
              <a:rPr lang="en-US" altLang="en-US" b="1" dirty="0"/>
              <a:t>s</a:t>
            </a:r>
          </a:p>
          <a:p>
            <a:pPr lvl="1"/>
            <a:r>
              <a:rPr lang="en-US" altLang="en-US" dirty="0"/>
              <a:t>Discover dynamic variables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Dynamic Arrays (1 of 2)</a:t>
            </a:r>
            <a:endParaRPr lang="en-IN" dirty="0">
              <a:latin typeface="+mn-lt"/>
            </a:endParaRPr>
          </a:p>
        </p:txBody>
      </p:sp>
      <p:sp>
        <p:nvSpPr>
          <p:cNvPr id="3" name="Content Placeholder 2"/>
          <p:cNvSpPr>
            <a:spLocks noGrp="1"/>
          </p:cNvSpPr>
          <p:nvPr>
            <p:ph idx="1"/>
          </p:nvPr>
        </p:nvSpPr>
        <p:spPr>
          <a:xfrm>
            <a:off x="365125" y="1538818"/>
            <a:ext cx="8415338" cy="738664"/>
          </a:xfrm>
        </p:spPr>
        <p:txBody>
          <a:bodyPr/>
          <a:lstStyle/>
          <a:p>
            <a:r>
              <a:rPr lang="en-US" altLang="en-US" u="sng" dirty="0"/>
              <a:t>Dynamic array</a:t>
            </a:r>
            <a:r>
              <a:rPr lang="en-US" altLang="en-US" dirty="0"/>
              <a:t>: array created during program execution</a:t>
            </a:r>
          </a:p>
          <a:p>
            <a:r>
              <a:rPr lang="en-US" altLang="en-US" dirty="0"/>
              <a:t>Example:</a:t>
            </a:r>
            <a:endParaRPr lang="en-IN" dirty="0"/>
          </a:p>
        </p:txBody>
      </p:sp>
      <p:pic>
        <p:nvPicPr>
          <p:cNvPr id="7" name="Content Placeholder 6" descr="Program code. In the code, the words in the variable names are merged. Line 1. i n t, asterisk, p, semi-colon. Line 2. p, equals, new i n t, left bracket, 10, right bracket, semi-colon. Line 3. asterisk, p, equals, 25, semi-colon, forward slash, forward slash, stores 25 in the first memory location. Line 4. p, plus, plus, semi-colon,  forward slash, forward slash, to point to next array component. Line 5. asterisk, p, equals, 35, semi-colon,  forward slash, forward slash, stores 35 into the second memory location.">
            <a:extLst>
              <a:ext uri="{FF2B5EF4-FFF2-40B4-BE49-F238E27FC236}">
                <a16:creationId xmlns:a16="http://schemas.microsoft.com/office/drawing/2014/main" id="{5D7F3259-14C9-4378-A6D1-C44E1B1BAC3E}"/>
              </a:ext>
            </a:extLst>
          </p:cNvPr>
          <p:cNvPicPr>
            <a:picLocks noGrp="1" noChangeAspect="1"/>
          </p:cNvPicPr>
          <p:nvPr>
            <p:ph idx="11"/>
          </p:nvPr>
        </p:nvPicPr>
        <p:blipFill>
          <a:blip r:embed="rId2"/>
          <a:stretch>
            <a:fillRect/>
          </a:stretch>
        </p:blipFill>
        <p:spPr>
          <a:xfrm>
            <a:off x="533400" y="2514600"/>
            <a:ext cx="6439085" cy="1950156"/>
          </a:xfrm>
        </p:spPr>
      </p:pic>
    </p:spTree>
    <p:extLst>
      <p:ext uri="{BB962C8B-B14F-4D97-AF65-F5344CB8AC3E}">
        <p14:creationId xmlns:p14="http://schemas.microsoft.com/office/powerpoint/2010/main" val="57911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a:latin typeface="+mn-lt"/>
              </a:rPr>
              <a:t>Dynamic Arrays (2 of 2)</a:t>
            </a:r>
          </a:p>
        </p:txBody>
      </p:sp>
      <p:sp>
        <p:nvSpPr>
          <p:cNvPr id="27651" name="Rectangle 3"/>
          <p:cNvSpPr>
            <a:spLocks noGrp="1" noChangeArrowheads="1"/>
          </p:cNvSpPr>
          <p:nvPr>
            <p:ph idx="1"/>
          </p:nvPr>
        </p:nvSpPr>
        <p:spPr>
          <a:xfrm>
            <a:off x="365125" y="1538819"/>
            <a:ext cx="8415338" cy="738664"/>
          </a:xfrm>
        </p:spPr>
        <p:txBody>
          <a:bodyPr/>
          <a:lstStyle/>
          <a:p>
            <a:pPr eaLnBrk="1" hangingPunct="1">
              <a:defRPr/>
            </a:pPr>
            <a:r>
              <a:rPr lang="en-US" dirty="0"/>
              <a:t>Can use array notation to access these memory locations</a:t>
            </a:r>
          </a:p>
          <a:p>
            <a:pPr eaLnBrk="1" hangingPunct="1">
              <a:defRPr/>
            </a:pPr>
            <a:r>
              <a:rPr lang="en-US" dirty="0"/>
              <a:t>Example:</a:t>
            </a:r>
          </a:p>
        </p:txBody>
      </p:sp>
      <p:sp>
        <p:nvSpPr>
          <p:cNvPr id="3" name="Content Placeholder 2">
            <a:extLst>
              <a:ext uri="{FF2B5EF4-FFF2-40B4-BE49-F238E27FC236}">
                <a16:creationId xmlns:a16="http://schemas.microsoft.com/office/drawing/2014/main" id="{8383D0A0-6209-4555-A3D1-645D4D6D8A3D}"/>
              </a:ext>
            </a:extLst>
          </p:cNvPr>
          <p:cNvSpPr>
            <a:spLocks noGrp="1"/>
          </p:cNvSpPr>
          <p:nvPr>
            <p:ph idx="11"/>
          </p:nvPr>
        </p:nvSpPr>
        <p:spPr>
          <a:xfrm>
            <a:off x="359391" y="2419928"/>
            <a:ext cx="8415338" cy="742511"/>
          </a:xfrm>
        </p:spPr>
        <p:txBody>
          <a:bodyPr/>
          <a:lstStyle/>
          <a:p>
            <a:pPr marL="347663" indent="0">
              <a:buNone/>
              <a:defRPr/>
            </a:pPr>
            <a:r>
              <a:rPr lang="en-US" b="1" dirty="0">
                <a:latin typeface="Courier New" pitchFamily="49" charset="0"/>
              </a:rPr>
              <a:t>p[0] = 25;</a:t>
            </a:r>
          </a:p>
          <a:p>
            <a:pPr marL="347663" indent="0">
              <a:buNone/>
              <a:defRPr/>
            </a:pPr>
            <a:r>
              <a:rPr lang="en-US" b="1" dirty="0">
                <a:latin typeface="Courier New" pitchFamily="49" charset="0"/>
              </a:rPr>
              <a:t>p[1] = 35;</a:t>
            </a:r>
            <a:endParaRPr lang="en-IN" dirty="0"/>
          </a:p>
        </p:txBody>
      </p:sp>
      <p:sp>
        <p:nvSpPr>
          <p:cNvPr id="4" name="Content Placeholder 3">
            <a:extLst>
              <a:ext uri="{FF2B5EF4-FFF2-40B4-BE49-F238E27FC236}">
                <a16:creationId xmlns:a16="http://schemas.microsoft.com/office/drawing/2014/main" id="{E58CA89E-5F62-42B7-9B00-C7845EE650D2}"/>
              </a:ext>
            </a:extLst>
          </p:cNvPr>
          <p:cNvSpPr>
            <a:spLocks noGrp="1"/>
          </p:cNvSpPr>
          <p:nvPr>
            <p:ph idx="12"/>
          </p:nvPr>
        </p:nvSpPr>
        <p:spPr>
          <a:xfrm>
            <a:off x="381000" y="3276600"/>
            <a:ext cx="8415338" cy="709425"/>
          </a:xfrm>
        </p:spPr>
        <p:txBody>
          <a:bodyPr/>
          <a:lstStyle/>
          <a:p>
            <a:pPr lvl="1">
              <a:defRPr/>
            </a:pPr>
            <a:r>
              <a:rPr lang="en-US" dirty="0"/>
              <a:t>Stores </a:t>
            </a:r>
            <a:r>
              <a:rPr lang="en-US" b="1" dirty="0">
                <a:latin typeface="Courier New" pitchFamily="49" charset="0"/>
              </a:rPr>
              <a:t>25</a:t>
            </a:r>
            <a:r>
              <a:rPr lang="en-US" dirty="0"/>
              <a:t> and </a:t>
            </a:r>
            <a:r>
              <a:rPr lang="en-US" b="1" dirty="0">
                <a:latin typeface="Courier New" pitchFamily="49" charset="0"/>
              </a:rPr>
              <a:t>35</a:t>
            </a:r>
            <a:r>
              <a:rPr lang="en-US" dirty="0"/>
              <a:t> into the first and second array components, respectively</a:t>
            </a:r>
          </a:p>
          <a:p>
            <a:pPr>
              <a:defRPr/>
            </a:pPr>
            <a:r>
              <a:rPr lang="en-US" dirty="0"/>
              <a:t>An </a:t>
            </a:r>
            <a:r>
              <a:rPr lang="en-US" i="1" dirty="0"/>
              <a:t>array name</a:t>
            </a:r>
            <a:r>
              <a:rPr lang="en-US" dirty="0"/>
              <a:t> is a </a:t>
            </a:r>
            <a:r>
              <a:rPr lang="en-US" i="1" dirty="0"/>
              <a:t>constant pointer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Functions and Pointers</a:t>
            </a:r>
            <a:endParaRPr lang="en-IN" dirty="0">
              <a:latin typeface="+mn-lt"/>
            </a:endParaRPr>
          </a:p>
        </p:txBody>
      </p:sp>
      <p:sp>
        <p:nvSpPr>
          <p:cNvPr id="3" name="Content Placeholder 2"/>
          <p:cNvSpPr>
            <a:spLocks noGrp="1"/>
          </p:cNvSpPr>
          <p:nvPr>
            <p:ph idx="1"/>
          </p:nvPr>
        </p:nvSpPr>
        <p:spPr>
          <a:xfrm>
            <a:off x="365125" y="1538818"/>
            <a:ext cx="8415338" cy="742511"/>
          </a:xfrm>
        </p:spPr>
        <p:txBody>
          <a:bodyPr/>
          <a:lstStyle/>
          <a:p>
            <a:r>
              <a:rPr lang="en-US" altLang="en-US" dirty="0"/>
              <a:t>Pointer variable can be passed as a parameter either by value or by reference</a:t>
            </a:r>
          </a:p>
          <a:p>
            <a:r>
              <a:rPr lang="en-US" altLang="en-US" dirty="0"/>
              <a:t>As a reference parameter in a function heading, use </a:t>
            </a:r>
            <a:r>
              <a:rPr lang="en-US" altLang="en-US" b="1" dirty="0">
                <a:latin typeface="Courier New" pitchFamily="49" charset="0"/>
              </a:rPr>
              <a:t>&amp;</a:t>
            </a:r>
            <a:r>
              <a:rPr lang="en-US" altLang="en-US" dirty="0"/>
              <a:t>:</a:t>
            </a:r>
            <a:endParaRPr lang="en-IN" dirty="0"/>
          </a:p>
        </p:txBody>
      </p:sp>
      <p:pic>
        <p:nvPicPr>
          <p:cNvPr id="7" name="Content Placeholder 6" descr="Program code. In the code, the words in the variable names are merged. Line 1. void pointer Parameters, left parenthesis, i n t, asterisk, ampersand, p, comma, double, asterisk, q, right parenthesis. Line 2. left brace. Line 3. Indented once, period, period, period. Line 4. right brace.">
            <a:extLst>
              <a:ext uri="{FF2B5EF4-FFF2-40B4-BE49-F238E27FC236}">
                <a16:creationId xmlns:a16="http://schemas.microsoft.com/office/drawing/2014/main" id="{B6C9ABB4-2BBE-458C-99DD-EC6D85DCC48C}"/>
              </a:ext>
            </a:extLst>
          </p:cNvPr>
          <p:cNvPicPr>
            <a:picLocks noGrp="1" noChangeAspect="1"/>
          </p:cNvPicPr>
          <p:nvPr>
            <p:ph idx="11"/>
          </p:nvPr>
        </p:nvPicPr>
        <p:blipFill>
          <a:blip r:embed="rId2"/>
          <a:stretch>
            <a:fillRect/>
          </a:stretch>
        </p:blipFill>
        <p:spPr>
          <a:xfrm>
            <a:off x="533400" y="2514600"/>
            <a:ext cx="6540543" cy="1415141"/>
          </a:xfrm>
        </p:spPr>
      </p:pic>
    </p:spTree>
    <p:extLst>
      <p:ext uri="{BB962C8B-B14F-4D97-AF65-F5344CB8AC3E}">
        <p14:creationId xmlns:p14="http://schemas.microsoft.com/office/powerpoint/2010/main" val="278977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Pointers and Function Return Values</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t>A function can return a value of type pointer:</a:t>
            </a:r>
            <a:endParaRPr lang="en-IN" dirty="0"/>
          </a:p>
        </p:txBody>
      </p:sp>
      <p:pic>
        <p:nvPicPr>
          <p:cNvPr id="7" name="Content Placeholder 6" descr="Program code. In the code, the words in the variable names are merged. Line 1. i n t, asterisk, test Exp, left parenthesis, period, period, period, right parenthesis. Line 2. left brace. Line 3. Indented once, period, period, period. Line 4. right brace.">
            <a:extLst>
              <a:ext uri="{FF2B5EF4-FFF2-40B4-BE49-F238E27FC236}">
                <a16:creationId xmlns:a16="http://schemas.microsoft.com/office/drawing/2014/main" id="{8FF05DD9-13BB-4E23-89F0-1D5FE2717349}"/>
              </a:ext>
            </a:extLst>
          </p:cNvPr>
          <p:cNvPicPr>
            <a:picLocks noGrp="1" noChangeAspect="1"/>
          </p:cNvPicPr>
          <p:nvPr>
            <p:ph idx="11"/>
          </p:nvPr>
        </p:nvPicPr>
        <p:blipFill>
          <a:blip r:embed="rId2"/>
          <a:stretch>
            <a:fillRect/>
          </a:stretch>
        </p:blipFill>
        <p:spPr>
          <a:xfrm>
            <a:off x="533400" y="2057400"/>
            <a:ext cx="3106761" cy="1556655"/>
          </a:xfrm>
        </p:spPr>
      </p:pic>
    </p:spTree>
    <p:extLst>
      <p:ext uri="{BB962C8B-B14F-4D97-AF65-F5344CB8AC3E}">
        <p14:creationId xmlns:p14="http://schemas.microsoft.com/office/powerpoint/2010/main" val="4118166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Dynamic Two-Dimensional Arrays</a:t>
            </a:r>
            <a:endParaRPr lang="en-IN" dirty="0">
              <a:latin typeface="+mn-lt"/>
            </a:endParaRPr>
          </a:p>
        </p:txBody>
      </p:sp>
      <p:sp>
        <p:nvSpPr>
          <p:cNvPr id="3" name="Content Placeholder 2"/>
          <p:cNvSpPr>
            <a:spLocks noGrp="1"/>
          </p:cNvSpPr>
          <p:nvPr>
            <p:ph idx="1"/>
          </p:nvPr>
        </p:nvSpPr>
        <p:spPr>
          <a:xfrm>
            <a:off x="365125" y="1538818"/>
            <a:ext cx="8415338" cy="738664"/>
          </a:xfrm>
        </p:spPr>
        <p:txBody>
          <a:bodyPr/>
          <a:lstStyle/>
          <a:p>
            <a:r>
              <a:rPr lang="en-US" altLang="en-US" dirty="0"/>
              <a:t>You can create dynamic multidimensional arrays</a:t>
            </a:r>
          </a:p>
          <a:p>
            <a:r>
              <a:rPr lang="en-US" altLang="en-US" dirty="0"/>
              <a:t>Examples:</a:t>
            </a:r>
            <a:endParaRPr lang="en-IN" dirty="0"/>
          </a:p>
        </p:txBody>
      </p:sp>
      <p:pic>
        <p:nvPicPr>
          <p:cNvPr id="7" name="Content Placeholder 6" descr="Program code. In the code, the words in the variable names are merged. Line 1. i n t, asterisk, board, left bracket, 4, right bracket, semi-colon, forward slash, forward slash, declares board to be an array of four. Line 2. Indented more than three times, forward slash, forward slash, pointers wherein each pointer is of type. Line 3. for, left parenthesis, i n t row, equals, 0, semi-colon, row, less than, 4, semi-colon, row, plus, plus, right parenthesis. Line 4. Indented once, board, left bracket, row, right bracket, equals, new i n t, left bracket, 6, right bracket, semi-colon,  forward slash, forward slash, creates the rows of board. Line 5. i n t, asterisk, asterisk, board, semi-colon,  forward slash, forward slash, declares board to be a pointer to a pointer.">
            <a:extLst>
              <a:ext uri="{FF2B5EF4-FFF2-40B4-BE49-F238E27FC236}">
                <a16:creationId xmlns:a16="http://schemas.microsoft.com/office/drawing/2014/main" id="{B824DC02-DC6A-44B9-A867-A2A77B0C6C8F}"/>
              </a:ext>
            </a:extLst>
          </p:cNvPr>
          <p:cNvPicPr>
            <a:picLocks noGrp="1" noChangeAspect="1"/>
          </p:cNvPicPr>
          <p:nvPr>
            <p:ph idx="11"/>
          </p:nvPr>
        </p:nvPicPr>
        <p:blipFill>
          <a:blip r:embed="rId2"/>
          <a:stretch>
            <a:fillRect/>
          </a:stretch>
        </p:blipFill>
        <p:spPr>
          <a:xfrm>
            <a:off x="457200" y="2438400"/>
            <a:ext cx="7448640" cy="1611699"/>
          </a:xfrm>
        </p:spPr>
      </p:pic>
    </p:spTree>
    <p:extLst>
      <p:ext uri="{BB962C8B-B14F-4D97-AF65-F5344CB8AC3E}">
        <p14:creationId xmlns:p14="http://schemas.microsoft.com/office/powerpoint/2010/main" val="277196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a:latin typeface="+mn-lt"/>
              </a:rPr>
              <a:t>Shallow versus Deep Copy and Pointers</a:t>
            </a:r>
          </a:p>
        </p:txBody>
      </p:sp>
      <p:sp>
        <p:nvSpPr>
          <p:cNvPr id="27651" name="Rectangle 3"/>
          <p:cNvSpPr>
            <a:spLocks noGrp="1" noChangeArrowheads="1"/>
          </p:cNvSpPr>
          <p:nvPr>
            <p:ph idx="1"/>
          </p:nvPr>
        </p:nvSpPr>
        <p:spPr>
          <a:xfrm>
            <a:off x="365125" y="1538818"/>
            <a:ext cx="8415338" cy="2575982"/>
          </a:xfrm>
        </p:spPr>
        <p:txBody>
          <a:bodyPr/>
          <a:lstStyle/>
          <a:p>
            <a:pPr eaLnBrk="1" hangingPunct="1"/>
            <a:r>
              <a:rPr lang="en-US" altLang="en-US" u="sng" dirty="0"/>
              <a:t>Shallow copy</a:t>
            </a:r>
            <a:r>
              <a:rPr lang="en-US" altLang="en-US" dirty="0"/>
              <a:t>: when two or more pointers of the same types point to the same memory </a:t>
            </a:r>
          </a:p>
          <a:p>
            <a:pPr lvl="1" eaLnBrk="1" hangingPunct="1"/>
            <a:r>
              <a:rPr lang="en-US" altLang="en-US" dirty="0"/>
              <a:t>They point to the same data</a:t>
            </a:r>
          </a:p>
          <a:p>
            <a:pPr lvl="1" eaLnBrk="1" hangingPunct="1"/>
            <a:r>
              <a:rPr lang="en-US" altLang="en-US" dirty="0"/>
              <a:t>Danger: deleting one deletes the data pointed to by all of them</a:t>
            </a:r>
          </a:p>
          <a:p>
            <a:pPr eaLnBrk="1" hangingPunct="1"/>
            <a:r>
              <a:rPr lang="en-US" altLang="en-US" u="sng" dirty="0"/>
              <a:t>Deep copy</a:t>
            </a:r>
            <a:r>
              <a:rPr lang="en-US" altLang="en-US" dirty="0"/>
              <a:t>: when the contents of the memory pointed to by a pointer are copied to the memory location of another pointer</a:t>
            </a:r>
          </a:p>
          <a:p>
            <a:pPr lvl="1" eaLnBrk="1" hangingPunct="1"/>
            <a:r>
              <a:rPr lang="en-US" altLang="en-US" dirty="0"/>
              <a:t>Two copies of the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Classes and Pointers: Some Peculiarities (1 of 2)</a:t>
            </a:r>
            <a:endParaRPr lang="en-IN" dirty="0">
              <a:latin typeface="+mn-lt"/>
            </a:endParaRPr>
          </a:p>
        </p:txBody>
      </p:sp>
      <p:sp>
        <p:nvSpPr>
          <p:cNvPr id="3" name="Content Placeholder 2"/>
          <p:cNvSpPr>
            <a:spLocks noGrp="1"/>
          </p:cNvSpPr>
          <p:nvPr>
            <p:ph idx="1"/>
          </p:nvPr>
        </p:nvSpPr>
        <p:spPr>
          <a:xfrm>
            <a:off x="365125" y="1470579"/>
            <a:ext cx="8415338" cy="292388"/>
          </a:xfrm>
        </p:spPr>
        <p:txBody>
          <a:bodyPr/>
          <a:lstStyle/>
          <a:p>
            <a:r>
              <a:rPr lang="en-US" altLang="en-US" dirty="0"/>
              <a:t>Example class:</a:t>
            </a:r>
            <a:endParaRPr lang="en-IN" dirty="0"/>
          </a:p>
        </p:txBody>
      </p:sp>
      <p:pic>
        <p:nvPicPr>
          <p:cNvPr id="9" name="Content Placeholder 8" descr="Program code. In the code, the words in the variable names are merged. Line 1. class p t r Member var Type. Line 2. left brace. Line 3. public, colon. Line 4. Indented once, period. Line 5. Indented once, period. Line 6. Indented once, period. Line 7. private, colon. Line 8. Indented once, i n t x, semi-colon. Line 9. Indented once, i n t len p, semi-colon. Line 10. Indented once, i n t, asterisk, p, semi-colon. Line 11. right brace, semi-colon.">
            <a:extLst>
              <a:ext uri="{FF2B5EF4-FFF2-40B4-BE49-F238E27FC236}">
                <a16:creationId xmlns:a16="http://schemas.microsoft.com/office/drawing/2014/main" id="{EBACC1D1-F868-4900-8F11-8A4C2571E945}"/>
              </a:ext>
            </a:extLst>
          </p:cNvPr>
          <p:cNvPicPr>
            <a:picLocks noGrp="1" noChangeAspect="1"/>
          </p:cNvPicPr>
          <p:nvPr>
            <p:ph idx="11"/>
          </p:nvPr>
        </p:nvPicPr>
        <p:blipFill>
          <a:blip r:embed="rId2"/>
          <a:stretch>
            <a:fillRect/>
          </a:stretch>
        </p:blipFill>
        <p:spPr>
          <a:xfrm>
            <a:off x="620087" y="1938301"/>
            <a:ext cx="3023495" cy="2855224"/>
          </a:xfrm>
        </p:spPr>
      </p:pic>
      <p:sp>
        <p:nvSpPr>
          <p:cNvPr id="6" name="Content Placeholder 5"/>
          <p:cNvSpPr>
            <a:spLocks noGrp="1"/>
          </p:cNvSpPr>
          <p:nvPr>
            <p:ph idx="12"/>
          </p:nvPr>
        </p:nvSpPr>
        <p:spPr>
          <a:xfrm>
            <a:off x="365078" y="4953000"/>
            <a:ext cx="8415338" cy="292388"/>
          </a:xfrm>
        </p:spPr>
        <p:txBody>
          <a:bodyPr/>
          <a:lstStyle/>
          <a:p>
            <a:r>
              <a:rPr lang="en-US" altLang="en-US" dirty="0"/>
              <a:t>Example program statements:</a:t>
            </a:r>
            <a:endParaRPr lang="en-IN" dirty="0"/>
          </a:p>
        </p:txBody>
      </p:sp>
      <p:sp>
        <p:nvSpPr>
          <p:cNvPr id="7" name="Content Placeholder 6"/>
          <p:cNvSpPr>
            <a:spLocks noGrp="1"/>
          </p:cNvSpPr>
          <p:nvPr>
            <p:ph idx="13"/>
          </p:nvPr>
        </p:nvSpPr>
        <p:spPr>
          <a:xfrm>
            <a:off x="381000" y="5339688"/>
            <a:ext cx="8415338" cy="529760"/>
          </a:xfrm>
        </p:spPr>
        <p:txBody>
          <a:bodyPr/>
          <a:lstStyle/>
          <a:p>
            <a:pPr marL="347663" indent="0">
              <a:spcBef>
                <a:spcPts val="600"/>
              </a:spcBef>
              <a:buNone/>
            </a:pPr>
            <a:r>
              <a:rPr lang="en-US" altLang="en-US" sz="1800" b="1" dirty="0">
                <a:latin typeface="Courier New" panose="02070309020205020404" pitchFamily="49" charset="0"/>
                <a:cs typeface="Courier New" panose="02070309020205020404" pitchFamily="49" charset="0"/>
              </a:rPr>
              <a:t>ptrMemberVarType objectOne;</a:t>
            </a:r>
          </a:p>
          <a:p>
            <a:pPr marL="347663" indent="0">
              <a:spcBef>
                <a:spcPts val="0"/>
              </a:spcBef>
              <a:buNone/>
            </a:pPr>
            <a:r>
              <a:rPr lang="en-US" altLang="en-US" sz="1800" b="1" dirty="0">
                <a:latin typeface="Courier New" panose="02070309020205020404" pitchFamily="49" charset="0"/>
                <a:cs typeface="Courier New" panose="02070309020205020404" pitchFamily="49" charset="0"/>
              </a:rPr>
              <a:t>ptrMemberVarType </a:t>
            </a:r>
            <a:r>
              <a:rPr lang="en-US" altLang="en-US" sz="1800" b="1" dirty="0" err="1">
                <a:latin typeface="Courier New" panose="02070309020205020404" pitchFamily="49" charset="0"/>
                <a:cs typeface="Courier New" panose="02070309020205020404" pitchFamily="49" charset="0"/>
              </a:rPr>
              <a:t>objectTwo</a:t>
            </a:r>
            <a:r>
              <a:rPr lang="en-US" altLang="en-US" sz="1800" b="1" dirty="0">
                <a:latin typeface="Courier New" panose="02070309020205020404" pitchFamily="49" charset="0"/>
                <a:cs typeface="Courier New" panose="02070309020205020404" pitchFamily="49" charset="0"/>
              </a:rPr>
              <a:t>;</a:t>
            </a:r>
            <a:endParaRPr lang="en-IN" sz="1800" dirty="0"/>
          </a:p>
        </p:txBody>
      </p:sp>
    </p:spTree>
    <p:extLst>
      <p:ext uri="{BB962C8B-B14F-4D97-AF65-F5344CB8AC3E}">
        <p14:creationId xmlns:p14="http://schemas.microsoft.com/office/powerpoint/2010/main" val="718730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Classes and Pointers: Some Peculiarities (2 of 2)</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pPr marL="0" indent="0">
              <a:buNone/>
            </a:pPr>
            <a:r>
              <a:rPr lang="en-US" b="1" dirty="0"/>
              <a:t>FIGURE 12-13 </a:t>
            </a:r>
            <a:r>
              <a:rPr lang="en-US" dirty="0"/>
              <a:t>Objects </a:t>
            </a:r>
            <a:r>
              <a:rPr lang="en-US" b="1" dirty="0">
                <a:latin typeface="Courier New" panose="02070309020205020404" pitchFamily="49" charset="0"/>
                <a:cs typeface="Courier New" panose="02070309020205020404" pitchFamily="49" charset="0"/>
              </a:rPr>
              <a:t>objectOne</a:t>
            </a:r>
            <a:r>
              <a:rPr lang="en-US" b="1" dirty="0"/>
              <a:t> </a:t>
            </a:r>
            <a:r>
              <a:rPr lang="en-US" dirty="0"/>
              <a:t>and </a:t>
            </a:r>
            <a:r>
              <a:rPr lang="en-US" b="1" dirty="0" err="1">
                <a:latin typeface="Courier New" panose="02070309020205020404" pitchFamily="49" charset="0"/>
                <a:cs typeface="Courier New" panose="02070309020205020404" pitchFamily="49" charset="0"/>
              </a:rPr>
              <a:t>objectTwo</a:t>
            </a:r>
            <a:endParaRPr lang="en-IN" dirty="0"/>
          </a:p>
        </p:txBody>
      </p:sp>
      <p:pic>
        <p:nvPicPr>
          <p:cNvPr id="2050" name="Content Placeholder 3" descr="Figure 12-13 illustrates objectOne and obmectTwo declared in teh following statements:&#10;ptrMemberVarType objectOne;&#10;ptrMemberVarType objectTwo;"/>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99973" y="2755411"/>
            <a:ext cx="7745640" cy="1615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781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Destructor</a:t>
            </a:r>
            <a:endParaRPr lang="en-IN" dirty="0">
              <a:latin typeface="+mn-lt"/>
            </a:endParaRPr>
          </a:p>
        </p:txBody>
      </p:sp>
      <p:sp>
        <p:nvSpPr>
          <p:cNvPr id="3" name="Content Placeholder 2"/>
          <p:cNvSpPr>
            <a:spLocks noGrp="1"/>
          </p:cNvSpPr>
          <p:nvPr>
            <p:ph idx="1"/>
          </p:nvPr>
        </p:nvSpPr>
        <p:spPr>
          <a:xfrm>
            <a:off x="365125" y="1538818"/>
            <a:ext cx="8415338" cy="1634294"/>
          </a:xfrm>
        </p:spPr>
        <p:txBody>
          <a:bodyPr/>
          <a:lstStyle/>
          <a:p>
            <a:r>
              <a:rPr lang="en-US" altLang="en-US" dirty="0"/>
              <a:t>If </a:t>
            </a:r>
            <a:r>
              <a:rPr lang="en-US" altLang="en-US" b="1" dirty="0">
                <a:latin typeface="Courier New" pitchFamily="49" charset="0"/>
              </a:rPr>
              <a:t>objectOne </a:t>
            </a:r>
            <a:r>
              <a:rPr lang="en-US" altLang="en-US" dirty="0"/>
              <a:t>goes out of scope, its member variables are destroyed</a:t>
            </a:r>
          </a:p>
          <a:p>
            <a:pPr lvl="1"/>
            <a:r>
              <a:rPr lang="en-US" altLang="en-US" dirty="0"/>
              <a:t>Memory space of a dynamic array stays marked as allocated, even though it cannot be accessed</a:t>
            </a:r>
          </a:p>
          <a:p>
            <a:r>
              <a:rPr lang="en-US" altLang="en-US" dirty="0"/>
              <a:t>Solution: in destructor, ensure that when </a:t>
            </a:r>
            <a:r>
              <a:rPr lang="en-US" altLang="en-US" b="1" dirty="0">
                <a:latin typeface="Courier New" pitchFamily="49" charset="0"/>
              </a:rPr>
              <a:t>objectOne </a:t>
            </a:r>
            <a:r>
              <a:rPr lang="en-US" altLang="en-US" dirty="0"/>
              <a:t>goes out of scope, its array memory is deallocated:</a:t>
            </a:r>
            <a:endParaRPr lang="en-IN" dirty="0"/>
          </a:p>
        </p:txBody>
      </p:sp>
      <p:pic>
        <p:nvPicPr>
          <p:cNvPr id="7" name="Content Placeholder 6" descr="Program code. In the code, the words in the variable names are merged. Line 1. p t r Member Var Type, colon, colon, perispomeni, p t r Member Var Type, left parenthesis, right parenthesis. Line 2. left brace. Line 3. Indented once, delete, left bracket, right bracket, p, semi-colon. Line 4. right brace.">
            <a:extLst>
              <a:ext uri="{FF2B5EF4-FFF2-40B4-BE49-F238E27FC236}">
                <a16:creationId xmlns:a16="http://schemas.microsoft.com/office/drawing/2014/main" id="{43F4F0BE-7DB5-4EF7-A7F6-15DB24702C93}"/>
              </a:ext>
            </a:extLst>
          </p:cNvPr>
          <p:cNvPicPr>
            <a:picLocks noGrp="1" noChangeAspect="1"/>
          </p:cNvPicPr>
          <p:nvPr>
            <p:ph idx="11"/>
          </p:nvPr>
        </p:nvPicPr>
        <p:blipFill>
          <a:blip r:embed="rId2"/>
          <a:stretch>
            <a:fillRect/>
          </a:stretch>
        </p:blipFill>
        <p:spPr>
          <a:xfrm>
            <a:off x="609600" y="3502399"/>
            <a:ext cx="5045370" cy="1210894"/>
          </a:xfrm>
        </p:spPr>
      </p:pic>
    </p:spTree>
    <p:extLst>
      <p:ext uri="{BB962C8B-B14F-4D97-AF65-F5344CB8AC3E}">
        <p14:creationId xmlns:p14="http://schemas.microsoft.com/office/powerpoint/2010/main" val="3164998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Assignment Operator</a:t>
            </a:r>
            <a:endParaRPr lang="en-IN" dirty="0">
              <a:latin typeface="+mn-lt"/>
            </a:endParaRPr>
          </a:p>
        </p:txBody>
      </p:sp>
      <p:sp>
        <p:nvSpPr>
          <p:cNvPr id="3" name="Content Placeholder 2"/>
          <p:cNvSpPr>
            <a:spLocks noGrp="1"/>
          </p:cNvSpPr>
          <p:nvPr>
            <p:ph idx="1"/>
          </p:nvPr>
        </p:nvSpPr>
        <p:spPr>
          <a:xfrm>
            <a:off x="365125" y="1538819"/>
            <a:ext cx="8415338" cy="588623"/>
          </a:xfrm>
        </p:spPr>
        <p:txBody>
          <a:bodyPr/>
          <a:lstStyle/>
          <a:p>
            <a:r>
              <a:rPr lang="en-US" altLang="en-US" dirty="0"/>
              <a:t>After a shallow copy: if </a:t>
            </a:r>
            <a:r>
              <a:rPr lang="en-US" altLang="en-US" b="1" dirty="0" err="1">
                <a:latin typeface="Courier New" pitchFamily="49" charset="0"/>
              </a:rPr>
              <a:t>objectTwo.p</a:t>
            </a:r>
            <a:r>
              <a:rPr lang="en-US" altLang="en-US" b="1" dirty="0">
                <a:latin typeface="Courier New" pitchFamily="49" charset="0"/>
              </a:rPr>
              <a:t> </a:t>
            </a:r>
            <a:r>
              <a:rPr lang="en-US" altLang="en-US" dirty="0" err="1"/>
              <a:t>deallocates</a:t>
            </a:r>
            <a:r>
              <a:rPr lang="en-US" altLang="en-US" dirty="0"/>
              <a:t> memory space to which it points, </a:t>
            </a:r>
            <a:r>
              <a:rPr lang="en-US" altLang="en-US" b="1" dirty="0" err="1">
                <a:latin typeface="Courier New" pitchFamily="49" charset="0"/>
              </a:rPr>
              <a:t>objectOne.p</a:t>
            </a:r>
            <a:r>
              <a:rPr lang="en-US" altLang="en-US" b="1" dirty="0">
                <a:latin typeface="Courier New" pitchFamily="49" charset="0"/>
              </a:rPr>
              <a:t> </a:t>
            </a:r>
            <a:r>
              <a:rPr lang="en-US" altLang="en-US" dirty="0"/>
              <a:t>becomes invalid</a:t>
            </a:r>
            <a:endParaRPr lang="en-IN" dirty="0"/>
          </a:p>
        </p:txBody>
      </p:sp>
      <p:sp>
        <p:nvSpPr>
          <p:cNvPr id="4" name="Content Placeholder 3"/>
          <p:cNvSpPr>
            <a:spLocks noGrp="1"/>
          </p:cNvSpPr>
          <p:nvPr>
            <p:ph idx="11"/>
          </p:nvPr>
        </p:nvSpPr>
        <p:spPr>
          <a:xfrm>
            <a:off x="377588" y="2286000"/>
            <a:ext cx="8415338" cy="296235"/>
          </a:xfrm>
        </p:spPr>
        <p:txBody>
          <a:bodyPr/>
          <a:lstStyle/>
          <a:p>
            <a:pPr marL="0" indent="0">
              <a:buNone/>
            </a:pPr>
            <a:r>
              <a:rPr lang="en-US" b="1" dirty="0"/>
              <a:t>FIGURE 12-15 </a:t>
            </a:r>
            <a:r>
              <a:rPr lang="en-US" dirty="0"/>
              <a:t>Objects </a:t>
            </a:r>
            <a:r>
              <a:rPr lang="en-US" b="1" dirty="0">
                <a:latin typeface="Courier New" panose="02070309020205020404" pitchFamily="49" charset="0"/>
                <a:cs typeface="Courier New" panose="02070309020205020404" pitchFamily="49" charset="0"/>
              </a:rPr>
              <a:t>objectOne</a:t>
            </a:r>
            <a:r>
              <a:rPr lang="en-US" b="1" dirty="0"/>
              <a:t> </a:t>
            </a:r>
            <a:r>
              <a:rPr lang="en-US" dirty="0"/>
              <a:t>and </a:t>
            </a:r>
            <a:r>
              <a:rPr lang="en-US" b="1" dirty="0" err="1">
                <a:latin typeface="Courier New" panose="02070309020205020404" pitchFamily="49" charset="0"/>
                <a:cs typeface="Courier New" panose="02070309020205020404" pitchFamily="49" charset="0"/>
              </a:rPr>
              <a:t>objectTwo</a:t>
            </a:r>
            <a:endParaRPr lang="en-IN" dirty="0"/>
          </a:p>
        </p:txBody>
      </p:sp>
      <p:pic>
        <p:nvPicPr>
          <p:cNvPr id="3074" name="Content Placeholder 7" descr="An array of object two period p deallocates memory space after a shallow copy. A memory allocation for the object object One has 3 vertical blocks arranged from top to bottom is as follows. X, 8. len P, 50. P, pointer points to a list with entries 5, 36, 24, 15. A memory allocation for the object object Two has 3 vertical blocks arranged from top to bottom is as follows. X, blank. len P,blank. P, blank."/>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1394341" y="3113962"/>
            <a:ext cx="6401355" cy="179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1666" y="5410200"/>
            <a:ext cx="8415338" cy="584775"/>
          </a:xfrm>
        </p:spPr>
        <p:txBody>
          <a:bodyPr/>
          <a:lstStyle/>
          <a:p>
            <a:r>
              <a:rPr lang="en-US" altLang="en-US" dirty="0"/>
              <a:t>Solution: extend definition of the assignment operator to avoid shallow copying of data</a:t>
            </a:r>
            <a:endParaRPr lang="en-IN" dirty="0"/>
          </a:p>
        </p:txBody>
      </p:sp>
    </p:spTree>
    <p:extLst>
      <p:ext uri="{BB962C8B-B14F-4D97-AF65-F5344CB8AC3E}">
        <p14:creationId xmlns:p14="http://schemas.microsoft.com/office/powerpoint/2010/main" val="192716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latin typeface="+mn-lt"/>
              </a:rPr>
              <a:t>Objectives (2 of 3)</a:t>
            </a:r>
          </a:p>
        </p:txBody>
      </p:sp>
      <p:sp>
        <p:nvSpPr>
          <p:cNvPr id="5123" name="Rectangle 3"/>
          <p:cNvSpPr>
            <a:spLocks noGrp="1" noChangeArrowheads="1"/>
          </p:cNvSpPr>
          <p:nvPr>
            <p:ph idx="1"/>
          </p:nvPr>
        </p:nvSpPr>
        <p:spPr>
          <a:xfrm>
            <a:off x="365125" y="1538818"/>
            <a:ext cx="8415338" cy="1886670"/>
          </a:xfrm>
        </p:spPr>
        <p:txBody>
          <a:bodyPr/>
          <a:lstStyle/>
          <a:p>
            <a:pPr lvl="1"/>
            <a:r>
              <a:rPr lang="en-US" altLang="en-US" dirty="0"/>
              <a:t>Explore how to use the </a:t>
            </a:r>
            <a:r>
              <a:rPr lang="en-US" altLang="en-US" b="1" dirty="0">
                <a:latin typeface="Courier New" pitchFamily="49" charset="0"/>
                <a:cs typeface="Courier New" pitchFamily="49" charset="0"/>
              </a:rPr>
              <a:t>new</a:t>
            </a:r>
            <a:r>
              <a:rPr lang="en-US" altLang="en-US" dirty="0"/>
              <a:t> and </a:t>
            </a:r>
            <a:r>
              <a:rPr lang="en-US" altLang="en-US" b="1" dirty="0">
                <a:latin typeface="Courier New" pitchFamily="49" charset="0"/>
                <a:cs typeface="Courier New" pitchFamily="49" charset="0"/>
              </a:rPr>
              <a:t>delete</a:t>
            </a:r>
            <a:r>
              <a:rPr lang="en-US" altLang="en-US" dirty="0"/>
              <a:t> operators to manipulate dynamic variables</a:t>
            </a:r>
          </a:p>
          <a:p>
            <a:pPr lvl="1"/>
            <a:r>
              <a:rPr lang="en-US" altLang="en-US" dirty="0"/>
              <a:t>Learn about pointer arithmetic</a:t>
            </a:r>
          </a:p>
          <a:p>
            <a:pPr lvl="1"/>
            <a:r>
              <a:rPr lang="en-US" altLang="en-US" dirty="0"/>
              <a:t>Learn how to work with dynamic arrays</a:t>
            </a:r>
          </a:p>
          <a:p>
            <a:pPr lvl="1"/>
            <a:r>
              <a:rPr lang="en-US" altLang="en-US" dirty="0"/>
              <a:t>Become familiar with the limitations of range-based </a:t>
            </a:r>
            <a:r>
              <a:rPr lang="en-US" altLang="en-US" b="1" dirty="0">
                <a:latin typeface="Courier New" pitchFamily="49" charset="0"/>
                <a:cs typeface="Courier New" pitchFamily="49" charset="0"/>
              </a:rPr>
              <a:t>for</a:t>
            </a:r>
            <a:r>
              <a:rPr lang="en-US" altLang="en-US" dirty="0"/>
              <a:t> loops with dynamic arrays</a:t>
            </a:r>
          </a:p>
          <a:p>
            <a:pPr lvl="1"/>
            <a:r>
              <a:rPr lang="en-US" altLang="en-US" dirty="0"/>
              <a:t>Explore how pointers work with functions as parameters and functions as return values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Copy Constructor (1 of 3)</a:t>
            </a:r>
            <a:endParaRPr lang="en-IN" dirty="0">
              <a:latin typeface="+mn-lt"/>
            </a:endParaRPr>
          </a:p>
        </p:txBody>
      </p:sp>
      <p:sp>
        <p:nvSpPr>
          <p:cNvPr id="3" name="Content Placeholder 2"/>
          <p:cNvSpPr>
            <a:spLocks noGrp="1"/>
          </p:cNvSpPr>
          <p:nvPr>
            <p:ph idx="1"/>
          </p:nvPr>
        </p:nvSpPr>
        <p:spPr>
          <a:xfrm>
            <a:off x="365125" y="1538819"/>
            <a:ext cx="8415338" cy="1078757"/>
          </a:xfrm>
        </p:spPr>
        <p:txBody>
          <a:bodyPr/>
          <a:lstStyle/>
          <a:p>
            <a:r>
              <a:rPr lang="en-US" dirty="0"/>
              <a:t>Default member-wise initialization:</a:t>
            </a:r>
          </a:p>
          <a:p>
            <a:pPr lvl="1"/>
            <a:r>
              <a:rPr lang="en-US" dirty="0"/>
              <a:t>Initializing a class object by using the value of an existing object of the same type</a:t>
            </a:r>
          </a:p>
          <a:p>
            <a:r>
              <a:rPr lang="en-US" dirty="0"/>
              <a:t>Example:</a:t>
            </a:r>
            <a:endParaRPr lang="en-IN" dirty="0"/>
          </a:p>
        </p:txBody>
      </p:sp>
      <p:sp>
        <p:nvSpPr>
          <p:cNvPr id="4" name="Content Placeholder 3"/>
          <p:cNvSpPr>
            <a:spLocks noGrp="1"/>
          </p:cNvSpPr>
          <p:nvPr>
            <p:ph idx="11"/>
          </p:nvPr>
        </p:nvSpPr>
        <p:spPr>
          <a:xfrm>
            <a:off x="381000" y="2743200"/>
            <a:ext cx="8415338" cy="266611"/>
          </a:xfrm>
        </p:spPr>
        <p:txBody>
          <a:bodyPr/>
          <a:lstStyle/>
          <a:p>
            <a:pPr marL="450850" indent="0">
              <a:buNone/>
            </a:pPr>
            <a:r>
              <a:rPr lang="en-US" sz="1800" b="1" dirty="0">
                <a:latin typeface="Courier New" panose="02070309020205020404" pitchFamily="49" charset="0"/>
                <a:cs typeface="Courier New" panose="02070309020205020404" pitchFamily="49" charset="0"/>
              </a:rPr>
              <a:t>ptrMemberVarType </a:t>
            </a:r>
            <a:r>
              <a:rPr lang="en-US" sz="1800" b="1" dirty="0" err="1">
                <a:latin typeface="Courier New" panose="02070309020205020404" pitchFamily="49" charset="0"/>
                <a:cs typeface="Courier New" panose="02070309020205020404" pitchFamily="49" charset="0"/>
              </a:rPr>
              <a:t>objectThree</a:t>
            </a:r>
            <a:r>
              <a:rPr lang="en-US" sz="1800" b="1" dirty="0">
                <a:latin typeface="Courier New" panose="02070309020205020404" pitchFamily="49" charset="0"/>
                <a:cs typeface="Courier New" panose="02070309020205020404" pitchFamily="49" charset="0"/>
              </a:rPr>
              <a:t>(objectOne);</a:t>
            </a:r>
            <a:endParaRPr lang="en-IN" sz="1800" dirty="0"/>
          </a:p>
        </p:txBody>
      </p:sp>
      <p:sp>
        <p:nvSpPr>
          <p:cNvPr id="6" name="Content Placeholder 5"/>
          <p:cNvSpPr>
            <a:spLocks noGrp="1"/>
          </p:cNvSpPr>
          <p:nvPr>
            <p:ph idx="12"/>
          </p:nvPr>
        </p:nvSpPr>
        <p:spPr>
          <a:xfrm>
            <a:off x="381000" y="3224280"/>
            <a:ext cx="8415338" cy="972574"/>
          </a:xfrm>
        </p:spPr>
        <p:txBody>
          <a:bodyPr/>
          <a:lstStyle/>
          <a:p>
            <a:r>
              <a:rPr lang="en-US" u="sng" dirty="0"/>
              <a:t>Copy constructor</a:t>
            </a:r>
            <a:r>
              <a:rPr lang="en-US" dirty="0"/>
              <a:t>: provided by the compiler</a:t>
            </a:r>
          </a:p>
          <a:p>
            <a:pPr lvl="1"/>
            <a:r>
              <a:rPr lang="en-US" dirty="0"/>
              <a:t>Performs this initialization</a:t>
            </a:r>
          </a:p>
          <a:p>
            <a:pPr lvl="1"/>
            <a:r>
              <a:rPr lang="en-US" dirty="0"/>
              <a:t>Leads to a shallow copying of the data if class has pointer member variables</a:t>
            </a:r>
            <a:endParaRPr lang="en-IN" dirty="0"/>
          </a:p>
        </p:txBody>
      </p:sp>
    </p:spTree>
    <p:extLst>
      <p:ext uri="{BB962C8B-B14F-4D97-AF65-F5344CB8AC3E}">
        <p14:creationId xmlns:p14="http://schemas.microsoft.com/office/powerpoint/2010/main" val="3732937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a:latin typeface="+mn-lt"/>
              </a:rPr>
              <a:t>Copy Constructor (2 of 3)</a:t>
            </a:r>
          </a:p>
        </p:txBody>
      </p:sp>
      <p:sp>
        <p:nvSpPr>
          <p:cNvPr id="32771" name="Rectangle 3"/>
          <p:cNvSpPr>
            <a:spLocks noGrp="1" noChangeArrowheads="1"/>
          </p:cNvSpPr>
          <p:nvPr>
            <p:ph idx="1"/>
          </p:nvPr>
        </p:nvSpPr>
        <p:spPr>
          <a:xfrm>
            <a:off x="365125" y="1538818"/>
            <a:ext cx="8415338" cy="1890182"/>
          </a:xfrm>
        </p:spPr>
        <p:txBody>
          <a:bodyPr/>
          <a:lstStyle/>
          <a:p>
            <a:pPr eaLnBrk="1" hangingPunct="1"/>
            <a:r>
              <a:rPr lang="en-US" altLang="en-US" dirty="0"/>
              <a:t>Similar problem occurs when passing objects by value</a:t>
            </a:r>
          </a:p>
          <a:p>
            <a:pPr eaLnBrk="1" hangingPunct="1"/>
            <a:r>
              <a:rPr lang="en-US" altLang="en-US" dirty="0"/>
              <a:t>Copy constructor automatically executes in three situations:</a:t>
            </a:r>
          </a:p>
          <a:p>
            <a:pPr lvl="1" eaLnBrk="1" hangingPunct="1"/>
            <a:r>
              <a:rPr lang="en-US" altLang="en-US" dirty="0"/>
              <a:t>When an object is declared and initialized by using the value of another object</a:t>
            </a:r>
          </a:p>
          <a:p>
            <a:pPr lvl="1" eaLnBrk="1" hangingPunct="1"/>
            <a:r>
              <a:rPr lang="en-US" altLang="en-US" dirty="0"/>
              <a:t>When an object is passed by value as a parameter</a:t>
            </a:r>
          </a:p>
          <a:p>
            <a:pPr lvl="1" eaLnBrk="1" hangingPunct="1"/>
            <a:r>
              <a:rPr lang="en-US" altLang="en-US" dirty="0"/>
              <a:t>When the return value of a function is an object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Copy Constructor (3 of 3)</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Solution: override the copy constructor</a:t>
            </a:r>
            <a:endParaRPr lang="en-IN" dirty="0"/>
          </a:p>
        </p:txBody>
      </p:sp>
      <p:pic>
        <p:nvPicPr>
          <p:cNvPr id="6147" name="Content Placeholder 3" descr="className(const className&amp; otherObjec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5297883" cy="49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2667000"/>
            <a:ext cx="8415338" cy="1312667"/>
          </a:xfrm>
        </p:spPr>
        <p:txBody>
          <a:bodyPr/>
          <a:lstStyle/>
          <a:p>
            <a:r>
              <a:rPr lang="en-US" altLang="en-US" dirty="0"/>
              <a:t>For classes with pointer member variables, three things are normally done:</a:t>
            </a:r>
          </a:p>
          <a:p>
            <a:pPr lvl="1"/>
            <a:r>
              <a:rPr lang="en-US" altLang="en-US" dirty="0"/>
              <a:t>Include the destructor in the class</a:t>
            </a:r>
          </a:p>
          <a:p>
            <a:pPr lvl="1"/>
            <a:r>
              <a:rPr lang="en-US" altLang="en-US" dirty="0"/>
              <a:t>Overload the assignment operator for the class</a:t>
            </a:r>
          </a:p>
          <a:p>
            <a:pPr lvl="1"/>
            <a:r>
              <a:rPr lang="en-US" altLang="en-US" dirty="0"/>
              <a:t>Include the copy constructor</a:t>
            </a:r>
            <a:endParaRPr lang="en-IN" dirty="0"/>
          </a:p>
        </p:txBody>
      </p:sp>
    </p:spTree>
    <p:extLst>
      <p:ext uri="{BB962C8B-B14F-4D97-AF65-F5344CB8AC3E}">
        <p14:creationId xmlns:p14="http://schemas.microsoft.com/office/powerpoint/2010/main" val="1653571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a:latin typeface="+mn-lt"/>
              </a:rPr>
              <a:t>Inheritance, Pointers, and Virtual Functions (1 of 3)</a:t>
            </a:r>
          </a:p>
        </p:txBody>
      </p:sp>
      <p:sp>
        <p:nvSpPr>
          <p:cNvPr id="34819" name="Rectangle 3"/>
          <p:cNvSpPr>
            <a:spLocks noGrp="1" noChangeArrowheads="1"/>
          </p:cNvSpPr>
          <p:nvPr>
            <p:ph idx="1"/>
          </p:nvPr>
        </p:nvSpPr>
        <p:spPr>
          <a:xfrm>
            <a:off x="365125" y="1538818"/>
            <a:ext cx="8415338" cy="2449901"/>
          </a:xfrm>
        </p:spPr>
        <p:txBody>
          <a:bodyPr/>
          <a:lstStyle/>
          <a:p>
            <a:pPr eaLnBrk="1" hangingPunct="1"/>
            <a:r>
              <a:rPr lang="en-US" altLang="en-US" dirty="0"/>
              <a:t>Can pass an object of a derived class to a formal parameter of the base class type</a:t>
            </a:r>
          </a:p>
          <a:p>
            <a:pPr eaLnBrk="1" hangingPunct="1"/>
            <a:r>
              <a:rPr lang="en-US" altLang="en-US" u="sng" dirty="0"/>
              <a:t>Compile-time binding</a:t>
            </a:r>
            <a:r>
              <a:rPr lang="en-US" altLang="en-US" dirty="0"/>
              <a:t>: the necessary code to call specific function is generated by compiler</a:t>
            </a:r>
          </a:p>
          <a:p>
            <a:pPr lvl="1" eaLnBrk="1" hangingPunct="1"/>
            <a:r>
              <a:rPr lang="en-US" altLang="en-US" dirty="0"/>
              <a:t>Also known as </a:t>
            </a:r>
            <a:r>
              <a:rPr lang="en-US" altLang="en-US" u="sng" dirty="0"/>
              <a:t>static binding</a:t>
            </a:r>
            <a:r>
              <a:rPr lang="en-US" altLang="en-US" dirty="0"/>
              <a:t> or</a:t>
            </a:r>
            <a:r>
              <a:rPr lang="en-US" altLang="en-US" b="1" dirty="0"/>
              <a:t> </a:t>
            </a:r>
            <a:r>
              <a:rPr lang="en-US" altLang="en-US" u="sng" dirty="0"/>
              <a:t>early binding</a:t>
            </a:r>
          </a:p>
          <a:p>
            <a:pPr eaLnBrk="1" hangingPunct="1"/>
            <a:r>
              <a:rPr lang="en-US" altLang="en-US" u="sng" dirty="0"/>
              <a:t>Virtual function</a:t>
            </a:r>
            <a:r>
              <a:rPr lang="en-US" altLang="en-US" dirty="0"/>
              <a:t>: binding occurs at program execution time, not at compile time</a:t>
            </a:r>
          </a:p>
          <a:p>
            <a:pPr lvl="1" eaLnBrk="1" hangingPunct="1"/>
            <a:r>
              <a:rPr lang="en-US" altLang="en-US" dirty="0"/>
              <a:t>Declared with reserved word </a:t>
            </a:r>
            <a:r>
              <a:rPr lang="en-US" altLang="en-US" b="1" dirty="0">
                <a:solidFill>
                  <a:srgbClr val="0070C0"/>
                </a:solidFill>
                <a:latin typeface="Courier New" pitchFamily="49" charset="0"/>
                <a:cs typeface="Courier New" pitchFamily="49" charset="0"/>
              </a:rPr>
              <a:t>virtual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a:latin typeface="+mn-lt"/>
              </a:rPr>
              <a:t>Inheritance, Pointers, and Virtual Functions (2 of 3)</a:t>
            </a:r>
          </a:p>
        </p:txBody>
      </p:sp>
      <p:sp>
        <p:nvSpPr>
          <p:cNvPr id="35843" name="Rectangle 3"/>
          <p:cNvSpPr>
            <a:spLocks noGrp="1" noChangeArrowheads="1"/>
          </p:cNvSpPr>
          <p:nvPr>
            <p:ph idx="1"/>
          </p:nvPr>
        </p:nvSpPr>
        <p:spPr>
          <a:xfrm>
            <a:off x="365125" y="1538818"/>
            <a:ext cx="8415338" cy="1874488"/>
          </a:xfrm>
        </p:spPr>
        <p:txBody>
          <a:bodyPr/>
          <a:lstStyle/>
          <a:p>
            <a:pPr eaLnBrk="1" hangingPunct="1">
              <a:lnSpc>
                <a:spcPct val="98000"/>
              </a:lnSpc>
              <a:spcBef>
                <a:spcPct val="18000"/>
              </a:spcBef>
            </a:pPr>
            <a:r>
              <a:rPr lang="en-US" altLang="en-US" u="sng" dirty="0"/>
              <a:t>Run-time binding</a:t>
            </a:r>
            <a:r>
              <a:rPr lang="en-US" altLang="en-US" dirty="0"/>
              <a:t>: </a:t>
            </a:r>
          </a:p>
          <a:p>
            <a:pPr lvl="1" eaLnBrk="1" hangingPunct="1">
              <a:lnSpc>
                <a:spcPct val="98000"/>
              </a:lnSpc>
              <a:spcBef>
                <a:spcPct val="18000"/>
              </a:spcBef>
            </a:pPr>
            <a:r>
              <a:rPr lang="en-US" altLang="en-US" dirty="0"/>
              <a:t>Compiler does not generate code to call a specific function: it generates information to enable run-time system to generate specific code for the function call</a:t>
            </a:r>
          </a:p>
          <a:p>
            <a:pPr lvl="1">
              <a:lnSpc>
                <a:spcPct val="98000"/>
              </a:lnSpc>
              <a:spcBef>
                <a:spcPct val="18000"/>
              </a:spcBef>
            </a:pPr>
            <a:r>
              <a:rPr lang="en-US" altLang="en-US" dirty="0"/>
              <a:t>Also known as </a:t>
            </a:r>
            <a:r>
              <a:rPr lang="en-US" altLang="en-US" u="sng" dirty="0"/>
              <a:t>late binding</a:t>
            </a:r>
            <a:r>
              <a:rPr lang="en-US" altLang="en-US" dirty="0"/>
              <a:t> or </a:t>
            </a:r>
            <a:r>
              <a:rPr lang="en-US" altLang="en-US" u="sng" dirty="0"/>
              <a:t>dynamic binding</a:t>
            </a:r>
          </a:p>
          <a:p>
            <a:pPr eaLnBrk="1" hangingPunct="1">
              <a:lnSpc>
                <a:spcPct val="98000"/>
              </a:lnSpc>
              <a:spcBef>
                <a:spcPct val="18000"/>
              </a:spcBef>
            </a:pPr>
            <a:r>
              <a:rPr lang="en-US" altLang="en-US" dirty="0"/>
              <a:t>Note: cannot pass an object of base class type to a formal parameter of the derived class type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latin typeface="+mn-lt"/>
              </a:rPr>
              <a:t>Inheritance, Pointers, and Virtual Functions (3 of 3)</a:t>
            </a:r>
          </a:p>
        </p:txBody>
      </p:sp>
      <p:sp>
        <p:nvSpPr>
          <p:cNvPr id="36867" name="Rectangle 3"/>
          <p:cNvSpPr>
            <a:spLocks noGrp="1" noChangeArrowheads="1"/>
          </p:cNvSpPr>
          <p:nvPr>
            <p:ph idx="1"/>
          </p:nvPr>
        </p:nvSpPr>
        <p:spPr/>
        <p:txBody>
          <a:bodyPr/>
          <a:lstStyle/>
          <a:p>
            <a:pPr eaLnBrk="1" hangingPunct="1">
              <a:lnSpc>
                <a:spcPct val="98000"/>
              </a:lnSpc>
              <a:spcBef>
                <a:spcPct val="18000"/>
              </a:spcBef>
            </a:pPr>
            <a:r>
              <a:rPr lang="en-US" altLang="en-US" dirty="0"/>
              <a:t>Values of a derived class object can be copied into a base class object</a:t>
            </a:r>
          </a:p>
          <a:p>
            <a:pPr eaLnBrk="1" hangingPunct="1">
              <a:lnSpc>
                <a:spcPct val="98000"/>
              </a:lnSpc>
              <a:spcBef>
                <a:spcPct val="18000"/>
              </a:spcBef>
            </a:pPr>
            <a:r>
              <a:rPr lang="en-US" altLang="en-US" u="sng" dirty="0"/>
              <a:t>Slicing problem</a:t>
            </a:r>
            <a:r>
              <a:rPr lang="en-US" altLang="en-US" dirty="0"/>
              <a:t>: if derived class has more data members than base class, some data could be lost</a:t>
            </a:r>
          </a:p>
          <a:p>
            <a:pPr eaLnBrk="1" hangingPunct="1">
              <a:lnSpc>
                <a:spcPct val="98000"/>
              </a:lnSpc>
              <a:spcBef>
                <a:spcPct val="18000"/>
              </a:spcBef>
            </a:pPr>
            <a:r>
              <a:rPr lang="en-US" altLang="en-US" dirty="0"/>
              <a:t>Solution: use pointers for both base and derived class objects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mn-lt"/>
              </a:rPr>
              <a:t>Classes and Virtual Destructors (1 of 2)</a:t>
            </a:r>
          </a:p>
        </p:txBody>
      </p:sp>
      <p:sp>
        <p:nvSpPr>
          <p:cNvPr id="57349" name="Rectangle 3"/>
          <p:cNvSpPr>
            <a:spLocks noGrp="1" noChangeArrowheads="1"/>
          </p:cNvSpPr>
          <p:nvPr>
            <p:ph idx="1"/>
          </p:nvPr>
        </p:nvSpPr>
        <p:spPr>
          <a:xfrm>
            <a:off x="365125" y="1538818"/>
            <a:ext cx="8415338" cy="2157514"/>
          </a:xfrm>
        </p:spPr>
        <p:txBody>
          <a:bodyPr/>
          <a:lstStyle/>
          <a:p>
            <a:r>
              <a:rPr lang="en-US" dirty="0"/>
              <a:t>Classes with pointer member variables should have the destructor</a:t>
            </a:r>
          </a:p>
          <a:p>
            <a:pPr lvl="1"/>
            <a:r>
              <a:rPr lang="en-US" dirty="0"/>
              <a:t>Destructor should deallocate storage for dynamic objects</a:t>
            </a:r>
          </a:p>
          <a:p>
            <a:r>
              <a:rPr lang="en-US" dirty="0"/>
              <a:t>If a derived class object is passed to a formal parameter of the base class type, destructor of the base class executes</a:t>
            </a:r>
          </a:p>
          <a:p>
            <a:pPr lvl="1"/>
            <a:r>
              <a:rPr lang="en-US" dirty="0"/>
              <a:t>Regardless of whether object is passed by reference or by value</a:t>
            </a:r>
          </a:p>
          <a:p>
            <a:r>
              <a:rPr lang="en-US" dirty="0"/>
              <a:t>Solution: use a </a:t>
            </a:r>
            <a:r>
              <a:rPr lang="en-US" u="sng" dirty="0"/>
              <a:t>virtual destructor</a:t>
            </a:r>
            <a:r>
              <a:rPr lang="en-US" dirty="0"/>
              <a:t> (base class)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latin typeface="+mn-lt"/>
              </a:rPr>
              <a:t>Classes and Virtual Destructors (2 of 2)</a:t>
            </a:r>
          </a:p>
        </p:txBody>
      </p:sp>
      <p:sp>
        <p:nvSpPr>
          <p:cNvPr id="38915" name="Rectangle 3"/>
          <p:cNvSpPr>
            <a:spLocks noGrp="1" noChangeArrowheads="1"/>
          </p:cNvSpPr>
          <p:nvPr>
            <p:ph idx="1"/>
          </p:nvPr>
        </p:nvSpPr>
        <p:spPr>
          <a:xfrm>
            <a:off x="365125" y="1538818"/>
            <a:ext cx="8415338" cy="1926681"/>
          </a:xfrm>
        </p:spPr>
        <p:txBody>
          <a:bodyPr/>
          <a:lstStyle/>
          <a:p>
            <a:pPr eaLnBrk="1" hangingPunct="1"/>
            <a:r>
              <a:rPr lang="en-US" altLang="en-US" u="sng" dirty="0"/>
              <a:t>Virtual destructor</a:t>
            </a:r>
            <a:r>
              <a:rPr lang="en-US" altLang="en-US" dirty="0"/>
              <a:t> of a base class automatically makes the destructor of a derived class virtual</a:t>
            </a:r>
          </a:p>
          <a:p>
            <a:pPr lvl="1" eaLnBrk="1" hangingPunct="1"/>
            <a:r>
              <a:rPr lang="en-US" altLang="en-US" dirty="0"/>
              <a:t>After executing the destructor of the derived class, the destructor of the base class executes</a:t>
            </a:r>
          </a:p>
          <a:p>
            <a:pPr eaLnBrk="1" hangingPunct="1"/>
            <a:r>
              <a:rPr lang="en-US" altLang="en-US" dirty="0"/>
              <a:t>If a base class contains virtual functions, make the destructor of the base class virtual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410490"/>
            <a:ext cx="8026400" cy="287771"/>
          </a:xfrm>
        </p:spPr>
        <p:txBody>
          <a:bodyPr/>
          <a:lstStyle/>
          <a:p>
            <a:r>
              <a:rPr lang="en-US" altLang="en-US" dirty="0">
                <a:latin typeface="+mn-lt"/>
              </a:rPr>
              <a:t>Abstract Classes and Pure Virtual Functions (1 of 2)</a:t>
            </a:r>
          </a:p>
        </p:txBody>
      </p:sp>
      <p:sp>
        <p:nvSpPr>
          <p:cNvPr id="59397" name="Rectangle 3"/>
          <p:cNvSpPr>
            <a:spLocks noGrp="1" noChangeArrowheads="1"/>
          </p:cNvSpPr>
          <p:nvPr>
            <p:ph idx="1"/>
          </p:nvPr>
        </p:nvSpPr>
        <p:spPr>
          <a:xfrm>
            <a:off x="365125" y="1538818"/>
            <a:ext cx="8415338" cy="3499420"/>
          </a:xfrm>
        </p:spPr>
        <p:txBody>
          <a:bodyPr/>
          <a:lstStyle/>
          <a:p>
            <a:r>
              <a:rPr lang="en-US" dirty="0"/>
              <a:t>New classes can be derived through inheritance without designing them from scratch</a:t>
            </a:r>
          </a:p>
          <a:p>
            <a:r>
              <a:rPr lang="en-US" dirty="0"/>
              <a:t>Derived classes:</a:t>
            </a:r>
          </a:p>
          <a:p>
            <a:pPr lvl="1"/>
            <a:r>
              <a:rPr lang="en-US" dirty="0"/>
              <a:t>Inherit existing members of base class</a:t>
            </a:r>
          </a:p>
          <a:p>
            <a:pPr lvl="1"/>
            <a:r>
              <a:rPr lang="en-US" dirty="0"/>
              <a:t>Can add their own members</a:t>
            </a:r>
          </a:p>
          <a:p>
            <a:pPr lvl="1"/>
            <a:r>
              <a:rPr lang="en-US" dirty="0"/>
              <a:t>Can redefine or override public and protected member functions</a:t>
            </a:r>
          </a:p>
          <a:p>
            <a:r>
              <a:rPr lang="en-US" dirty="0"/>
              <a:t>Base class can contain functions that you would want each derived class to implement</a:t>
            </a:r>
          </a:p>
          <a:p>
            <a:pPr lvl="1"/>
            <a:r>
              <a:rPr lang="en-US" dirty="0"/>
              <a:t>However, base class may contain functions that may not have meaningful definitions in the base class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Abstract Classes and Pure Virtual Functions (2 of 2)</a:t>
            </a:r>
            <a:endParaRPr lang="en-IN" dirty="0">
              <a:latin typeface="+mn-lt"/>
            </a:endParaRPr>
          </a:p>
        </p:txBody>
      </p:sp>
      <p:sp>
        <p:nvSpPr>
          <p:cNvPr id="3" name="Content Placeholder 2"/>
          <p:cNvSpPr>
            <a:spLocks noGrp="1"/>
          </p:cNvSpPr>
          <p:nvPr>
            <p:ph idx="1"/>
          </p:nvPr>
        </p:nvSpPr>
        <p:spPr>
          <a:xfrm>
            <a:off x="365125" y="1538819"/>
            <a:ext cx="8415338" cy="738664"/>
          </a:xfrm>
        </p:spPr>
        <p:txBody>
          <a:bodyPr/>
          <a:lstStyle/>
          <a:p>
            <a:r>
              <a:rPr lang="en-US" altLang="en-US" u="sng" dirty="0"/>
              <a:t>Pure virtual functions</a:t>
            </a:r>
            <a:r>
              <a:rPr lang="en-US" altLang="en-US" dirty="0"/>
              <a:t> do not have definitions (bodies have no code)</a:t>
            </a:r>
          </a:p>
          <a:p>
            <a:r>
              <a:rPr lang="en-US" altLang="en-US" dirty="0"/>
              <a:t>Example:</a:t>
            </a:r>
            <a:endParaRPr lang="en-IN" dirty="0"/>
          </a:p>
        </p:txBody>
      </p:sp>
      <p:sp>
        <p:nvSpPr>
          <p:cNvPr id="4" name="Content Placeholder 3"/>
          <p:cNvSpPr>
            <a:spLocks noGrp="1"/>
          </p:cNvSpPr>
          <p:nvPr>
            <p:ph idx="11"/>
          </p:nvPr>
        </p:nvSpPr>
        <p:spPr>
          <a:xfrm>
            <a:off x="351430" y="2383808"/>
            <a:ext cx="8415338" cy="296235"/>
          </a:xfrm>
        </p:spPr>
        <p:txBody>
          <a:bodyPr/>
          <a:lstStyle/>
          <a:p>
            <a:pPr marL="450850" indent="0">
              <a:buNone/>
            </a:pPr>
            <a:r>
              <a:rPr lang="en-US" altLang="en-US" b="1" dirty="0">
                <a:solidFill>
                  <a:srgbClr val="3333FF"/>
                </a:solidFill>
                <a:latin typeface="Courier New" pitchFamily="49" charset="0"/>
                <a:cs typeface="Courier New" pitchFamily="49" charset="0"/>
              </a:rPr>
              <a:t>virtual void</a:t>
            </a:r>
            <a:r>
              <a:rPr lang="en-US" altLang="en-US" b="1" dirty="0">
                <a:latin typeface="Courier New" pitchFamily="49" charset="0"/>
                <a:cs typeface="Courier New" pitchFamily="49" charset="0"/>
              </a:rPr>
              <a:t> draw() = 0;</a:t>
            </a:r>
            <a:endParaRPr lang="en-IN" dirty="0"/>
          </a:p>
        </p:txBody>
      </p:sp>
      <p:sp>
        <p:nvSpPr>
          <p:cNvPr id="6" name="Content Placeholder 5"/>
          <p:cNvSpPr>
            <a:spLocks noGrp="1"/>
          </p:cNvSpPr>
          <p:nvPr>
            <p:ph idx="12"/>
          </p:nvPr>
        </p:nvSpPr>
        <p:spPr>
          <a:xfrm>
            <a:off x="381000" y="2811138"/>
            <a:ext cx="8415338" cy="1235723"/>
          </a:xfrm>
        </p:spPr>
        <p:txBody>
          <a:bodyPr/>
          <a:lstStyle/>
          <a:p>
            <a:r>
              <a:rPr lang="en-US" altLang="en-US" dirty="0"/>
              <a:t>An </a:t>
            </a:r>
            <a:r>
              <a:rPr lang="en-US" altLang="en-US" u="sng" dirty="0"/>
              <a:t>abstract class</a:t>
            </a:r>
            <a:r>
              <a:rPr lang="en-US" altLang="en-US" dirty="0"/>
              <a:t> is a class with one or more virtual functions</a:t>
            </a:r>
          </a:p>
          <a:p>
            <a:pPr lvl="1"/>
            <a:r>
              <a:rPr lang="en-US" altLang="en-US" dirty="0"/>
              <a:t>It can contain instance variables, constructors, and functions that are not pure virtual</a:t>
            </a:r>
          </a:p>
          <a:p>
            <a:pPr lvl="1"/>
            <a:r>
              <a:rPr lang="en-US" altLang="en-US" dirty="0"/>
              <a:t>It must provide the definitions of the constructor and functions that are not pure virtual</a:t>
            </a:r>
            <a:endParaRPr lang="en-IN" dirty="0"/>
          </a:p>
        </p:txBody>
      </p:sp>
    </p:spTree>
    <p:extLst>
      <p:ext uri="{BB962C8B-B14F-4D97-AF65-F5344CB8AC3E}">
        <p14:creationId xmlns:p14="http://schemas.microsoft.com/office/powerpoint/2010/main" val="43932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latin typeface="+mn-lt"/>
              </a:rPr>
              <a:t>Objectives (3 of 3)</a:t>
            </a:r>
          </a:p>
        </p:txBody>
      </p:sp>
      <p:sp>
        <p:nvSpPr>
          <p:cNvPr id="6147" name="Rectangle 3"/>
          <p:cNvSpPr>
            <a:spLocks noGrp="1" noChangeArrowheads="1"/>
          </p:cNvSpPr>
          <p:nvPr>
            <p:ph idx="1"/>
          </p:nvPr>
        </p:nvSpPr>
        <p:spPr>
          <a:xfrm>
            <a:off x="365125" y="1538818"/>
            <a:ext cx="8415338" cy="1963614"/>
          </a:xfrm>
        </p:spPr>
        <p:txBody>
          <a:bodyPr/>
          <a:lstStyle/>
          <a:p>
            <a:pPr lvl="1"/>
            <a:r>
              <a:rPr lang="en-US" altLang="en-US" dirty="0"/>
              <a:t>Become familiar with the shallow and deep copies of data</a:t>
            </a:r>
          </a:p>
          <a:p>
            <a:pPr lvl="1"/>
            <a:r>
              <a:rPr lang="en-US" altLang="en-US" dirty="0"/>
              <a:t>Discover the peculiarities of classes with pointer member variables</a:t>
            </a:r>
          </a:p>
          <a:p>
            <a:pPr lvl="1"/>
            <a:r>
              <a:rPr lang="en-US" altLang="en-US" dirty="0"/>
              <a:t>Learn about virtual functions</a:t>
            </a:r>
          </a:p>
          <a:p>
            <a:pPr lvl="1"/>
            <a:r>
              <a:rPr lang="en-US" altLang="en-US" dirty="0"/>
              <a:t>Become aware of abstract classes</a:t>
            </a:r>
          </a:p>
          <a:p>
            <a:pPr lvl="1"/>
            <a:r>
              <a:rPr lang="en-US" altLang="en-US" dirty="0"/>
              <a:t>Learn about array based lists and the basic operations on them</a:t>
            </a:r>
          </a:p>
          <a:p>
            <a:pPr lvl="1"/>
            <a:r>
              <a:rPr lang="en-US" altLang="en-US" dirty="0"/>
              <a:t>Examine the relationship between the address of operator and classes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a:latin typeface="+mn-lt"/>
              </a:rPr>
              <a:t>Array-Based Lists (1 of 3)</a:t>
            </a:r>
          </a:p>
        </p:txBody>
      </p:sp>
      <p:sp>
        <p:nvSpPr>
          <p:cNvPr id="40963" name="Rectangle 3"/>
          <p:cNvSpPr>
            <a:spLocks noGrp="1" noChangeArrowheads="1"/>
          </p:cNvSpPr>
          <p:nvPr>
            <p:ph idx="1"/>
          </p:nvPr>
        </p:nvSpPr>
        <p:spPr>
          <a:xfrm>
            <a:off x="365125" y="1538818"/>
            <a:ext cx="8415338" cy="4557182"/>
          </a:xfrm>
        </p:spPr>
        <p:txBody>
          <a:bodyPr/>
          <a:lstStyle/>
          <a:p>
            <a:pPr eaLnBrk="1" hangingPunct="1"/>
            <a:r>
              <a:rPr lang="en-US" altLang="en-US" u="sng" dirty="0"/>
              <a:t>List</a:t>
            </a:r>
            <a:r>
              <a:rPr lang="en-US" altLang="en-US" dirty="0"/>
              <a:t> is a collection of elements of the same type</a:t>
            </a:r>
          </a:p>
          <a:p>
            <a:pPr eaLnBrk="1" hangingPunct="1"/>
            <a:r>
              <a:rPr lang="en-US" altLang="en-US" dirty="0"/>
              <a:t>Common set of list operations</a:t>
            </a:r>
          </a:p>
          <a:p>
            <a:pPr lvl="1"/>
            <a:r>
              <a:rPr lang="en-US" dirty="0">
                <a:latin typeface="WarnockPro-Regular"/>
              </a:rPr>
              <a:t>1. Create the list. The list is initialized to an empty state.</a:t>
            </a:r>
          </a:p>
          <a:p>
            <a:pPr lvl="1"/>
            <a:r>
              <a:rPr lang="en-US" dirty="0">
                <a:latin typeface="WarnockPro-Regular"/>
              </a:rPr>
              <a:t>2. Determine whether the list is empty.</a:t>
            </a:r>
          </a:p>
          <a:p>
            <a:pPr lvl="1"/>
            <a:r>
              <a:rPr lang="en-US" dirty="0">
                <a:latin typeface="WarnockPro-Regular"/>
              </a:rPr>
              <a:t>3. Determine whether the list is full.</a:t>
            </a:r>
          </a:p>
          <a:p>
            <a:pPr lvl="1"/>
            <a:r>
              <a:rPr lang="en-US" dirty="0">
                <a:latin typeface="WarnockPro-Regular"/>
              </a:rPr>
              <a:t>4. Find the size of the list.</a:t>
            </a:r>
          </a:p>
          <a:p>
            <a:pPr lvl="1"/>
            <a:r>
              <a:rPr lang="en-US" dirty="0">
                <a:latin typeface="WarnockPro-Regular"/>
              </a:rPr>
              <a:t>5. Destroy, or clear, the list.</a:t>
            </a:r>
          </a:p>
          <a:p>
            <a:pPr lvl="1"/>
            <a:r>
              <a:rPr lang="en-US" dirty="0">
                <a:latin typeface="WarnockPro-Regular"/>
              </a:rPr>
              <a:t>6. Determine whether an item is the same as a given list element.</a:t>
            </a:r>
          </a:p>
          <a:p>
            <a:pPr lvl="1"/>
            <a:r>
              <a:rPr lang="en-US" dirty="0">
                <a:latin typeface="WarnockPro-Regular"/>
              </a:rPr>
              <a:t>7. Insert an item in the list at the specified location.</a:t>
            </a:r>
          </a:p>
          <a:p>
            <a:pPr lvl="1"/>
            <a:r>
              <a:rPr lang="en-US" dirty="0">
                <a:latin typeface="WarnockPro-Regular"/>
              </a:rPr>
              <a:t>8. Remove an item from the list at the specified location.</a:t>
            </a:r>
          </a:p>
          <a:p>
            <a:pPr lvl="1"/>
            <a:r>
              <a:rPr lang="en-US" dirty="0">
                <a:latin typeface="WarnockPro-Regular"/>
              </a:rPr>
              <a:t>9. Replace an item at the specified location with another item.</a:t>
            </a:r>
          </a:p>
          <a:p>
            <a:pPr lvl="1"/>
            <a:r>
              <a:rPr lang="en-US" dirty="0">
                <a:latin typeface="WarnockPro-Regular"/>
              </a:rPr>
              <a:t>10. Retrieve an item from the list at the specified location.</a:t>
            </a:r>
          </a:p>
          <a:p>
            <a:pPr lvl="1"/>
            <a:r>
              <a:rPr lang="en-US" dirty="0">
                <a:latin typeface="WarnockPro-Regular"/>
              </a:rPr>
              <a:t>11. Search the list for a given item.</a:t>
            </a:r>
            <a:endParaRPr lang="en-US" altLang="en-US" dirty="0"/>
          </a:p>
          <a:p>
            <a:pPr eaLnBrk="1" hangingPunct="1"/>
            <a:endParaRPr lang="en-US" altLang="en-US" dirty="0"/>
          </a:p>
        </p:txBody>
      </p:sp>
    </p:spTree>
    <p:extLst>
      <p:ext uri="{BB962C8B-B14F-4D97-AF65-F5344CB8AC3E}">
        <p14:creationId xmlns:p14="http://schemas.microsoft.com/office/powerpoint/2010/main" val="300712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55C91"/>
                </a:solidFill>
                <a:latin typeface="+mn-lt"/>
              </a:rPr>
              <a:t>Array-Based Lists (2 of 3)</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pPr marL="0" indent="0">
              <a:buNone/>
            </a:pPr>
            <a:r>
              <a:rPr lang="en-US" b="1" dirty="0"/>
              <a:t>FIGURE 12-22 UML diagram for the </a:t>
            </a:r>
            <a:r>
              <a:rPr lang="en-US" b="1" dirty="0">
                <a:cs typeface="Courier New" panose="02070309020205020404" pitchFamily="49" charset="0"/>
              </a:rPr>
              <a:t>class </a:t>
            </a:r>
            <a:r>
              <a:rPr lang="en-US" b="1" dirty="0">
                <a:latin typeface="Courier New" panose="02070309020205020404" pitchFamily="49" charset="0"/>
                <a:cs typeface="Courier New" panose="02070309020205020404" pitchFamily="49" charset="0"/>
              </a:rPr>
              <a:t>arrayListType</a:t>
            </a:r>
            <a:endParaRPr lang="en-IN" dirty="0"/>
          </a:p>
        </p:txBody>
      </p:sp>
      <p:pic>
        <p:nvPicPr>
          <p:cNvPr id="4098" name="Content Placeholder 3" descr="A U M L class diagram for the class array list type.&#10;Line 1: Hash asterisk list colon int.&#10;Line 2: Hash lenght colon int.&#10;Line 3: Hash max size colon int.&#10;Line 4: plus is empty left parenthesis right parenthesis const colon bool&#10;Line 5: plus is full left parenthesis right parenthesis const colon bool&#10;Line 6: plus list size left parenthesis right parenthesis const colon int&#10;Line 7: plus max list size left parenthesis right parenthesis const colon int&#10;Line 8: plus print left parenthesis right parenthesis const void&#10;Line 9: plus is item at equal left parenthesis int comma int right parenthesis const colon bool&#10;Line 10: plus insert At left parenthesis int comma int right parenthesis equals 0 colon void &#10;Line 11: plus insert End left parenthesis int right parenthesis equals 0 colon void&#10;Line 12: plus remove At left parenthesis int right parenthesis colon void&#10;Line 13: plus retrieve At left parenthesis int comma int ampersand right parenthesis const colon void&#10;Line 14: plus replace At left parenthesis int comma int right parenthesis equals 0 colon void&#10;Line 15: plus clear list left parenthesis right parenthesis colon void&#10;Line 16: plus seq search left parenthesis int right parenthesis const equals 0 colon bool&#10;Line 17: plus remove left parenthesis int right parenthesis equals 0 colon void&#10;Line 18: plus array list type left parenthesis int equals 100 right parenthesis &#10;Line 19: plus array list type left parenthesis const array list type ampersand right parenthesis&#10;Line 20: plus tilde array list type left parenthesis right parenthesis"/>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1263502" y="2104297"/>
            <a:ext cx="5970584" cy="4031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82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Array-Based Lists (3 of 3)</a:t>
            </a:r>
            <a:endParaRPr lang="en-IN" dirty="0">
              <a:latin typeface="+mn-lt"/>
            </a:endParaRPr>
          </a:p>
        </p:txBody>
      </p:sp>
      <p:sp>
        <p:nvSpPr>
          <p:cNvPr id="3" name="Content Placeholder 2"/>
          <p:cNvSpPr>
            <a:spLocks noGrp="1"/>
          </p:cNvSpPr>
          <p:nvPr>
            <p:ph idx="1"/>
          </p:nvPr>
        </p:nvSpPr>
        <p:spPr>
          <a:xfrm>
            <a:off x="365125" y="1538819"/>
            <a:ext cx="8415338" cy="1184940"/>
          </a:xfrm>
        </p:spPr>
        <p:txBody>
          <a:bodyPr/>
          <a:lstStyle/>
          <a:p>
            <a:r>
              <a:rPr lang="en-US" altLang="en-US" dirty="0"/>
              <a:t>Lists can be unordered or ordered</a:t>
            </a:r>
          </a:p>
          <a:p>
            <a:r>
              <a:rPr lang="en-US" altLang="en-US" dirty="0"/>
              <a:t>Either type can be derived from abstract </a:t>
            </a:r>
            <a:r>
              <a:rPr lang="en-US" altLang="en-US" dirty="0">
                <a:latin typeface="Courier New" panose="02070309020205020404" pitchFamily="49" charset="0"/>
                <a:cs typeface="Courier New" panose="02070309020205020404" pitchFamily="49" charset="0"/>
              </a:rPr>
              <a:t>class arrayListType</a:t>
            </a:r>
          </a:p>
          <a:p>
            <a:r>
              <a:rPr lang="en-US" altLang="en-US" dirty="0">
                <a:cs typeface="Courier New" panose="02070309020205020404" pitchFamily="49" charset="0"/>
              </a:rPr>
              <a:t>Ordered list includes function </a:t>
            </a:r>
            <a:r>
              <a:rPr lang="en-US" altLang="en-US" dirty="0">
                <a:latin typeface="Courier New" panose="02070309020205020404" pitchFamily="49" charset="0"/>
                <a:cs typeface="Courier New" panose="02070309020205020404" pitchFamily="49" charset="0"/>
              </a:rPr>
              <a:t>insert</a:t>
            </a:r>
            <a:r>
              <a:rPr lang="en-US" altLang="en-US" dirty="0">
                <a:cs typeface="Courier New" panose="02070309020205020404" pitchFamily="49" charset="0"/>
              </a:rPr>
              <a:t> to insert an item in its proper place</a:t>
            </a:r>
            <a:endParaRPr lang="en-IN" dirty="0"/>
          </a:p>
        </p:txBody>
      </p:sp>
      <p:sp>
        <p:nvSpPr>
          <p:cNvPr id="4" name="Content Placeholder 3"/>
          <p:cNvSpPr>
            <a:spLocks noGrp="1"/>
          </p:cNvSpPr>
          <p:nvPr>
            <p:ph idx="11"/>
          </p:nvPr>
        </p:nvSpPr>
        <p:spPr>
          <a:xfrm>
            <a:off x="349155" y="2942232"/>
            <a:ext cx="8415338" cy="296235"/>
          </a:xfrm>
        </p:spPr>
        <p:txBody>
          <a:bodyPr/>
          <a:lstStyle/>
          <a:p>
            <a:pPr marL="0" indent="0">
              <a:buNone/>
            </a:pPr>
            <a:r>
              <a:rPr lang="en-US" dirty="0"/>
              <a:t>FIGURE 12-23 Array </a:t>
            </a:r>
            <a:r>
              <a:rPr lang="en-US" dirty="0">
                <a:latin typeface="Courier New" panose="02070309020205020404" pitchFamily="49" charset="0"/>
                <a:cs typeface="Courier New" panose="02070309020205020404" pitchFamily="49" charset="0"/>
              </a:rPr>
              <a:t>list</a:t>
            </a:r>
            <a:endParaRPr lang="en-IN" dirty="0"/>
          </a:p>
        </p:txBody>
      </p:sp>
      <p:pic>
        <p:nvPicPr>
          <p:cNvPr id="5122" name="Content Placeholder 5" descr="An Array of list has 10 horizontal components left bracket 0 right bracket, 35. left bracket 1 right bracket, 24. left bracket 2 right bracket, 45. left bracket 3 right bracket, 17. left bracket 4 right bracket¸ 26. left bracket 5 right bracket, 78. left bracket 6 right bracket¸ blank. left bracket 7 right bracket, blank. left bracket 8 right bracket¸ blank. left bracket 9 right bracket, blank."/>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646759" y="3419277"/>
            <a:ext cx="7564501" cy="101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237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Address of Operator and Classes (1 of 2)</a:t>
            </a:r>
            <a:endParaRPr lang="en-IN" dirty="0">
              <a:latin typeface="+mn-lt"/>
            </a:endParaRPr>
          </a:p>
        </p:txBody>
      </p:sp>
      <p:sp>
        <p:nvSpPr>
          <p:cNvPr id="3" name="Content Placeholder 2"/>
          <p:cNvSpPr>
            <a:spLocks noGrp="1"/>
          </p:cNvSpPr>
          <p:nvPr>
            <p:ph idx="1"/>
          </p:nvPr>
        </p:nvSpPr>
        <p:spPr>
          <a:xfrm>
            <a:off x="365125" y="1538818"/>
            <a:ext cx="8415338" cy="738664"/>
          </a:xfrm>
        </p:spPr>
        <p:txBody>
          <a:bodyPr/>
          <a:lstStyle/>
          <a:p>
            <a:r>
              <a:rPr lang="en-US" altLang="en-US" b="1" dirty="0">
                <a:latin typeface="Courier New" pitchFamily="49" charset="0"/>
              </a:rPr>
              <a:t>&amp;</a:t>
            </a:r>
            <a:r>
              <a:rPr lang="en-US" altLang="en-US" dirty="0"/>
              <a:t> operator can create aliases to an object</a:t>
            </a:r>
          </a:p>
          <a:p>
            <a:r>
              <a:rPr lang="en-US" altLang="en-US" dirty="0"/>
              <a:t>Example:</a:t>
            </a:r>
            <a:endParaRPr lang="en-IN" dirty="0"/>
          </a:p>
        </p:txBody>
      </p:sp>
      <p:pic>
        <p:nvPicPr>
          <p:cNvPr id="7" name="Content Placeholder 6" descr="Program code. In the code, the words in the variable names are merged. Line 1. i n t x, semi-colon. Line 2. i n t, ampersand, y, equals, x, semi-colon,  forward slash, forward slash, x and y refer to the same memory located. Line 3. Indented more than three times, forward slash, forward slash, y is like a constant pointer variable. Line 4. y, equals, 25, semi-colon,  forward slash, forward slash, sets the value of y, left parenthesis, and of x, right parenthesis, to 25. Line 5. x, equals, 2, asterisk, x, plus, 30, semi-colon,  forward slash, forward slash, updates value of x and y.">
            <a:extLst>
              <a:ext uri="{FF2B5EF4-FFF2-40B4-BE49-F238E27FC236}">
                <a16:creationId xmlns:a16="http://schemas.microsoft.com/office/drawing/2014/main" id="{C9FEF396-1DBB-490A-AF8C-E28843F4C989}"/>
              </a:ext>
            </a:extLst>
          </p:cNvPr>
          <p:cNvPicPr>
            <a:picLocks noGrp="1" noChangeAspect="1"/>
          </p:cNvPicPr>
          <p:nvPr>
            <p:ph idx="11"/>
          </p:nvPr>
        </p:nvPicPr>
        <p:blipFill>
          <a:blip r:embed="rId2"/>
          <a:stretch>
            <a:fillRect/>
          </a:stretch>
        </p:blipFill>
        <p:spPr>
          <a:xfrm>
            <a:off x="457200" y="2438400"/>
            <a:ext cx="6985854" cy="1698101"/>
          </a:xfrm>
        </p:spPr>
      </p:pic>
    </p:spTree>
    <p:extLst>
      <p:ext uri="{BB962C8B-B14F-4D97-AF65-F5344CB8AC3E}">
        <p14:creationId xmlns:p14="http://schemas.microsoft.com/office/powerpoint/2010/main" val="1963148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latin typeface="+mn-lt"/>
              </a:rPr>
              <a:t>Address of Operator and Classes (2 of 2)</a:t>
            </a:r>
          </a:p>
        </p:txBody>
      </p:sp>
      <p:sp>
        <p:nvSpPr>
          <p:cNvPr id="43011" name="Rectangle 3"/>
          <p:cNvSpPr>
            <a:spLocks noGrp="1" noChangeArrowheads="1"/>
          </p:cNvSpPr>
          <p:nvPr>
            <p:ph idx="1"/>
          </p:nvPr>
        </p:nvSpPr>
        <p:spPr>
          <a:xfrm>
            <a:off x="365125" y="1538818"/>
            <a:ext cx="8415338" cy="1188018"/>
          </a:xfrm>
        </p:spPr>
        <p:txBody>
          <a:bodyPr/>
          <a:lstStyle/>
          <a:p>
            <a:pPr eaLnBrk="1" hangingPunct="1"/>
            <a:r>
              <a:rPr lang="en-US" altLang="en-US" dirty="0"/>
              <a:t>Address of operator can also be used to return the address of a private member variable of a class</a:t>
            </a:r>
          </a:p>
          <a:p>
            <a:pPr lvl="1" eaLnBrk="1" hangingPunct="1"/>
            <a:r>
              <a:rPr lang="en-US" altLang="en-US" dirty="0"/>
              <a:t>However, if you are not careful, this operation can result in serious errors in the program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en-US" dirty="0">
                <a:latin typeface="+mn-lt"/>
              </a:rPr>
              <a:t>Quick Review (1 of 2)</a:t>
            </a:r>
          </a:p>
        </p:txBody>
      </p:sp>
      <p:sp>
        <p:nvSpPr>
          <p:cNvPr id="44035" name="Rectangle 5"/>
          <p:cNvSpPr>
            <a:spLocks noGrp="1" noChangeArrowheads="1"/>
          </p:cNvSpPr>
          <p:nvPr>
            <p:ph idx="1"/>
          </p:nvPr>
        </p:nvSpPr>
        <p:spPr>
          <a:xfrm>
            <a:off x="365125" y="1538818"/>
            <a:ext cx="8415338" cy="1656223"/>
          </a:xfrm>
        </p:spPr>
        <p:txBody>
          <a:bodyPr/>
          <a:lstStyle/>
          <a:p>
            <a:pPr eaLnBrk="1" hangingPunct="1"/>
            <a:r>
              <a:rPr lang="en-US" altLang="en-US" dirty="0"/>
              <a:t>Pointer variables contain the addresses of other variables as their values</a:t>
            </a:r>
          </a:p>
          <a:p>
            <a:pPr lvl="1" eaLnBrk="1" hangingPunct="1">
              <a:buFont typeface="Arial" charset="0"/>
              <a:buChar char="•"/>
            </a:pPr>
            <a:r>
              <a:rPr lang="en-US" altLang="en-US" dirty="0"/>
              <a:t>Declare a pointer variable with an asterisk, </a:t>
            </a:r>
            <a:r>
              <a:rPr lang="en-US" altLang="en-US" b="1" dirty="0">
                <a:latin typeface="Courier New" pitchFamily="49" charset="0"/>
              </a:rPr>
              <a:t>*</a:t>
            </a:r>
            <a:r>
              <a:rPr lang="en-US" altLang="en-US" dirty="0"/>
              <a:t>, between the data type and the variable</a:t>
            </a:r>
          </a:p>
          <a:p>
            <a:pPr lvl="1" eaLnBrk="1" hangingPunct="1">
              <a:buFont typeface="Arial" charset="0"/>
              <a:buChar char="•"/>
            </a:pPr>
            <a:r>
              <a:rPr lang="en-US" altLang="en-US" dirty="0"/>
              <a:t>Address of operator (</a:t>
            </a:r>
            <a:r>
              <a:rPr lang="en-US" altLang="en-US" b="1" dirty="0">
                <a:latin typeface="Courier New" pitchFamily="49" charset="0"/>
              </a:rPr>
              <a:t>&amp;</a:t>
            </a:r>
            <a:r>
              <a:rPr lang="en-US" altLang="en-US" dirty="0"/>
              <a:t>) returns the address of its operand</a:t>
            </a:r>
          </a:p>
          <a:p>
            <a:pPr lvl="1" eaLnBrk="1" hangingPunct="1">
              <a:buFont typeface="Arial" charset="0"/>
              <a:buChar char="•"/>
            </a:pPr>
            <a:r>
              <a:rPr lang="en-US" altLang="en-US" dirty="0"/>
              <a:t>Unary operator </a:t>
            </a:r>
            <a:r>
              <a:rPr lang="en-US" altLang="en-US" b="1" dirty="0">
                <a:latin typeface="Courier New" pitchFamily="49" charset="0"/>
              </a:rPr>
              <a:t>*</a:t>
            </a:r>
            <a:r>
              <a:rPr lang="en-US" altLang="en-US" dirty="0"/>
              <a:t> is the dereferencing operator</a:t>
            </a:r>
          </a:p>
          <a:p>
            <a:pPr lvl="1" eaLnBrk="1" hangingPunct="1">
              <a:buFont typeface="Arial" charset="0"/>
              <a:buChar char="•"/>
            </a:pPr>
            <a:r>
              <a:rPr lang="en-US" altLang="en-US" dirty="0"/>
              <a:t>Member access operator (</a:t>
            </a:r>
            <a:r>
              <a:rPr lang="en-US" altLang="en-US" b="1" dirty="0">
                <a:latin typeface="Courier New" pitchFamily="49" charset="0"/>
              </a:rPr>
              <a:t>−&gt;</a:t>
            </a:r>
            <a:r>
              <a:rPr lang="en-US" altLang="en-US" dirty="0"/>
              <a:t>)  accesses the object component pointed to by a pointer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altLang="en-US" dirty="0">
                <a:latin typeface="+mn-lt"/>
              </a:rPr>
              <a:t>Quick Review (2 of 2)</a:t>
            </a:r>
          </a:p>
        </p:txBody>
      </p:sp>
      <p:sp>
        <p:nvSpPr>
          <p:cNvPr id="45059" name="Rectangle 5"/>
          <p:cNvSpPr>
            <a:spLocks noGrp="1" noChangeArrowheads="1"/>
          </p:cNvSpPr>
          <p:nvPr>
            <p:ph idx="1"/>
          </p:nvPr>
        </p:nvSpPr>
        <p:spPr>
          <a:xfrm>
            <a:off x="365125" y="1538818"/>
            <a:ext cx="8415338" cy="3513526"/>
          </a:xfrm>
        </p:spPr>
        <p:txBody>
          <a:bodyPr/>
          <a:lstStyle/>
          <a:p>
            <a:pPr eaLnBrk="1" hangingPunct="1">
              <a:spcBef>
                <a:spcPct val="17000"/>
              </a:spcBef>
            </a:pPr>
            <a:r>
              <a:rPr lang="en-US" altLang="en-US" dirty="0"/>
              <a:t>Dynamic variable: created during execution</a:t>
            </a:r>
          </a:p>
          <a:p>
            <a:pPr lvl="1" eaLnBrk="1" hangingPunct="1">
              <a:spcBef>
                <a:spcPct val="17000"/>
              </a:spcBef>
            </a:pPr>
            <a:r>
              <a:rPr lang="en-US" altLang="en-US" dirty="0"/>
              <a:t>Created using </a:t>
            </a:r>
            <a:r>
              <a:rPr lang="en-US" altLang="en-US" b="1" dirty="0">
                <a:solidFill>
                  <a:srgbClr val="3333FF"/>
                </a:solidFill>
                <a:latin typeface="Courier New" pitchFamily="49" charset="0"/>
              </a:rPr>
              <a:t>new</a:t>
            </a:r>
            <a:r>
              <a:rPr lang="en-US" altLang="en-US" dirty="0">
                <a:solidFill>
                  <a:srgbClr val="3333FF"/>
                </a:solidFill>
              </a:rPr>
              <a:t> </a:t>
            </a:r>
          </a:p>
          <a:p>
            <a:pPr lvl="1" eaLnBrk="1" hangingPunct="1">
              <a:spcBef>
                <a:spcPct val="17000"/>
              </a:spcBef>
            </a:pPr>
            <a:r>
              <a:rPr lang="en-US" altLang="en-US" dirty="0"/>
              <a:t>Deallocated using </a:t>
            </a:r>
            <a:r>
              <a:rPr lang="en-US" altLang="en-US" b="1" dirty="0">
                <a:solidFill>
                  <a:srgbClr val="3333FF"/>
                </a:solidFill>
                <a:latin typeface="Courier New" pitchFamily="49" charset="0"/>
              </a:rPr>
              <a:t>delete</a:t>
            </a:r>
            <a:endParaRPr lang="en-US" altLang="en-US" b="1" dirty="0">
              <a:solidFill>
                <a:srgbClr val="3333FF"/>
              </a:solidFill>
            </a:endParaRPr>
          </a:p>
          <a:p>
            <a:pPr eaLnBrk="1" hangingPunct="1">
              <a:spcBef>
                <a:spcPct val="17000"/>
              </a:spcBef>
            </a:pPr>
            <a:r>
              <a:rPr lang="en-US" altLang="en-US" dirty="0"/>
              <a:t>Shallow copy: two or more pointers of the same type point to the same memory</a:t>
            </a:r>
          </a:p>
          <a:p>
            <a:pPr eaLnBrk="1" hangingPunct="1">
              <a:spcBef>
                <a:spcPct val="17000"/>
              </a:spcBef>
            </a:pPr>
            <a:r>
              <a:rPr lang="en-US" altLang="en-US" dirty="0"/>
              <a:t>Deep copy: two or more pointers of the same type have their own copies of the data</a:t>
            </a:r>
          </a:p>
          <a:p>
            <a:pPr eaLnBrk="1" hangingPunct="1">
              <a:spcBef>
                <a:spcPct val="17000"/>
              </a:spcBef>
            </a:pPr>
            <a:r>
              <a:rPr lang="en-US" altLang="en-US" dirty="0"/>
              <a:t>Binding of virtual functions occurs at execution time (dynamic or run-time binding)</a:t>
            </a:r>
          </a:p>
          <a:p>
            <a:pPr eaLnBrk="1" hangingPunct="1">
              <a:spcBef>
                <a:spcPct val="17000"/>
              </a:spcBef>
            </a:pPr>
            <a:r>
              <a:rPr lang="en-US" altLang="en-US" dirty="0"/>
              <a:t>A list is a collection of elements of the same type. Can be ordered or unordered</a:t>
            </a:r>
          </a:p>
          <a:p>
            <a:pPr eaLnBrk="1" hangingPunct="1">
              <a:spcBef>
                <a:spcPct val="17000"/>
              </a:spcBef>
            </a:pPr>
            <a:r>
              <a:rPr lang="en-US" altLang="en-US" dirty="0"/>
              <a:t>Common set of list operations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latin typeface="+mn-lt"/>
              </a:rPr>
              <a:t>Pointer Data Type and Pointer Variables</a:t>
            </a:r>
          </a:p>
        </p:txBody>
      </p:sp>
      <p:sp>
        <p:nvSpPr>
          <p:cNvPr id="7171" name="Rectangle 3"/>
          <p:cNvSpPr>
            <a:spLocks noGrp="1" noChangeArrowheads="1"/>
          </p:cNvSpPr>
          <p:nvPr>
            <p:ph idx="1"/>
          </p:nvPr>
        </p:nvSpPr>
        <p:spPr>
          <a:xfrm>
            <a:off x="365125" y="1538818"/>
            <a:ext cx="8415338" cy="738664"/>
          </a:xfrm>
        </p:spPr>
        <p:txBody>
          <a:bodyPr/>
          <a:lstStyle/>
          <a:p>
            <a:pPr eaLnBrk="1" hangingPunct="1"/>
            <a:r>
              <a:rPr lang="en-US" altLang="en-US" dirty="0"/>
              <a:t>A </a:t>
            </a:r>
            <a:r>
              <a:rPr lang="en-US" altLang="en-US" u="sng" dirty="0"/>
              <a:t>pointer variable</a:t>
            </a:r>
            <a:r>
              <a:rPr lang="en-US" altLang="en-US" dirty="0"/>
              <a:t> is a variable whose content is a memory address</a:t>
            </a:r>
          </a:p>
          <a:p>
            <a:pPr eaLnBrk="1" hangingPunct="1"/>
            <a:r>
              <a:rPr lang="en-US" altLang="en-US" dirty="0"/>
              <a:t>No name is associated with the pointer data type in 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Declaring Pointer Variables (1 of 2)</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dirty="0"/>
              <a:t>The general syntax to declare a pointer variable is:</a:t>
            </a:r>
            <a:endParaRPr lang="en-IN" dirty="0"/>
          </a:p>
        </p:txBody>
      </p:sp>
      <p:pic>
        <p:nvPicPr>
          <p:cNvPr id="1026" name="Content Placeholder 3" descr="dataType *identifier;"/>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8456" y="2016456"/>
            <a:ext cx="2947084" cy="48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2667000"/>
            <a:ext cx="8415338" cy="2439129"/>
          </a:xfrm>
        </p:spPr>
        <p:txBody>
          <a:bodyPr/>
          <a:lstStyle/>
          <a:p>
            <a:r>
              <a:rPr lang="en-US" dirty="0"/>
              <a:t>The statements below each declare a pointer:</a:t>
            </a:r>
          </a:p>
          <a:p>
            <a:pPr lvl="1"/>
            <a:r>
              <a:rPr lang="en-US" b="1" dirty="0" err="1">
                <a:solidFill>
                  <a:srgbClr val="3333FF"/>
                </a:solidFill>
                <a:latin typeface="Courier New" panose="02070309020205020404" pitchFamily="49" charset="0"/>
                <a:cs typeface="Courier New" panose="02070309020205020404" pitchFamily="49" charset="0"/>
              </a:rPr>
              <a:t>int</a:t>
            </a:r>
            <a:r>
              <a:rPr lang="en-US" b="1" dirty="0">
                <a:solidFill>
                  <a:srgbClr val="3333FF"/>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a:t>
            </a:r>
          </a:p>
          <a:p>
            <a:pPr lvl="1"/>
            <a:r>
              <a:rPr lang="en-US" b="1" dirty="0">
                <a:solidFill>
                  <a:srgbClr val="3333FF"/>
                </a:solidFill>
                <a:latin typeface="Courier New" panose="02070309020205020404" pitchFamily="49" charset="0"/>
                <a:cs typeface="Courier New" panose="02070309020205020404" pitchFamily="49" charset="0"/>
              </a:rPr>
              <a:t>char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ch</a:t>
            </a:r>
            <a:r>
              <a:rPr lang="en-US" b="1" dirty="0">
                <a:latin typeface="Courier New" panose="02070309020205020404" pitchFamily="49" charset="0"/>
                <a:cs typeface="Courier New" panose="02070309020205020404" pitchFamily="49" charset="0"/>
              </a:rPr>
              <a:t>;</a:t>
            </a:r>
          </a:p>
          <a:p>
            <a:r>
              <a:rPr lang="en-US" dirty="0"/>
              <a:t>These statements are equivalent:</a:t>
            </a:r>
          </a:p>
          <a:p>
            <a:pPr lvl="1"/>
            <a:r>
              <a:rPr lang="en-US" b="1" dirty="0" err="1">
                <a:solidFill>
                  <a:srgbClr val="3333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*p;</a:t>
            </a:r>
          </a:p>
          <a:p>
            <a:pPr lvl="1"/>
            <a:r>
              <a:rPr lang="en-US" b="1" dirty="0" err="1">
                <a:solidFill>
                  <a:srgbClr val="3333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p; </a:t>
            </a:r>
          </a:p>
          <a:p>
            <a:pPr lvl="1"/>
            <a:r>
              <a:rPr lang="en-US" b="1" dirty="0" err="1">
                <a:solidFill>
                  <a:srgbClr val="3333FF"/>
                </a:solidFill>
                <a:latin typeface="Courier New" panose="02070309020205020404" pitchFamily="49" charset="0"/>
                <a:cs typeface="Courier New" panose="02070309020205020404" pitchFamily="49" charset="0"/>
              </a:rPr>
              <a:t>int</a:t>
            </a:r>
            <a:r>
              <a:rPr lang="en-US" b="1" dirty="0">
                <a:solidFill>
                  <a:srgbClr val="3333FF"/>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p;</a:t>
            </a:r>
            <a:endParaRPr lang="en-IN" dirty="0"/>
          </a:p>
        </p:txBody>
      </p:sp>
    </p:spTree>
    <p:extLst>
      <p:ext uri="{BB962C8B-B14F-4D97-AF65-F5344CB8AC3E}">
        <p14:creationId xmlns:p14="http://schemas.microsoft.com/office/powerpoint/2010/main" val="359410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Declaring Pointer Variables (2 of 2)</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In the statement:</a:t>
            </a:r>
            <a:endParaRPr lang="en-IN" dirty="0"/>
          </a:p>
        </p:txBody>
      </p:sp>
      <p:sp>
        <p:nvSpPr>
          <p:cNvPr id="4" name="Content Placeholder 3"/>
          <p:cNvSpPr>
            <a:spLocks noGrp="1"/>
          </p:cNvSpPr>
          <p:nvPr>
            <p:ph idx="11"/>
          </p:nvPr>
        </p:nvSpPr>
        <p:spPr>
          <a:xfrm>
            <a:off x="359391" y="1948216"/>
            <a:ext cx="8415338" cy="296235"/>
          </a:xfrm>
        </p:spPr>
        <p:txBody>
          <a:bodyPr/>
          <a:lstStyle/>
          <a:p>
            <a:pPr marL="177800" lvl="1" indent="0">
              <a:spcBef>
                <a:spcPts val="1200"/>
              </a:spcBef>
              <a:buClr>
                <a:schemeClr val="accent2"/>
              </a:buClr>
              <a:buNone/>
            </a:pPr>
            <a:r>
              <a:rPr lang="en-US" altLang="en-US" sz="2000" b="1" dirty="0" err="1">
                <a:solidFill>
                  <a:srgbClr val="3333FF"/>
                </a:solidFill>
                <a:latin typeface="Courier New" pitchFamily="49" charset="0"/>
              </a:rPr>
              <a:t>int</a:t>
            </a:r>
            <a:r>
              <a:rPr lang="en-US" altLang="en-US" sz="2000" b="1" dirty="0">
                <a:latin typeface="Courier New" pitchFamily="49" charset="0"/>
              </a:rPr>
              <a:t>* p, q;</a:t>
            </a:r>
            <a:endParaRPr lang="en-IN" sz="2000" dirty="0"/>
          </a:p>
        </p:txBody>
      </p:sp>
      <p:sp>
        <p:nvSpPr>
          <p:cNvPr id="6" name="Content Placeholder 5"/>
          <p:cNvSpPr>
            <a:spLocks noGrp="1"/>
          </p:cNvSpPr>
          <p:nvPr>
            <p:ph idx="12"/>
          </p:nvPr>
        </p:nvSpPr>
        <p:spPr>
          <a:xfrm>
            <a:off x="381000" y="2421336"/>
            <a:ext cx="8415338" cy="1053365"/>
          </a:xfrm>
        </p:spPr>
        <p:txBody>
          <a:bodyPr/>
          <a:lstStyle/>
          <a:p>
            <a:pPr lvl="1"/>
            <a:r>
              <a:rPr lang="en-US" altLang="en-US" dirty="0"/>
              <a:t>Only </a:t>
            </a:r>
            <a:r>
              <a:rPr lang="en-US" altLang="en-US" b="1" dirty="0">
                <a:latin typeface="Courier New" pitchFamily="49" charset="0"/>
              </a:rPr>
              <a:t>p</a:t>
            </a:r>
            <a:r>
              <a:rPr lang="en-US" altLang="en-US" dirty="0"/>
              <a:t> is a pointer variable</a:t>
            </a:r>
          </a:p>
          <a:p>
            <a:pPr lvl="1"/>
            <a:r>
              <a:rPr lang="en-US" altLang="en-US" b="1" dirty="0">
                <a:latin typeface="Courier New" pitchFamily="49" charset="0"/>
              </a:rPr>
              <a:t>q</a:t>
            </a:r>
            <a:r>
              <a:rPr lang="en-US" altLang="en-US" dirty="0"/>
              <a:t> is an </a:t>
            </a:r>
            <a:r>
              <a:rPr lang="en-US" altLang="en-US" b="1" dirty="0">
                <a:solidFill>
                  <a:srgbClr val="3333FF"/>
                </a:solidFill>
                <a:latin typeface="Courier New" pitchFamily="49" charset="0"/>
              </a:rPr>
              <a:t>int</a:t>
            </a:r>
            <a:r>
              <a:rPr lang="en-US" altLang="en-US" dirty="0">
                <a:solidFill>
                  <a:srgbClr val="3333FF"/>
                </a:solidFill>
              </a:rPr>
              <a:t> </a:t>
            </a:r>
            <a:r>
              <a:rPr lang="en-US" altLang="en-US" dirty="0"/>
              <a:t>variable </a:t>
            </a:r>
          </a:p>
          <a:p>
            <a:r>
              <a:rPr lang="en-US" altLang="en-US" dirty="0"/>
              <a:t>To avoid confusion, attach the character </a:t>
            </a:r>
            <a:r>
              <a:rPr lang="en-US" altLang="en-US" b="1" dirty="0">
                <a:latin typeface="Courier New" pitchFamily="49" charset="0"/>
              </a:rPr>
              <a:t>*</a:t>
            </a:r>
            <a:r>
              <a:rPr lang="en-US" altLang="en-US" dirty="0"/>
              <a:t> to the variable name:</a:t>
            </a:r>
            <a:endParaRPr lang="en-IN" dirty="0"/>
          </a:p>
        </p:txBody>
      </p:sp>
      <p:sp>
        <p:nvSpPr>
          <p:cNvPr id="7" name="Content Placeholder 6"/>
          <p:cNvSpPr>
            <a:spLocks noGrp="1"/>
          </p:cNvSpPr>
          <p:nvPr>
            <p:ph idx="13"/>
          </p:nvPr>
        </p:nvSpPr>
        <p:spPr>
          <a:xfrm>
            <a:off x="358254" y="3581400"/>
            <a:ext cx="8415338" cy="665567"/>
          </a:xfrm>
        </p:spPr>
        <p:txBody>
          <a:bodyPr/>
          <a:lstStyle/>
          <a:p>
            <a:pPr marL="344488" indent="3175">
              <a:buNone/>
            </a:pPr>
            <a:r>
              <a:rPr lang="en-US" altLang="en-US" b="1" dirty="0" err="1">
                <a:solidFill>
                  <a:srgbClr val="3333FF"/>
                </a:solidFill>
                <a:latin typeface="Courier New" pitchFamily="49" charset="0"/>
              </a:rPr>
              <a:t>int</a:t>
            </a:r>
            <a:r>
              <a:rPr lang="en-US" altLang="en-US" b="1" dirty="0">
                <a:solidFill>
                  <a:srgbClr val="3333FF"/>
                </a:solidFill>
                <a:latin typeface="Courier New" pitchFamily="49" charset="0"/>
              </a:rPr>
              <a:t> </a:t>
            </a:r>
            <a:r>
              <a:rPr lang="en-US" altLang="en-US" b="1" dirty="0">
                <a:latin typeface="Courier New" pitchFamily="49" charset="0"/>
              </a:rPr>
              <a:t>*p, q;</a:t>
            </a:r>
          </a:p>
          <a:p>
            <a:pPr marL="344488" indent="3175">
              <a:spcBef>
                <a:spcPts val="600"/>
              </a:spcBef>
              <a:buNone/>
            </a:pPr>
            <a:r>
              <a:rPr lang="en-US" altLang="en-US" b="1" dirty="0" err="1">
                <a:solidFill>
                  <a:srgbClr val="3333FF"/>
                </a:solidFill>
                <a:latin typeface="Courier New" pitchFamily="49" charset="0"/>
              </a:rPr>
              <a:t>int</a:t>
            </a:r>
            <a:r>
              <a:rPr lang="en-US" altLang="en-US" b="1" dirty="0">
                <a:solidFill>
                  <a:srgbClr val="3333FF"/>
                </a:solidFill>
                <a:latin typeface="Courier New" pitchFamily="49" charset="0"/>
              </a:rPr>
              <a:t> </a:t>
            </a:r>
            <a:r>
              <a:rPr lang="en-US" altLang="en-US" b="1" dirty="0">
                <a:latin typeface="Courier New" pitchFamily="49" charset="0"/>
              </a:rPr>
              <a:t>*p, *q;</a:t>
            </a:r>
            <a:endParaRPr lang="en-IN" dirty="0"/>
          </a:p>
        </p:txBody>
      </p:sp>
    </p:spTree>
    <p:extLst>
      <p:ext uri="{BB962C8B-B14F-4D97-AF65-F5344CB8AC3E}">
        <p14:creationId xmlns:p14="http://schemas.microsoft.com/office/powerpoint/2010/main" val="160176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Address of Operator (&amp;)</a:t>
            </a:r>
            <a:endParaRPr lang="en-IN" dirty="0">
              <a:latin typeface="+mn-lt"/>
            </a:endParaRPr>
          </a:p>
        </p:txBody>
      </p:sp>
      <p:sp>
        <p:nvSpPr>
          <p:cNvPr id="3" name="Content Placeholder 2"/>
          <p:cNvSpPr>
            <a:spLocks noGrp="1"/>
          </p:cNvSpPr>
          <p:nvPr>
            <p:ph idx="1"/>
          </p:nvPr>
        </p:nvSpPr>
        <p:spPr>
          <a:xfrm>
            <a:off x="365125" y="1538818"/>
            <a:ext cx="8415338" cy="1078757"/>
          </a:xfrm>
        </p:spPr>
        <p:txBody>
          <a:bodyPr/>
          <a:lstStyle/>
          <a:p>
            <a:pPr>
              <a:defRPr/>
            </a:pPr>
            <a:r>
              <a:rPr lang="en-US" u="sng" dirty="0"/>
              <a:t>Address of operator</a:t>
            </a:r>
            <a:r>
              <a:rPr lang="en-US" dirty="0"/>
              <a:t> (</a:t>
            </a:r>
            <a:r>
              <a:rPr lang="en-US" b="1" dirty="0">
                <a:latin typeface="Courier New" pitchFamily="49" charset="0"/>
              </a:rPr>
              <a:t>&amp;</a:t>
            </a:r>
            <a:r>
              <a:rPr lang="en-US" dirty="0"/>
              <a:t>):</a:t>
            </a:r>
          </a:p>
          <a:p>
            <a:pPr lvl="1">
              <a:defRPr/>
            </a:pPr>
            <a:r>
              <a:rPr lang="en-US" dirty="0"/>
              <a:t>A unary operator that returns the address of its operand</a:t>
            </a:r>
          </a:p>
          <a:p>
            <a:pPr>
              <a:defRPr/>
            </a:pPr>
            <a:r>
              <a:rPr lang="en-US" dirty="0"/>
              <a:t>Example:</a:t>
            </a:r>
            <a:endParaRPr lang="en-IN" dirty="0"/>
          </a:p>
        </p:txBody>
      </p:sp>
      <p:pic>
        <p:nvPicPr>
          <p:cNvPr id="8" name="Content Placeholder 7" descr="Program code. In the code, the words in the variable names are merged. Line 1. i n t x, semi-colon. Line 2. i n t, asterisk, p, semi-colon. Line 3. p, equals, ampersand, x, semi-colon,  forward slash, forward slash, Assigns the address of x to p.">
            <a:extLst>
              <a:ext uri="{FF2B5EF4-FFF2-40B4-BE49-F238E27FC236}">
                <a16:creationId xmlns:a16="http://schemas.microsoft.com/office/drawing/2014/main" id="{187CDCC4-6C46-4FE5-B931-7D81A0D39676}"/>
              </a:ext>
            </a:extLst>
          </p:cNvPr>
          <p:cNvPicPr>
            <a:picLocks noGrp="1" noChangeAspect="1"/>
          </p:cNvPicPr>
          <p:nvPr>
            <p:ph idx="11"/>
          </p:nvPr>
        </p:nvPicPr>
        <p:blipFill>
          <a:blip r:embed="rId2"/>
          <a:stretch>
            <a:fillRect/>
          </a:stretch>
        </p:blipFill>
        <p:spPr>
          <a:xfrm>
            <a:off x="397452" y="2743200"/>
            <a:ext cx="5788212" cy="1284432"/>
          </a:xfrm>
          <a:prstGeom prst="rect">
            <a:avLst/>
          </a:prstGeom>
        </p:spPr>
      </p:pic>
    </p:spTree>
    <p:extLst>
      <p:ext uri="{BB962C8B-B14F-4D97-AF65-F5344CB8AC3E}">
        <p14:creationId xmlns:p14="http://schemas.microsoft.com/office/powerpoint/2010/main" val="153375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Dereferencing Operator (*)</a:t>
            </a:r>
            <a:endParaRPr lang="en-IN" dirty="0">
              <a:latin typeface="+mn-lt"/>
            </a:endParaRPr>
          </a:p>
        </p:txBody>
      </p:sp>
      <p:sp>
        <p:nvSpPr>
          <p:cNvPr id="3" name="Content Placeholder 2"/>
          <p:cNvSpPr>
            <a:spLocks noGrp="1"/>
          </p:cNvSpPr>
          <p:nvPr>
            <p:ph idx="1"/>
          </p:nvPr>
        </p:nvSpPr>
        <p:spPr>
          <a:xfrm>
            <a:off x="365125" y="1538819"/>
            <a:ext cx="8415338" cy="1078757"/>
          </a:xfrm>
        </p:spPr>
        <p:txBody>
          <a:bodyPr/>
          <a:lstStyle/>
          <a:p>
            <a:pPr>
              <a:defRPr/>
            </a:pPr>
            <a:r>
              <a:rPr lang="en-US" u="sng" dirty="0"/>
              <a:t>Dereferencing operator</a:t>
            </a:r>
            <a:r>
              <a:rPr lang="en-US" dirty="0"/>
              <a:t> (or </a:t>
            </a:r>
            <a:r>
              <a:rPr lang="en-US" u="sng" dirty="0"/>
              <a:t>indirection operator</a:t>
            </a:r>
            <a:r>
              <a:rPr lang="en-US" dirty="0"/>
              <a:t>):</a:t>
            </a:r>
          </a:p>
          <a:p>
            <a:pPr lvl="1">
              <a:defRPr/>
            </a:pPr>
            <a:r>
              <a:rPr lang="en-US" dirty="0"/>
              <a:t>When used as a unary operator, </a:t>
            </a:r>
            <a:r>
              <a:rPr lang="en-US" b="1" dirty="0">
                <a:latin typeface="Courier New" panose="02070309020205020404" pitchFamily="49" charset="0"/>
                <a:cs typeface="Courier New" panose="02070309020205020404" pitchFamily="49" charset="0"/>
              </a:rPr>
              <a:t>*</a:t>
            </a:r>
            <a:r>
              <a:rPr lang="en-US" dirty="0"/>
              <a:t> refers to object to which its operand points</a:t>
            </a:r>
          </a:p>
          <a:p>
            <a:pPr>
              <a:defRPr/>
            </a:pPr>
            <a:r>
              <a:rPr lang="en-US" dirty="0"/>
              <a:t>Example:</a:t>
            </a:r>
            <a:endParaRPr lang="en-IN" dirty="0"/>
          </a:p>
        </p:txBody>
      </p:sp>
      <p:pic>
        <p:nvPicPr>
          <p:cNvPr id="1027" name="Content Placeholder 6" descr="cout less than less than asterisk p less than less than end 1 semi-colon"/>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l="6764"/>
          <a:stretch/>
        </p:blipFill>
        <p:spPr bwMode="auto">
          <a:xfrm>
            <a:off x="762000" y="2743200"/>
            <a:ext cx="232616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3251375"/>
            <a:ext cx="8415338" cy="266611"/>
          </a:xfrm>
        </p:spPr>
        <p:txBody>
          <a:bodyPr/>
          <a:lstStyle/>
          <a:p>
            <a:pPr lvl="1">
              <a:defRPr/>
            </a:pPr>
            <a:r>
              <a:rPr lang="en-US" dirty="0"/>
              <a:t>Prints the value stored in the memory location pointed to by </a:t>
            </a:r>
            <a:r>
              <a:rPr lang="en-US" b="1" dirty="0">
                <a:latin typeface="Courier New" pitchFamily="49" charset="0"/>
              </a:rPr>
              <a:t>p</a:t>
            </a:r>
          </a:p>
        </p:txBody>
      </p:sp>
    </p:spTree>
    <p:extLst>
      <p:ext uri="{BB962C8B-B14F-4D97-AF65-F5344CB8AC3E}">
        <p14:creationId xmlns:p14="http://schemas.microsoft.com/office/powerpoint/2010/main" val="2407566003"/>
      </p:ext>
    </p:extLst>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2561</TotalTime>
  <Words>2325</Words>
  <Application>Microsoft Office PowerPoint</Application>
  <PresentationFormat>On-screen Show (4:3)</PresentationFormat>
  <Paragraphs>273</Paragraphs>
  <Slides>46</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Calibri Light</vt:lpstr>
      <vt:lpstr>Courier New</vt:lpstr>
      <vt:lpstr>WarnockPro-Regular</vt:lpstr>
      <vt:lpstr>Malik_cpp</vt:lpstr>
      <vt:lpstr>Office Theme</vt:lpstr>
      <vt:lpstr>Chapter 12</vt:lpstr>
      <vt:lpstr>Objectives (1 of 3)</vt:lpstr>
      <vt:lpstr>Objectives (2 of 3)</vt:lpstr>
      <vt:lpstr>Objectives (3 of 3)</vt:lpstr>
      <vt:lpstr>Pointer Data Type and Pointer Variables</vt:lpstr>
      <vt:lpstr>Declaring Pointer Variables (1 of 2)</vt:lpstr>
      <vt:lpstr>Declaring Pointer Variables (2 of 2)</vt:lpstr>
      <vt:lpstr>Address of Operator (&amp;)</vt:lpstr>
      <vt:lpstr>Dereferencing Operator (*)</vt:lpstr>
      <vt:lpstr>Classes, structs, and Pointer Variables (1 of 3)</vt:lpstr>
      <vt:lpstr>Classes, structs, and Pointer Variables (2 of 3)</vt:lpstr>
      <vt:lpstr>Classes, structs, and Pointer Variables (3 of 3)</vt:lpstr>
      <vt:lpstr>Initializing Pointer Variables</vt:lpstr>
      <vt:lpstr>Dynamic Variables</vt:lpstr>
      <vt:lpstr>Operator new (1 of 2)</vt:lpstr>
      <vt:lpstr>Operator new (2 of 2)</vt:lpstr>
      <vt:lpstr>Operator delete</vt:lpstr>
      <vt:lpstr>Operations on Pointer Variables (1 of 2)</vt:lpstr>
      <vt:lpstr>Operations on Pointer Variables (2 of 2)</vt:lpstr>
      <vt:lpstr>Dynamic Arrays (1 of 2)</vt:lpstr>
      <vt:lpstr>Dynamic Arrays (2 of 2)</vt:lpstr>
      <vt:lpstr>Functions and Pointers</vt:lpstr>
      <vt:lpstr>Pointers and Function Return Values</vt:lpstr>
      <vt:lpstr>Dynamic Two-Dimensional Arrays</vt:lpstr>
      <vt:lpstr>Shallow versus Deep Copy and Pointers</vt:lpstr>
      <vt:lpstr>Classes and Pointers: Some Peculiarities (1 of 2)</vt:lpstr>
      <vt:lpstr>Classes and Pointers: Some Peculiarities (2 of 2)</vt:lpstr>
      <vt:lpstr>Destructor</vt:lpstr>
      <vt:lpstr>Assignment Operator</vt:lpstr>
      <vt:lpstr>Copy Constructor (1 of 3)</vt:lpstr>
      <vt:lpstr>Copy Constructor (2 of 3)</vt:lpstr>
      <vt:lpstr>Copy Constructor (3 of 3)</vt:lpstr>
      <vt:lpstr>Inheritance, Pointers, and Virtual Functions (1 of 3)</vt:lpstr>
      <vt:lpstr>Inheritance, Pointers, and Virtual Functions (2 of 3)</vt:lpstr>
      <vt:lpstr>Inheritance, Pointers, and Virtual Functions (3 of 3)</vt:lpstr>
      <vt:lpstr>Classes and Virtual Destructors (1 of 2)</vt:lpstr>
      <vt:lpstr>Classes and Virtual Destructors (2 of 2)</vt:lpstr>
      <vt:lpstr>Abstract Classes and Pure Virtual Functions (1 of 2)</vt:lpstr>
      <vt:lpstr>Abstract Classes and Pure Virtual Functions (2 of 2)</vt:lpstr>
      <vt:lpstr>Array-Based Lists (1 of 3)</vt:lpstr>
      <vt:lpstr>Array-Based Lists (2 of 3)</vt:lpstr>
      <vt:lpstr>Array-Based Lists (3 of 3)</vt:lpstr>
      <vt:lpstr>Address of Operator and Classes (1 of 2)</vt:lpstr>
      <vt:lpstr>Address of Operator and Classes (2 of 2)</vt:lpstr>
      <vt:lpstr>Quick Review (1 of 2)</vt:lpstr>
      <vt:lpstr>Quick Review (2 of 2)</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Mani</cp:lastModifiedBy>
  <cp:revision>354</cp:revision>
  <cp:lastPrinted>2009-04-22T19:24:48Z</cp:lastPrinted>
  <dcterms:created xsi:type="dcterms:W3CDTF">2002-08-17T04:45:29Z</dcterms:created>
  <dcterms:modified xsi:type="dcterms:W3CDTF">2022-03-11T13:36:39Z</dcterms:modified>
</cp:coreProperties>
</file>