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1" r:id="rId1"/>
    <p:sldMasterId id="2147483931" r:id="rId2"/>
    <p:sldMasterId id="2147483942" r:id="rId3"/>
  </p:sldMasterIdLst>
  <p:notesMasterIdLst>
    <p:notesMasterId r:id="rId22"/>
  </p:notesMasterIdLst>
  <p:sldIdLst>
    <p:sldId id="316" r:id="rId4"/>
    <p:sldId id="315" r:id="rId5"/>
    <p:sldId id="261" r:id="rId6"/>
    <p:sldId id="262" r:id="rId7"/>
    <p:sldId id="263" r:id="rId8"/>
    <p:sldId id="317" r:id="rId9"/>
    <p:sldId id="264" r:id="rId10"/>
    <p:sldId id="266" r:id="rId11"/>
    <p:sldId id="265" r:id="rId12"/>
    <p:sldId id="276" r:id="rId13"/>
    <p:sldId id="277" r:id="rId14"/>
    <p:sldId id="281" r:id="rId15"/>
    <p:sldId id="268" r:id="rId16"/>
    <p:sldId id="269" r:id="rId17"/>
    <p:sldId id="270" r:id="rId18"/>
    <p:sldId id="288" r:id="rId19"/>
    <p:sldId id="286" r:id="rId20"/>
    <p:sldId id="28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333399"/>
    <a:srgbClr val="B2B2B2"/>
    <a:srgbClr val="800000"/>
    <a:srgbClr val="996600"/>
    <a:srgbClr val="FF9999"/>
    <a:srgbClr val="33CC3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5" autoAdjust="0"/>
    <p:restoredTop sz="94805" autoAdjust="0"/>
  </p:normalViewPr>
  <p:slideViewPr>
    <p:cSldViewPr>
      <p:cViewPr varScale="1">
        <p:scale>
          <a:sx n="104" d="100"/>
          <a:sy n="104" d="100"/>
        </p:scale>
        <p:origin x="366" y="102"/>
      </p:cViewPr>
      <p:guideLst>
        <p:guide orient="horz" pos="2160"/>
        <p:guide pos="288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78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78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78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538FAE2-BCAF-4B36-8675-7ED9AF74BC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81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BEE7B3-99EE-4F5A-A392-84562C8C0BB0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668C1C-3B40-4D43-840D-9BAF35199D53}" type="slidenum">
              <a:rPr lang="en-US" altLang="en-US" smtClean="0"/>
              <a:pPr eaLnBrk="1" hangingPunct="1"/>
              <a:t>12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D61345-7431-4126-95A9-C4FCE55F0D7B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BDB9984-B6E5-4324-83FC-2130D1395DA6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E20FD9-7998-43C5-BEAB-C3B3E92E61C3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7249BA-B031-438A-BE32-2B043DF9773A}" type="slidenum">
              <a:rPr lang="en-US" altLang="en-US" smtClean="0"/>
              <a:pPr eaLnBrk="1" hangingPunct="1"/>
              <a:t>16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F3DE4D-D07F-461B-A940-BB7F23243465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588C4A-BB95-42DE-9682-A8C036842BE6}" type="slidenum">
              <a:rPr lang="en-US" altLang="en-US" smtClean="0"/>
              <a:pPr eaLnBrk="1" hangingPunct="1"/>
              <a:t>18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BF088F-7AC2-4FF1-A40C-F8D275724012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BC413A7-7CB8-4B28-BE4D-F180A0B8502D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06D43F-AF1D-4904-80F4-116B78F47CAE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FD32D2-12D8-4A94-92C0-936FA9468C3E}" type="slidenum">
              <a:rPr lang="en-US" altLang="en-US" smtClean="0"/>
              <a:pPr eaLnBrk="1" hangingPunct="1"/>
              <a:t>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9681E7C-2280-4F2B-9B7D-23706F56C8F7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8B7C20F-DB21-4E88-88C3-2508F3D0296D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15B89C-E2C7-4307-ACB7-AFDEBEA35014}" type="slidenum">
              <a:rPr lang="en-US" altLang="en-US" smtClean="0"/>
              <a:pPr eaLnBrk="1" hangingPunct="1"/>
              <a:t>10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3210EB-6358-4C46-B5EE-A069479487A8}" type="slidenum">
              <a:rPr lang="en-US" altLang="en-US" smtClean="0"/>
              <a:pPr eaLnBrk="1" hangingPunct="1"/>
              <a:t>11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" b="9677"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2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91A4C-CFE8-4864-BC6C-FA7CD77B68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09469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85788-0240-4CDE-B247-03EBF304A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274744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C++ Programming: From Problem Analysis to Program Design, Eighth</a:t>
            </a:r>
            <a:r>
              <a:rPr lang="en-US" sz="900" baseline="0" dirty="0">
                <a:solidFill>
                  <a:schemeClr val="accent2"/>
                </a:solidFill>
              </a:rPr>
              <a:t> </a:t>
            </a:r>
            <a:r>
              <a:rPr lang="en-US" sz="900" dirty="0">
                <a:solidFill>
                  <a:schemeClr val="accent2"/>
                </a:solidFill>
              </a:rPr>
              <a:t>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BDCA5204-E9A6-47C9-9A97-1248175676EA}"/>
              </a:ext>
            </a:extLst>
          </p:cNvPr>
          <p:cNvSpPr txBox="1">
            <a:spLocks/>
          </p:cNvSpPr>
          <p:nvPr userDrawn="1"/>
        </p:nvSpPr>
        <p:spPr>
          <a:xfrm>
            <a:off x="1600200" y="6523980"/>
            <a:ext cx="6400800" cy="302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9A87736-3353-40A4-BDC8-65375D4D95BD}"/>
              </a:ext>
            </a:extLst>
          </p:cNvPr>
          <p:cNvSpPr txBox="1">
            <a:spLocks/>
          </p:cNvSpPr>
          <p:nvPr userDrawn="1"/>
        </p:nvSpPr>
        <p:spPr>
          <a:xfrm>
            <a:off x="1600200" y="6523980"/>
            <a:ext cx="6400800" cy="302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3305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Multiple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137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01339" y="1981200"/>
            <a:ext cx="8415338" cy="269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301339" y="2362200"/>
            <a:ext cx="8415338" cy="269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301339" y="2743200"/>
            <a:ext cx="8415338" cy="269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301339" y="3159049"/>
            <a:ext cx="8415338" cy="269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301339" y="3505200"/>
            <a:ext cx="8415338" cy="269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301339" y="3886200"/>
            <a:ext cx="8415338" cy="269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301339" y="4267200"/>
            <a:ext cx="8415338" cy="269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301339" y="4648200"/>
            <a:ext cx="8415338" cy="269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idx="19"/>
          </p:nvPr>
        </p:nvSpPr>
        <p:spPr>
          <a:xfrm>
            <a:off x="301339" y="5029200"/>
            <a:ext cx="8415338" cy="269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20"/>
          </p:nvPr>
        </p:nvSpPr>
        <p:spPr>
          <a:xfrm>
            <a:off x="301339" y="5410200"/>
            <a:ext cx="8415338" cy="269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21"/>
          </p:nvPr>
        </p:nvSpPr>
        <p:spPr>
          <a:xfrm>
            <a:off x="301339" y="5791200"/>
            <a:ext cx="8415338" cy="269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22"/>
          </p:nvPr>
        </p:nvSpPr>
        <p:spPr>
          <a:xfrm>
            <a:off x="301339" y="6217678"/>
            <a:ext cx="8415338" cy="269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794B2868-F019-4E35-AC61-1EF64FB4EA6C}"/>
              </a:ext>
            </a:extLst>
          </p:cNvPr>
          <p:cNvSpPr txBox="1">
            <a:spLocks/>
          </p:cNvSpPr>
          <p:nvPr userDrawn="1"/>
        </p:nvSpPr>
        <p:spPr>
          <a:xfrm>
            <a:off x="1600200" y="6523980"/>
            <a:ext cx="6400800" cy="302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15409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49045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15393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8790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EFCE6-B9E0-43C8-BD5D-1F0D5116F2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901075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239122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 descr="Audio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055C91"/>
                </a:solidFill>
                <a:cs typeface="Arial" charset="0"/>
              </a:rPr>
              <a:t>C++ Programming: Program Design Including Data Structures, Eighth Edition</a:t>
            </a:r>
          </a:p>
        </p:txBody>
      </p:sp>
    </p:spTree>
    <p:extLst>
      <p:ext uri="{BB962C8B-B14F-4D97-AF65-F5344CB8AC3E}">
        <p14:creationId xmlns:p14="http://schemas.microsoft.com/office/powerpoint/2010/main" val="40796481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798757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691975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704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256500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</p:spTree>
    <p:extLst>
      <p:ext uri="{BB962C8B-B14F-4D97-AF65-F5344CB8AC3E}">
        <p14:creationId xmlns:p14="http://schemas.microsoft.com/office/powerpoint/2010/main" val="25555100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809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E805C-D563-4715-89EF-18B5123EC3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4009266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</p:spTree>
    <p:extLst>
      <p:ext uri="{BB962C8B-B14F-4D97-AF65-F5344CB8AC3E}">
        <p14:creationId xmlns:p14="http://schemas.microsoft.com/office/powerpoint/2010/main" val="4054640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79465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>
                    <a:tint val="75000"/>
                  </a:srgbClr>
                </a:solidFill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6420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3D08E-79B4-4B6F-9875-E074F5BD69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68286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8DC0D-3D5E-4179-AA33-6F4F9292AA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48906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B75E7C-150F-40F2-853D-1CEE35505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37049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825B7-DA9C-4EC2-81BD-679B1EDBB3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4859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A0310-AD72-4123-87F3-140430FFCB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32855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D02A4-4F31-4875-81D8-BF0F9734E7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9046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A8B18F4E-2409-4567-8A14-7DFC68142D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53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48B40067-BD2A-418A-98BB-08A98047DC47}" type="slidenum">
              <a:rPr lang="en-US" sz="800" smtClean="0">
                <a:solidFill>
                  <a:schemeClr val="tx1"/>
                </a:solidFill>
                <a:latin typeface="Calibri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800" dirty="0">
              <a:solidFill>
                <a:schemeClr val="tx1"/>
              </a:solidFill>
              <a:latin typeface="Calibri"/>
              <a:cs typeface="Arial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cs typeface="Arial" charset="0"/>
              </a:rPr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206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98500" y="3086336"/>
            <a:ext cx="7747000" cy="377026"/>
          </a:xfrm>
        </p:spPr>
        <p:txBody>
          <a:bodyPr/>
          <a:lstStyle/>
          <a:p>
            <a:r>
              <a:rPr lang="en-US" altLang="en-US" dirty="0">
                <a:latin typeface="+mn-lt"/>
              </a:rPr>
              <a:t>Chapter 15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98500" y="3726438"/>
            <a:ext cx="7747000" cy="235962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Recursion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4680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Infinite Recursion (1 of 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90182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Infinite recursion</a:t>
            </a:r>
            <a:r>
              <a:rPr lang="en-US" altLang="en-US" dirty="0"/>
              <a:t>: every recursive call results in another recursive call</a:t>
            </a:r>
          </a:p>
          <a:p>
            <a:pPr lvl="1" eaLnBrk="1" hangingPunct="1"/>
            <a:r>
              <a:rPr lang="en-US" altLang="en-US" dirty="0"/>
              <a:t>In theory, infinite recursion executes forever</a:t>
            </a:r>
          </a:p>
          <a:p>
            <a:pPr eaLnBrk="1" hangingPunct="1"/>
            <a:r>
              <a:rPr lang="en-US" altLang="en-US" dirty="0"/>
              <a:t>Because computer memory is finite:</a:t>
            </a:r>
          </a:p>
          <a:p>
            <a:pPr lvl="1" eaLnBrk="1" hangingPunct="1"/>
            <a:r>
              <a:rPr lang="en-US" altLang="en-US" dirty="0"/>
              <a:t>Function executes until the system runs out of memory</a:t>
            </a:r>
          </a:p>
          <a:p>
            <a:pPr lvl="1" eaLnBrk="1" hangingPunct="1"/>
            <a:r>
              <a:rPr lang="en-US" altLang="en-US" dirty="0"/>
              <a:t>Results in an abnormal program termination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Infinite Recursion (2 of 2)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15909"/>
          </a:xfrm>
        </p:spPr>
        <p:txBody>
          <a:bodyPr/>
          <a:lstStyle/>
          <a:p>
            <a:pPr eaLnBrk="1" hangingPunct="1"/>
            <a:r>
              <a:rPr lang="en-US" altLang="en-US" dirty="0"/>
              <a:t>To design a recursive function:</a:t>
            </a:r>
          </a:p>
          <a:p>
            <a:pPr lvl="1" eaLnBrk="1" hangingPunct="1"/>
            <a:r>
              <a:rPr lang="en-US" altLang="en-US" dirty="0"/>
              <a:t>Understand the problem requirements</a:t>
            </a:r>
          </a:p>
          <a:p>
            <a:pPr lvl="1" eaLnBrk="1" hangingPunct="1"/>
            <a:r>
              <a:rPr lang="en-US" altLang="en-US" dirty="0"/>
              <a:t>Determine limiting conditions</a:t>
            </a:r>
          </a:p>
          <a:p>
            <a:pPr lvl="1" eaLnBrk="1" hangingPunct="1"/>
            <a:r>
              <a:rPr lang="en-US" altLang="en-US" dirty="0"/>
              <a:t>Identify the base cases and provide a direct solution to each base case</a:t>
            </a:r>
          </a:p>
          <a:p>
            <a:pPr lvl="1" eaLnBrk="1" hangingPunct="1"/>
            <a:r>
              <a:rPr lang="en-US" altLang="en-US" dirty="0"/>
              <a:t>Identify the general cases and provide a solution to each general case in terms of smaller versions of itself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Recursion or Iteration? (1 of 4)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45312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u="sng" dirty="0"/>
              <a:t>iterative control structure</a:t>
            </a:r>
            <a:r>
              <a:rPr lang="en-US" dirty="0"/>
              <a:t> uses a loop to repeat a set of statements</a:t>
            </a:r>
          </a:p>
          <a:p>
            <a:r>
              <a:rPr lang="en-US" dirty="0"/>
              <a:t>There are usually two ways to solve a particular problem</a:t>
            </a:r>
          </a:p>
          <a:p>
            <a:pPr lvl="1"/>
            <a:r>
              <a:rPr lang="en-US" dirty="0"/>
              <a:t>Iteration (looping) 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/>
              <a:t>When choosing the method of solving, we must consider:</a:t>
            </a:r>
          </a:p>
          <a:p>
            <a:pPr lvl="1"/>
            <a:r>
              <a:rPr lang="en-US" dirty="0"/>
              <a:t>The nature of the problem</a:t>
            </a:r>
          </a:p>
          <a:p>
            <a:pPr lvl="1"/>
            <a:r>
              <a:rPr lang="en-US" dirty="0"/>
              <a:t>Efficiency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Recursion or Iteration? (2 of 4)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 eaLnBrk="1" hangingPunct="1"/>
            <a:r>
              <a:rPr lang="en-US" altLang="en-US" dirty="0"/>
              <a:t>Whenever a function is called:</a:t>
            </a:r>
          </a:p>
          <a:p>
            <a:pPr lvl="1" eaLnBrk="1" hangingPunct="1"/>
            <a:r>
              <a:rPr lang="en-US" altLang="en-US" dirty="0"/>
              <a:t>Memory space for its formal parameters and (automatic) local variables is allocated </a:t>
            </a:r>
          </a:p>
          <a:p>
            <a:pPr eaLnBrk="1" hangingPunct="1"/>
            <a:r>
              <a:rPr lang="en-US" altLang="en-US" dirty="0"/>
              <a:t>When the function terminates:</a:t>
            </a:r>
          </a:p>
          <a:p>
            <a:pPr lvl="1" eaLnBrk="1" hangingPunct="1"/>
            <a:r>
              <a:rPr lang="en-US" altLang="en-US" dirty="0"/>
              <a:t>That memory space is then deallocated</a:t>
            </a:r>
          </a:p>
          <a:p>
            <a:pPr eaLnBrk="1" hangingPunct="1"/>
            <a:r>
              <a:rPr lang="en-US" altLang="en-US" dirty="0"/>
              <a:t>Every (recursive) call has its own set of parameters and (automatic) local variables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Recursion or Iteration? (3 of 4)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pPr eaLnBrk="1" hangingPunct="1"/>
            <a:r>
              <a:rPr lang="en-US" altLang="en-US" dirty="0"/>
              <a:t>Overhead associated with executing a (recursive) function in terms of: </a:t>
            </a:r>
          </a:p>
          <a:p>
            <a:pPr lvl="1" eaLnBrk="1" hangingPunct="1"/>
            <a:r>
              <a:rPr lang="en-US" altLang="en-US" dirty="0"/>
              <a:t>Memory space </a:t>
            </a:r>
          </a:p>
          <a:p>
            <a:pPr lvl="1" eaLnBrk="1" hangingPunct="1"/>
            <a:r>
              <a:rPr lang="en-US" altLang="en-US" dirty="0"/>
              <a:t>Computer time</a:t>
            </a:r>
          </a:p>
          <a:p>
            <a:pPr eaLnBrk="1" hangingPunct="1"/>
            <a:r>
              <a:rPr lang="en-US" altLang="en-US" dirty="0"/>
              <a:t>A recursive function executes more slowly than its iterative counterpart</a:t>
            </a:r>
          </a:p>
          <a:p>
            <a:pPr eaLnBrk="1" hangingPunct="1"/>
            <a:r>
              <a:rPr lang="en-US" altLang="en-US" dirty="0"/>
              <a:t>Today’s computers are fast </a:t>
            </a:r>
          </a:p>
          <a:p>
            <a:pPr lvl="1" eaLnBrk="1" hangingPunct="1"/>
            <a:r>
              <a:rPr lang="en-US" altLang="en-US" dirty="0"/>
              <a:t>Overhead of a recursion function is not noticeable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Recursion or Iteration? (4 of 4)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 eaLnBrk="1" hangingPunct="1"/>
            <a:r>
              <a:rPr lang="en-US" altLang="en-US" dirty="0"/>
              <a:t>Sometimes an iterative solution is more obvious and easier to understand</a:t>
            </a:r>
          </a:p>
          <a:p>
            <a:pPr eaLnBrk="1" hangingPunct="1"/>
            <a:r>
              <a:rPr lang="en-US" altLang="en-US" dirty="0"/>
              <a:t>If the definition of a problem is inherently recursive, consider a recursive solution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Quick Review (1 of 3)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 eaLnBrk="1" hangingPunct="1"/>
            <a:r>
              <a:rPr lang="en-US" altLang="en-US" dirty="0"/>
              <a:t>Recursion: process of solving a problem by reducing it to smaller versions of itself</a:t>
            </a:r>
          </a:p>
          <a:p>
            <a:pPr eaLnBrk="1" hangingPunct="1"/>
            <a:r>
              <a:rPr lang="en-US" altLang="en-US" dirty="0"/>
              <a:t>Recursive definition: defines a problem in terms of smaller versions of itself</a:t>
            </a:r>
          </a:p>
          <a:p>
            <a:pPr lvl="1" eaLnBrk="1" hangingPunct="1"/>
            <a:r>
              <a:rPr lang="en-US" altLang="en-US" dirty="0"/>
              <a:t>Has one or more base cases</a:t>
            </a:r>
          </a:p>
          <a:p>
            <a:pPr eaLnBrk="1" hangingPunct="1"/>
            <a:r>
              <a:rPr lang="en-US" altLang="en-US" dirty="0"/>
              <a:t>Recursive algorithm: solves a problem by reducing it to smaller versions of itself</a:t>
            </a:r>
          </a:p>
          <a:p>
            <a:pPr lvl="1" eaLnBrk="1" hangingPunct="1"/>
            <a:r>
              <a:rPr lang="en-US" altLang="en-US" dirty="0"/>
              <a:t>Has one or more base cases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Quick Review (2 of 3)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71309"/>
          </a:xfrm>
        </p:spPr>
        <p:txBody>
          <a:bodyPr/>
          <a:lstStyle/>
          <a:p>
            <a:pPr eaLnBrk="1" hangingPunct="1"/>
            <a:r>
              <a:rPr lang="en-US" altLang="en-US" dirty="0"/>
              <a:t>The solution to the problem in a base case is obtained directly</a:t>
            </a:r>
          </a:p>
          <a:p>
            <a:pPr eaLnBrk="1" hangingPunct="1"/>
            <a:r>
              <a:rPr lang="en-US" altLang="en-US" dirty="0"/>
              <a:t>A recursive function is a function that calls itself</a:t>
            </a:r>
          </a:p>
          <a:p>
            <a:pPr lvl="1" eaLnBrk="1" hangingPunct="1"/>
            <a:r>
              <a:rPr lang="en-US" altLang="en-US" dirty="0"/>
              <a:t>Must have one or more base cases</a:t>
            </a:r>
          </a:p>
          <a:p>
            <a:pPr eaLnBrk="1" hangingPunct="1"/>
            <a:r>
              <a:rPr lang="en-US" altLang="en-US" dirty="0"/>
              <a:t>Recursive algorithms are implemented using recursive functions</a:t>
            </a:r>
          </a:p>
          <a:p>
            <a:pPr eaLnBrk="1" hangingPunct="1"/>
            <a:r>
              <a:rPr lang="en-US" altLang="en-US" dirty="0"/>
              <a:t>The general solution breaks the problem into smaller versions of itself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Quick Review (3 of 3)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56084"/>
          </a:xfrm>
        </p:spPr>
        <p:txBody>
          <a:bodyPr/>
          <a:lstStyle/>
          <a:p>
            <a:pPr eaLnBrk="1" hangingPunct="1"/>
            <a:r>
              <a:rPr lang="en-US" altLang="en-US" dirty="0"/>
              <a:t>The general case must eventually be reduced to a base case</a:t>
            </a:r>
          </a:p>
          <a:p>
            <a:pPr lvl="1" eaLnBrk="1" hangingPunct="1"/>
            <a:r>
              <a:rPr lang="en-US" altLang="en-US" dirty="0"/>
              <a:t>The base case stops the recursion</a:t>
            </a:r>
          </a:p>
          <a:p>
            <a:pPr eaLnBrk="1" hangingPunct="1"/>
            <a:r>
              <a:rPr lang="en-US" altLang="en-US" dirty="0"/>
              <a:t>A function is called directly recursive if it calls itself</a:t>
            </a:r>
          </a:p>
          <a:p>
            <a:r>
              <a:rPr lang="en-US" dirty="0"/>
              <a:t>A function that calls another function and eventually results in the original function call is said to be indirectly recursive</a:t>
            </a:r>
            <a:endParaRPr lang="en-US" altLang="en-US" dirty="0"/>
          </a:p>
          <a:p>
            <a:r>
              <a:rPr lang="en-US" dirty="0"/>
              <a:t>A recursive function in which the last statement executed is the recursive call is called a tail recursive function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Objectives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37782"/>
          </a:xfrm>
        </p:spPr>
        <p:txBody>
          <a:bodyPr/>
          <a:lstStyle/>
          <a:p>
            <a:pPr eaLnBrk="1" hangingPunct="1"/>
            <a:r>
              <a:rPr lang="en-US" altLang="en-US" dirty="0"/>
              <a:t>In this chapter, you will:</a:t>
            </a:r>
          </a:p>
          <a:p>
            <a:pPr lvl="1" eaLnBrk="1" hangingPunct="1"/>
            <a:r>
              <a:rPr lang="en-US" altLang="en-US" dirty="0"/>
              <a:t>Learn about recursive definitions</a:t>
            </a:r>
          </a:p>
          <a:p>
            <a:pPr lvl="1" eaLnBrk="1" hangingPunct="1"/>
            <a:r>
              <a:rPr lang="en-US" altLang="en-US" dirty="0"/>
              <a:t>Explore the base case and the general case of a recursive definition</a:t>
            </a:r>
          </a:p>
          <a:p>
            <a:pPr lvl="1" eaLnBrk="1" hangingPunct="1"/>
            <a:r>
              <a:rPr lang="en-US" altLang="en-US" dirty="0"/>
              <a:t>Discover what a recursive algorithm is</a:t>
            </a:r>
          </a:p>
          <a:p>
            <a:pPr lvl="1" eaLnBrk="1" hangingPunct="1"/>
            <a:r>
              <a:rPr lang="en-US" altLang="en-US" dirty="0"/>
              <a:t>Learn about recursive 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Objectives (2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943335"/>
          </a:xfrm>
        </p:spPr>
        <p:txBody>
          <a:bodyPr/>
          <a:lstStyle/>
          <a:p>
            <a:pPr lvl="1"/>
            <a:r>
              <a:rPr lang="en-US" altLang="en-US" dirty="0"/>
              <a:t>Become familiar with direct and indirect recursion</a:t>
            </a:r>
          </a:p>
          <a:p>
            <a:pPr lvl="1"/>
            <a:r>
              <a:rPr lang="en-US" altLang="en-US" dirty="0"/>
              <a:t>Explore how to use recursive functions to implement recursive algorithms</a:t>
            </a:r>
          </a:p>
          <a:p>
            <a:pPr lvl="1"/>
            <a:r>
              <a:rPr lang="en-US" altLang="en-US" dirty="0"/>
              <a:t>Become aware of recursion vs. iteration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Recursive Definitions (1 of 5)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Recursion</a:t>
            </a:r>
            <a:r>
              <a:rPr lang="en-US" altLang="en-US" dirty="0"/>
              <a:t>: solving a problem by reducing it to smaller versions of itself</a:t>
            </a:r>
          </a:p>
          <a:p>
            <a:pPr lvl="1" eaLnBrk="1" hangingPunct="1"/>
            <a:r>
              <a:rPr lang="en-US" altLang="en-US" dirty="0"/>
              <a:t>Provides a powerful way to solve certain problems which would be complicated otherwise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Recursive Definitions (2 of 5)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51331"/>
          </a:xfrm>
        </p:spPr>
        <p:txBody>
          <a:bodyPr/>
          <a:lstStyle/>
          <a:p>
            <a:r>
              <a:rPr lang="en-US" altLang="en-US" u="sng" dirty="0"/>
              <a:t>Recursive definition</a:t>
            </a:r>
            <a:r>
              <a:rPr lang="en-US" altLang="en-US" dirty="0"/>
              <a:t>: a</a:t>
            </a:r>
            <a:r>
              <a:rPr lang="en-US" dirty="0"/>
              <a:t> definition in which something is defined </a:t>
            </a:r>
            <a:r>
              <a:rPr lang="en-US" altLang="en-US" dirty="0"/>
              <a:t>in terms of a smaller version of itself</a:t>
            </a:r>
          </a:p>
          <a:p>
            <a:pPr eaLnBrk="1" hangingPunct="1"/>
            <a:r>
              <a:rPr lang="en-US" altLang="en-US" u="sng" dirty="0"/>
              <a:t>Base case</a:t>
            </a:r>
            <a:r>
              <a:rPr lang="en-US" altLang="en-US" dirty="0"/>
              <a:t>: the case for which the solution is obtained directly</a:t>
            </a:r>
          </a:p>
          <a:p>
            <a:pPr lvl="1" eaLnBrk="1" hangingPunct="1"/>
            <a:r>
              <a:rPr lang="en-US" altLang="en-US" dirty="0"/>
              <a:t>Every recursive definition must have one (or more) base case(s)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The </a:t>
            </a:r>
            <a:r>
              <a:rPr lang="en-US" altLang="en-US" u="sng" dirty="0"/>
              <a:t>general case</a:t>
            </a:r>
            <a:r>
              <a:rPr lang="en-US" altLang="en-US" dirty="0"/>
              <a:t> must eventually reduce to a base case</a:t>
            </a:r>
          </a:p>
          <a:p>
            <a:pPr lvl="1" eaLnBrk="1" hangingPunct="1"/>
            <a:r>
              <a:rPr lang="en-US" altLang="en-US" dirty="0"/>
              <a:t>The </a:t>
            </a:r>
            <a:r>
              <a:rPr lang="en-US" altLang="en-US" u="sng" dirty="0"/>
              <a:t>base case</a:t>
            </a:r>
            <a:r>
              <a:rPr lang="en-US" altLang="en-US" dirty="0"/>
              <a:t> stops the recursion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Recursive Definitions (3 of 5)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r>
              <a:rPr lang="en-US" altLang="en-US" dirty="0"/>
              <a:t>Example: factorial of a nonnegative integer</a:t>
            </a:r>
            <a:endParaRPr lang="en-IN" dirty="0"/>
          </a:p>
        </p:txBody>
      </p:sp>
      <p:pic>
        <p:nvPicPr>
          <p:cNvPr id="1026" name="Content Placeholder 3" descr="0 exclamation equals 1 left parenthesis 15 minus 1 right parenthesis  &#10;n exclamation equals n times left parenthesis n minus 1 right parenthesis exclamation if n greater than 0 left parenthesis 15 minus 2 right parenthesis  "/>
          <p:cNvPicPr>
            <a:picLocks noGrp="1" noChangeAspect="1" noChangeArrowheads="1"/>
          </p:cNvPicPr>
          <p:nvPr>
            <p:ph idx="1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" r="1907" b="8671"/>
          <a:stretch/>
        </p:blipFill>
        <p:spPr bwMode="auto">
          <a:xfrm>
            <a:off x="762000" y="2044700"/>
            <a:ext cx="388620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4331" y="3276600"/>
            <a:ext cx="8415338" cy="603242"/>
          </a:xfrm>
        </p:spPr>
        <p:txBody>
          <a:bodyPr/>
          <a:lstStyle/>
          <a:p>
            <a:pPr lvl="1"/>
            <a:r>
              <a:rPr lang="en-US" altLang="en-US" dirty="0"/>
              <a:t>Equation  15-1 is called the base case</a:t>
            </a:r>
          </a:p>
          <a:p>
            <a:pPr lvl="1"/>
            <a:r>
              <a:rPr lang="en-US" altLang="en-US" dirty="0"/>
              <a:t>Equation  15-2 is called the general case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029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Recursive Definitions (4 of 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u="sng" dirty="0"/>
              <a:t>recursive algorithm</a:t>
            </a:r>
            <a:r>
              <a:rPr lang="en-US" altLang="en-US" dirty="0"/>
              <a:t> finds a solution to a given problem by reducing the problem to smaller versions of itself</a:t>
            </a:r>
          </a:p>
          <a:p>
            <a:pPr lvl="1" eaLnBrk="1" hangingPunct="1"/>
            <a:r>
              <a:rPr lang="en-US" altLang="en-US" dirty="0"/>
              <a:t>Must have one (or more) base cases</a:t>
            </a:r>
          </a:p>
          <a:p>
            <a:pPr lvl="1" eaLnBrk="1" hangingPunct="1"/>
            <a:r>
              <a:rPr lang="en-US" altLang="en-US" dirty="0"/>
              <a:t>General solution must eventually reduce to a base case 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u="sng" dirty="0"/>
              <a:t>recursive function</a:t>
            </a:r>
            <a:r>
              <a:rPr lang="en-US" altLang="en-US" dirty="0"/>
              <a:t> is a function that calls itself</a:t>
            </a:r>
          </a:p>
          <a:p>
            <a:pPr eaLnBrk="1" hangingPunct="1"/>
            <a:r>
              <a:rPr lang="en-US" altLang="en-US" dirty="0"/>
              <a:t>Recursive algorithms are implemented using recursive functions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Recursive Definitions (5 of 5)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585382"/>
          </a:xfrm>
        </p:spPr>
        <p:txBody>
          <a:bodyPr/>
          <a:lstStyle/>
          <a:p>
            <a:pPr eaLnBrk="1" hangingPunct="1"/>
            <a:r>
              <a:rPr lang="en-US" altLang="en-US" dirty="0"/>
              <a:t>Think of a recursive function as having infinitely many copies of itself</a:t>
            </a:r>
          </a:p>
          <a:p>
            <a:pPr lvl="1" eaLnBrk="1" hangingPunct="1"/>
            <a:r>
              <a:rPr lang="en-US" altLang="en-US" dirty="0"/>
              <a:t>Every call has its own code and its own set of parameters and local variables</a:t>
            </a:r>
          </a:p>
          <a:p>
            <a:pPr lvl="1" eaLnBrk="1" hangingPunct="1"/>
            <a:r>
              <a:rPr lang="en-US" altLang="en-US" dirty="0"/>
              <a:t>After completing a particular recursive call:</a:t>
            </a:r>
          </a:p>
          <a:p>
            <a:pPr lvl="2" eaLnBrk="1" hangingPunct="1"/>
            <a:r>
              <a:rPr lang="en-US" altLang="en-US" dirty="0"/>
              <a:t>Control goes back to the calling environment, the previous call</a:t>
            </a:r>
          </a:p>
          <a:p>
            <a:pPr lvl="2" eaLnBrk="1" hangingPunct="1"/>
            <a:r>
              <a:rPr lang="en-US" altLang="en-US" dirty="0"/>
              <a:t>Execution begins from the point immediately following the recursive call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Direct and Indirect Recursion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69715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Directly recursive</a:t>
            </a:r>
            <a:r>
              <a:rPr lang="en-US" altLang="en-US" dirty="0"/>
              <a:t>: a function that calls itself</a:t>
            </a:r>
          </a:p>
          <a:p>
            <a:pPr eaLnBrk="1" hangingPunct="1"/>
            <a:r>
              <a:rPr lang="en-US" altLang="en-US" u="sng" dirty="0"/>
              <a:t>Indirectly recursive</a:t>
            </a:r>
            <a:r>
              <a:rPr lang="en-US" altLang="en-US" dirty="0"/>
              <a:t>: a function that calls another function and eventually results in the original function call</a:t>
            </a:r>
          </a:p>
          <a:p>
            <a:pPr eaLnBrk="1" hangingPunct="1"/>
            <a:r>
              <a:rPr lang="en-US" altLang="en-US" u="sng" dirty="0"/>
              <a:t>Tail recursive function</a:t>
            </a:r>
            <a:r>
              <a:rPr lang="en-US" altLang="en-US" dirty="0"/>
              <a:t>: a recursive function in which the last statement executed is the recursive 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Malik_C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913</Words>
  <Application>Microsoft Office PowerPoint</Application>
  <PresentationFormat>On-screen Show (4:3)</PresentationFormat>
  <Paragraphs>112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1_Malik_CS1</vt:lpstr>
      <vt:lpstr>Malik_cpp</vt:lpstr>
      <vt:lpstr>Office Theme</vt:lpstr>
      <vt:lpstr>Chapter 15</vt:lpstr>
      <vt:lpstr>Objectives (1 of 2)</vt:lpstr>
      <vt:lpstr>Objectives (2 of 2)</vt:lpstr>
      <vt:lpstr>Recursive Definitions (1 of 5)</vt:lpstr>
      <vt:lpstr>Recursive Definitions (2 of 5)</vt:lpstr>
      <vt:lpstr>Recursive Definitions (3 of 5)</vt:lpstr>
      <vt:lpstr>Recursive Definitions (4 of 5)</vt:lpstr>
      <vt:lpstr>Recursive Definitions (5 of 5)</vt:lpstr>
      <vt:lpstr>Direct and Indirect Recursion</vt:lpstr>
      <vt:lpstr>Infinite Recursion (1 of 2)</vt:lpstr>
      <vt:lpstr>Infinite Recursion (2 of 2)</vt:lpstr>
      <vt:lpstr>Recursion or Iteration? (1 of 4)</vt:lpstr>
      <vt:lpstr>Recursion or Iteration? (2 of 4)</vt:lpstr>
      <vt:lpstr>Recursion or Iteration? (3 of 4)</vt:lpstr>
      <vt:lpstr>Recursion or Iteration? (4 of 4)</vt:lpstr>
      <vt:lpstr>Quick Review (1 of 3)</vt:lpstr>
      <vt:lpstr>Quick Review (2 of 3)</vt:lpstr>
      <vt:lpstr>Quick Review (3 of 3)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Ang</dc:creator>
  <cp:lastModifiedBy>Mani</cp:lastModifiedBy>
  <cp:revision>130</cp:revision>
  <cp:lastPrinted>2009-04-22T19:24:48Z</cp:lastPrinted>
  <dcterms:created xsi:type="dcterms:W3CDTF">2002-08-16T01:42:13Z</dcterms:created>
  <dcterms:modified xsi:type="dcterms:W3CDTF">2022-03-11T13:48:33Z</dcterms:modified>
</cp:coreProperties>
</file>