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 Lists (Chapter 16) -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What is the primary advantage of a linked list over an array?</a:t>
            </a:r>
          </a:p>
          <a:p>
            <a:endParaRPr dirty="0"/>
          </a:p>
          <a:p>
            <a:r>
              <a:rPr dirty="0"/>
              <a:t>A) Fixed size</a:t>
            </a:r>
          </a:p>
          <a:p>
            <a:r>
              <a:rPr dirty="0"/>
              <a:t>B) Faster access to elements by index</a:t>
            </a:r>
          </a:p>
          <a:p>
            <a:r>
              <a:rPr dirty="0"/>
              <a:t>C) Dynamic size</a:t>
            </a:r>
          </a:p>
          <a:p>
            <a:r>
              <a:rPr dirty="0"/>
              <a:t>D) Better memory utilization for sorted data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5E701-A0C5-A8D9-2C13-BA91D6CA06B4}"/>
              </a:ext>
            </a:extLst>
          </p:cNvPr>
          <p:cNvSpPr/>
          <p:nvPr/>
        </p:nvSpPr>
        <p:spPr>
          <a:xfrm>
            <a:off x="766916" y="4444181"/>
            <a:ext cx="7737987" cy="5309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Time Complexity - 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What is the Big-O notation for a function with a time complexity of `n^2 + 3n + 4`?</a:t>
            </a:r>
          </a:p>
          <a:p>
            <a:endParaRPr dirty="0"/>
          </a:p>
          <a:p>
            <a:r>
              <a:rPr dirty="0"/>
              <a:t>A) O(3n)</a:t>
            </a:r>
          </a:p>
          <a:p>
            <a:r>
              <a:rPr dirty="0"/>
              <a:t>B) O(n^2)</a:t>
            </a:r>
          </a:p>
          <a:p>
            <a:r>
              <a:rPr dirty="0"/>
              <a:t>C) O(n^3)</a:t>
            </a:r>
          </a:p>
          <a:p>
            <a:r>
              <a:rPr dirty="0"/>
              <a:t>D) O(4)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9014E4-7A6C-6369-0873-350EB946EB4B}"/>
              </a:ext>
            </a:extLst>
          </p:cNvPr>
          <p:cNvSpPr/>
          <p:nvPr/>
        </p:nvSpPr>
        <p:spPr>
          <a:xfrm>
            <a:off x="766916" y="3913240"/>
            <a:ext cx="7737987" cy="6292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32EED-8C7A-5556-BE87-FCEC14BDB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2B83-B0D5-AC2F-A7C9-609A9969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(Chapter 11)</a:t>
            </a:r>
            <a:r>
              <a:rPr dirty="0"/>
              <a:t> - Q1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5ACD-699B-2C5E-DE21-EF801677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primary purpose of a virtual function in a base class?</a:t>
            </a:r>
          </a:p>
          <a:p>
            <a:endParaRPr dirty="0"/>
          </a:p>
          <a:p>
            <a:r>
              <a:rPr dirty="0"/>
              <a:t>A) </a:t>
            </a:r>
            <a:r>
              <a:rPr lang="en-US" dirty="0"/>
              <a:t>To make the class abstract </a:t>
            </a:r>
          </a:p>
          <a:p>
            <a:r>
              <a:rPr dirty="0"/>
              <a:t>B) </a:t>
            </a:r>
            <a:r>
              <a:rPr lang="en-US" dirty="0"/>
              <a:t>To enable dynamic (runtime) polymorphism</a:t>
            </a:r>
            <a:endParaRPr dirty="0"/>
          </a:p>
          <a:p>
            <a:r>
              <a:rPr dirty="0"/>
              <a:t>C) </a:t>
            </a:r>
            <a:r>
              <a:rPr lang="en-US" dirty="0"/>
              <a:t>To allow constructor overloading</a:t>
            </a:r>
            <a:endParaRPr dirty="0"/>
          </a:p>
          <a:p>
            <a:r>
              <a:rPr dirty="0"/>
              <a:t>D) </a:t>
            </a:r>
            <a:r>
              <a:rPr lang="en-US" dirty="0"/>
              <a:t>To simplify static binding</a:t>
            </a:r>
            <a:endParaRPr dirty="0"/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F3A992-8B8E-656C-6A18-1DB624F0F662}"/>
              </a:ext>
            </a:extLst>
          </p:cNvPr>
          <p:cNvSpPr/>
          <p:nvPr/>
        </p:nvSpPr>
        <p:spPr>
          <a:xfrm>
            <a:off x="766916" y="3823853"/>
            <a:ext cx="7737987" cy="6292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E0B1-EDE9-3A74-A8F1-72FD477B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vs Virtual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EDCEF-D757-19F9-7913-6221BFF9F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14" y="2284133"/>
            <a:ext cx="4054191" cy="2568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AD528-2221-A1B7-AB0F-761F23CA8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88" y="2074564"/>
            <a:ext cx="3642676" cy="2987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89B445-BB1D-AACA-1BA5-4B3FEB42D3A0}"/>
              </a:ext>
            </a:extLst>
          </p:cNvPr>
          <p:cNvSpPr txBox="1"/>
          <p:nvPr/>
        </p:nvSpPr>
        <p:spPr>
          <a:xfrm>
            <a:off x="879987" y="5203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Mandatory Override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64F0B-D9D0-2B3D-EFFE-9E0B3192A02B}"/>
              </a:ext>
            </a:extLst>
          </p:cNvPr>
          <p:cNvSpPr txBox="1"/>
          <p:nvPr/>
        </p:nvSpPr>
        <p:spPr>
          <a:xfrm>
            <a:off x="5604387" y="5203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Optional Override</a:t>
            </a:r>
          </a:p>
        </p:txBody>
      </p:sp>
    </p:spTree>
    <p:extLst>
      <p:ext uri="{BB962C8B-B14F-4D97-AF65-F5344CB8AC3E}">
        <p14:creationId xmlns:p14="http://schemas.microsoft.com/office/powerpoint/2010/main" val="310348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BB122-76DF-795D-A3EE-8FA1B0A1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D1E-0333-9E23-3198-EED45A03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(Chapter 11)</a:t>
            </a:r>
            <a:r>
              <a:rPr dirty="0"/>
              <a:t> - Q1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CE6A-C1C4-E3BF-0127-ECC00ECA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inheritance, how can the derived class access private members of the base class?</a:t>
            </a:r>
          </a:p>
          <a:p>
            <a:endParaRPr dirty="0"/>
          </a:p>
          <a:p>
            <a:r>
              <a:rPr dirty="0"/>
              <a:t>A) </a:t>
            </a:r>
            <a:r>
              <a:rPr lang="en-US" dirty="0"/>
              <a:t>Through public functions of the base class</a:t>
            </a:r>
          </a:p>
          <a:p>
            <a:r>
              <a:rPr dirty="0"/>
              <a:t>B) </a:t>
            </a:r>
            <a:r>
              <a:rPr lang="en-US" dirty="0"/>
              <a:t>Directly, since it inherits everything</a:t>
            </a:r>
            <a:endParaRPr dirty="0"/>
          </a:p>
          <a:p>
            <a:r>
              <a:rPr dirty="0"/>
              <a:t>C) </a:t>
            </a:r>
            <a:r>
              <a:rPr lang="en-US" dirty="0"/>
              <a:t>Through the use of a friend function</a:t>
            </a:r>
            <a:endParaRPr dirty="0"/>
          </a:p>
          <a:p>
            <a:r>
              <a:rPr dirty="0"/>
              <a:t>D) </a:t>
            </a:r>
            <a:r>
              <a:rPr lang="en-US" dirty="0"/>
              <a:t>Both A and C</a:t>
            </a:r>
            <a:endParaRPr dirty="0"/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A1018C-9687-0860-DAE9-6F58DDE170E3}"/>
              </a:ext>
            </a:extLst>
          </p:cNvPr>
          <p:cNvSpPr/>
          <p:nvPr/>
        </p:nvSpPr>
        <p:spPr>
          <a:xfrm>
            <a:off x="703006" y="5013557"/>
            <a:ext cx="7737987" cy="6292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3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 Lists (Chapter 16) - 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Which operation in a linked list involves removing a node and freeing its memory?</a:t>
            </a:r>
          </a:p>
          <a:p>
            <a:endParaRPr dirty="0"/>
          </a:p>
          <a:p>
            <a:r>
              <a:rPr dirty="0"/>
              <a:t>A) Traversal</a:t>
            </a:r>
          </a:p>
          <a:p>
            <a:r>
              <a:rPr dirty="0"/>
              <a:t>B) Insertion</a:t>
            </a:r>
          </a:p>
          <a:p>
            <a:r>
              <a:rPr dirty="0"/>
              <a:t>C) Deletion</a:t>
            </a:r>
          </a:p>
          <a:p>
            <a:r>
              <a:rPr dirty="0"/>
              <a:t>D) Sorting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38BCCE-FB8B-8744-D064-A93CA55011AA}"/>
              </a:ext>
            </a:extLst>
          </p:cNvPr>
          <p:cNvSpPr/>
          <p:nvPr/>
        </p:nvSpPr>
        <p:spPr>
          <a:xfrm>
            <a:off x="766916" y="4532671"/>
            <a:ext cx="7737987" cy="4424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Pointers and Classes (Chapter 12) -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What is a shallow copy in pointer-based classes?</a:t>
            </a:r>
          </a:p>
          <a:p>
            <a:endParaRPr dirty="0"/>
          </a:p>
          <a:p>
            <a:r>
              <a:rPr dirty="0"/>
              <a:t>A) It creates a new memory location for copied objects.</a:t>
            </a:r>
          </a:p>
          <a:p>
            <a:r>
              <a:rPr dirty="0"/>
              <a:t>B) Both objects share the same memory location.</a:t>
            </a:r>
          </a:p>
          <a:p>
            <a:r>
              <a:rPr dirty="0"/>
              <a:t>C) It always throws a runtime error.</a:t>
            </a:r>
          </a:p>
          <a:p>
            <a:r>
              <a:rPr dirty="0"/>
              <a:t>D) It prevents memory leaks.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A0EDBC-ACC7-0DF9-1359-3FC84CCEAF04}"/>
              </a:ext>
            </a:extLst>
          </p:cNvPr>
          <p:cNvSpPr/>
          <p:nvPr/>
        </p:nvSpPr>
        <p:spPr>
          <a:xfrm>
            <a:off x="766916" y="3706763"/>
            <a:ext cx="7737987" cy="6292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Pointers and Classes (Chapter 12) -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is the correct use of the '-&gt;' operator in pointer variables?</a:t>
            </a:r>
          </a:p>
          <a:p>
            <a:endParaRPr dirty="0"/>
          </a:p>
          <a:p>
            <a:r>
              <a:rPr dirty="0"/>
              <a:t>A) Accessing an object's private members</a:t>
            </a:r>
          </a:p>
          <a:p>
            <a:r>
              <a:rPr dirty="0"/>
              <a:t>B) Accessing members of an object through a pointer</a:t>
            </a:r>
          </a:p>
          <a:p>
            <a:r>
              <a:rPr dirty="0"/>
              <a:t>C) Performing pointer arithmetic</a:t>
            </a:r>
          </a:p>
          <a:p>
            <a:r>
              <a:rPr dirty="0"/>
              <a:t>D) Releasing memory occupied by a pointer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9E2586-018C-0922-5ACA-EFEBBE070133}"/>
              </a:ext>
            </a:extLst>
          </p:cNvPr>
          <p:cNvSpPr/>
          <p:nvPr/>
        </p:nvSpPr>
        <p:spPr>
          <a:xfrm>
            <a:off x="766916" y="3913239"/>
            <a:ext cx="7737987" cy="9635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Recursion (Chapter 15) -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What is required for a recursive function to terminate?</a:t>
            </a:r>
          </a:p>
          <a:p>
            <a:endParaRPr dirty="0"/>
          </a:p>
          <a:p>
            <a:r>
              <a:rPr dirty="0"/>
              <a:t>A) Base case</a:t>
            </a:r>
          </a:p>
          <a:p>
            <a:r>
              <a:rPr dirty="0"/>
              <a:t>B) Stack overflow</a:t>
            </a:r>
          </a:p>
          <a:p>
            <a:r>
              <a:rPr dirty="0"/>
              <a:t>C) A loop</a:t>
            </a:r>
          </a:p>
          <a:p>
            <a:r>
              <a:rPr dirty="0"/>
              <a:t>D) Recursive case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3AAC5E-5B3A-4E83-3849-5E0FBC2CD66F}"/>
              </a:ext>
            </a:extLst>
          </p:cNvPr>
          <p:cNvSpPr/>
          <p:nvPr/>
        </p:nvSpPr>
        <p:spPr>
          <a:xfrm>
            <a:off x="766916" y="3302744"/>
            <a:ext cx="7737987" cy="5604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Recursion (Chapter 15) - Q6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Which of the following is a tail-recursive function?</a:t>
            </a:r>
          </a:p>
          <a:p>
            <a:endParaRPr dirty="0"/>
          </a:p>
          <a:p>
            <a:r>
              <a:rPr dirty="0"/>
              <a:t>A) A recursive function that calls itself at the beginning.</a:t>
            </a:r>
          </a:p>
          <a:p>
            <a:r>
              <a:rPr dirty="0"/>
              <a:t>B) A recursive function where the recursive call is the last operation.</a:t>
            </a:r>
          </a:p>
          <a:p>
            <a:r>
              <a:rPr dirty="0"/>
              <a:t>C) A recursive function that does not return a value.</a:t>
            </a:r>
          </a:p>
          <a:p>
            <a:r>
              <a:rPr dirty="0"/>
              <a:t>D) A recursive function that uses global variables.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6EB23E-4150-CE0B-E585-15C8A3A0ACA1}"/>
              </a:ext>
            </a:extLst>
          </p:cNvPr>
          <p:cNvSpPr/>
          <p:nvPr/>
        </p:nvSpPr>
        <p:spPr>
          <a:xfrm>
            <a:off x="766916" y="3716596"/>
            <a:ext cx="7737987" cy="7865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Sorting Algorithms - Q7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What is the time complexity of the worst-case scenario for Insertion Sort?</a:t>
            </a:r>
          </a:p>
          <a:p>
            <a:endParaRPr dirty="0"/>
          </a:p>
          <a:p>
            <a:r>
              <a:rPr dirty="0"/>
              <a:t>A) O(n)</a:t>
            </a:r>
          </a:p>
          <a:p>
            <a:r>
              <a:rPr dirty="0"/>
              <a:t>B) O(log n)</a:t>
            </a:r>
          </a:p>
          <a:p>
            <a:r>
              <a:rPr dirty="0"/>
              <a:t>C) O(n^2)</a:t>
            </a:r>
          </a:p>
          <a:p>
            <a:r>
              <a:rPr dirty="0"/>
              <a:t>D) O(n log n)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B7DF80-51DB-58E3-7338-0C9765DBFF53}"/>
              </a:ext>
            </a:extLst>
          </p:cNvPr>
          <p:cNvSpPr/>
          <p:nvPr/>
        </p:nvSpPr>
        <p:spPr>
          <a:xfrm>
            <a:off x="703006" y="4503174"/>
            <a:ext cx="7737987" cy="4522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Sorting Algorithms - Q8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Which sorting algorithm uses the divide-and-conquer strategy?</a:t>
            </a:r>
          </a:p>
          <a:p>
            <a:endParaRPr dirty="0"/>
          </a:p>
          <a:p>
            <a:r>
              <a:rPr dirty="0"/>
              <a:t>A) Insertion Sort</a:t>
            </a:r>
          </a:p>
          <a:p>
            <a:r>
              <a:rPr dirty="0"/>
              <a:t>B) Bubble Sort</a:t>
            </a:r>
          </a:p>
          <a:p>
            <a:r>
              <a:rPr dirty="0"/>
              <a:t>C) Quick Sort</a:t>
            </a:r>
          </a:p>
          <a:p>
            <a:r>
              <a:rPr dirty="0"/>
              <a:t>D) Selection Sort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53F7F0-980C-681F-894C-B9EDE4354199}"/>
              </a:ext>
            </a:extLst>
          </p:cNvPr>
          <p:cNvSpPr/>
          <p:nvPr/>
        </p:nvSpPr>
        <p:spPr>
          <a:xfrm>
            <a:off x="835742" y="4395019"/>
            <a:ext cx="7737987" cy="6194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Time Complexity - Q9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In asymptotic notation, which term defines the average case of an algorithm?</a:t>
            </a:r>
          </a:p>
          <a:p>
            <a:endParaRPr dirty="0"/>
          </a:p>
          <a:p>
            <a:r>
              <a:rPr dirty="0"/>
              <a:t>A) Big-O (O)</a:t>
            </a:r>
          </a:p>
          <a:p>
            <a:r>
              <a:rPr dirty="0"/>
              <a:t>B) Big-Omega (Ω)</a:t>
            </a:r>
          </a:p>
          <a:p>
            <a:r>
              <a:rPr dirty="0"/>
              <a:t>C) Big-Theta (Θ)</a:t>
            </a:r>
          </a:p>
          <a:p>
            <a:r>
              <a:rPr dirty="0"/>
              <a:t>D) Big-Sigma (Σ)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424E85-1A26-A164-AF6F-85A292780A85}"/>
              </a:ext>
            </a:extLst>
          </p:cNvPr>
          <p:cNvSpPr/>
          <p:nvPr/>
        </p:nvSpPr>
        <p:spPr>
          <a:xfrm>
            <a:off x="703006" y="4473678"/>
            <a:ext cx="7737987" cy="5407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570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Linked Lists (Chapter 16) - Q1</vt:lpstr>
      <vt:lpstr>Linked Lists (Chapter 16) - Q2</vt:lpstr>
      <vt:lpstr>Pointers and Classes (Chapter 12) - Q3</vt:lpstr>
      <vt:lpstr>Pointers and Classes (Chapter 12) - Q4</vt:lpstr>
      <vt:lpstr>Recursion (Chapter 15) - Q5</vt:lpstr>
      <vt:lpstr>Recursion (Chapter 15) - Q6</vt:lpstr>
      <vt:lpstr>Sorting Algorithms - Q7</vt:lpstr>
      <vt:lpstr>Sorting Algorithms - Q8</vt:lpstr>
      <vt:lpstr>Time Complexity - Q9</vt:lpstr>
      <vt:lpstr>Time Complexity - Q10</vt:lpstr>
      <vt:lpstr>Inheritance (Chapter 11) - Q11</vt:lpstr>
      <vt:lpstr>Abstract Class vs Virtual Function</vt:lpstr>
      <vt:lpstr>Inheritance (Chapter 11) - Q12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Qian, Cheng</cp:lastModifiedBy>
  <cp:revision>4</cp:revision>
  <dcterms:created xsi:type="dcterms:W3CDTF">2013-01-27T09:14:16Z</dcterms:created>
  <dcterms:modified xsi:type="dcterms:W3CDTF">2024-11-26T20:33:42Z</dcterms:modified>
  <cp:category/>
</cp:coreProperties>
</file>