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53"/>
  </p:notesMasterIdLst>
  <p:handoutMasterIdLst>
    <p:handoutMasterId r:id="rId54"/>
  </p:handoutMasterIdLst>
  <p:sldIdLst>
    <p:sldId id="526" r:id="rId2"/>
    <p:sldId id="383" r:id="rId3"/>
    <p:sldId id="406" r:id="rId4"/>
    <p:sldId id="348" r:id="rId5"/>
    <p:sldId id="371" r:id="rId6"/>
    <p:sldId id="372" r:id="rId7"/>
    <p:sldId id="323" r:id="rId8"/>
    <p:sldId id="329" r:id="rId9"/>
    <p:sldId id="288" r:id="rId10"/>
    <p:sldId id="379" r:id="rId11"/>
    <p:sldId id="422" r:id="rId12"/>
    <p:sldId id="423" r:id="rId13"/>
    <p:sldId id="360" r:id="rId14"/>
    <p:sldId id="331" r:id="rId15"/>
    <p:sldId id="332" r:id="rId16"/>
    <p:sldId id="343" r:id="rId17"/>
    <p:sldId id="445" r:id="rId18"/>
    <p:sldId id="442" r:id="rId19"/>
    <p:sldId id="443" r:id="rId20"/>
    <p:sldId id="527" r:id="rId21"/>
    <p:sldId id="344" r:id="rId22"/>
    <p:sldId id="451" r:id="rId23"/>
    <p:sldId id="528" r:id="rId24"/>
    <p:sldId id="530" r:id="rId25"/>
    <p:sldId id="529" r:id="rId26"/>
    <p:sldId id="531" r:id="rId27"/>
    <p:sldId id="408" r:id="rId28"/>
    <p:sldId id="438" r:id="rId29"/>
    <p:sldId id="424" r:id="rId30"/>
    <p:sldId id="412" r:id="rId31"/>
    <p:sldId id="409" r:id="rId32"/>
    <p:sldId id="351" r:id="rId33"/>
    <p:sldId id="410" r:id="rId34"/>
    <p:sldId id="425" r:id="rId35"/>
    <p:sldId id="426" r:id="rId36"/>
    <p:sldId id="411" r:id="rId37"/>
    <p:sldId id="427" r:id="rId38"/>
    <p:sldId id="413" r:id="rId39"/>
    <p:sldId id="414" r:id="rId40"/>
    <p:sldId id="416" r:id="rId41"/>
    <p:sldId id="417" r:id="rId42"/>
    <p:sldId id="418" r:id="rId43"/>
    <p:sldId id="419" r:id="rId44"/>
    <p:sldId id="420" r:id="rId45"/>
    <p:sldId id="415" r:id="rId46"/>
    <p:sldId id="278" r:id="rId47"/>
    <p:sldId id="446" r:id="rId48"/>
    <p:sldId id="421" r:id="rId49"/>
    <p:sldId id="447" r:id="rId50"/>
    <p:sldId id="352" r:id="rId51"/>
    <p:sldId id="523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D0111"/>
    <a:srgbClr val="CC0000"/>
    <a:srgbClr val="0066FF"/>
    <a:srgbClr val="008080"/>
    <a:srgbClr val="006699"/>
    <a:srgbClr val="99003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32" autoAdjust="0"/>
  </p:normalViewPr>
  <p:slideViewPr>
    <p:cSldViewPr snapToGrid="0">
      <p:cViewPr varScale="1">
        <p:scale>
          <a:sx n="111" d="100"/>
          <a:sy n="111" d="100"/>
        </p:scale>
        <p:origin x="154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7306791-8043-42A1-9A43-28C2AE42D7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019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31T23:34:21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11451 8514 3 0,'0'0'11'15,"51"-178"-11"-15,-7 89 0 16,12 1-2-16,7 3-10 16,3 0 12-16,3 6 0 15,-4 5 0-15,-5 2 0 16,-9 4 0-16,-1-2 0 16,-4-3 0-16,4-1 0 15,0-4 0-15</inkml:trace>
  <inkml:trace contextRef="#ctx0" brushRef="#br0" timeOffset="17646.78">15878 15159 163 0,'0'0'159'16,"0"0"-38"-16,0 0 44 15,0 0-86-15,0 0-37 16,0 0-5-16,19 103-1 16,-2-99 5-16,0 1 14 15,-1 0 7-15,4-5-3 16,0 0 5-16,4 0-21 15,1 0-11-15,4 0-3 16,2 0 0-16,-2 0-6 16,-2 0 3-16,-1 0 10 15,-1-5 18-15,26-27 78 16,-26 11-96 0,0-6-17-16,-6 1-9 15,-3 2 17-15,-3-2-3 0,1-6 27 16,-3-4 3-16,-2-4-17 15,-5-4 15-15,-4 0-18 16,0 6 8-16,-2 4 30 16,-20 3 14-16,-7 8-11 15,-7 0-14-15,0 5-18 16,-1 6-23-16,1 8-11 16,1 4-9-16,-1 0-1 15,-5 16 0-15,1 7-1 16,3 3 1-16,3 2 1 15,5-6 9-15,9-3-8 0,7-1-1 16,3 3-1 0,6-1-11-16,2 5 0 0,2 0-7 15,0 3-17-15,0 1-26 16,9-4-46-16,2-3-27 16,2-4-39-16,1-6-79 15,10-6-19-15,-1-6-102 16,-1 0-337-16</inkml:trace>
  <inkml:trace contextRef="#ctx0" brushRef="#br0" timeOffset="18069.8">16945 14503 816 0,'0'0'328'15,"0"0"-98"-15,0 0-12 16,0 0-79-16,0 0-33 0,0 0-66 16,0 0-26-1,-38 97 8-15,27-47 8 0,-3 8 2 16,6 4-1-16,3-1-10 16,3-4-9-16,2-4 0 15,0-8-12-15,0-10 1 16,5-8-1-16,3-6-7 15,4-7-39-15,3-10-57 16,5-4-61-16,20-4-88 16,-2-18-109-16,-5-8-252 0</inkml:trace>
  <inkml:trace contextRef="#ctx0" brushRef="#br0" timeOffset="18442.03">17237 14696 430 0,'0'0'336'0,"0"0"-140"16,0 0 57-16,0 0-80 15,33 138-45-15,-28-85-38 16,1-11-25-16,-4-5-27 16,3-14-23-16,-5-8-15 15,3-12-13-15,-3-3 13 16,0 0 12-16,2-18 10 15,0-8-4-15,5-10-12 16,1 0 4-16,4 2-4 16,-1 8 21-16,-3 6-5 15,4 6 18-15,-3 7-12 0,4 6 4 16,1 1-17 0,3 0-7-16,3 0-7 0,1 9 7 15,0 9-7-15,-3 3-1 16,1-1 2-16,-8 0-2 15,-3-4-49-15,-4-4-77 16,-1-8-47-16,-1-4-93 16,1-11-89-16,1-8-194 0</inkml:trace>
  <inkml:trace contextRef="#ctx0" brushRef="#br0" timeOffset="18649.58">17796 14558 339 0,'0'0'242'15,"0"0"41"-15,0 0 29 16,0 0-60-16,0 0-42 16,114 132-20-16,-101-88-45 15,-2 5-27-15,-8 5-32 16,-3 0-42-16,0 0-44 16,-18-1-3-16,-11 0-115 15,-19 9-99-15,6-12-156 16,7-13-488-16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01T00:08:09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9122 6563 409 0,'0'0'214'0,"0"0"-58"15,0 0 17-15,0 0-15 16,0 0-6-16,0 0-19 16,18-22-23-16,-7 10-21 15,5 0-20-15,-1 2-17 16,6-2-14-16,3 2-6 16,3 0-10-16,4 2-9 15,3-2 2-15,3 2-8 0,5-2 2 16,8 2 3-1,3-2 1-15,4 2 9 0,4-1-5 16,1 1 0 0,-2 3 0-16,0 0 2 0,-2 0-1 15,3 1 7-15,-5-1-2 16,2 1-11-16,-5 3 2 16,0-1 5-16,-1 2 1 15,1 0-7-15,-2 0-1 16,3 0-1-16,-1 0 0 15,-1 0-4-15,-1 0 0 16,2 0-1-16,1-2-5 16,2 2 5-16,3-3 0 15,5 3 3-15,0 0-8 16,1 0 5-16,-3 0-6 0,-2 0 8 16,-7 0-8-1,-6 0 1-15,-14 0 0 0,-6 0 5 16,-12 0-5-16,-5 0-1 15,-6 0 12-15,-1 0 9 16,-1 0 7-16,0 0 0 16,0 0-9-16,-2 0-4 15,0 0-6-15,2 0-3 16,-2 0-5-16,0 0 7 16,0 0-6-16,0 0 6 15,0 0-8-15,0 0-34 16,0 0-48-16,-8 0-72 0,-28 5-139 15,1 4-324 1,-4 0-279-16</inkml:trace>
  <inkml:trace contextRef="#ctx0" brushRef="#br0" timeOffset="2288.42">10664 4624 84 0,'0'0'69'0,"0"0"15"16,0 0 2-16,0 0-3 16,0 0-11-16,0 0-6 15,0 0 6-15,-11 0 5 16,9 0 14-16,-3 0 8 16,1 0 5-16,-6 0 5 15,0 0-22-15,-9 0-12 16,0 0-10-16,-8 0 12 15,-6 13-13-15,-3 6-3 0,-4 3-6 16,0 4-14-16,-2 6 7 16,1 6-9-16,-1 6-7 15,2 6-2-15,-3 11-6 16,1 7 3-16,0 6-13 16,-1 8 2-16,6 2-10 15,3-1-5-15,10-3-1 16,6-6 1-16,9-4-1 15,7-8-1-15,2-1 1 16,0-3 0-16,0-2 0 16,2 1 1-16,7 0 12 15,-2 0-4-15,4-4 6 0,3-3-5 16,1-1 2-16,7-7-5 16,1-4-5-16,3-4-1 15,3-6 12-15,2-6-5 16,2-4-8-16,8-2 7 15,-1-3 4-15,2 0-10 16,-1 0 0-16,-4 0 8 16,-6 0-2-16,-4-3-7 15,-4-1 0-15,-8 0 0 16,1-5 0-16,-3-3 0 16,0-1 1-16,1 0 23 15,3 0 6-15,4 0-6 16,5-8-11-16,1 1-12 0,0 0 5 15,2 3-6-15,0-2 6 16,-3-2-5-16,1-2 5 16,-2-4 9-16,1-4-8 15,-1-4 9-15,0-4 1 16,-4-4-10-16,0 0 0 16,-1-7-1-16,-2 2-5 15,-2-6 0-15,-1-1-1 16,-1 3-11-16,1 0-2 15,-5 5 7-15,4 2 5 16,-1 0-1-16,1 2 1 16,-3-2 0-16,3 0 1 0,-5 0 8 15,-1-4-7 1,-1 0 1-16,-3-3 5 0,-1 1-1 16,-3 4-6-16,0 2 0 15,0 9 1-15,0 0 0 16,0 7 0-16,-3 0 1 15,-1-2-1-15,-1 0 0 16,-1-4-1-16,-1 0 0 16,1-4 0-16,-1-3-1 15,-2 0 0-15,0 0 0 16,3 4 1-16,-4 0 0 16,-1 3 0-16,3 0 1 15,-4 2 13-15,1-2-3 0,0-2 0 16,-2-1-10-1,0 0 5-15,-3-1-4 0,0 0-2 16,-2 0 1-16,0 4-1 16,-1 0 0-16,-4 1 9 15,0 2 3-15,0-2-6 16,0 3-6-16,1 3 1 16,4 1 0-16,0 1-1 15,0 5-1-15,5 2-5 16,0 4 0-16,-1 1-3 15,1 1-6-15,-1 0-19 16,-1 0-25-16,-1 0-25 16,1 3-16-16,1 6-34 15,1-2-49-15,1 6-82 16,4-4-65-16,3 2-171 0</inkml:trace>
  <inkml:trace contextRef="#ctx0" brushRef="#br0" timeOffset="5921.74">16740 6731 675 0,'0'0'283'15,"0"0"-163"-15,0 0 69 16,0 0-5-16,0 0-72 15,167-32-61-15,-86 12-30 0,10 0-10 16,7 4-10-16,4 2 6 16,1 3-6-16,-1 6 13 15,1 1 37-15,0 1 3 16,-3-3-16-16,0 5-14 16,-5 1-14-16,-3 0-9 15,-12 0 0-15,-15 0-1 16,-19 0-1-16,-17 0-17 15,-13 0 17-15,-11 0 1 16,-5 0 12-16,0 0 2 16,0 0-14-16,-11 0-75 15,-34 0-194-15,5-4-357 16,-1 2-230-16</inkml:trace>
  <inkml:trace contextRef="#ctx0" brushRef="#br0" timeOffset="6222.1">17609 6711 314 0,'0'0'316'16,"0"0"-207"-16,0 0 29 15,0 0 23-15,0 118 7 16,0-61-40-16,-4 11 7 16,-3 8 0-16,-2 4-29 0,0-1-20 15,0-7-21-15,5-8-27 16,-1-12-16-16,3-12-22 16,2-12-2-16,0-12-86 15,0-16-139-15,0-8-159 16,0-18-245-16</inkml:trace>
  <inkml:trace contextRef="#ctx0" brushRef="#br0" timeOffset="6404.79">17464 6910 719 0,'0'0'273'0,"0"0"-69"15,0 0 0-15,-116 68-75 0,92-52-91 16,6-4-38-16,5-4-115 16,3-6-131-16,6-2-129 15,2 0-190-15</inkml:trace>
  <inkml:trace contextRef="#ctx0" brushRef="#br0" timeOffset="6539.26">17571 6896 95 0,'0'0'247'16,"0"0"-13"-16,0 0-28 16,145 62-105-16,-103-54-53 15,3-8-48-15,11-6-35 0,-12-16-206 16,-6 0-414-16</inkml:trace>
  <inkml:trace contextRef="#ctx0" brushRef="#br0" timeOffset="19488.53">4854 10511 329 0,'0'0'264'0,"0"0"-61"15,0 0-21-15,0 0-7 0,0 0-8 16,0 0-41-16,0 0-30 16,0 0-18-16,0 0-21 15,12 0-4-15,9 0 1 16,1 0-2-16,4 0-18 15,3 0-6-15,0 0-6 16,-2 0-2-16,-2 0 2 16,-3 0 0-16,2 0 6 15,-1 2 3-15,1 0-2 16,3 0 5-16,5-2-9 16,-1 0-9-16,6 0-6 0,3 0-9 15,3 0 1-15,1 0 5 16,6 0-5-16,3 0-1 15,2 0 5-15,1 0-5 16,2 0 8-16,-2 0-7 16,2 2-1-16,-2 4-1 15,-1 2 0-15,-1-2 0 16,-1-2 0-16,-2-1 1 16,-4-3 0-16,-3 0 0 15,-1 0-1-15,-5 0 1 16,-3 0 0-16,-3 0 1 15,-3 0 4-15,-5 0-6 0,-1 0 0 16,1 0-1-16,8 0 0 16,6 0 1-16,6 0 1 15,5 0 6-15,-1-4-5 16,2-1-1-16,-1 1 8 16,0-4-3-16,2 2-6 15,-2-2 2-15,2 2-1 16,-1 2 0-16,-4 0 0 15,1 0 1-15,-3 0 4 16,-2 2-5-16,-1 0 5 16,-3 0-4-16,-3 0 5 15,3 0-6-15,1 1 0 16,-2-2 10-16,1 1-11 16,2 0 12-16,-2-2-2 15,0 0-2-15,-3 2 5 0,-1-2-11 16,-3 2 11-16,-2-2-4 15,2 2-3-15,0-1-6 16,5 0 1-16,3-1 0 16,0 2 1-16,5 0-1 15,2 0 0-15,2 0 0 16,1 0 0-16,5 1 1 16,-3-2-1-16,2 1-1 15,-1-2 1-15,-4 2-1 16,0 2 1-16,-6-2-1 15,-2 2 0-15,-2 0 0 16,-4 0 0-16,-1 0 0 16,-2 0 0-16,0 0 0 0,-2 0 1 15,0 0 0 1,0 0-1-16,2 0 0 0,3 0 1 16,1 0 1-16,1 0 0 15,1 0-1-15,0 0 1 16,1 2-2-16,1 0 2 15,3 0 11-15,3 0-12 16,4-2 7-16,2 0 2 16,3 0-9-16,4 0 6 15,2 0-7-15,5 0 1 16,4 0 0-16,0 0 0 16,3 0 10-16,1 0-4 15,-2 0-1-15,-1 0-6 0,-6-2 1 16,-4 2-2-16,-3 0 2 15,-3 0-1-15,-2 0 0 16,-6 0 0-16,-3 0 0 16,-3 0 1-16,-7-4 0 15,-6 2 0-15,-9 0 0 16,-7 0-1-16,-5 2-1 16,-1 0 0-16,-1 0-8 15,1 0 8-15,2 0-1 16,6 0 2-16,7 0 0 15,9 2 0-15,13 0 10 16,10-2 2-16,6 0 0 16,8 0-5-16,5 0 1 15,6-2-1-15,-4-4-5 0,-2 0 5 16,-7 1-5-16,-4-1 5 16,-6 1 0-16,-6 1-5 15,-4 2 4-15,-1 1-5 16,-6 1 1-16,1 0-1 15,-7 0 1-15,-2 0-1 16,-9 0 0-16,-7 0-1 16,-4 0-1-16,-5 1 0 15,0-1 1-15,-2 2 0 16,0-2 0-16,2 2 0 16,3 0 0-16,3 0 0 15,9 0 0-15,7 2 0 16,8 2 1-16,1-4 11 15,3 2-6-15,-3-2-5 0,2-1 0 16,-2-1 0-16,3 0 0 16,-5 0-1-16,-1 0 1 15,-3 3 0-15,-7-3 0 16,-5 2-1-16,-3 0 0 16,-3-2-1-16,-4 0 1 15,-2 2 0-15,-1-2-1 16,3 2 1-16,6-2 0 15,5 2 0-15,9 0 1 16,6 0 0-16,3 1 6 16,1-2-6-16,-1 1 1 0,2 0-1 15,4 0 0-15,2 0 10 16,4-2-10-16,1 0 5 16,-3 0-5-16,4 0 0 15,-6 0 0-15,-1 0 0 16,-3 0 6-16,-5 0-6 15,-4 2-1-15,-6-1 6 16,-8-1-5-16,-3 3-1 16,-5-3-2-16,0 3 1 15,2-2 0-15,4 3 0 16,1-2 1-16,4 2 0 16,2-3 1-16,-1 2 1 15,0-1-2-15,6-2 1 0,2 0-1 16,7 2 1-1,0-2 0-15,4 0 0 0,0 2 0 16,-2-2 0-16,-2 0 0 16,-5 0 0-16,-7 0-1 15,-8 0 1-15,-5 0-1 16,-2 0 0-16,2 2 0 16,4 0 0-16,10 2 0 15,6 0 19-15,5 0 11 16,2 0-15-16,0-2-7 15,0-2-7-15,4 0 0 16,3 0 5-16,-1 0 0 16,5 0-5-16,3-4 0 15,-2-2 0-15,4 2 6 16,2 0-7-16,-2 2 1 0,1 2 8 16,1 0-3-1,-3 0 2-15,1 0-7 0,-3 0 8 16,-2 0-1-16,-5 0-7 15,1 4 7-15,-3 1-8 16,-2 0 0-16,-4 1 1 16,-4 2 0-16,-9-2 0 15,-2-2-1-15,-5 0 0 16,-5-2 0-16,-3 0 1 16,-1 0 0-16,-2 0-1 15,-3 0-1-15,0-2 1 16,3 3 0-16,1-2-1 15,5 3 0-15,5 0 0 0,4 0 1 16,6-2 1-16,1 1 5 16,2-3-5-16,-2 0 0 15,-2 0 1-15,-1 0-1 16,-4 0 0-16,-4 0 0 16,-7 0-1-16,-3 0 0 15,-1 1 1-15,-5-1 0 16,3 0 5-16,-3 0-4 15,0 3 5-15,0-3-6 16,0 0 0-16,0 0 0 16,0 0-1-16,0 0 0 15,0 0 0-15,0 0 0 0,0 0-7 16,0 0-2 0,0 0-5-16,0 0-8 0,0 0-16 15,0 0-35-15,0 0-60 16,0 0-54-16,-34 0-67 15,0 0-101-15,-2 0-298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747C24E-F18B-4952-BFB1-6D155E49BA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884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CS 477/677 - Lecture 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AD399-923D-4E6A-A2CB-B96DF2D71C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08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5960E-5FC0-4DC3-B831-1CD169745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13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C5AF6-2001-48A0-9E1B-3D75F258AC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73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24438-4F14-4BCF-AA46-6D276926D6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40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F273F-8D1C-48F3-AB31-9E98679D47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63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66D89-D4D9-403E-BD64-F12622277D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90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7548F-9D01-47B2-811F-BC9E54B762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51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CE4BB-546B-4F92-B42F-70373AE4AC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270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4F3CA-A324-468D-BDC8-665524A353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054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304A2-BAD1-44F8-9748-D463BA29B0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589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43FFE-B3EC-45ED-88D9-C07A98B431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A7903-60C1-4748-AC47-3F955C6AF5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8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B8B0C74A-FEA8-48D8-8EF4-7E4D305B082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latin typeface="Gill Sans MT" panose="020B0502020104020203" pitchFamily="34" charset="0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png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00.png"/><Relationship Id="rId7" Type="http://schemas.openxmlformats.org/officeDocument/2006/relationships/image" Target="../media/image14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5FE3C-F0C8-F683-8695-0261848A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084269-74DE-B401-9266-F1C2EFFF9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769317"/>
            <a:ext cx="4038600" cy="163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en-US" sz="2400" dirty="0">
                <a:solidFill>
                  <a:srgbClr val="0070C0"/>
                </a:solidFill>
                <a:cs typeface="Arial" panose="020B0604020202020204" pitchFamily="34" charset="0"/>
              </a:rPr>
              <a:t>Arithmetic series: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EE608D-E901-5092-FBCB-8027EEDC1979}"/>
                  </a:ext>
                </a:extLst>
              </p:cNvPr>
              <p:cNvSpPr txBox="1"/>
              <p:nvPr/>
            </p:nvSpPr>
            <p:spPr>
              <a:xfrm>
                <a:off x="3449272" y="1769317"/>
                <a:ext cx="4724400" cy="932628"/>
              </a:xfrm>
              <a:prstGeom prst="rect">
                <a:avLst/>
              </a:prstGeom>
              <a:solidFill>
                <a:srgbClr val="FFFF0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=1+2+3+…+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EE608D-E901-5092-FBCB-8027EEDC1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272" y="1769317"/>
                <a:ext cx="4724400" cy="932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9">
            <a:extLst>
              <a:ext uri="{FF2B5EF4-FFF2-40B4-BE49-F238E27FC236}">
                <a16:creationId xmlns:a16="http://schemas.microsoft.com/office/drawing/2014/main" id="{60923A8B-3EAD-72A0-7CC5-8BE5A353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1010050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23519208"/>
              </p:ext>
            </p:extLst>
          </p:nvPr>
        </p:nvGraphicFramePr>
        <p:xfrm>
          <a:off x="628650" y="1690688"/>
          <a:ext cx="7764462" cy="439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2" imgW="7736585" imgH="4380488" progId="PaintShopPro">
                  <p:embed/>
                </p:oleObj>
              </mc:Choice>
              <mc:Fallback>
                <p:oleObj name="Paint Shop Pro Image" r:id="rId2" imgW="7736585" imgH="4380488" progId="PaintShopPro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690688"/>
                        <a:ext cx="7764462" cy="439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659577D-0700-4337-ACBC-6BA11C0E6C84}" type="slidenum">
              <a:rPr lang="en-US" altLang="en-US" sz="1200" smtClean="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4429125" y="2563813"/>
            <a:ext cx="4122738" cy="373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endParaRPr lang="en-US" altLang="en-US" sz="2400">
              <a:solidFill>
                <a:schemeClr val="accent2"/>
              </a:solidFill>
              <a:latin typeface="Gill Sans MT" panose="020B0502020104020203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34E41ED-987E-4E6D-9E32-3D7F26F63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 – Notation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BA8CEFDB-2534-46A9-95B3-9D191E376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627" y="2986088"/>
            <a:ext cx="4832328" cy="171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None/>
            </a:pPr>
            <a:r>
              <a:rPr lang="en-US" altLang="en-US" sz="2500" dirty="0">
                <a:solidFill>
                  <a:schemeClr val="accent2"/>
                </a:solidFill>
                <a:latin typeface="Gill Sans MT" panose="020B0502020104020203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n-US" altLang="en-US" sz="2500" dirty="0">
                <a:solidFill>
                  <a:srgbClr val="DD0111"/>
                </a:solidFill>
                <a:latin typeface="Gill Sans MT" panose="020B0502020104020203" pitchFamily="34" charset="0"/>
                <a:cs typeface="Arial" panose="020B0604020202020204" pitchFamily="34" charset="0"/>
                <a:sym typeface="Symbol" panose="05050102010706020507" pitchFamily="18" charset="2"/>
              </a:rPr>
              <a:t>O</a:t>
            </a:r>
            <a:r>
              <a:rPr lang="en-US" altLang="en-US" sz="2500" dirty="0">
                <a:solidFill>
                  <a:srgbClr val="DD011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(g(n)) is the set of functions with </a:t>
            </a:r>
            <a:r>
              <a:rPr lang="en-US" altLang="en-US" sz="2500" b="1" i="1" dirty="0">
                <a:solidFill>
                  <a:srgbClr val="0070C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smaller or same order</a:t>
            </a:r>
            <a:r>
              <a:rPr lang="en-US" altLang="en-US" sz="2500" dirty="0">
                <a:solidFill>
                  <a:srgbClr val="DD011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of growth as g(n)</a:t>
            </a:r>
          </a:p>
        </p:txBody>
      </p:sp>
    </p:spTree>
    <p:extLst>
      <p:ext uri="{BB962C8B-B14F-4D97-AF65-F5344CB8AC3E}">
        <p14:creationId xmlns:p14="http://schemas.microsoft.com/office/powerpoint/2010/main" val="369991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659577D-0700-4337-ACBC-6BA11C0E6C84}" type="slidenum">
              <a:rPr lang="en-US" altLang="en-US" sz="1200" smtClean="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4429125" y="2563813"/>
            <a:ext cx="4122738" cy="373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endParaRPr lang="en-US" altLang="en-US" sz="2400">
              <a:solidFill>
                <a:schemeClr val="accent2"/>
              </a:solidFill>
              <a:latin typeface="Gill Sans MT" panose="020B0502020104020203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34E41ED-987E-4E6D-9E32-3D7F26F63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 – </a:t>
            </a:r>
            <a:r>
              <a:rPr lang="en-US" altLang="en-US" dirty="0">
                <a:solidFill>
                  <a:srgbClr val="FF00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Notation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B2FBD670-C1B4-4F7E-BFFD-5C93757F83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730728"/>
              </p:ext>
            </p:extLst>
          </p:nvPr>
        </p:nvGraphicFramePr>
        <p:xfrm>
          <a:off x="628650" y="1690688"/>
          <a:ext cx="7615237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2" imgW="7619512" imgH="4565854" progId="PaintShopPro">
                  <p:embed/>
                </p:oleObj>
              </mc:Choice>
              <mc:Fallback>
                <p:oleObj name="Paint Shop Pro Image" r:id="rId2" imgW="7619512" imgH="4565854" progId="PaintShopPro">
                  <p:embed/>
                  <p:pic>
                    <p:nvPicPr>
                      <p:cNvPr id="3994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690688"/>
                        <a:ext cx="7615237" cy="456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>
            <a:extLst>
              <a:ext uri="{FF2B5EF4-FFF2-40B4-BE49-F238E27FC236}">
                <a16:creationId xmlns:a16="http://schemas.microsoft.com/office/drawing/2014/main" id="{03E0B353-2B43-446A-9773-457C9FA43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627" y="2986088"/>
            <a:ext cx="4832328" cy="171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None/>
            </a:pPr>
            <a:r>
              <a:rPr lang="en-US" altLang="en-US" sz="2500" dirty="0">
                <a:solidFill>
                  <a:schemeClr val="accent2"/>
                </a:solidFill>
                <a:latin typeface="Gill Sans MT" panose="020B0502020104020203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n-US" altLang="en-US" sz="2500" dirty="0">
                <a:solidFill>
                  <a:srgbClr val="DD0111"/>
                </a:solidFill>
                <a:latin typeface="Gill Sans MT" panose="020B0502020104020203" pitchFamily="34" charset="0"/>
                <a:cs typeface="Arial" panose="020B0604020202020204" pitchFamily="34" charset="0"/>
                <a:sym typeface="Symbol" panose="05050102010706020507" pitchFamily="18" charset="2"/>
              </a:rPr>
              <a:t></a:t>
            </a:r>
            <a:r>
              <a:rPr lang="en-US" altLang="en-US" sz="2500" dirty="0">
                <a:solidFill>
                  <a:srgbClr val="DD011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(g(n)) is the set of functions with </a:t>
            </a:r>
            <a:r>
              <a:rPr lang="en-US" altLang="en-US" sz="2500" b="1" i="1" dirty="0">
                <a:solidFill>
                  <a:srgbClr val="0070C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larger or same order</a:t>
            </a:r>
            <a:r>
              <a:rPr lang="en-US" altLang="en-US" sz="2500" dirty="0">
                <a:solidFill>
                  <a:srgbClr val="DD011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of growth as g(n)</a:t>
            </a:r>
          </a:p>
        </p:txBody>
      </p:sp>
    </p:spTree>
    <p:extLst>
      <p:ext uri="{BB962C8B-B14F-4D97-AF65-F5344CB8AC3E}">
        <p14:creationId xmlns:p14="http://schemas.microsoft.com/office/powerpoint/2010/main" val="125282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659577D-0700-4337-ACBC-6BA11C0E6C84}" type="slidenum">
              <a:rPr lang="en-US" altLang="en-US" sz="1200" smtClean="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4429125" y="2563813"/>
            <a:ext cx="4122738" cy="373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endParaRPr lang="en-US" altLang="en-US" sz="2400">
              <a:solidFill>
                <a:schemeClr val="accent2"/>
              </a:solidFill>
              <a:latin typeface="Gill Sans MT" panose="020B0502020104020203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834E41ED-987E-4E6D-9E32-3D7F26F632C1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28650" y="365125"/>
                <a:ext cx="78867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Θ</m:t>
                    </m:r>
                  </m:oMath>
                </a14:m>
                <a:r>
                  <a:rPr lang="en-US" altLang="en-US" dirty="0">
                    <a:solidFill>
                      <a:srgbClr val="FF0000"/>
                    </a:solidFill>
                    <a:latin typeface="Gill Sans MT" panose="020B0502020104020203" pitchFamily="34" charset="0"/>
                    <a:cs typeface="Arial" panose="020B0604020202020204" pitchFamily="34" charset="0"/>
                  </a:rPr>
                  <a:t> – Notation</a:t>
                </a:r>
              </a:p>
            </p:txBody>
          </p:sp>
        </mc:Choice>
        <mc:Fallback xmlns=""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834E41ED-987E-4E6D-9E32-3D7F26F632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5"/>
                <a:ext cx="7886700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551CC60D-266B-469B-B7EC-0705889E0AAF}"/>
              </a:ext>
            </a:extLst>
          </p:cNvPr>
          <p:cNvGrpSpPr/>
          <p:nvPr/>
        </p:nvGrpSpPr>
        <p:grpSpPr>
          <a:xfrm>
            <a:off x="628650" y="1694382"/>
            <a:ext cx="8048625" cy="4730750"/>
            <a:chOff x="628650" y="1694382"/>
            <a:chExt cx="8048625" cy="4730750"/>
          </a:xfrm>
        </p:grpSpPr>
        <p:graphicFrame>
          <p:nvGraphicFramePr>
            <p:cNvPr id="7" name="Object 4">
              <a:extLst>
                <a:ext uri="{FF2B5EF4-FFF2-40B4-BE49-F238E27FC236}">
                  <a16:creationId xmlns:a16="http://schemas.microsoft.com/office/drawing/2014/main" id="{AAD56096-42E9-4560-92FD-01DD7CA931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6455644"/>
                </p:ext>
              </p:extLst>
            </p:nvPr>
          </p:nvGraphicFramePr>
          <p:xfrm>
            <a:off x="1045900" y="2553219"/>
            <a:ext cx="5676900" cy="3871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aint Shop Pro Image" r:id="rId4" imgW="5678049" imgH="3873171" progId="PaintShopPro">
                    <p:embed/>
                  </p:oleObj>
                </mc:Choice>
                <mc:Fallback>
                  <p:oleObj name="Paint Shop Pro Image" r:id="rId4" imgW="5678049" imgH="3873171" progId="PaintShopPro">
                    <p:embed/>
                    <p:pic>
                      <p:nvPicPr>
                        <p:cNvPr id="8" name="Object 4"/>
                        <p:cNvPicPr>
                          <a:picLocks noGrp="1"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5900" y="2553219"/>
                          <a:ext cx="5676900" cy="3871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5">
              <a:extLst>
                <a:ext uri="{FF2B5EF4-FFF2-40B4-BE49-F238E27FC236}">
                  <a16:creationId xmlns:a16="http://schemas.microsoft.com/office/drawing/2014/main" id="{6C49FA59-834A-4253-8B4C-BD0539FA5E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1225796"/>
                </p:ext>
              </p:extLst>
            </p:nvPr>
          </p:nvGraphicFramePr>
          <p:xfrm>
            <a:off x="628650" y="1694382"/>
            <a:ext cx="8048625" cy="858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aint Shop Pro Image" r:id="rId6" imgW="8048780" imgH="858537" progId="PaintShopPro">
                    <p:embed/>
                  </p:oleObj>
                </mc:Choice>
                <mc:Fallback>
                  <p:oleObj name="Paint Shop Pro Image" r:id="rId6" imgW="8048780" imgH="858537" progId="PaintShopPro">
                    <p:embed/>
                    <p:pic>
                      <p:nvPicPr>
                        <p:cNvPr id="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650" y="1694382"/>
                          <a:ext cx="8048625" cy="858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6">
            <a:extLst>
              <a:ext uri="{FF2B5EF4-FFF2-40B4-BE49-F238E27FC236}">
                <a16:creationId xmlns:a16="http://schemas.microsoft.com/office/drawing/2014/main" id="{A8BC5906-F623-41E1-8ED4-401F707BA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49" y="2846387"/>
            <a:ext cx="4692287" cy="191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None/>
            </a:pPr>
            <a:r>
              <a:rPr lang="en-US" altLang="en-US" sz="2500" dirty="0">
                <a:solidFill>
                  <a:schemeClr val="accent2"/>
                </a:solidFill>
                <a:latin typeface="Gill Sans MT" panose="020B0502020104020203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n-US" altLang="en-US" sz="2500" dirty="0">
                <a:solidFill>
                  <a:srgbClr val="DD0111"/>
                </a:solidFill>
                <a:latin typeface="Gill Sans MT" panose="020B0502020104020203" pitchFamily="34" charset="0"/>
                <a:cs typeface="Arial" panose="020B0604020202020204" pitchFamily="34" charset="0"/>
                <a:sym typeface="Symbol" panose="05050102010706020507" pitchFamily="18" charset="2"/>
              </a:rPr>
              <a:t></a:t>
            </a:r>
            <a:r>
              <a:rPr lang="en-US" altLang="en-US" sz="2500" dirty="0">
                <a:solidFill>
                  <a:srgbClr val="DD011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(g(n)) is the set of functions with </a:t>
            </a:r>
            <a:r>
              <a:rPr lang="en-US" altLang="en-US" sz="2500" b="1" i="1" dirty="0">
                <a:solidFill>
                  <a:srgbClr val="0070C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the same order</a:t>
            </a:r>
            <a:r>
              <a:rPr lang="en-US" altLang="en-US" sz="2500" dirty="0">
                <a:solidFill>
                  <a:srgbClr val="DD011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of growth as g(n)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altLang="en-US" sz="2500" dirty="0">
              <a:solidFill>
                <a:srgbClr val="DD0111"/>
              </a:solidFill>
              <a:latin typeface="Gill Sans MT" panose="020B0502020104020203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1935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Why Asymptotic Notations?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86F535E-1C67-4B34-A9E4-D3BDB2B13F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/>
              <a:lstStyle/>
              <a:p>
                <a:r>
                  <a:rPr lang="en-US" dirty="0"/>
                  <a:t>Short: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Easy to recognize, compare and classify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86F535E-1C67-4B34-A9E4-D3BDB2B13F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684CDDC-CD63-438F-A8C5-3ADC2652C5B0}"/>
              </a:ext>
            </a:extLst>
          </p:cNvPr>
          <p:cNvGrpSpPr/>
          <p:nvPr/>
        </p:nvGrpSpPr>
        <p:grpSpPr>
          <a:xfrm>
            <a:off x="2413743" y="3179428"/>
            <a:ext cx="3532525" cy="3238150"/>
            <a:chOff x="2413743" y="3179428"/>
            <a:chExt cx="3532525" cy="32381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BCAFFACA-02D9-4BA8-9669-27D246C912B4}"/>
                    </a:ext>
                  </a:extLst>
                </p:cNvPr>
                <p:cNvSpPr/>
                <p:nvPr/>
              </p:nvSpPr>
              <p:spPr>
                <a:xfrm>
                  <a:off x="3884103" y="5863905"/>
                  <a:ext cx="604007" cy="55367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BCAFFACA-02D9-4BA8-9669-27D246C912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4103" y="5863905"/>
                  <a:ext cx="604007" cy="553673"/>
                </a:xfrm>
                <a:prstGeom prst="ellipse">
                  <a:avLst/>
                </a:prstGeom>
                <a:blipFill>
                  <a:blip r:embed="rId3"/>
                  <a:stretch>
                    <a:fillRect l="-5941" r="-297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32C3EF-0F83-48D1-B300-267C97B84156}"/>
                </a:ext>
              </a:extLst>
            </p:cNvPr>
            <p:cNvSpPr/>
            <p:nvPr/>
          </p:nvSpPr>
          <p:spPr>
            <a:xfrm>
              <a:off x="3626331" y="5402510"/>
              <a:ext cx="1107347" cy="10150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E94FD87-BBD8-4B10-9184-EBD65191F96C}"/>
                </a:ext>
              </a:extLst>
            </p:cNvPr>
            <p:cNvSpPr/>
            <p:nvPr/>
          </p:nvSpPr>
          <p:spPr>
            <a:xfrm>
              <a:off x="3406311" y="4999140"/>
              <a:ext cx="1547386" cy="14184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ECD3461-0F65-45D6-892E-1D36AD199901}"/>
                </a:ext>
              </a:extLst>
            </p:cNvPr>
            <p:cNvSpPr/>
            <p:nvPr/>
          </p:nvSpPr>
          <p:spPr>
            <a:xfrm>
              <a:off x="3100113" y="4437777"/>
              <a:ext cx="2159782" cy="19798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657064-FA15-405F-89B6-2E7AE73D64BE}"/>
                </a:ext>
              </a:extLst>
            </p:cNvPr>
            <p:cNvSpPr/>
            <p:nvPr/>
          </p:nvSpPr>
          <p:spPr>
            <a:xfrm>
              <a:off x="2873611" y="3942826"/>
              <a:ext cx="2699728" cy="2474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DBDA5A-AB3E-40DA-A7B2-3B6BCDBEF9F4}"/>
                </a:ext>
              </a:extLst>
            </p:cNvPr>
            <p:cNvSpPr/>
            <p:nvPr/>
          </p:nvSpPr>
          <p:spPr>
            <a:xfrm>
              <a:off x="2413743" y="3179428"/>
              <a:ext cx="3532525" cy="3238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FB65DDC-18D8-4473-98EB-781B5B0A39B3}"/>
                    </a:ext>
                  </a:extLst>
                </p:cNvPr>
                <p:cNvSpPr/>
                <p:nvPr/>
              </p:nvSpPr>
              <p:spPr>
                <a:xfrm>
                  <a:off x="3642422" y="5523693"/>
                  <a:ext cx="10751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FB65DDC-18D8-4473-98EB-781B5B0A3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2422" y="5523693"/>
                  <a:ext cx="107516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A3E0B43-B58C-495D-B7C0-44229F1B22BF}"/>
                    </a:ext>
                  </a:extLst>
                </p:cNvPr>
                <p:cNvSpPr/>
                <p:nvPr/>
              </p:nvSpPr>
              <p:spPr>
                <a:xfrm>
                  <a:off x="3734946" y="4999140"/>
                  <a:ext cx="8383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A3E0B43-B58C-495D-B7C0-44229F1B22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4946" y="4999140"/>
                  <a:ext cx="83837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E6D30DE-E059-41A6-B7B1-54100C264438}"/>
                    </a:ext>
                  </a:extLst>
                </p:cNvPr>
                <p:cNvSpPr/>
                <p:nvPr/>
              </p:nvSpPr>
              <p:spPr>
                <a:xfrm>
                  <a:off x="3810735" y="4533793"/>
                  <a:ext cx="7385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E6D30DE-E059-41A6-B7B1-54100C2644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735" y="4533793"/>
                  <a:ext cx="73853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D1671F5A-5077-4878-9D2C-1CE5F5A9806E}"/>
                    </a:ext>
                  </a:extLst>
                </p:cNvPr>
                <p:cNvSpPr/>
                <p:nvPr/>
              </p:nvSpPr>
              <p:spPr>
                <a:xfrm>
                  <a:off x="3597759" y="4032672"/>
                  <a:ext cx="12514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D1671F5A-5077-4878-9D2C-1CE5F5A980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759" y="4032672"/>
                  <a:ext cx="125143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6381B49-C774-4F59-89BF-5E8F987036D7}"/>
                    </a:ext>
                  </a:extLst>
                </p:cNvPr>
                <p:cNvSpPr/>
                <p:nvPr/>
              </p:nvSpPr>
              <p:spPr>
                <a:xfrm>
                  <a:off x="3800154" y="3418083"/>
                  <a:ext cx="84664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6381B49-C774-4F59-89BF-5E8F987036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0154" y="3418083"/>
                  <a:ext cx="84664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8364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5800" y="1981200"/>
                <a:ext cx="7772400" cy="4343400"/>
              </a:xfrm>
            </p:spPr>
            <p:txBody>
              <a:bodyPr/>
              <a:lstStyle/>
              <a:p>
                <a:r>
                  <a:rPr lang="en-US" altLang="ko-KR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We say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𝒇</m:t>
                    </m:r>
                    <m:r>
                      <a:rPr lang="en-US" altLang="ko-KR" b="1" i="1" baseline="-25000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)=</m:t>
                    </m:r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𝟑𝟎</m:t>
                    </m:r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𝟖</m:t>
                    </m:r>
                  </m:oMath>
                </a14:m>
                <a:r>
                  <a:rPr lang="en-US" altLang="ko-KR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 is of </a:t>
                </a:r>
                <a:r>
                  <a:rPr lang="en-US" altLang="ko-KR" i="1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order n</a:t>
                </a:r>
                <a:r>
                  <a:rPr lang="en-US" altLang="ko-KR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𝑂</m:t>
                    </m:r>
                    <m:r>
                      <a:rPr lang="en-US" altLang="ko-K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ko-KR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ko-KR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	</a:t>
                </a:r>
                <a:r>
                  <a:rPr lang="en-US" altLang="ko-KR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It is, at most, roughly </a:t>
                </a:r>
                <a:r>
                  <a:rPr lang="en-US" altLang="ko-KR" i="1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proportional</a:t>
                </a:r>
                <a:r>
                  <a:rPr lang="en-US" altLang="ko-KR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 to </a:t>
                </a:r>
                <a:r>
                  <a:rPr lang="en-US" altLang="ko-KR" i="1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n</a:t>
                </a:r>
                <a:r>
                  <a:rPr lang="en-US" altLang="ko-KR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.</a:t>
                </a:r>
              </a:p>
              <a:p>
                <a:endParaRPr lang="en-US" altLang="ko-KR" i="1" dirty="0">
                  <a:latin typeface="Gill Sans MT" panose="020B0502020104020203" pitchFamily="34" charset="0"/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𝒇</m:t>
                    </m:r>
                    <m:r>
                      <a:rPr lang="en-US" altLang="ko-KR" b="1" i="1" baseline="-25000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𝑩</m:t>
                    </m:r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)=</m:t>
                    </m:r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baseline="30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𝟐</m:t>
                    </m:r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r>
                  <a:rPr lang="en-US" altLang="ko-KR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 	is of </a:t>
                </a:r>
                <a:r>
                  <a:rPr lang="en-US" altLang="ko-KR" i="1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order n</a:t>
                </a:r>
                <a:r>
                  <a:rPr lang="en-US" altLang="ko-KR" baseline="300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2</a:t>
                </a:r>
                <a:r>
                  <a:rPr lang="en-US" altLang="ko-KR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, or </a:t>
                </a:r>
                <a:r>
                  <a:rPr lang="en-US" altLang="ko-KR" dirty="0">
                    <a:solidFill>
                      <a:srgbClr val="0070C0"/>
                    </a:solidFill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O(</a:t>
                </a:r>
                <a:r>
                  <a:rPr lang="en-US" altLang="ko-KR" i="1" dirty="0">
                    <a:solidFill>
                      <a:srgbClr val="0070C0"/>
                    </a:solidFill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n</a:t>
                </a:r>
                <a:r>
                  <a:rPr lang="en-US" altLang="ko-KR" baseline="30000" dirty="0">
                    <a:solidFill>
                      <a:srgbClr val="0070C0"/>
                    </a:solidFill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2</a:t>
                </a:r>
                <a:r>
                  <a:rPr lang="en-US" altLang="ko-KR" dirty="0">
                    <a:solidFill>
                      <a:srgbClr val="0070C0"/>
                    </a:solidFill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)</a:t>
                </a:r>
                <a:r>
                  <a:rPr lang="en-US" altLang="ko-KR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	It is, at most, roughly proportional to </a:t>
                </a:r>
                <a:r>
                  <a:rPr lang="en-US" altLang="ko-KR" i="1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n</a:t>
                </a:r>
                <a:r>
                  <a:rPr lang="en-US" altLang="ko-KR" baseline="300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2</a:t>
                </a:r>
                <a:r>
                  <a:rPr lang="en-US" altLang="ko-KR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.</a:t>
                </a:r>
              </a:p>
              <a:p>
                <a:endParaRPr lang="en-US" altLang="ko-KR" dirty="0">
                  <a:latin typeface="Gill Sans MT" panose="020B0502020104020203" pitchFamily="34" charset="0"/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In general, any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rgbClr val="DD0111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𝑂</m:t>
                    </m:r>
                    <m:r>
                      <a:rPr lang="en-US" altLang="ko-KR" i="1" dirty="0" smtClean="0">
                        <a:solidFill>
                          <a:srgbClr val="DD0111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ko-KR" i="1" dirty="0" smtClean="0">
                        <a:solidFill>
                          <a:srgbClr val="DD0111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ko-KR" i="1" baseline="30000" dirty="0">
                        <a:solidFill>
                          <a:srgbClr val="DD0111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2</m:t>
                    </m:r>
                    <m:r>
                      <a:rPr lang="en-US" altLang="ko-KR" i="1" dirty="0">
                        <a:solidFill>
                          <a:srgbClr val="DD0111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 function is faster– growing (or </a:t>
                </a:r>
                <a:r>
                  <a:rPr lang="en-US" altLang="ko-KR" b="1" dirty="0">
                    <a:solidFill>
                      <a:srgbClr val="DD0111"/>
                    </a:solidFill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worst</a:t>
                </a:r>
                <a:r>
                  <a:rPr lang="en-US" altLang="ko-KR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) than any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𝑂</m:t>
                    </m:r>
                    <m:r>
                      <a:rPr lang="en-US" altLang="ko-KR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ko-KR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ko-KR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 function.</a:t>
                </a:r>
              </a:p>
              <a:p>
                <a:pPr>
                  <a:buFontTx/>
                  <a:buNone/>
                </a:pPr>
                <a:endParaRPr lang="en-US" altLang="ko-KR" dirty="0">
                  <a:latin typeface="Gill Sans MT" panose="020B0502020104020203" pitchFamily="34" charset="0"/>
                  <a:ea typeface="굴림" panose="020B0600000101010101" pitchFamily="34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7772400" cy="4343400"/>
              </a:xfrm>
              <a:blipFill>
                <a:blip r:embed="rId2"/>
                <a:stretch>
                  <a:fillRect l="-1412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981255A-441E-4BD7-8E7F-6EA85348C464}" type="slidenum">
              <a:rPr lang="en-US" altLang="en-US" sz="120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Big-O Notation</a:t>
            </a:r>
            <a:endParaRPr lang="en-US" altLang="en-US" dirty="0">
              <a:solidFill>
                <a:srgbClr val="FF0000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648200"/>
          </a:xfrm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In general, big-O of a polynomial is the </a:t>
            </a:r>
            <a:r>
              <a:rPr lang="en-US" altLang="en-US" b="1" i="1" dirty="0">
                <a:solidFill>
                  <a:srgbClr val="0070C0"/>
                </a:solidFill>
                <a:cs typeface="Arial" panose="020B0604020202020204" pitchFamily="34" charset="0"/>
              </a:rPr>
              <a:t>leading term without its coefficient</a:t>
            </a:r>
          </a:p>
          <a:p>
            <a:pPr lvl="1"/>
            <a:r>
              <a:rPr lang="en-US" altLang="en-US" sz="2800" i="1" dirty="0">
                <a:latin typeface="Gill Sans MT" panose="020B0502020104020203" pitchFamily="34" charset="0"/>
                <a:cs typeface="Arial" panose="020B0604020202020204" pitchFamily="34" charset="0"/>
              </a:rPr>
              <a:t>n</a:t>
            </a:r>
            <a:r>
              <a:rPr lang="en-US" altLang="en-US" sz="2800" baseline="30000" dirty="0">
                <a:latin typeface="Gill Sans MT" panose="020B0502020104020203" pitchFamily="34" charset="0"/>
                <a:cs typeface="Arial" panose="020B0604020202020204" pitchFamily="34" charset="0"/>
              </a:rPr>
              <a:t>4</a:t>
            </a:r>
            <a:r>
              <a:rPr lang="en-US" altLang="en-US" sz="2800" dirty="0">
                <a:latin typeface="Gill Sans MT" panose="020B0502020104020203" pitchFamily="34" charset="0"/>
                <a:cs typeface="Arial" panose="020B0604020202020204" pitchFamily="34" charset="0"/>
              </a:rPr>
              <a:t> + 100</a:t>
            </a:r>
            <a:r>
              <a:rPr lang="en-US" altLang="en-US" sz="2800" i="1" dirty="0">
                <a:latin typeface="Gill Sans MT" panose="020B0502020104020203" pitchFamily="34" charset="0"/>
                <a:cs typeface="Arial" panose="020B0604020202020204" pitchFamily="34" charset="0"/>
              </a:rPr>
              <a:t>n</a:t>
            </a:r>
            <a:r>
              <a:rPr lang="en-US" altLang="en-US" sz="2800" baseline="30000" dirty="0">
                <a:latin typeface="Gill Sans MT" panose="020B0502020104020203" pitchFamily="34" charset="0"/>
                <a:cs typeface="Arial" panose="020B0604020202020204" pitchFamily="34" charset="0"/>
              </a:rPr>
              <a:t>2</a:t>
            </a:r>
            <a:r>
              <a:rPr lang="en-US" altLang="en-US" sz="2800" dirty="0">
                <a:latin typeface="Gill Sans MT" panose="020B0502020104020203" pitchFamily="34" charset="0"/>
                <a:cs typeface="Arial" panose="020B0604020202020204" pitchFamily="34" charset="0"/>
              </a:rPr>
              <a:t> + 10</a:t>
            </a:r>
            <a:r>
              <a:rPr lang="en-US" altLang="en-US" sz="2800" i="1" dirty="0">
                <a:latin typeface="Gill Sans MT" panose="020B0502020104020203" pitchFamily="34" charset="0"/>
                <a:cs typeface="Arial" panose="020B0604020202020204" pitchFamily="34" charset="0"/>
              </a:rPr>
              <a:t>n</a:t>
            </a:r>
            <a:r>
              <a:rPr lang="en-US" altLang="en-US" sz="2800" dirty="0">
                <a:latin typeface="Gill Sans MT" panose="020B0502020104020203" pitchFamily="34" charset="0"/>
                <a:cs typeface="Arial" panose="020B0604020202020204" pitchFamily="34" charset="0"/>
              </a:rPr>
              <a:t> + 50 	</a:t>
            </a:r>
            <a:r>
              <a:rPr lang="en-US" altLang="en-US" sz="2800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is </a:t>
            </a:r>
            <a:r>
              <a:rPr lang="en-US" altLang="en-US" sz="2800" i="1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</a:t>
            </a:r>
            <a:r>
              <a:rPr lang="en-US" altLang="en-US" sz="2800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(</a:t>
            </a:r>
            <a:r>
              <a:rPr lang="en-US" altLang="en-US" sz="2800" i="1" dirty="0">
                <a:latin typeface="Gill Sans MT" panose="020B0502020104020203" pitchFamily="34" charset="0"/>
                <a:cs typeface="Arial" panose="020B0604020202020204" pitchFamily="34" charset="0"/>
              </a:rPr>
              <a:t>n</a:t>
            </a:r>
            <a:r>
              <a:rPr lang="en-US" altLang="en-US" sz="2800" baseline="30000" dirty="0">
                <a:latin typeface="Gill Sans MT" panose="020B0502020104020203" pitchFamily="34" charset="0"/>
                <a:cs typeface="Arial" panose="020B0604020202020204" pitchFamily="34" charset="0"/>
              </a:rPr>
              <a:t>4</a:t>
            </a:r>
            <a:r>
              <a:rPr lang="en-US" altLang="en-US" sz="2800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)</a:t>
            </a:r>
            <a:r>
              <a:rPr lang="en-US" altLang="en-US" sz="2800" dirty="0"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altLang="en-US" sz="2800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10</a:t>
            </a:r>
            <a:r>
              <a:rPr lang="en-US" altLang="en-US" sz="2800" i="1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</a:t>
            </a:r>
            <a:r>
              <a:rPr lang="en-US" altLang="en-US" sz="2800" baseline="30000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3</a:t>
            </a:r>
            <a:r>
              <a:rPr lang="en-US" altLang="en-US" sz="2800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+ 2</a:t>
            </a:r>
            <a:r>
              <a:rPr lang="en-US" altLang="en-US" sz="2800" i="1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</a:t>
            </a:r>
            <a:r>
              <a:rPr lang="en-US" altLang="en-US" sz="2800" baseline="30000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2</a:t>
            </a:r>
            <a:r>
              <a:rPr lang="en-US" altLang="en-US" sz="2800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			is </a:t>
            </a:r>
            <a:r>
              <a:rPr lang="en-US" altLang="en-US" sz="2800" i="1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</a:t>
            </a:r>
            <a:r>
              <a:rPr lang="en-US" altLang="en-US" sz="2800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(</a:t>
            </a:r>
            <a:r>
              <a:rPr lang="en-US" altLang="en-US" sz="2800" i="1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</a:t>
            </a:r>
            <a:r>
              <a:rPr lang="en-US" altLang="en-US" sz="2800" baseline="30000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3</a:t>
            </a:r>
            <a:r>
              <a:rPr lang="en-US" altLang="en-US" sz="2800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)    </a:t>
            </a:r>
          </a:p>
          <a:p>
            <a:pPr lvl="1"/>
            <a:r>
              <a:rPr lang="en-US" altLang="en-US" sz="2800" i="1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</a:t>
            </a:r>
            <a:r>
              <a:rPr lang="en-US" altLang="en-US" sz="2800" baseline="30000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3</a:t>
            </a:r>
            <a:r>
              <a:rPr lang="en-US" altLang="en-US" sz="2800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- </a:t>
            </a:r>
            <a:r>
              <a:rPr lang="en-US" altLang="en-US" sz="2800" i="1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</a:t>
            </a:r>
            <a:r>
              <a:rPr lang="en-US" altLang="en-US" sz="2800" baseline="30000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2</a:t>
            </a:r>
            <a:r>
              <a:rPr lang="en-US" altLang="en-US" sz="2800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				is </a:t>
            </a:r>
            <a:r>
              <a:rPr lang="en-US" altLang="en-US" sz="2800" i="1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</a:t>
            </a:r>
            <a:r>
              <a:rPr lang="en-US" altLang="en-US" sz="2800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(</a:t>
            </a:r>
            <a:r>
              <a:rPr lang="en-US" altLang="en-US" sz="2800" i="1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</a:t>
            </a:r>
            <a:r>
              <a:rPr lang="en-US" altLang="en-US" sz="2800" baseline="30000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3</a:t>
            </a:r>
            <a:r>
              <a:rPr lang="en-US" altLang="en-US" sz="2800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)</a:t>
            </a:r>
          </a:p>
          <a:p>
            <a:endParaRPr lang="en-US" altLang="en-US" dirty="0">
              <a:latin typeface="Gill Sans MT" panose="020B0502020104020203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r>
              <a:rPr lang="en-US" altLang="en-US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Constants</a:t>
            </a:r>
          </a:p>
          <a:p>
            <a:pPr lvl="1"/>
            <a:r>
              <a:rPr lang="en-US" altLang="en-US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10 			is </a:t>
            </a:r>
            <a:r>
              <a:rPr lang="en-US" altLang="en-US" i="1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</a:t>
            </a:r>
            <a:r>
              <a:rPr lang="en-US" altLang="en-US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(1)</a:t>
            </a:r>
          </a:p>
          <a:p>
            <a:pPr lvl="1"/>
            <a:r>
              <a:rPr lang="en-US" altLang="en-US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1273 			is </a:t>
            </a:r>
            <a:r>
              <a:rPr lang="en-US" altLang="en-US" i="1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</a:t>
            </a:r>
            <a:r>
              <a:rPr lang="en-US" altLang="en-US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(1)</a:t>
            </a:r>
            <a:endParaRPr lang="en-US" altLang="en-US" dirty="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D24BA2F-65ED-4356-A2D2-69B835DE535C}" type="slidenum">
              <a:rPr lang="en-US" altLang="en-US" sz="120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Big-O Visualization</a:t>
            </a:r>
          </a:p>
        </p:txBody>
      </p:sp>
      <p:pic>
        <p:nvPicPr>
          <p:cNvPr id="34819" name="Picture 3" descr="bi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690688"/>
            <a:ext cx="6193639" cy="428273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214F22B-01C0-4151-87A7-428B4ECB63A4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Big-O Visualization</a:t>
            </a:r>
          </a:p>
        </p:txBody>
      </p:sp>
      <p:pic>
        <p:nvPicPr>
          <p:cNvPr id="34819" name="Picture 3" descr="bi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690688"/>
            <a:ext cx="6193639" cy="428273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214F22B-01C0-4151-87A7-428B4ECB63A4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3647A-AF04-43E5-BEF1-C9C5FDE71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639" y="2048588"/>
            <a:ext cx="2692347" cy="246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82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B1B7D5-E833-4586-ACB3-E8DE62722132}"/>
              </a:ext>
            </a:extLst>
          </p:cNvPr>
          <p:cNvSpPr/>
          <p:nvPr/>
        </p:nvSpPr>
        <p:spPr>
          <a:xfrm>
            <a:off x="1115736" y="2986482"/>
            <a:ext cx="6853805" cy="136740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AF6D3-374E-4BBD-B793-C086E8DD48A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in different bases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AF6D3-374E-4BBD-B793-C086E8DD48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B9BB1-EFD9-4A99-A404-5D9DC3550D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7886699" cy="4751344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5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5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5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5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fName>
                        <m:e>
                          <m:r>
                            <a:rPr lang="en-US" sz="5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sz="50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5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5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5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5000" b="1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fName>
                        <m:e>
                          <m:r>
                            <a:rPr lang="en-US" sz="5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sz="5000" b="1" i="1" smtClean="0"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sz="5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5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5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5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fName>
                        <m:e>
                          <m:r>
                            <a:rPr lang="en-US" sz="5000" b="1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func>
                    </m:oMath>
                  </m:oMathPara>
                </a14:m>
                <a:endParaRPr lang="en-US" sz="5000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fNam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fName>
                        <m:e>
                          <m:r>
                            <a:rPr lang="en-US" b="1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</m:oMath>
                  </m:oMathPara>
                </a14:m>
                <a:endParaRPr lang="en-US" b="1" dirty="0">
                  <a:solidFill>
                    <a:srgbClr val="CC0000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fNam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fName>
                        <m:e>
                          <m:r>
                            <a:rPr lang="en-US" b="1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B9BB1-EFD9-4A99-A404-5D9DC3550D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7886699" cy="475134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4EC53-98A1-42EB-A2EA-F8582EAA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705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B1B7D5-E833-4586-ACB3-E8DE62722132}"/>
              </a:ext>
            </a:extLst>
          </p:cNvPr>
          <p:cNvSpPr/>
          <p:nvPr/>
        </p:nvSpPr>
        <p:spPr>
          <a:xfrm>
            <a:off x="872455" y="4988945"/>
            <a:ext cx="6853805" cy="136740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AF6D3-374E-4BBD-B793-C086E8DD48A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in different bases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CAF6D3-374E-4BBD-B793-C086E8DD48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B9BB1-EFD9-4A99-A404-5D9DC3550D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7886699" cy="4751344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50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50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5000" b="0" i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50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fName>
                        <m:e>
                          <m:r>
                            <a:rPr lang="en-US" sz="50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sz="50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50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50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5000" b="0" i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50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fName>
                        <m:e>
                          <m:r>
                            <a:rPr lang="en-US" sz="50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sz="50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sz="50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50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5000" b="0" i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50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fName>
                        <m:e>
                          <m:r>
                            <a:rPr lang="en-US" sz="50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func>
                    </m:oMath>
                  </m:oMathPara>
                </a14:m>
                <a:endParaRPr lang="en-US" sz="5000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50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5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5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5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5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fName>
                        <m:e>
                          <m:r>
                            <a:rPr lang="en-US" sz="5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sz="5000" b="1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5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50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sz="5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5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5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5000" b="1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sz="5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5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5000" b="1" dirty="0">
                  <a:solidFill>
                    <a:srgbClr val="CC0000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B9BB1-EFD9-4A99-A404-5D9DC3550D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7886699" cy="475134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4EC53-98A1-42EB-A2EA-F8582EAA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77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Gill Sans MT" panose="020B0502020104020203" pitchFamily="34" charset="0"/>
              </a:rPr>
              <a:t>Program Analysis: Today</a:t>
            </a:r>
            <a:endParaRPr lang="en-US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>
                <a:latin typeface="Gill Sans MT" panose="020B0502020104020203" pitchFamily="34" charset="0"/>
              </a:rPr>
              <a:pPr>
                <a:defRPr/>
              </a:pPr>
              <a:t>2</a:t>
            </a:fld>
            <a:endParaRPr lang="en-US" altLang="en-US">
              <a:latin typeface="Gill Sans MT" panose="020B05020201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33" y="1690688"/>
            <a:ext cx="3306311" cy="117617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3810744" y="2278775"/>
            <a:ext cx="21633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74080" y="2040247"/>
            <a:ext cx="2830286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T(n) = n + 1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34961" y="1370833"/>
            <a:ext cx="20744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Static code</a:t>
            </a:r>
          </a:p>
          <a:p>
            <a:pPr algn="ctr">
              <a:lnSpc>
                <a:spcPct val="20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analysis</a:t>
            </a:r>
          </a:p>
        </p:txBody>
      </p:sp>
      <p:cxnSp>
        <p:nvCxnSpPr>
          <p:cNvPr id="13" name="Straight Arrow Connector 12"/>
          <p:cNvCxnSpPr>
            <a:stCxn id="10" idx="2"/>
            <a:endCxn id="14" idx="0"/>
          </p:cNvCxnSpPr>
          <p:nvPr/>
        </p:nvCxnSpPr>
        <p:spPr>
          <a:xfrm>
            <a:off x="7389223" y="2517301"/>
            <a:ext cx="0" cy="2211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74080" y="4729142"/>
            <a:ext cx="2830286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FF0000"/>
                </a:solidFill>
                <a:latin typeface="Gill Sans MT" panose="020B0502020104020203" pitchFamily="34" charset="0"/>
                <a:cs typeface="Courier New" panose="02070309020205020404" pitchFamily="49" charset="0"/>
              </a:rPr>
              <a:t>T(n) = O(n)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86650" y="3233115"/>
            <a:ext cx="1532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l Sans MT" panose="020B0502020104020203" pitchFamily="34" charset="0"/>
              </a:rPr>
              <a:t>Big-O estimate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810744" y="4967669"/>
            <a:ext cx="2163336" cy="0"/>
          </a:xfrm>
          <a:prstGeom prst="straightConnector1">
            <a:avLst/>
          </a:prstGeom>
          <a:ln w="38100"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89" y="3748007"/>
            <a:ext cx="2993395" cy="74987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32" y="4343853"/>
            <a:ext cx="3306311" cy="11761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/>
          <p:cNvSpPr txBox="1"/>
          <p:nvPr/>
        </p:nvSpPr>
        <p:spPr>
          <a:xfrm>
            <a:off x="3899633" y="3952925"/>
            <a:ext cx="2074446" cy="168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>
                <a:latin typeface="Gill Sans MT" panose="020B0502020104020203" pitchFamily="34" charset="0"/>
              </a:rPr>
              <a:t>Big-O</a:t>
            </a:r>
          </a:p>
          <a:p>
            <a:pPr algn="ctr">
              <a:lnSpc>
                <a:spcPct val="200000"/>
              </a:lnSpc>
            </a:pPr>
            <a:r>
              <a:rPr lang="en-US" sz="2800" dirty="0">
                <a:latin typeface="Gill Sans MT" panose="020B0502020104020203" pitchFamily="34" charset="0"/>
              </a:rPr>
              <a:t>proof</a:t>
            </a:r>
          </a:p>
        </p:txBody>
      </p:sp>
    </p:spTree>
    <p:extLst>
      <p:ext uri="{BB962C8B-B14F-4D97-AF65-F5344CB8AC3E}">
        <p14:creationId xmlns:p14="http://schemas.microsoft.com/office/powerpoint/2010/main" val="2838379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Big-O Notation</a:t>
            </a:r>
            <a:endParaRPr lang="en-US" altLang="en-US" dirty="0">
              <a:solidFill>
                <a:srgbClr val="FF0000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5800" y="1752600"/>
                <a:ext cx="7772400" cy="4648200"/>
              </a:xfrm>
            </p:spPr>
            <p:txBody>
              <a:bodyPr/>
              <a:lstStyle/>
              <a:p>
                <a:r>
                  <a:rPr lang="en-US" altLang="en-US" dirty="0">
                    <a:cs typeface="Arial" panose="020B0604020202020204" pitchFamily="34" charset="0"/>
                  </a:rPr>
                  <a:t>In general, the big-O notation of a logarithm function does not care its base</a:t>
                </a:r>
                <a:endParaRPr lang="en-US" altLang="en-US" b="1" i="1" dirty="0">
                  <a:solidFill>
                    <a:srgbClr val="0070C0"/>
                  </a:solidFill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				</a:t>
                </a:r>
                <a:r>
                  <a:rPr lang="en-US" altLang="en-US" sz="2800" dirty="0">
                    <a:latin typeface="Gill Sans MT" panose="020B0502020104020203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is </a:t>
                </a:r>
                <a:r>
                  <a:rPr lang="en-US" altLang="en-US" sz="2800" i="1" dirty="0">
                    <a:latin typeface="Gill Sans MT" panose="020B0502020104020203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O</a:t>
                </a:r>
                <a:r>
                  <a:rPr lang="en-US" altLang="en-US" sz="2800" dirty="0">
                    <a:latin typeface="Gill Sans MT" panose="020B0502020104020203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(</a:t>
                </a:r>
                <a:r>
                  <a:rPr lang="en-US" altLang="en-US" sz="2800" i="1" dirty="0">
                    <a:cs typeface="Arial" panose="020B0604020202020204" pitchFamily="34" charset="0"/>
                  </a:rPr>
                  <a:t>log n</a:t>
                </a:r>
                <a:r>
                  <a:rPr lang="en-US" altLang="en-US" sz="2800" dirty="0">
                    <a:latin typeface="Gill Sans MT" panose="020B0502020104020203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)</a:t>
                </a:r>
                <a:r>
                  <a:rPr lang="en-US" altLang="en-US" sz="28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1"/>
                <a:r>
                  <a:rPr lang="en-US" altLang="en-US" sz="2800" dirty="0">
                    <a:latin typeface="Gill Sans MT" panose="020B0502020104020203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10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fName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>
                    <a:latin typeface="Gill Sans MT" panose="020B0502020104020203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			is </a:t>
                </a:r>
                <a:r>
                  <a:rPr lang="en-US" altLang="en-US" sz="2800" i="1" dirty="0">
                    <a:ea typeface="MS Mincho" panose="02020609040205080304" pitchFamily="49" charset="-128"/>
                    <a:cs typeface="Arial" panose="020B0604020202020204" pitchFamily="34" charset="0"/>
                  </a:rPr>
                  <a:t>O</a:t>
                </a:r>
                <a:r>
                  <a:rPr lang="en-US" altLang="en-US" sz="2800" dirty="0">
                    <a:ea typeface="MS Mincho" panose="02020609040205080304" pitchFamily="49" charset="-128"/>
                    <a:cs typeface="Arial" panose="020B0604020202020204" pitchFamily="34" charset="0"/>
                  </a:rPr>
                  <a:t>(</a:t>
                </a:r>
                <a:r>
                  <a:rPr lang="en-US" altLang="en-US" sz="2800" i="1" dirty="0">
                    <a:cs typeface="Arial" panose="020B0604020202020204" pitchFamily="34" charset="0"/>
                  </a:rPr>
                  <a:t>log n</a:t>
                </a:r>
                <a:r>
                  <a:rPr lang="en-US" altLang="en-US" sz="2800" dirty="0">
                    <a:ea typeface="MS Mincho" panose="02020609040205080304" pitchFamily="49" charset="-128"/>
                    <a:cs typeface="Arial" panose="020B0604020202020204" pitchFamily="34" charset="0"/>
                  </a:rPr>
                  <a:t>)</a:t>
                </a:r>
                <a:r>
                  <a:rPr lang="en-US" altLang="en-US" sz="2800" dirty="0">
                    <a:cs typeface="Arial" panose="020B0604020202020204" pitchFamily="34" charset="0"/>
                  </a:rPr>
                  <a:t> </a:t>
                </a:r>
                <a:endParaRPr lang="en-US" altLang="en-US" sz="2800" dirty="0">
                  <a:latin typeface="Gill Sans MT" panose="020B0502020104020203" pitchFamily="34" charset="0"/>
                  <a:ea typeface="MS Mincho" panose="02020609040205080304" pitchFamily="49" charset="-128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en-US" sz="2800" dirty="0">
                    <a:latin typeface="Gill Sans MT" panose="020B0502020104020203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10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fName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>
                    <a:latin typeface="Gill Sans MT" panose="020B0502020104020203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>
                    <a:latin typeface="Gill Sans MT" panose="020B0502020104020203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		is </a:t>
                </a:r>
                <a:r>
                  <a:rPr lang="en-US" altLang="en-US" sz="2800" i="1" dirty="0">
                    <a:ea typeface="MS Mincho" panose="02020609040205080304" pitchFamily="49" charset="-128"/>
                    <a:cs typeface="Arial" panose="020B0604020202020204" pitchFamily="34" charset="0"/>
                  </a:rPr>
                  <a:t>O</a:t>
                </a:r>
                <a:r>
                  <a:rPr lang="en-US" altLang="en-US" sz="2800" dirty="0">
                    <a:ea typeface="MS Mincho" panose="02020609040205080304" pitchFamily="49" charset="-128"/>
                    <a:cs typeface="Arial" panose="020B0604020202020204" pitchFamily="34" charset="0"/>
                  </a:rPr>
                  <a:t>(</a:t>
                </a:r>
                <a:r>
                  <a:rPr lang="en-US" altLang="en-US" sz="2800" i="1" dirty="0">
                    <a:cs typeface="Arial" panose="020B0604020202020204" pitchFamily="34" charset="0"/>
                  </a:rPr>
                  <a:t>log n</a:t>
                </a:r>
                <a:r>
                  <a:rPr lang="en-US" altLang="en-US" sz="2800" dirty="0">
                    <a:ea typeface="MS Mincho" panose="02020609040205080304" pitchFamily="49" charset="-128"/>
                    <a:cs typeface="Arial" panose="020B0604020202020204" pitchFamily="34" charset="0"/>
                  </a:rPr>
                  <a:t>)</a:t>
                </a:r>
                <a:r>
                  <a:rPr lang="en-US" altLang="en-US" sz="2800" dirty="0">
                    <a:cs typeface="Arial" panose="020B0604020202020204" pitchFamily="34" charset="0"/>
                  </a:rPr>
                  <a:t> </a:t>
                </a:r>
                <a:endParaRPr lang="en-US" altLang="en-US" sz="2800" dirty="0">
                  <a:ea typeface="MS Mincho" panose="02020609040205080304" pitchFamily="49" charset="-128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en-US" sz="2800" dirty="0">
                    <a:latin typeface="Gill Sans MT" panose="020B0502020104020203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10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fName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>
                    <a:latin typeface="Gill Sans MT" panose="020B0502020104020203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+ </a:t>
                </a:r>
                <a:r>
                  <a:rPr lang="en-US" altLang="en-US" sz="2800" dirty="0">
                    <a:ea typeface="MS Mincho" panose="02020609040205080304" pitchFamily="49" charset="-128"/>
                    <a:cs typeface="Arial" panose="020B0604020202020204" pitchFamily="34" charset="0"/>
                  </a:rPr>
                  <a:t>1000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>
                    <a:latin typeface="Gill Sans MT" panose="020B0502020104020203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	is </a:t>
                </a:r>
                <a:r>
                  <a:rPr lang="en-US" altLang="en-US" sz="2800" i="1" dirty="0">
                    <a:ea typeface="MS Mincho" panose="02020609040205080304" pitchFamily="49" charset="-128"/>
                    <a:cs typeface="Arial" panose="020B0604020202020204" pitchFamily="34" charset="0"/>
                  </a:rPr>
                  <a:t>O</a:t>
                </a:r>
                <a:r>
                  <a:rPr lang="en-US" altLang="en-US" sz="2800" dirty="0">
                    <a:ea typeface="MS Mincho" panose="02020609040205080304" pitchFamily="49" charset="-128"/>
                    <a:cs typeface="Arial" panose="020B0604020202020204" pitchFamily="34" charset="0"/>
                  </a:rPr>
                  <a:t>(</a:t>
                </a:r>
                <a:r>
                  <a:rPr lang="en-US" altLang="en-US" sz="2800" i="1" dirty="0">
                    <a:cs typeface="Arial" panose="020B0604020202020204" pitchFamily="34" charset="0"/>
                  </a:rPr>
                  <a:t>log n</a:t>
                </a:r>
                <a:r>
                  <a:rPr lang="en-US" altLang="en-US" sz="2800" dirty="0">
                    <a:ea typeface="MS Mincho" panose="02020609040205080304" pitchFamily="49" charset="-128"/>
                    <a:cs typeface="Arial" panose="020B0604020202020204" pitchFamily="34" charset="0"/>
                  </a:rPr>
                  <a:t>)</a:t>
                </a:r>
                <a:r>
                  <a:rPr lang="en-US" altLang="en-US" sz="2800" dirty="0">
                    <a:cs typeface="Arial" panose="020B0604020202020204" pitchFamily="34" charset="0"/>
                  </a:rPr>
                  <a:t> </a:t>
                </a:r>
                <a:endParaRPr lang="en-US" altLang="en-US" sz="2800" dirty="0">
                  <a:ea typeface="MS Mincho" panose="02020609040205080304" pitchFamily="49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52600"/>
                <a:ext cx="7772400" cy="4648200"/>
              </a:xfrm>
              <a:blipFill>
                <a:blip r:embed="rId2"/>
                <a:stretch>
                  <a:fillRect l="-1468" t="-2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D24BA2F-65ED-4356-A2D2-69B835DE535C}" type="slidenum">
              <a:rPr lang="en-US" altLang="en-US" sz="120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00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orders of magnitude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D36F7AC-0979-4538-B910-C9EABE2DB58B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108" name="Picture 3" descr="asymptotic_fig1"/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09700"/>
            <a:ext cx="43735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484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orders of magnitude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33A8B0E-EB1D-1CC7-A094-0D6B895D49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Summary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order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magnitudes:</a:t>
                </a:r>
              </a:p>
              <a:p>
                <a:r>
                  <a:rPr lang="en-US" dirty="0"/>
                  <a:t>c(constant) &lt; log(n)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dirty="0"/>
                  <a:t>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/>
                      <m:t>log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n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)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Written in Big-O notations:</a:t>
                </a:r>
              </a:p>
              <a:p>
                <a:pPr lvl="1"/>
                <a:r>
                  <a:rPr lang="en-US" dirty="0"/>
                  <a:t>c = O(log(n)); </a:t>
                </a:r>
              </a:p>
              <a:p>
                <a:pPr lvl="1"/>
                <a:r>
                  <a:rPr lang="en-US" dirty="0"/>
                  <a:t>log(n)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dirty="0"/>
                  <a:t>);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dirty="0"/>
                  <a:t>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dirty="0"/>
                  <a:t>(log(n)));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dirty="0"/>
                  <a:t>(log(n))=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);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33A8B0E-EB1D-1CC7-A094-0D6B895D4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D36F7AC-0979-4538-B910-C9EABE2DB58B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40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orders of magnitude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33A8B0E-EB1D-1CC7-A094-0D6B895D49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Summary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order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magnitudes:</a:t>
                </a:r>
              </a:p>
              <a:p>
                <a:pPr lvl="1"/>
                <a:r>
                  <a:rPr lang="en-US" altLang="zh-CN" dirty="0"/>
                  <a:t>Particularly: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/>
                      <m:t>log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n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/>
                      <m:t>log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n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&lt;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1.0000001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(where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=0.0000001</m:t>
                    </m:r>
                  </m:oMath>
                </a14:m>
                <a:r>
                  <a:rPr lang="en-US" altLang="zh-CN" dirty="0"/>
                  <a:t> )</a:t>
                </a:r>
              </a:p>
              <a:p>
                <a:pPr lvl="1"/>
                <a:endParaRPr lang="en-US" altLang="zh-CN" dirty="0"/>
              </a:p>
              <a:p>
                <a:r>
                  <a:rPr lang="en-US" dirty="0"/>
                  <a:t>Written in Big-O notations: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/>
                      <m:t>log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n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dirty="0"/>
                  <a:t>);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&gt;0;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/>
                      <m:t>log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n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33A8B0E-EB1D-1CC7-A094-0D6B895D4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D36F7AC-0979-4538-B910-C9EABE2DB58B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659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orders of magnitude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33A8B0E-EB1D-1CC7-A094-0D6B895D49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Summary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order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magnitudes:</a:t>
                </a:r>
              </a:p>
              <a:p>
                <a:pPr lvl="1"/>
                <a:r>
                  <a:rPr lang="en-US" altLang="zh-CN" dirty="0"/>
                  <a:t>Particularly: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&lt;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.01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dirty="0"/>
                  <a:t>Written in Big-O notations: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);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.01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2,000,000,000</m:t>
                        </m:r>
                      </m:sup>
                    </m:sSup>
                  </m:oMath>
                </a14:m>
                <a:r>
                  <a:rPr lang="en-US" dirty="0"/>
                  <a:t>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3.01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33A8B0E-EB1D-1CC7-A094-0D6B895D4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D36F7AC-0979-4538-B910-C9EABE2DB58B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84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5-1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A8B0E-EB1D-1CC7-A094-0D6B895D4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the Big-O notation of each time complexity function T(n) below. </a:t>
            </a:r>
          </a:p>
          <a:p>
            <a:pPr lvl="1"/>
            <a:endParaRPr lang="en-US" dirty="0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D36F7AC-0979-4538-B910-C9EABE2DB58B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85B0F44-1D81-370D-3C95-46DB084967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44" y="2772475"/>
            <a:ext cx="5190711" cy="358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21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5B4EA-907F-43B8-AE24-D0584F15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5-2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2A88A-2534-0E72-CF8C-AF18823C9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6AB80-33DF-47C7-D59C-5BDEDE5F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27C9D7-A95E-3C6B-EC4E-21C3881CA97F}"/>
              </a:ext>
            </a:extLst>
          </p:cNvPr>
          <p:cNvSpPr txBox="1"/>
          <p:nvPr/>
        </p:nvSpPr>
        <p:spPr>
          <a:xfrm>
            <a:off x="1130061" y="1518688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fibonacci</a:t>
            </a:r>
            <a:r>
              <a:rPr lang="en-US" dirty="0"/>
              <a:t>(n):</a:t>
            </a:r>
          </a:p>
          <a:p>
            <a:r>
              <a:rPr lang="en-US" dirty="0"/>
              <a:t>   if n &lt;= 1:</a:t>
            </a:r>
          </a:p>
          <a:p>
            <a:r>
              <a:rPr lang="en-US" dirty="0"/>
              <a:t>       return n</a:t>
            </a:r>
          </a:p>
          <a:p>
            <a:r>
              <a:rPr lang="en-US" dirty="0"/>
              <a:t>   return </a:t>
            </a:r>
            <a:r>
              <a:rPr lang="en-US" dirty="0" err="1"/>
              <a:t>fibonacci</a:t>
            </a:r>
            <a:r>
              <a:rPr lang="en-US" dirty="0"/>
              <a:t>(n-1) + </a:t>
            </a:r>
            <a:r>
              <a:rPr lang="en-US" dirty="0" err="1"/>
              <a:t>fibonacci</a:t>
            </a:r>
            <a:r>
              <a:rPr lang="en-US" dirty="0"/>
              <a:t>(n-2)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D1FDC-92F8-17A9-8479-A3245DF335DF}"/>
              </a:ext>
            </a:extLst>
          </p:cNvPr>
          <p:cNvSpPr txBox="1"/>
          <p:nvPr/>
        </p:nvSpPr>
        <p:spPr>
          <a:xfrm>
            <a:off x="1768415" y="3123321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 fib(4)</a:t>
            </a:r>
          </a:p>
          <a:p>
            <a:r>
              <a:rPr lang="en-US" dirty="0"/>
              <a:t>               /      \</a:t>
            </a:r>
          </a:p>
          <a:p>
            <a:r>
              <a:rPr lang="en-US" dirty="0"/>
              <a:t>           fib(3)      fib(2)</a:t>
            </a:r>
          </a:p>
          <a:p>
            <a:r>
              <a:rPr lang="en-US" dirty="0"/>
              <a:t>          /     \     	/     \</a:t>
            </a:r>
          </a:p>
          <a:p>
            <a:r>
              <a:rPr lang="en-US" dirty="0"/>
              <a:t>      fib(2) fib(1) fib(1) fib(0)</a:t>
            </a:r>
          </a:p>
          <a:p>
            <a:r>
              <a:rPr lang="en-US" dirty="0"/>
              <a:t>     /      \</a:t>
            </a:r>
          </a:p>
          <a:p>
            <a:r>
              <a:rPr lang="en-US" dirty="0"/>
              <a:t>  fib(1)  fib(0)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FC432D-617A-3081-2806-D8290BAA7A31}"/>
                  </a:ext>
                </a:extLst>
              </p:cNvPr>
              <p:cNvSpPr txBox="1"/>
              <p:nvPr/>
            </p:nvSpPr>
            <p:spPr>
              <a:xfrm>
                <a:off x="1414732" y="5558950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i="1" dirty="0">
                    <a:solidFill>
                      <a:srgbClr val="374151"/>
                    </a:solidFill>
                    <a:effectLst/>
                    <a:latin typeface="KaTeX_Math"/>
                  </a:rPr>
                  <a:t>Time Complexity: O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KaTeX_Main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i="0" dirty="0">
                    <a:solidFill>
                      <a:srgbClr val="374151"/>
                    </a:solidFill>
                    <a:effectLst/>
                    <a:latin typeface="KaTeX_Main"/>
                  </a:rPr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FC432D-617A-3081-2806-D8290BAA7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5558950"/>
                <a:ext cx="4572000" cy="369332"/>
              </a:xfrm>
              <a:prstGeom prst="rect">
                <a:avLst/>
              </a:prstGeom>
              <a:blipFill>
                <a:blip r:embed="rId2"/>
                <a:stretch>
                  <a:fillRect l="-106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16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13D91F-6EA0-4F71-8641-1104C62B8B77}"/>
              </a:ext>
            </a:extLst>
          </p:cNvPr>
          <p:cNvSpPr/>
          <p:nvPr/>
        </p:nvSpPr>
        <p:spPr>
          <a:xfrm>
            <a:off x="628650" y="2539013"/>
            <a:ext cx="7112678" cy="259228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4AAF7-9B9E-4416-9A8F-194F261A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Big-O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781D9E-A269-4081-A6BD-1DD42511DD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b="1" dirty="0"/>
                  <a:t>Prove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 )</m:t>
                    </m:r>
                  </m:oMath>
                </a14:m>
                <a:endParaRPr lang="en-US" b="1" i="1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Show there are </a:t>
                </a:r>
              </a:p>
              <a:p>
                <a:pPr lvl="1"/>
                <a:r>
                  <a:rPr lang="en-US" sz="2800" dirty="0"/>
                  <a:t>a constant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endParaRPr lang="en-US" sz="2800" dirty="0"/>
              </a:p>
              <a:p>
                <a:pPr lvl="1"/>
                <a:r>
                  <a:rPr lang="en-US" sz="2800" dirty="0"/>
                  <a:t>and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781D9E-A269-4081-A6BD-1DD42511DD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C42EF-E5DC-483B-8764-FCBC948D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395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13D91F-6EA0-4F71-8641-1104C62B8B77}"/>
              </a:ext>
            </a:extLst>
          </p:cNvPr>
          <p:cNvSpPr/>
          <p:nvPr/>
        </p:nvSpPr>
        <p:spPr>
          <a:xfrm>
            <a:off x="628650" y="2539013"/>
            <a:ext cx="7112678" cy="259228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4AAF7-9B9E-4416-9A8F-194F261A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Big-O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781D9E-A269-4081-A6BD-1DD42511DD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b="1" dirty="0"/>
                  <a:t>Prove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 )</m:t>
                    </m:r>
                  </m:oMath>
                </a14:m>
                <a:endParaRPr lang="en-US" b="1" i="1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Show there are </a:t>
                </a:r>
              </a:p>
              <a:p>
                <a:pPr lvl="1"/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a constant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and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8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781D9E-A269-4081-A6BD-1DD42511DD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C42EF-E5DC-483B-8764-FCBC948D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02DDAF-3A05-4D5E-994D-47F839698F2B}"/>
                  </a:ext>
                </a:extLst>
              </p:cNvPr>
              <p:cNvSpPr txBox="1"/>
              <p:nvPr/>
            </p:nvSpPr>
            <p:spPr>
              <a:xfrm>
                <a:off x="1824361" y="5558771"/>
                <a:ext cx="5495278" cy="707886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solidFill>
                  <a:srgbClr val="FFFF00">
                    <a:alpha val="30000"/>
                  </a:srgb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latin typeface="Gill Sans MT" panose="020B0502020104020203" pitchFamily="34" charset="0"/>
                  </a:rPr>
                  <a:t>We can choose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4000" dirty="0">
                    <a:latin typeface="Gill Sans MT" panose="020B050202010402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40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02DDAF-3A05-4D5E-994D-47F839698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361" y="5558771"/>
                <a:ext cx="5495278" cy="707886"/>
              </a:xfrm>
              <a:prstGeom prst="rect">
                <a:avLst/>
              </a:prstGeom>
              <a:blipFill>
                <a:blip r:embed="rId3"/>
                <a:stretch>
                  <a:fillRect l="-1991" t="-14407" b="-34746"/>
                </a:stretch>
              </a:blipFill>
              <a:ln>
                <a:solidFill>
                  <a:srgbClr val="FFFF00">
                    <a:alpha val="30000"/>
                  </a:srgb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456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77266E-95B2-4BC6-91EA-EB03A07CD059}"/>
              </a:ext>
            </a:extLst>
          </p:cNvPr>
          <p:cNvSpPr/>
          <p:nvPr/>
        </p:nvSpPr>
        <p:spPr>
          <a:xfrm>
            <a:off x="2201662" y="3160450"/>
            <a:ext cx="4802820" cy="51490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ko-KR" b="1" i="1" dirty="0">
                    <a:solidFill>
                      <a:srgbClr val="0070C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Prove</a:t>
                </a:r>
                <a:r>
                  <a:rPr lang="en-US" altLang="ko-KR" b="1" i="1" dirty="0">
                    <a:solidFill>
                      <a:srgbClr val="0070C0"/>
                    </a:solidFill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 that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𝟑𝟎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𝟖</m:t>
                    </m:r>
                  </m:oMath>
                </a14:m>
                <a:r>
                  <a:rPr lang="en-US" altLang="ko-KR" b="1" i="1" dirty="0">
                    <a:solidFill>
                      <a:srgbClr val="0070C0"/>
                    </a:solidFill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𝑶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ko-K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ko-KR" b="1" i="1" dirty="0">
                  <a:solidFill>
                    <a:srgbClr val="0070C0"/>
                  </a:solidFill>
                  <a:latin typeface="Gill Sans MT" panose="020B0502020104020203" pitchFamily="34" charset="0"/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en-US" altLang="ko-KR" sz="2800" dirty="0">
                  <a:latin typeface="Gill Sans MT" panose="020B0502020104020203" pitchFamily="34" charset="0"/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Show </a:t>
                </a: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that there are</a:t>
                </a:r>
                <a:r>
                  <a:rPr lang="en-US" altLang="ko-KR" sz="2800" b="1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&gt;0</m:t>
                    </m:r>
                  </m:oMath>
                </a14:m>
                <a:r>
                  <a:rPr lang="en-US" altLang="ko-KR" sz="2800" i="1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and</a:t>
                </a: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dirty="0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ko-KR" sz="2800" i="1" dirty="0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  <m:sub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&gt;0</m:t>
                    </m:r>
                  </m:oMath>
                </a14:m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: </a:t>
                </a:r>
              </a:p>
              <a:p>
                <a:pPr marL="457200" lvl="1" indent="0">
                  <a:buNone/>
                </a:pPr>
                <a:r>
                  <a:rPr lang="en-US" altLang="ko-KR" sz="2800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𝟑𝟎</m:t>
                    </m:r>
                    <m:r>
                      <a:rPr lang="en-US" altLang="ko-KR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altLang="ko-KR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ko-KR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𝟖</m:t>
                    </m:r>
                    <m:r>
                      <a:rPr lang="en-US" altLang="ko-KR" sz="2800" b="1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 </m:t>
                    </m:r>
                    <m:r>
                      <a:rPr lang="en-US" altLang="ko-KR" sz="2800" b="1" i="1" dirty="0" err="1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𝒄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×</m:t>
                    </m:r>
                    <m:r>
                      <a:rPr lang="en-US" altLang="ko-KR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altLang="ko-KR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ko-KR" sz="2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      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&gt;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ko-KR" sz="2800" i="1" baseline="-25000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0</m:t>
                    </m:r>
                  </m:oMath>
                </a14:m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.</a:t>
                </a:r>
                <a:endParaRPr lang="en-US" altLang="ko-KR" sz="2800" dirty="0">
                  <a:ea typeface="굴림" panose="020B0600000101010101" pitchFamily="34" charset="-127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457200" lvl="1" indent="0">
                  <a:buNone/>
                </a:pPr>
                <a:endParaRPr lang="en-US" altLang="ko-KR" sz="2800" dirty="0">
                  <a:latin typeface="Gill Sans MT" panose="020B0502020104020203" pitchFamily="34" charset="0"/>
                  <a:ea typeface="굴림" panose="020B0600000101010101" pitchFamily="34" charset="-127"/>
                  <a:cs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6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95E482-2E32-48F4-A0CA-C76B2B9DC0CF}" type="slidenum">
              <a:rPr lang="en-US" altLang="en-US" sz="120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70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Ideal Solution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>
                <a:solidFill>
                  <a:srgbClr val="0070C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Express running time as a function of the input size </a:t>
            </a:r>
            <a:r>
              <a:rPr lang="en-US" altLang="en-US" sz="3200" i="1" dirty="0">
                <a:solidFill>
                  <a:srgbClr val="0070C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n</a:t>
            </a:r>
            <a:r>
              <a:rPr lang="en-US" altLang="en-US" sz="3200" dirty="0">
                <a:solidFill>
                  <a:srgbClr val="0070C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(i.e., </a:t>
            </a:r>
            <a:r>
              <a:rPr lang="en-US" altLang="en-US" sz="3200" i="1" dirty="0">
                <a:solidFill>
                  <a:srgbClr val="0070C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f(n)</a:t>
            </a:r>
            <a:r>
              <a:rPr lang="en-US" altLang="en-US" sz="3200" dirty="0">
                <a:solidFill>
                  <a:srgbClr val="0070C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)</a:t>
            </a:r>
            <a:r>
              <a:rPr lang="en-US" altLang="en-US" sz="3200" i="1" dirty="0">
                <a:solidFill>
                  <a:srgbClr val="0070C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.</a:t>
            </a:r>
            <a:endParaRPr lang="en-US" altLang="en-US" sz="3200" dirty="0">
              <a:solidFill>
                <a:srgbClr val="0070C0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r>
              <a:rPr lang="en-US" altLang="en-US" sz="3200" dirty="0">
                <a:latin typeface="Gill Sans MT" panose="020B0502020104020203" pitchFamily="34" charset="0"/>
                <a:cs typeface="Arial" panose="020B0604020202020204" pitchFamily="34" charset="0"/>
              </a:rPr>
              <a:t>Compare different functions corresponding to running times.</a:t>
            </a:r>
          </a:p>
          <a:p>
            <a:pPr lvl="1"/>
            <a:r>
              <a:rPr lang="en-US" altLang="en-US" dirty="0">
                <a:latin typeface="Gill Sans MT" panose="020B0502020104020203" pitchFamily="34" charset="0"/>
                <a:cs typeface="Arial" panose="020B0604020202020204" pitchFamily="34" charset="0"/>
              </a:rPr>
              <a:t>Such an analysis is independent of machine time, programming style, etc.</a:t>
            </a:r>
          </a:p>
          <a:p>
            <a:endParaRPr lang="en-US" altLang="en-US" sz="3200" dirty="0"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en-US" sz="3200" dirty="0">
                <a:latin typeface="Gill Sans MT" panose="020B0502020104020203" pitchFamily="34" charset="0"/>
                <a:cs typeface="Arial" panose="020B0604020202020204" pitchFamily="34" charset="0"/>
              </a:rPr>
              <a:t>Always think in the long run: </a:t>
            </a:r>
            <a:r>
              <a:rPr lang="en-US" altLang="en-US" sz="3200" b="1" dirty="0">
                <a:solidFill>
                  <a:srgbClr val="DD011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n</a:t>
            </a:r>
            <a:r>
              <a:rPr lang="en-US" altLang="en-US" sz="3200" dirty="0"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latin typeface="Gill Sans MT" panose="020B0502020104020203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3200" dirty="0">
                <a:latin typeface="Gill Sans MT" panose="020B0502020104020203" pitchFamily="34" charset="0"/>
                <a:cs typeface="Arial" panose="020B0604020202020204" pitchFamily="34" charset="0"/>
              </a:rPr>
              <a:t>+</a:t>
            </a:r>
            <a:r>
              <a:rPr lang="en-US" altLang="en-US" sz="3200" dirty="0">
                <a:latin typeface="Gill Sans MT" panose="020B0502020104020203" pitchFamily="34" charset="0"/>
                <a:cs typeface="Arial" panose="020B0604020202020204" pitchFamily="34" charset="0"/>
                <a:sym typeface="Symbol" panose="05050102010706020507" pitchFamily="18" charset="2"/>
              </a:rPr>
              <a:t></a:t>
            </a:r>
            <a:endParaRPr lang="en-US" altLang="en-US" dirty="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CF2897F-6A84-405A-8FF7-A561F8BA9426}" type="slidenum">
              <a:rPr lang="en-US" altLang="en-US" sz="120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0903" y="5033319"/>
            <a:ext cx="6845416" cy="6837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334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77266E-95B2-4BC6-91EA-EB03A07CD059}"/>
              </a:ext>
            </a:extLst>
          </p:cNvPr>
          <p:cNvSpPr/>
          <p:nvPr/>
        </p:nvSpPr>
        <p:spPr>
          <a:xfrm>
            <a:off x="2201662" y="3160450"/>
            <a:ext cx="4802820" cy="51490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ko-KR" b="1" i="1" dirty="0">
                    <a:solidFill>
                      <a:srgbClr val="0070C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Prove</a:t>
                </a:r>
                <a:r>
                  <a:rPr lang="en-US" altLang="ko-KR" b="1" i="1" dirty="0">
                    <a:solidFill>
                      <a:srgbClr val="0070C0"/>
                    </a:solidFill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 that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𝟑𝟎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𝟖</m:t>
                    </m:r>
                  </m:oMath>
                </a14:m>
                <a:r>
                  <a:rPr lang="en-US" altLang="ko-KR" b="1" i="1" dirty="0">
                    <a:solidFill>
                      <a:srgbClr val="0070C0"/>
                    </a:solidFill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𝑶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ko-K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ko-KR" b="1" i="1" dirty="0">
                  <a:solidFill>
                    <a:srgbClr val="0070C0"/>
                  </a:solidFill>
                  <a:latin typeface="Gill Sans MT" panose="020B0502020104020203" pitchFamily="34" charset="0"/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en-US" altLang="ko-KR" sz="2800" dirty="0">
                  <a:latin typeface="Gill Sans MT" panose="020B0502020104020203" pitchFamily="34" charset="0"/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Show </a:t>
                </a: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that there are</a:t>
                </a:r>
                <a:r>
                  <a:rPr lang="en-US" altLang="ko-KR" sz="2800" b="1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&gt;0</m:t>
                    </m:r>
                  </m:oMath>
                </a14:m>
                <a:r>
                  <a:rPr lang="en-US" altLang="ko-KR" sz="2800" i="1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and</a:t>
                </a: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dirty="0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ko-KR" sz="2800" i="1" dirty="0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  <m:sub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&gt;0</m:t>
                    </m:r>
                  </m:oMath>
                </a14:m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: </a:t>
                </a:r>
              </a:p>
              <a:p>
                <a:pPr marL="457200" lvl="1" indent="0">
                  <a:buNone/>
                </a:pPr>
                <a:r>
                  <a:rPr lang="en-US" altLang="ko-KR" sz="2800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𝟑𝟎</m:t>
                    </m:r>
                    <m:r>
                      <a:rPr lang="en-US" altLang="ko-KR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altLang="ko-KR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ko-KR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𝟖</m:t>
                    </m:r>
                    <m:r>
                      <a:rPr lang="en-US" altLang="ko-KR" sz="2800" b="1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 </m:t>
                    </m:r>
                    <m:r>
                      <a:rPr lang="en-US" altLang="ko-KR" sz="2800" b="1" i="1" dirty="0" err="1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𝒄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×</m:t>
                    </m:r>
                    <m:r>
                      <a:rPr lang="en-US" altLang="ko-KR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        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&gt;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ko-KR" sz="2800" i="1" baseline="-25000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0</m:t>
                    </m:r>
                  </m:oMath>
                </a14:m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.</a:t>
                </a:r>
                <a:endParaRPr lang="en-US" altLang="ko-KR" sz="2800" dirty="0">
                  <a:ea typeface="굴림" panose="020B0600000101010101" pitchFamily="34" charset="-127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457200" lvl="1" indent="0">
                  <a:buNone/>
                </a:pP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Now</a:t>
                </a:r>
              </a:p>
              <a:p>
                <a:pPr marL="457200" lvl="1" indent="0">
                  <a:buNone/>
                </a:pPr>
                <a:r>
                  <a:rPr lang="en-US" altLang="ko-KR" sz="2800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30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≤ </m:t>
                    </m:r>
                    <m:r>
                      <a:rPr lang="en-US" altLang="ko-KR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30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endParaRPr lang="en-US" altLang="ko-KR" sz="2800" dirty="0">
                  <a:ea typeface="굴림" panose="020B0600000101010101" pitchFamily="34" charset="-127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457200" lvl="1" indent="0">
                  <a:buNone/>
                </a:pP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8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     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US" altLang="ko-KR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8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altLang="ko-KR" sz="2800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		(when?)</a:t>
                </a:r>
              </a:p>
              <a:p>
                <a:pPr marL="457200" lvl="1" indent="0">
                  <a:buNone/>
                </a:pPr>
                <a:r>
                  <a:rPr lang="en-US" altLang="ko-KR" sz="2800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So:	 	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30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8≤</m:t>
                    </m:r>
                    <m:r>
                      <a:rPr lang="en-US" altLang="ko-KR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38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altLang="ko-KR" sz="2800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	(when?) </a:t>
                </a: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		</a:t>
                </a:r>
              </a:p>
            </p:txBody>
          </p:sp>
        </mc:Choice>
        <mc:Fallback xmlns="">
          <p:sp>
            <p:nvSpPr>
              <p:cNvPr id="36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95E482-2E32-48F4-A0CA-C76B2B9DC0CF}" type="slidenum">
              <a:rPr lang="en-US" altLang="en-US" sz="120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174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55E4F3-F5FA-4690-9E03-3FA8130675B6}"/>
              </a:ext>
            </a:extLst>
          </p:cNvPr>
          <p:cNvSpPr/>
          <p:nvPr/>
        </p:nvSpPr>
        <p:spPr>
          <a:xfrm>
            <a:off x="2201662" y="3160450"/>
            <a:ext cx="4802820" cy="51490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ko-KR" b="1" i="1" dirty="0">
                    <a:solidFill>
                      <a:srgbClr val="0070C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Prove</a:t>
                </a:r>
                <a:r>
                  <a:rPr lang="en-US" altLang="ko-KR" b="1" i="1" dirty="0">
                    <a:solidFill>
                      <a:srgbClr val="0070C0"/>
                    </a:solidFill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 that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𝟑𝟎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𝟖</m:t>
                    </m:r>
                  </m:oMath>
                </a14:m>
                <a:r>
                  <a:rPr lang="en-US" altLang="ko-KR" b="1" i="1" dirty="0">
                    <a:solidFill>
                      <a:srgbClr val="0070C0"/>
                    </a:solidFill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𝑶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ko-K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ko-KR" b="1" i="1" dirty="0">
                  <a:solidFill>
                    <a:srgbClr val="0070C0"/>
                  </a:solidFill>
                  <a:latin typeface="Gill Sans MT" panose="020B0502020104020203" pitchFamily="34" charset="0"/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en-US" altLang="ko-KR" sz="2800" dirty="0">
                  <a:latin typeface="Gill Sans MT" panose="020B0502020104020203" pitchFamily="34" charset="0"/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Show </a:t>
                </a: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that there are</a:t>
                </a:r>
                <a:r>
                  <a:rPr lang="en-US" altLang="ko-KR" sz="2800" b="1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&gt;0</m:t>
                    </m:r>
                  </m:oMath>
                </a14:m>
                <a:r>
                  <a:rPr lang="en-US" altLang="ko-KR" sz="2800" i="1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and</a:t>
                </a: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dirty="0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ko-KR" sz="2800" i="1" dirty="0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  <m:sub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&gt;0</m:t>
                    </m:r>
                  </m:oMath>
                </a14:m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: </a:t>
                </a:r>
              </a:p>
              <a:p>
                <a:pPr marL="457200" lvl="1" indent="0">
                  <a:buNone/>
                </a:pPr>
                <a:r>
                  <a:rPr lang="en-US" altLang="ko-KR" sz="2800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𝟑𝟎</m:t>
                    </m:r>
                    <m:r>
                      <a:rPr lang="en-US" altLang="ko-KR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altLang="ko-KR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ko-KR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𝟖</m:t>
                    </m:r>
                    <m:r>
                      <a:rPr lang="en-US" altLang="ko-KR" sz="2800" b="1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 </m:t>
                    </m:r>
                    <m:r>
                      <a:rPr lang="en-US" altLang="ko-KR" sz="2800" b="1" i="1" dirty="0" err="1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𝒄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×</m:t>
                    </m:r>
                    <m:r>
                      <a:rPr lang="en-US" altLang="ko-KR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        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&gt;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ko-KR" sz="2800" i="1" baseline="-25000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0</m:t>
                    </m:r>
                  </m:oMath>
                </a14:m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.</a:t>
                </a:r>
                <a:endParaRPr lang="en-US" altLang="ko-KR" sz="2800" dirty="0">
                  <a:ea typeface="굴림" panose="020B0600000101010101" pitchFamily="34" charset="-127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457200" lvl="1" indent="0">
                  <a:buNone/>
                </a:pP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Now</a:t>
                </a:r>
              </a:p>
              <a:p>
                <a:pPr marL="457200" lvl="1" indent="0">
                  <a:buNone/>
                </a:pPr>
                <a:r>
                  <a:rPr lang="en-US" altLang="ko-KR" sz="2800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30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≤ </m:t>
                    </m:r>
                    <m:r>
                      <a:rPr lang="en-US" altLang="ko-KR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30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endParaRPr lang="en-US" altLang="ko-KR" sz="2800" dirty="0">
                  <a:ea typeface="굴림" panose="020B0600000101010101" pitchFamily="34" charset="-127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457200" lvl="1" indent="0">
                  <a:buNone/>
                </a:pP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8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     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US" altLang="ko-KR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8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altLang="ko-KR" sz="2800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		(when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≥ 1</m:t>
                    </m:r>
                  </m:oMath>
                </a14:m>
                <a:r>
                  <a:rPr lang="en-US" altLang="ko-KR" sz="2800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altLang="ko-KR" sz="2800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So:	 	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30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8≤</m:t>
                    </m:r>
                    <m:r>
                      <a:rPr lang="en-US" altLang="ko-KR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38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altLang="ko-KR" sz="2800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	(when </a:t>
                </a:r>
                <a14:m>
                  <m:oMath xmlns:m="http://schemas.openxmlformats.org/officeDocument/2006/math"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≥ 1</m:t>
                    </m:r>
                  </m:oMath>
                </a14:m>
                <a:r>
                  <a:rPr lang="en-US" altLang="ko-KR" sz="2800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) </a:t>
                </a: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		</a:t>
                </a:r>
              </a:p>
            </p:txBody>
          </p:sp>
        </mc:Choice>
        <mc:Fallback xmlns="">
          <p:sp>
            <p:nvSpPr>
              <p:cNvPr id="36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95E482-2E32-48F4-A0CA-C76B2B9DC0CF}" type="slidenum">
              <a:rPr lang="en-US" altLang="en-US" sz="120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542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DFEEC6-4142-40C7-9811-6BA231EAFA31}"/>
              </a:ext>
            </a:extLst>
          </p:cNvPr>
          <p:cNvSpPr/>
          <p:nvPr/>
        </p:nvSpPr>
        <p:spPr>
          <a:xfrm>
            <a:off x="2308193" y="4065972"/>
            <a:ext cx="5832629" cy="51490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ko-KR" b="1" i="1" dirty="0">
                    <a:solidFill>
                      <a:srgbClr val="0070C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Prove</a:t>
                </a:r>
                <a:r>
                  <a:rPr lang="en-US" altLang="ko-KR" b="1" i="1" dirty="0">
                    <a:solidFill>
                      <a:srgbClr val="0070C0"/>
                    </a:solidFill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 that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𝟑𝟎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𝟖</m:t>
                    </m:r>
                  </m:oMath>
                </a14:m>
                <a:r>
                  <a:rPr lang="en-US" altLang="ko-KR" b="1" i="1" dirty="0">
                    <a:solidFill>
                      <a:srgbClr val="0070C0"/>
                    </a:solidFill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𝑶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ko-K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ko-KR" b="1" i="1" dirty="0">
                  <a:solidFill>
                    <a:srgbClr val="0070C0"/>
                  </a:solidFill>
                  <a:latin typeface="Gill Sans MT" panose="020B0502020104020203" pitchFamily="34" charset="0"/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en-US" altLang="ko-KR" sz="2800" dirty="0">
                  <a:latin typeface="Gill Sans MT" panose="020B0502020104020203" pitchFamily="34" charset="0"/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Show </a:t>
                </a: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that there are</a:t>
                </a:r>
                <a:r>
                  <a:rPr lang="en-US" altLang="ko-KR" sz="2800" b="1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&gt;0</m:t>
                    </m:r>
                  </m:oMath>
                </a14:m>
                <a:r>
                  <a:rPr lang="en-US" altLang="ko-KR" sz="2800" i="1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and</a:t>
                </a: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dirty="0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ko-KR" sz="2800" i="1" dirty="0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  <m:sub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&gt;0</m:t>
                    </m:r>
                  </m:oMath>
                </a14:m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: </a:t>
                </a:r>
              </a:p>
              <a:p>
                <a:pPr marL="457200" lvl="1" indent="0">
                  <a:buNone/>
                </a:pPr>
                <a:r>
                  <a:rPr lang="en-US" altLang="ko-KR" sz="2800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𝟑𝟎</m:t>
                    </m:r>
                    <m:r>
                      <a:rPr lang="en-US" altLang="ko-KR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altLang="ko-KR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ko-KR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𝟖</m:t>
                    </m:r>
                    <m:r>
                      <a:rPr lang="en-US" altLang="ko-KR" sz="2800" b="1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 </m:t>
                    </m:r>
                    <m:r>
                      <a:rPr lang="en-US" altLang="ko-KR" sz="2800" b="1" i="1" dirty="0" err="1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𝒄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×</m:t>
                    </m:r>
                    <m:r>
                      <a:rPr lang="en-US" altLang="ko-KR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                         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&gt;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ko-KR" sz="2800" i="1" baseline="-25000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0</m:t>
                    </m:r>
                  </m:oMath>
                </a14:m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.</a:t>
                </a:r>
                <a:endParaRPr lang="en-US" altLang="ko-KR" sz="2800" dirty="0">
                  <a:ea typeface="굴림" panose="020B0600000101010101" pitchFamily="34" charset="-127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457200" lvl="1" indent="0">
                  <a:buNone/>
                </a:pP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So		</a:t>
                </a:r>
              </a:p>
              <a:p>
                <a:pPr marL="457200" lvl="1" indent="0">
                  <a:buNone/>
                </a:pPr>
                <a:r>
                  <a:rPr lang="en-US" altLang="ko-KR" sz="2800" dirty="0">
                    <a:solidFill>
                      <a:srgbClr val="FF0000"/>
                    </a:solidFill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𝟑𝟎</m:t>
                    </m:r>
                    <m:r>
                      <a:rPr lang="en-US" altLang="ko-KR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altLang="ko-KR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ko-KR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𝟖</m:t>
                    </m:r>
                    <m:r>
                      <a:rPr lang="en-US" altLang="ko-KR" sz="2800" b="1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 </m:t>
                    </m:r>
                    <m:r>
                      <a:rPr lang="en-US" altLang="ko-KR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𝟑𝟖</m:t>
                    </m:r>
                    <m:r>
                      <a:rPr lang="en-US" altLang="ko-KR" sz="2800" b="1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×</m:t>
                    </m:r>
                    <m:r>
                      <a:rPr lang="en-US" altLang="ko-KR" sz="28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𝒏</m:t>
                    </m:r>
                  </m:oMath>
                </a14:m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	when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≥1</m:t>
                    </m:r>
                  </m:oMath>
                </a14:m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6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95E482-2E32-48F4-A0CA-C76B2B9DC0CF}" type="slidenum">
              <a:rPr lang="en-US" altLang="en-US" sz="120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6FCE21C-B6D3-4B1C-808D-0E727D9E61BD}"/>
              </a:ext>
            </a:extLst>
          </p:cNvPr>
          <p:cNvSpPr/>
          <p:nvPr/>
        </p:nvSpPr>
        <p:spPr>
          <a:xfrm>
            <a:off x="7751871" y="2905122"/>
            <a:ext cx="479394" cy="1544714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15533E-D13D-44A7-B489-5FF1F4AC46BF}"/>
              </a:ext>
            </a:extLst>
          </p:cNvPr>
          <p:cNvSpPr/>
          <p:nvPr/>
        </p:nvSpPr>
        <p:spPr>
          <a:xfrm>
            <a:off x="4119240" y="2905122"/>
            <a:ext cx="479394" cy="1544714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90688"/>
                <a:ext cx="7886700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altLang="ko-KR" b="1" i="1" dirty="0">
                    <a:solidFill>
                      <a:srgbClr val="0070C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Prove</a:t>
                </a:r>
                <a:r>
                  <a:rPr lang="en-US" altLang="ko-KR" b="1" i="1" dirty="0">
                    <a:solidFill>
                      <a:srgbClr val="0070C0"/>
                    </a:solidFill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 that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𝟑𝟎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𝟖</m:t>
                    </m:r>
                  </m:oMath>
                </a14:m>
                <a:r>
                  <a:rPr lang="en-US" altLang="ko-KR" b="1" i="1" dirty="0">
                    <a:solidFill>
                      <a:srgbClr val="0070C0"/>
                    </a:solidFill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𝑶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ko-K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ko-KR" b="1" i="1" dirty="0">
                  <a:solidFill>
                    <a:srgbClr val="0070C0"/>
                  </a:solidFill>
                  <a:latin typeface="Gill Sans MT" panose="020B0502020104020203" pitchFamily="34" charset="0"/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en-US" altLang="ko-KR" sz="2800" dirty="0">
                  <a:latin typeface="Gill Sans MT" panose="020B0502020104020203" pitchFamily="34" charset="0"/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Show </a:t>
                </a: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that there are</a:t>
                </a:r>
                <a:r>
                  <a:rPr lang="en-US" altLang="ko-KR" sz="2800" b="1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&gt;0</m:t>
                    </m:r>
                  </m:oMath>
                </a14:m>
                <a:r>
                  <a:rPr lang="en-US" altLang="ko-KR" sz="2800" i="1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and</a:t>
                </a: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dirty="0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ko-KR" sz="2800" i="1" dirty="0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  <m:sub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&gt;0</m:t>
                    </m:r>
                  </m:oMath>
                </a14:m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: </a:t>
                </a:r>
              </a:p>
              <a:p>
                <a:pPr marL="457200" lvl="1" indent="0">
                  <a:buNone/>
                </a:pPr>
                <a:r>
                  <a:rPr lang="en-US" altLang="ko-KR" sz="2800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𝟑𝟎</m:t>
                    </m:r>
                    <m:r>
                      <a:rPr lang="en-US" altLang="ko-KR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altLang="ko-KR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ko-KR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𝟖</m:t>
                    </m:r>
                    <m:r>
                      <a:rPr lang="en-US" altLang="ko-KR" sz="2800" b="1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 </m:t>
                    </m:r>
                    <m:r>
                      <a:rPr lang="en-US" altLang="ko-KR" sz="2800" b="1" i="1" dirty="0" err="1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𝒄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  ×</m:t>
                    </m:r>
                    <m:r>
                      <a:rPr lang="en-US" altLang="ko-KR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                      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&gt;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ko-KR" sz="2800" i="1" baseline="-25000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0</m:t>
                    </m:r>
                  </m:oMath>
                </a14:m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.</a:t>
                </a:r>
                <a:endParaRPr lang="en-US" altLang="ko-KR" sz="2800" dirty="0">
                  <a:ea typeface="굴림" panose="020B0600000101010101" pitchFamily="34" charset="-127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457200" lvl="1" indent="0">
                  <a:buNone/>
                </a:pP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So		</a:t>
                </a:r>
              </a:p>
              <a:p>
                <a:pPr marL="457200" lvl="1" indent="0">
                  <a:buNone/>
                </a:pPr>
                <a:r>
                  <a:rPr lang="en-US" altLang="ko-KR" sz="2800" dirty="0">
                    <a:solidFill>
                      <a:srgbClr val="FF0000"/>
                    </a:solidFill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𝟑𝟎</m:t>
                    </m:r>
                    <m:r>
                      <a:rPr lang="en-US" altLang="ko-KR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altLang="ko-KR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ko-KR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𝟖</m:t>
                    </m:r>
                    <m:r>
                      <a:rPr lang="en-US" altLang="ko-KR" sz="2800" b="1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 </m:t>
                    </m:r>
                    <m:r>
                      <a:rPr lang="en-US" altLang="ko-KR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𝟑𝟖</m:t>
                    </m:r>
                    <m:r>
                      <a:rPr lang="en-US" altLang="ko-KR" sz="2800" b="1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×</m:t>
                    </m:r>
                    <m:r>
                      <a:rPr lang="en-US" altLang="ko-KR" sz="28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𝒏</m:t>
                    </m:r>
                  </m:oMath>
                </a14:m>
                <a:r>
                  <a:rPr lang="en-US" altLang="ko-KR" sz="2800" b="1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	when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≥ 1</m:t>
                    </m:r>
                  </m:oMath>
                </a14:m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.</a:t>
                </a:r>
              </a:p>
              <a:p>
                <a:pPr marL="457200" lvl="1" indent="0">
                  <a:buNone/>
                </a:pPr>
                <a:endParaRPr lang="en-US" altLang="ko-KR" sz="2800" dirty="0">
                  <a:ea typeface="굴림" panose="020B0600000101010101" pitchFamily="34" charset="-127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𝒄</m:t>
                      </m:r>
                      <m:r>
                        <a:rPr lang="en-US" altLang="ko-KR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ko-KR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𝟑𝟖</m:t>
                      </m:r>
                      <m:r>
                        <a:rPr lang="en-US" altLang="ko-KR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;</m:t>
                      </m:r>
                      <m:r>
                        <a:rPr lang="en-US" altLang="ko-KR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𝒏</m:t>
                      </m:r>
                      <m:r>
                        <a:rPr lang="en-US" altLang="ko-KR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ko-KR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𝟏</m:t>
                      </m:r>
                    </m:oMath>
                  </m:oMathPara>
                </a14:m>
                <a:endParaRPr lang="en-US" altLang="ko-KR" sz="2800" b="1" dirty="0">
                  <a:ea typeface="굴림" panose="020B0600000101010101" pitchFamily="34" charset="-127"/>
                  <a:cs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6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351338"/>
              </a:xfrm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95E482-2E32-48F4-A0CA-C76B2B9DC0CF}" type="slidenum">
              <a:rPr lang="en-US" altLang="en-US" sz="120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498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90688"/>
                <a:ext cx="7886700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altLang="ko-KR" b="1" i="1" dirty="0">
                    <a:solidFill>
                      <a:srgbClr val="0070C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Prove</a:t>
                </a:r>
                <a:r>
                  <a:rPr lang="en-US" altLang="ko-KR" b="1" i="1" dirty="0">
                    <a:solidFill>
                      <a:srgbClr val="0070C0"/>
                    </a:solidFill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 that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𝟑𝟎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𝟖</m:t>
                    </m:r>
                  </m:oMath>
                </a14:m>
                <a:r>
                  <a:rPr lang="en-US" altLang="ko-KR" b="1" i="1" dirty="0">
                    <a:solidFill>
                      <a:srgbClr val="0070C0"/>
                    </a:solidFill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𝑶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ko-K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ko-KR" b="1" i="1" dirty="0">
                  <a:solidFill>
                    <a:srgbClr val="0070C0"/>
                  </a:solidFill>
                  <a:latin typeface="Gill Sans MT" panose="020B0502020104020203" pitchFamily="34" charset="0"/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en-US" altLang="ko-KR" sz="2800" dirty="0">
                  <a:latin typeface="Gill Sans MT" panose="020B0502020104020203" pitchFamily="34" charset="0"/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Can we choose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𝑐</m:t>
                    </m:r>
                    <m:r>
                      <a:rPr lang="en-US" altLang="ko-KR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=32</m:t>
                    </m:r>
                  </m:oMath>
                </a14:m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?</a:t>
                </a:r>
              </a:p>
              <a:p>
                <a:pPr marL="457200" lvl="1" indent="0">
                  <a:buNone/>
                </a:pPr>
                <a:r>
                  <a:rPr lang="en-US" altLang="ko-KR" sz="2800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𝟑𝟎</m:t>
                    </m:r>
                    <m:r>
                      <a:rPr lang="en-US" altLang="ko-KR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altLang="ko-KR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ko-KR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𝟖</m:t>
                    </m:r>
                    <m:r>
                      <a:rPr lang="en-US" altLang="ko-KR" sz="2800" b="1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 </m:t>
                    </m:r>
                    <m:r>
                      <a:rPr lang="en-US" altLang="ko-KR" sz="2800" b="1" i="1" dirty="0" err="1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𝒄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×</m:t>
                    </m:r>
                    <m:r>
                      <a:rPr lang="en-US" altLang="ko-KR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        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&gt;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ko-KR" sz="2800" i="1" baseline="-25000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0</m:t>
                    </m:r>
                  </m:oMath>
                </a14:m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.</a:t>
                </a:r>
                <a:endParaRPr lang="en-US" altLang="ko-KR" sz="2800" dirty="0">
                  <a:ea typeface="굴림" panose="020B0600000101010101" pitchFamily="34" charset="-127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457200" lvl="1" indent="0">
                  <a:buNone/>
                </a:pP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Now</a:t>
                </a:r>
              </a:p>
              <a:p>
                <a:pPr marL="457200" lvl="1" indent="0">
                  <a:buNone/>
                </a:pPr>
                <a:r>
                  <a:rPr lang="en-US" altLang="ko-KR" sz="2800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30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≤ </m:t>
                    </m:r>
                    <m:r>
                      <a:rPr lang="en-US" altLang="ko-KR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30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endParaRPr lang="en-US" altLang="ko-KR" sz="2800" dirty="0">
                  <a:ea typeface="굴림" panose="020B0600000101010101" pitchFamily="34" charset="-127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457200" lvl="1" indent="0">
                  <a:buNone/>
                </a:pP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8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     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US" altLang="ko-KR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altLang="ko-KR" sz="2800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		(when?)</a:t>
                </a:r>
              </a:p>
              <a:p>
                <a:pPr marL="457200" lvl="1" indent="0">
                  <a:buNone/>
                </a:pPr>
                <a:r>
                  <a:rPr lang="en-US" altLang="ko-KR" sz="2800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So:	 	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30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8≤</m:t>
                    </m:r>
                    <m:r>
                      <a:rPr lang="en-US" altLang="ko-KR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32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altLang="ko-KR" sz="2800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	(when?) </a:t>
                </a: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		</a:t>
                </a:r>
              </a:p>
            </p:txBody>
          </p:sp>
        </mc:Choice>
        <mc:Fallback xmlns="">
          <p:sp>
            <p:nvSpPr>
              <p:cNvPr id="36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351338"/>
              </a:xfrm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95E482-2E32-48F4-A0CA-C76B2B9DC0CF}" type="slidenum">
              <a:rPr lang="en-US" altLang="en-US" sz="120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521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90688"/>
                <a:ext cx="7886700" cy="4665662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altLang="ko-KR" b="1" i="1" dirty="0">
                    <a:solidFill>
                      <a:srgbClr val="0070C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Prove</a:t>
                </a:r>
                <a:r>
                  <a:rPr lang="en-US" altLang="ko-KR" b="1" i="1" dirty="0">
                    <a:solidFill>
                      <a:srgbClr val="0070C0"/>
                    </a:solidFill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 that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𝟑𝟎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𝟖</m:t>
                    </m:r>
                  </m:oMath>
                </a14:m>
                <a:r>
                  <a:rPr lang="en-US" altLang="ko-KR" b="1" i="1" dirty="0">
                    <a:solidFill>
                      <a:srgbClr val="0070C0"/>
                    </a:solidFill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𝑶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ko-K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ko-KR" b="1" i="1" dirty="0">
                  <a:solidFill>
                    <a:srgbClr val="0070C0"/>
                  </a:solidFill>
                  <a:latin typeface="Gill Sans MT" panose="020B0502020104020203" pitchFamily="34" charset="0"/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en-US" altLang="ko-KR" sz="2800" dirty="0">
                  <a:latin typeface="Gill Sans MT" panose="020B0502020104020203" pitchFamily="34" charset="0"/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</a:rPr>
                  <a:t>Can we choose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𝑐</m:t>
                    </m:r>
                    <m:r>
                      <a:rPr lang="en-US" altLang="ko-KR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=32</m:t>
                    </m:r>
                  </m:oMath>
                </a14:m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?</a:t>
                </a:r>
              </a:p>
              <a:p>
                <a:pPr marL="457200" lvl="1" indent="0">
                  <a:buNone/>
                </a:pPr>
                <a:r>
                  <a:rPr lang="en-US" altLang="ko-KR" sz="2800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𝟑𝟎</m:t>
                    </m:r>
                    <m:r>
                      <a:rPr lang="en-US" altLang="ko-KR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altLang="ko-KR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ko-KR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𝟖</m:t>
                    </m:r>
                    <m:r>
                      <a:rPr lang="en-US" altLang="ko-KR" sz="2800" b="1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 </m:t>
                    </m:r>
                    <m:r>
                      <a:rPr lang="en-US" altLang="ko-KR" sz="2800" b="1" i="1" dirty="0" err="1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𝒄</m:t>
                    </m:r>
                    <m:r>
                      <a:rPr lang="en-US" altLang="ko-KR" sz="2800" b="1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×</m:t>
                    </m:r>
                    <m:r>
                      <a:rPr lang="en-US" altLang="ko-KR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        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&gt;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ko-KR" sz="2800" i="1" baseline="-25000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0</m:t>
                    </m:r>
                  </m:oMath>
                </a14:m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.</a:t>
                </a:r>
                <a:endParaRPr lang="en-US" altLang="ko-KR" sz="2800" dirty="0">
                  <a:ea typeface="굴림" panose="020B0600000101010101" pitchFamily="34" charset="-127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457200" lvl="1" indent="0">
                  <a:buNone/>
                </a:pP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Now</a:t>
                </a:r>
              </a:p>
              <a:p>
                <a:pPr marL="457200" lvl="1" indent="0">
                  <a:buNone/>
                </a:pPr>
                <a:r>
                  <a:rPr lang="en-US" altLang="ko-KR" sz="2800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30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≤ </m:t>
                    </m:r>
                    <m:r>
                      <a:rPr lang="en-US" altLang="ko-KR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30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endParaRPr lang="en-US" altLang="ko-KR" sz="2800" dirty="0">
                  <a:ea typeface="굴림" panose="020B0600000101010101" pitchFamily="34" charset="-127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457200" lvl="1" indent="0">
                  <a:buNone/>
                </a:pP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8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     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US" altLang="ko-KR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altLang="ko-KR" sz="2800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		(when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ko-KR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≥4</m:t>
                    </m:r>
                  </m:oMath>
                </a14:m>
                <a:r>
                  <a:rPr lang="en-US" altLang="ko-KR" sz="2800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altLang="ko-KR" sz="2800" dirty="0">
                    <a:ea typeface="굴림" panose="020B0600000101010101" pitchFamily="34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	</a:t>
                </a:r>
                <a:r>
                  <a:rPr lang="en-US" altLang="ko-KR" sz="2800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30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8≤</m:t>
                    </m:r>
                    <m:r>
                      <a:rPr lang="en-US" altLang="ko-KR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32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altLang="ko-KR" sz="2800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	(when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ko-KR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≥4</m:t>
                    </m:r>
                  </m:oMath>
                </a14:m>
                <a:r>
                  <a:rPr lang="en-US" altLang="ko-KR" sz="2800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) </a:t>
                </a:r>
              </a:p>
              <a:p>
                <a:pPr marL="457200" lvl="1" indent="0">
                  <a:buNone/>
                </a:pP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	</a:t>
                </a:r>
              </a:p>
              <a:p>
                <a:pPr marL="457200" lvl="1" indent="0">
                  <a:buNone/>
                </a:pPr>
                <a:r>
                  <a:rPr lang="en-US" altLang="ko-KR" sz="2800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	</a:t>
                </a:r>
                <a:r>
                  <a:rPr lang="en-US" altLang="ko-KR" sz="2800" dirty="0">
                    <a:latin typeface="Gill Sans MT" panose="020B0502020104020203" pitchFamily="34" charset="0"/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So 	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𝒄</m:t>
                    </m:r>
                    <m:r>
                      <a:rPr lang="en-US" altLang="ko-KR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ko-KR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𝟑𝟐</m:t>
                    </m:r>
                    <m:r>
                      <a:rPr lang="en-US" altLang="ko-KR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;  </m:t>
                    </m:r>
                    <m:r>
                      <a:rPr lang="en-US" altLang="ko-KR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altLang="ko-KR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ko-KR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𝟒</m:t>
                    </m:r>
                  </m:oMath>
                </a14:m>
                <a:endParaRPr lang="en-US" altLang="ko-KR" sz="2800" b="1" dirty="0">
                  <a:ea typeface="굴림" panose="020B0600000101010101" pitchFamily="34" charset="-127"/>
                  <a:cs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6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665662"/>
              </a:xfrm>
              <a:blipFill>
                <a:blip r:embed="rId2"/>
                <a:stretch>
                  <a:fillRect t="-2219" b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95E482-2E32-48F4-A0CA-C76B2B9DC0CF}" type="slidenum">
              <a:rPr lang="en-US" altLang="en-US" sz="120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563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F5974B-B502-462E-AA67-5DF9850B23FA}"/>
              </a:ext>
            </a:extLst>
          </p:cNvPr>
          <p:cNvSpPr/>
          <p:nvPr/>
        </p:nvSpPr>
        <p:spPr>
          <a:xfrm>
            <a:off x="1455938" y="2778711"/>
            <a:ext cx="6090081" cy="62143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AF250-2D8E-4AC1-898D-6912BFA0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FE16D-134A-4678-8ED4-BFAC3D823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ko-KR" b="1" i="1" dirty="0">
                    <a:solidFill>
                      <a:srgbClr val="0070C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𝟑𝟎</m:t>
                    </m:r>
                    <m:sSup>
                      <m:sSupPr>
                        <m:ctrlP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𝟐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𝟕</m:t>
                    </m:r>
                  </m:oMath>
                </a14:m>
                <a:r>
                  <a:rPr lang="en-US" altLang="ko-KR" b="1" i="1" dirty="0">
                    <a:solidFill>
                      <a:srgbClr val="0070C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𝑶</m:t>
                    </m:r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ko-KR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ko-KR" b="1" i="1" dirty="0">
                  <a:solidFill>
                    <a:srgbClr val="0070C0"/>
                  </a:solidFill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Show </a:t>
                </a:r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there are</a:t>
                </a:r>
                <a:r>
                  <a:rPr lang="en-US" altLang="ko-KR" b="1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&gt;0</m:t>
                    </m:r>
                  </m:oMath>
                </a14:m>
                <a:r>
                  <a:rPr lang="en-US" altLang="ko-KR" i="1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and</a:t>
                </a:r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&gt;0</m:t>
                    </m:r>
                  </m:oMath>
                </a14:m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𝟑𝟎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𝟐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𝒄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×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00B05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FE16D-134A-4678-8ED4-BFAC3D823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1709B-F76B-47DE-9CE1-502EC8E1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407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F5974B-B502-462E-AA67-5DF9850B23FA}"/>
              </a:ext>
            </a:extLst>
          </p:cNvPr>
          <p:cNvSpPr/>
          <p:nvPr/>
        </p:nvSpPr>
        <p:spPr>
          <a:xfrm>
            <a:off x="1455938" y="2778711"/>
            <a:ext cx="6090081" cy="62143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AF250-2D8E-4AC1-898D-6912BFA0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FE16D-134A-4678-8ED4-BFAC3D823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ko-KR" b="1" i="1" dirty="0">
                    <a:solidFill>
                      <a:srgbClr val="0070C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𝟑𝟎</m:t>
                    </m:r>
                    <m:sSup>
                      <m:sSupPr>
                        <m:ctrlP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𝟐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𝟕</m:t>
                    </m:r>
                  </m:oMath>
                </a14:m>
                <a:r>
                  <a:rPr lang="en-US" altLang="ko-KR" b="1" i="1" dirty="0">
                    <a:solidFill>
                      <a:srgbClr val="0070C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𝑶</m:t>
                    </m:r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ko-KR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ko-KR" b="1" i="1" dirty="0">
                  <a:solidFill>
                    <a:srgbClr val="0070C0"/>
                  </a:solidFill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Show </a:t>
                </a:r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there are</a:t>
                </a:r>
                <a:r>
                  <a:rPr lang="en-US" altLang="ko-KR" b="1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&gt;0</m:t>
                    </m:r>
                  </m:oMath>
                </a14:m>
                <a:r>
                  <a:rPr lang="en-US" altLang="ko-KR" i="1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and</a:t>
                </a:r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&gt;0</m:t>
                    </m:r>
                  </m:oMath>
                </a14:m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𝟑𝟎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𝟐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𝒄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×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00B05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Now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30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30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−2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 ≤0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7        ≤</m:t>
                    </m:r>
                    <m:r>
                      <a:rPr lang="en-US" altLang="ko-KR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7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 		(when?)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30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−2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+7≤37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		(when?)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FE16D-134A-4678-8ED4-BFAC3D823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1709B-F76B-47DE-9CE1-502EC8E1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400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EAE9CE-355A-4CE0-96D7-7F80E695C4B2}"/>
              </a:ext>
            </a:extLst>
          </p:cNvPr>
          <p:cNvSpPr/>
          <p:nvPr/>
        </p:nvSpPr>
        <p:spPr>
          <a:xfrm>
            <a:off x="1455938" y="2778711"/>
            <a:ext cx="6090081" cy="62143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AF250-2D8E-4AC1-898D-6912BFA0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FE16D-134A-4678-8ED4-BFAC3D823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ko-KR" b="1" i="1" dirty="0">
                    <a:solidFill>
                      <a:srgbClr val="0070C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𝟑𝟎</m:t>
                    </m:r>
                    <m:sSup>
                      <m:sSupPr>
                        <m:ctrlP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𝟐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𝟕</m:t>
                    </m:r>
                  </m:oMath>
                </a14:m>
                <a:r>
                  <a:rPr lang="en-US" altLang="ko-KR" b="1" i="1" dirty="0">
                    <a:solidFill>
                      <a:srgbClr val="0070C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𝑶</m:t>
                    </m:r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ko-KR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ko-KR" b="1" i="1" dirty="0">
                  <a:solidFill>
                    <a:srgbClr val="0070C0"/>
                  </a:solidFill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Show </a:t>
                </a:r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there are</a:t>
                </a:r>
                <a:r>
                  <a:rPr lang="en-US" altLang="ko-KR" b="1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&gt;0</m:t>
                    </m:r>
                  </m:oMath>
                </a14:m>
                <a:r>
                  <a:rPr lang="en-US" altLang="ko-KR" i="1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and</a:t>
                </a:r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&gt;0</m:t>
                    </m:r>
                  </m:oMath>
                </a14:m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𝟑𝟎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𝟐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𝒄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×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00B05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Now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30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30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−2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 ≤0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7        ≤</m:t>
                    </m:r>
                    <m:r>
                      <a:rPr lang="en-US" altLang="ko-KR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7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 		(when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≥1</m:t>
                    </m:r>
                  </m:oMath>
                </a14:m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30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−2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+7≤37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		(when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≥1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FE16D-134A-4678-8ED4-BFAC3D823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1709B-F76B-47DE-9CE1-502EC8E1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956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9F9CE6-C25F-4CE1-8644-AA298363AA6B}"/>
              </a:ext>
            </a:extLst>
          </p:cNvPr>
          <p:cNvSpPr/>
          <p:nvPr/>
        </p:nvSpPr>
        <p:spPr>
          <a:xfrm>
            <a:off x="1455938" y="2778711"/>
            <a:ext cx="6090081" cy="62143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AF250-2D8E-4AC1-898D-6912BFA0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FE16D-134A-4678-8ED4-BFAC3D823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ko-KR" b="1" i="1" dirty="0">
                    <a:solidFill>
                      <a:srgbClr val="0070C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𝟑𝟎</m:t>
                    </m:r>
                    <m:sSup>
                      <m:sSupPr>
                        <m:ctrlP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𝟐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𝟕</m:t>
                    </m:r>
                  </m:oMath>
                </a14:m>
                <a:r>
                  <a:rPr lang="en-US" altLang="ko-KR" b="1" i="1" dirty="0">
                    <a:solidFill>
                      <a:srgbClr val="0070C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𝑶</m:t>
                    </m:r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ko-KR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ko-KR" b="1" i="1" dirty="0">
                  <a:solidFill>
                    <a:srgbClr val="0070C0"/>
                  </a:solidFill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Show </a:t>
                </a:r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&gt;0</m:t>
                    </m:r>
                  </m:oMath>
                </a14:m>
                <a:r>
                  <a:rPr lang="en-US" altLang="ko-KR" i="1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and</a:t>
                </a:r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&gt;0</m:t>
                    </m:r>
                  </m:oMath>
                </a14:m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𝟑𝟎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𝟐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𝒄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×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00B05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dirty="0"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So, 	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30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−2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+7≤37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 for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≥1.</m:t>
                    </m:r>
                  </m:oMath>
                </a14:m>
                <a:endParaRPr lang="en-US" altLang="ko-KR" b="0" dirty="0"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𝒄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𝟑𝟕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;     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𝒏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FE16D-134A-4678-8ED4-BFAC3D823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1709B-F76B-47DE-9CE1-502EC8E1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701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Worst Case - </a:t>
            </a:r>
            <a:r>
              <a:rPr lang="en-US" altLang="en-US" dirty="0" err="1">
                <a:solidFill>
                  <a:srgbClr val="FF00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BigO</a:t>
            </a:r>
            <a:endParaRPr lang="en-US" altLang="en-US" dirty="0">
              <a:solidFill>
                <a:srgbClr val="FF0000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90688"/>
            <a:ext cx="7951788" cy="48783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latin typeface="Gill Sans MT" panose="020B0502020104020203" pitchFamily="34" charset="0"/>
                <a:cs typeface="Arial" panose="020B0604020202020204" pitchFamily="34" charset="0"/>
              </a:rPr>
              <a:t>Provides an </a:t>
            </a:r>
            <a:r>
              <a:rPr lang="en-US" altLang="en-US" b="1" dirty="0">
                <a:solidFill>
                  <a:srgbClr val="0066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upper bound</a:t>
            </a:r>
            <a:r>
              <a:rPr lang="en-US" altLang="en-US" dirty="0">
                <a:latin typeface="Gill Sans MT" panose="020B0502020104020203" pitchFamily="34" charset="0"/>
                <a:cs typeface="Arial" panose="020B0604020202020204" pitchFamily="34" charset="0"/>
              </a:rPr>
              <a:t> on running time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Gill Sans MT" panose="020B0502020104020203" pitchFamily="34" charset="0"/>
                <a:cs typeface="Arial" panose="020B0604020202020204" pitchFamily="34" charset="0"/>
              </a:rPr>
              <a:t>[</a:t>
            </a:r>
            <a:r>
              <a:rPr lang="en-US" altLang="en-US" dirty="0">
                <a:solidFill>
                  <a:srgbClr val="0066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Upper bound</a:t>
            </a:r>
            <a:r>
              <a:rPr lang="en-US" altLang="en-US" dirty="0">
                <a:latin typeface="Gill Sans MT" panose="020B0502020104020203" pitchFamily="34" charset="0"/>
                <a:cs typeface="Arial" panose="020B0604020202020204" pitchFamily="34" charset="0"/>
              </a:rPr>
              <a:t>] : An absolute </a:t>
            </a:r>
            <a:r>
              <a:rPr lang="en-US" altLang="en-US" dirty="0">
                <a:solidFill>
                  <a:srgbClr val="CC00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guarantee</a:t>
            </a:r>
            <a:r>
              <a:rPr lang="en-US" altLang="en-US" dirty="0">
                <a:latin typeface="Gill Sans MT" panose="020B0502020104020203" pitchFamily="34" charset="0"/>
                <a:cs typeface="Arial" panose="020B0604020202020204" pitchFamily="34" charset="0"/>
              </a:rPr>
              <a:t> that the algorithm would not run longer, no matter what the inputs are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solidFill>
                  <a:srgbClr val="00B05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“Finding max element in an array A[ n ]; will NOT take more than (3n+8).” </a:t>
            </a:r>
            <a:endParaRPr lang="en-US" altLang="en-US" dirty="0"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buFontTx/>
              <a:buNone/>
            </a:pPr>
            <a:endParaRPr lang="en-US" altLang="en-US" sz="2800" dirty="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0034719-92F8-4EEA-8EC5-A42FA6441126}" type="slidenum">
              <a:rPr lang="en-US" altLang="en-US" sz="120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37534D-1273-2A93-FE19-63A528AA93F7}"/>
                  </a:ext>
                </a:extLst>
              </p14:cNvPr>
              <p14:cNvContentPartPr/>
              <p14:nvPr/>
            </p14:nvContentPartPr>
            <p14:xfrm>
              <a:off x="4122360" y="2664360"/>
              <a:ext cx="2335320" cy="2835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37534D-1273-2A93-FE19-63A528AA93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3000" y="2655000"/>
                <a:ext cx="2354040" cy="285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DF0EAD-E637-47AB-B81F-223186709158}"/>
              </a:ext>
            </a:extLst>
          </p:cNvPr>
          <p:cNvSpPr/>
          <p:nvPr/>
        </p:nvSpPr>
        <p:spPr>
          <a:xfrm>
            <a:off x="1526959" y="3302493"/>
            <a:ext cx="6480699" cy="62143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AF250-2D8E-4AC1-898D-6912BFA0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FE16D-134A-4678-8ED4-BFAC3D823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355552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altLang="ko-KR" b="1" i="1" dirty="0">
                    <a:solidFill>
                      <a:srgbClr val="0070C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𝟑𝟎</m:t>
                    </m:r>
                    <m:sSup>
                      <m:sSupPr>
                        <m:ctrlP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𝟐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𝟕</m:t>
                    </m:r>
                  </m:oMath>
                </a14:m>
                <a:r>
                  <a:rPr lang="en-US" altLang="ko-KR" b="1" i="1" dirty="0">
                    <a:solidFill>
                      <a:srgbClr val="0070C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𝑶</m:t>
                    </m:r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ko-KR" b="1" i="1" dirty="0">
                    <a:solidFill>
                      <a:srgbClr val="0070C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?</a:t>
                </a:r>
              </a:p>
              <a:p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Assume that this is true</a:t>
                </a:r>
              </a:p>
              <a:p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It implies there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&gt;0</m:t>
                    </m:r>
                  </m:oMath>
                </a14:m>
                <a:r>
                  <a:rPr lang="en-US" altLang="ko-KR" i="1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and</a:t>
                </a:r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&gt;0</m:t>
                    </m:r>
                  </m:oMath>
                </a14:m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 such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𝟑𝟎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𝟐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𝒄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×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</m:oMath>
                </a14:m>
                <a:r>
                  <a:rPr lang="en-US" altLang="ko-KR" b="1" dirty="0">
                    <a:solidFill>
                      <a:srgbClr val="00B05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srgbClr val="00B05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	</a:t>
                </a:r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FE16D-134A-4678-8ED4-BFAC3D823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355552" cy="4351338"/>
              </a:xfrm>
              <a:blipFill>
                <a:blip r:embed="rId2"/>
                <a:stretch>
                  <a:fillRect l="-131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1709B-F76B-47DE-9CE1-502EC8E1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989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C215EB-99A3-499E-AA3E-310B2460B358}"/>
              </a:ext>
            </a:extLst>
          </p:cNvPr>
          <p:cNvSpPr/>
          <p:nvPr/>
        </p:nvSpPr>
        <p:spPr>
          <a:xfrm>
            <a:off x="1566076" y="4323425"/>
            <a:ext cx="6480699" cy="87889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AF250-2D8E-4AC1-898D-6912BFA0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FE16D-134A-4678-8ED4-BFAC3D823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355552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altLang="ko-KR" b="1" i="1" dirty="0">
                    <a:solidFill>
                      <a:srgbClr val="0070C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𝟑𝟎</m:t>
                    </m:r>
                    <m:sSup>
                      <m:sSupPr>
                        <m:ctrlP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𝟐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𝟕</m:t>
                    </m:r>
                  </m:oMath>
                </a14:m>
                <a:r>
                  <a:rPr lang="en-US" altLang="ko-KR" b="1" i="1" dirty="0">
                    <a:solidFill>
                      <a:srgbClr val="0070C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𝑶</m:t>
                    </m:r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ko-KR" b="1" i="1" dirty="0">
                    <a:solidFill>
                      <a:srgbClr val="0070C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?</a:t>
                </a:r>
              </a:p>
              <a:p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Assume that this is true</a:t>
                </a:r>
              </a:p>
              <a:p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It implies there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ko-KR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&gt;0</m:t>
                    </m:r>
                  </m:oMath>
                </a14:m>
                <a:r>
                  <a:rPr lang="en-US" altLang="ko-KR" i="1" dirty="0">
                    <a:solidFill>
                      <a:schemeClr val="bg1">
                        <a:lumMod val="65000"/>
                      </a:schemeClr>
                    </a:solidFill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and</a:t>
                </a:r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ea typeface="굴림" panose="020B0600000101010101" pitchFamily="3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&gt;0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 such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30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−2</m:t>
                    </m:r>
                    <m:r>
                      <a:rPr lang="en-US" altLang="ko-KR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ko-KR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+7≤</m:t>
                    </m:r>
                    <m:r>
                      <a:rPr lang="en-US" altLang="ko-KR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𝑐</m:t>
                    </m:r>
                    <m:r>
                      <a:rPr lang="en-US" altLang="ko-KR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×</m:t>
                    </m:r>
                    <m:r>
                      <a:rPr lang="en-US" altLang="ko-KR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 		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ko-KR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Dividing both sides by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 yields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 	 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𝟑𝟎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𝟐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𝟕</m:t>
                        </m:r>
                      </m:num>
                      <m:den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𝒏</m:t>
                        </m:r>
                      </m:den>
                    </m:f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𝒄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  		for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altLang="ko-KR" b="0" dirty="0"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ko-KR" dirty="0"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What is the LHS when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 is large, i.e.,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 → ∞?</m:t>
                    </m:r>
                  </m:oMath>
                </a14:m>
                <a:endParaRPr lang="en-US" altLang="ko-KR" b="0" dirty="0">
                  <a:ea typeface="굴림" panose="020B0600000101010101" pitchFamily="34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FE16D-134A-4678-8ED4-BFAC3D823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355552" cy="4351338"/>
              </a:xfrm>
              <a:blipFill>
                <a:blip r:embed="rId2"/>
                <a:stretch>
                  <a:fillRect l="-1313" t="-210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1709B-F76B-47DE-9CE1-502EC8E1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ED054DA-7A83-2327-A7B4-706AF5B0E431}"/>
                  </a:ext>
                </a:extLst>
              </p14:cNvPr>
              <p14:cNvContentPartPr/>
              <p14:nvPr/>
            </p14:nvContentPartPr>
            <p14:xfrm>
              <a:off x="1747440" y="1664640"/>
              <a:ext cx="4847400" cy="2132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ED054DA-7A83-2327-A7B4-706AF5B0E4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8080" y="1655280"/>
                <a:ext cx="4866120" cy="21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6379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32B9CC-D237-47CB-B53F-835BE1843022}"/>
              </a:ext>
            </a:extLst>
          </p:cNvPr>
          <p:cNvSpPr/>
          <p:nvPr/>
        </p:nvSpPr>
        <p:spPr>
          <a:xfrm>
            <a:off x="3018408" y="3218471"/>
            <a:ext cx="3622089" cy="998422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AF250-2D8E-4AC1-898D-6912BFA0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FE16D-134A-4678-8ED4-BFAC3D823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355552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altLang="ko-KR" b="1" i="1" dirty="0">
                    <a:solidFill>
                      <a:srgbClr val="0070C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𝟑𝟎</m:t>
                    </m:r>
                    <m:sSup>
                      <m:sSupPr>
                        <m:ctrlP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𝟐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𝟕</m:t>
                    </m:r>
                  </m:oMath>
                </a14:m>
                <a:r>
                  <a:rPr lang="en-US" altLang="ko-KR" b="1" i="1" dirty="0">
                    <a:solidFill>
                      <a:srgbClr val="0070C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𝑶</m:t>
                    </m:r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ko-KR" b="1" i="1" dirty="0">
                    <a:solidFill>
                      <a:srgbClr val="0070C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?</a:t>
                </a:r>
              </a:p>
              <a:p>
                <a:endParaRPr lang="en-US" altLang="ko-KR" dirty="0"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en-US" altLang="ko-KR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m:t>𝟑𝟎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m:t>𝒏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  <a:cs typeface="Arial" panose="020B0604020202020204" pitchFamily="34" charset="0"/>
                            </a:rPr>
                            <m:t>𝟕</m:t>
                          </m:r>
                        </m:num>
                        <m:den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  <a:cs typeface="Arial" panose="020B0604020202020204" pitchFamily="34" charset="0"/>
                            </a:rPr>
                            <m:t>𝒏</m:t>
                          </m:r>
                        </m:den>
                      </m:f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m:t>𝒄</m:t>
                      </m:r>
                    </m:oMath>
                  </m:oMathPara>
                </a14:m>
                <a:endParaRPr lang="en-US" altLang="ko-KR" b="1" dirty="0"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ko-KR" dirty="0"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What is the LHS when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ko-KR" dirty="0">
                    <a:ea typeface="굴림" panose="020B0600000101010101" pitchFamily="34" charset="-127"/>
                    <a:cs typeface="Arial" panose="020B0604020202020204" pitchFamily="34" charset="0"/>
                  </a:rPr>
                  <a:t> is large, i.e.,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 → ∞?</m:t>
                    </m:r>
                  </m:oMath>
                </a14:m>
                <a:endParaRPr lang="en-US" altLang="ko-KR" b="0" dirty="0">
                  <a:ea typeface="굴림" panose="020B0600000101010101" pitchFamily="34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FE16D-134A-4678-8ED4-BFAC3D823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355552" cy="4351338"/>
              </a:xfrm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1709B-F76B-47DE-9CE1-502EC8E1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6176F0-B01B-497D-99C2-E6E622CA35E1}"/>
              </a:ext>
            </a:extLst>
          </p:cNvPr>
          <p:cNvCxnSpPr>
            <a:cxnSpLocks/>
          </p:cNvCxnSpPr>
          <p:nvPr/>
        </p:nvCxnSpPr>
        <p:spPr>
          <a:xfrm>
            <a:off x="4793942" y="2299317"/>
            <a:ext cx="0" cy="9191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74AAD65-D89C-40AF-9189-DCEC06F2A492}"/>
              </a:ext>
            </a:extLst>
          </p:cNvPr>
          <p:cNvSpPr txBox="1"/>
          <p:nvPr/>
        </p:nvSpPr>
        <p:spPr>
          <a:xfrm>
            <a:off x="4793942" y="2458405"/>
            <a:ext cx="1633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Gill Sans MT" panose="020B0502020104020203" pitchFamily="34" charset="0"/>
              </a:rPr>
              <a:t>If is True</a:t>
            </a:r>
          </a:p>
        </p:txBody>
      </p:sp>
    </p:spTree>
    <p:extLst>
      <p:ext uri="{BB962C8B-B14F-4D97-AF65-F5344CB8AC3E}">
        <p14:creationId xmlns:p14="http://schemas.microsoft.com/office/powerpoint/2010/main" val="1482841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F250-2D8E-4AC1-898D-6912BFA0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FE16D-134A-4678-8ED4-BFAC3D823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355552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altLang="ko-KR" b="1" i="1" dirty="0">
                    <a:solidFill>
                      <a:srgbClr val="0070C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𝟑𝟎</m:t>
                    </m:r>
                    <m:sSup>
                      <m:sSupPr>
                        <m:ctrlP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𝟐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𝟕</m:t>
                    </m:r>
                  </m:oMath>
                </a14:m>
                <a:r>
                  <a:rPr lang="en-US" altLang="ko-KR" b="1" i="1" dirty="0">
                    <a:solidFill>
                      <a:srgbClr val="0070C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𝑶</m:t>
                    </m:r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ko-KR" b="1" i="1" dirty="0">
                    <a:solidFill>
                      <a:srgbClr val="0070C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?</a:t>
                </a:r>
              </a:p>
              <a:p>
                <a:endParaRPr lang="en-US" altLang="ko-KR" dirty="0"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en-US" altLang="ko-KR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m:t>𝟑𝟎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m:t>𝒏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  <a:cs typeface="Arial" panose="020B0604020202020204" pitchFamily="34" charset="0"/>
                            </a:rPr>
                            <m:t>𝟕</m:t>
                          </m:r>
                        </m:num>
                        <m:den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  <a:cs typeface="Arial" panose="020B0604020202020204" pitchFamily="34" charset="0"/>
                            </a:rPr>
                            <m:t>𝒏</m:t>
                          </m:r>
                        </m:den>
                      </m:f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m:t>𝒄</m:t>
                      </m:r>
                    </m:oMath>
                  </m:oMathPara>
                </a14:m>
                <a:endParaRPr lang="en-US" altLang="ko-KR" b="1" dirty="0"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ko-KR" dirty="0">
                  <a:ea typeface="굴림" panose="020B0600000101010101" pitchFamily="34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FE16D-134A-4678-8ED4-BFAC3D823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355552" cy="4351338"/>
              </a:xfrm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1709B-F76B-47DE-9CE1-502EC8E1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6176F0-B01B-497D-99C2-E6E622CA35E1}"/>
              </a:ext>
            </a:extLst>
          </p:cNvPr>
          <p:cNvCxnSpPr>
            <a:cxnSpLocks/>
          </p:cNvCxnSpPr>
          <p:nvPr/>
        </p:nvCxnSpPr>
        <p:spPr>
          <a:xfrm>
            <a:off x="4793942" y="2299317"/>
            <a:ext cx="0" cy="10919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74AAD65-D89C-40AF-9189-DCEC06F2A492}"/>
              </a:ext>
            </a:extLst>
          </p:cNvPr>
          <p:cNvSpPr txBox="1"/>
          <p:nvPr/>
        </p:nvSpPr>
        <p:spPr>
          <a:xfrm>
            <a:off x="4793942" y="2560314"/>
            <a:ext cx="1633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Gill Sans MT" panose="020B0502020104020203" pitchFamily="34" charset="0"/>
              </a:rPr>
              <a:t>If is True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9F874E-5B0B-4EB2-B559-88326653587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817398" y="3915052"/>
            <a:ext cx="0" cy="8646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F3D950F-DBC6-4D9F-9BAC-950ED153FE43}"/>
                  </a:ext>
                </a:extLst>
              </p:cNvPr>
              <p:cNvSpPr/>
              <p:nvPr/>
            </p:nvSpPr>
            <p:spPr>
              <a:xfrm>
                <a:off x="3435722" y="4779715"/>
                <a:ext cx="76335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∞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F3D950F-DBC6-4D9F-9BAC-950ED153F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722" y="4779715"/>
                <a:ext cx="76335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DCC996-D0A0-429F-A0C9-273FE392A684}"/>
              </a:ext>
            </a:extLst>
          </p:cNvPr>
          <p:cNvCxnSpPr>
            <a:cxnSpLocks/>
          </p:cNvCxnSpPr>
          <p:nvPr/>
        </p:nvCxnSpPr>
        <p:spPr>
          <a:xfrm>
            <a:off x="4662256" y="3915052"/>
            <a:ext cx="0" cy="8646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96B7AFC-3C8C-4DA5-9B3B-012169B3BD44}"/>
                  </a:ext>
                </a:extLst>
              </p:cNvPr>
              <p:cNvSpPr/>
              <p:nvPr/>
            </p:nvSpPr>
            <p:spPr>
              <a:xfrm>
                <a:off x="4342602" y="4779715"/>
                <a:ext cx="61106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96B7AFC-3C8C-4DA5-9B3B-012169B3B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602" y="4779715"/>
                <a:ext cx="61106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B6F7110-DE1B-453A-9F98-26E9FA9B2AC8}"/>
                  </a:ext>
                </a:extLst>
              </p:cNvPr>
              <p:cNvSpPr/>
              <p:nvPr/>
            </p:nvSpPr>
            <p:spPr>
              <a:xfrm>
                <a:off x="4973152" y="4779715"/>
                <a:ext cx="61106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B6F7110-DE1B-453A-9F98-26E9FA9B2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152" y="4779715"/>
                <a:ext cx="611065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D802B3-09E8-4D33-A3CE-C9412A3A385F}"/>
              </a:ext>
            </a:extLst>
          </p:cNvPr>
          <p:cNvCxnSpPr>
            <a:cxnSpLocks/>
          </p:cNvCxnSpPr>
          <p:nvPr/>
        </p:nvCxnSpPr>
        <p:spPr>
          <a:xfrm>
            <a:off x="5278684" y="4166162"/>
            <a:ext cx="0" cy="6135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02EF0B0-D5A9-4307-9B3D-184676CE8DFC}"/>
                  </a:ext>
                </a:extLst>
              </p:cNvPr>
              <p:cNvSpPr/>
              <p:nvPr/>
            </p:nvSpPr>
            <p:spPr>
              <a:xfrm>
                <a:off x="5362060" y="4142842"/>
                <a:ext cx="14611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latin typeface="Cambria Math" panose="02040503050406030204" pitchFamily="18" charset="0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m:t> → ∞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02EF0B0-D5A9-4307-9B3D-184676CE8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060" y="4142842"/>
                <a:ext cx="146116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9759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F250-2D8E-4AC1-898D-6912BFA0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FE16D-134A-4678-8ED4-BFAC3D823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355552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altLang="ko-KR" b="1" i="1" dirty="0">
                    <a:solidFill>
                      <a:srgbClr val="0070C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𝟑𝟎</m:t>
                    </m:r>
                    <m:sSup>
                      <m:sSupPr>
                        <m:ctrlP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 panose="020B0600000101010101" pitchFamily="34" charset="-127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𝟐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𝟕</m:t>
                    </m:r>
                  </m:oMath>
                </a14:m>
                <a:r>
                  <a:rPr lang="en-US" altLang="ko-KR" b="1" i="1" dirty="0">
                    <a:solidFill>
                      <a:srgbClr val="0070C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𝑶</m:t>
                    </m:r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ko-KR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굴림" panose="020B0600000101010101" pitchFamily="34" charset="-127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ko-KR" b="1" i="1" dirty="0">
                    <a:solidFill>
                      <a:srgbClr val="0070C0"/>
                    </a:solidFill>
                    <a:ea typeface="굴림" panose="020B0600000101010101" pitchFamily="34" charset="-127"/>
                    <a:cs typeface="Arial" panose="020B0604020202020204" pitchFamily="34" charset="0"/>
                  </a:rPr>
                  <a:t>?</a:t>
                </a:r>
              </a:p>
              <a:p>
                <a:endParaRPr lang="en-US" altLang="ko-KR" dirty="0"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en-US" altLang="ko-KR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m:t>𝟑𝟎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m:t>𝒏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  <a:cs typeface="Arial" panose="020B0604020202020204" pitchFamily="34" charset="0"/>
                            </a:rPr>
                            <m:t>𝟕</m:t>
                          </m:r>
                        </m:num>
                        <m:den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굴림" panose="020B0600000101010101" pitchFamily="34" charset="-127"/>
                              <a:cs typeface="Arial" panose="020B0604020202020204" pitchFamily="34" charset="0"/>
                            </a:rPr>
                            <m:t>𝒏</m:t>
                          </m:r>
                        </m:den>
                      </m:f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m:t>𝒄</m:t>
                      </m:r>
                    </m:oMath>
                  </m:oMathPara>
                </a14:m>
                <a:endParaRPr lang="en-US" altLang="ko-KR" b="1" dirty="0">
                  <a:ea typeface="굴림" panose="020B0600000101010101" pitchFamily="34" charset="-127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ko-KR" dirty="0">
                  <a:ea typeface="굴림" panose="020B0600000101010101" pitchFamily="34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FE16D-134A-4678-8ED4-BFAC3D823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355552" cy="4351338"/>
              </a:xfrm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1709B-F76B-47DE-9CE1-502EC8E1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6176F0-B01B-497D-99C2-E6E622CA35E1}"/>
              </a:ext>
            </a:extLst>
          </p:cNvPr>
          <p:cNvCxnSpPr>
            <a:cxnSpLocks/>
          </p:cNvCxnSpPr>
          <p:nvPr/>
        </p:nvCxnSpPr>
        <p:spPr>
          <a:xfrm>
            <a:off x="4793942" y="2299317"/>
            <a:ext cx="0" cy="10919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74AAD65-D89C-40AF-9189-DCEC06F2A492}"/>
              </a:ext>
            </a:extLst>
          </p:cNvPr>
          <p:cNvSpPr txBox="1"/>
          <p:nvPr/>
        </p:nvSpPr>
        <p:spPr>
          <a:xfrm>
            <a:off x="4793942" y="2560314"/>
            <a:ext cx="1633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Gill Sans MT" panose="020B0502020104020203" pitchFamily="34" charset="0"/>
              </a:rPr>
              <a:t>If is 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F3D950F-DBC6-4D9F-9BAC-950ED153FE43}"/>
                  </a:ext>
                </a:extLst>
              </p:cNvPr>
              <p:cNvSpPr/>
              <p:nvPr/>
            </p:nvSpPr>
            <p:spPr>
              <a:xfrm>
                <a:off x="4199137" y="4705908"/>
                <a:ext cx="267218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∞</m:t>
                    </m:r>
                  </m:oMath>
                </a14:m>
                <a:r>
                  <a:rPr lang="en-US" sz="4000" dirty="0"/>
                  <a:t>    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???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F3D950F-DBC6-4D9F-9BAC-950ED153F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137" y="4705908"/>
                <a:ext cx="267218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02EF0B0-D5A9-4307-9B3D-184676CE8DFC}"/>
                  </a:ext>
                </a:extLst>
              </p:cNvPr>
              <p:cNvSpPr/>
              <p:nvPr/>
            </p:nvSpPr>
            <p:spPr>
              <a:xfrm>
                <a:off x="3757791" y="3957464"/>
                <a:ext cx="14611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latin typeface="Cambria Math" panose="02040503050406030204" pitchFamily="18" charset="0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m:t> → ∞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02EF0B0-D5A9-4307-9B3D-184676CE8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791" y="3957464"/>
                <a:ext cx="146116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DC493C1A-2976-4C61-8B81-EF74BB67AEDB}"/>
              </a:ext>
            </a:extLst>
          </p:cNvPr>
          <p:cNvSpPr/>
          <p:nvPr/>
        </p:nvSpPr>
        <p:spPr>
          <a:xfrm rot="5400000">
            <a:off x="4238369" y="3519167"/>
            <a:ext cx="500016" cy="1747366"/>
          </a:xfrm>
          <a:prstGeom prst="rightBrace">
            <a:avLst>
              <a:gd name="adj1" fmla="val 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173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1211-C48F-45B1-BB5D-A42F531A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Big-O – Notes: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8AEFE-F675-4D73-8349-CB1E365B7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depends on</a:t>
                </a:r>
                <a:r>
                  <a:rPr lang="en-US" dirty="0"/>
                  <a:t> the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Different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’s require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’s</a:t>
                </a:r>
              </a:p>
              <a:p>
                <a:endParaRPr lang="en-US" dirty="0"/>
              </a:p>
              <a:p>
                <a:r>
                  <a:rPr lang="en-US" b="1" i="1" dirty="0">
                    <a:solidFill>
                      <a:srgbClr val="0000FF"/>
                    </a:solidFill>
                  </a:rPr>
                  <a:t>No unique pairs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can be many pairs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that work</a:t>
                </a:r>
              </a:p>
              <a:p>
                <a:pPr lvl="1"/>
                <a:r>
                  <a:rPr lang="en-US" dirty="0"/>
                  <a:t>Choose easy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’s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’s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8AEFE-F675-4D73-8349-CB1E365B7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8868B-4BEC-43AF-81ED-0A18DF2B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3371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Practice 5-2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53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90688"/>
                <a:ext cx="7886700" cy="4665662"/>
              </a:xfrm>
            </p:spPr>
            <p:txBody>
              <a:bodyPr rtlCol="0">
                <a:normAutofit/>
              </a:bodyPr>
              <a:lstStyle/>
              <a:p>
                <a:pPr marL="0" indent="0" fontAlgn="auto">
                  <a:lnSpc>
                    <a:spcPct val="100000"/>
                  </a:lnSpc>
                  <a:spcAft>
                    <a:spcPts val="0"/>
                  </a:spcAft>
                  <a:buNone/>
                  <a:defRPr/>
                </a:pPr>
                <a:r>
                  <a:rPr lang="en-US" altLang="en-US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Determine and prove the Big-O estimates for the following function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en-US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  <a:p>
                <a:pPr marL="1428750" lvl="2" indent="-514350" fontAlgn="auto">
                  <a:lnSpc>
                    <a:spcPct val="100000"/>
                  </a:lnSpc>
                  <a:spcAft>
                    <a:spcPts val="0"/>
                  </a:spcAft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altLang="en-US" sz="3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en-US" sz="3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3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en-US" sz="3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  <m:sSup>
                      <m:sSupPr>
                        <m:ctrlPr>
                          <a:rPr lang="en-US" altLang="en-US" sz="3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3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en-US" sz="3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en-US" sz="3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+7</m:t>
                    </m:r>
                    <m:r>
                      <a:rPr lang="en-US" altLang="en-US" sz="3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en-US" sz="3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+2</m:t>
                    </m:r>
                  </m:oMath>
                </a14:m>
                <a:endParaRPr lang="en-US" altLang="en-US" sz="3000" b="0" dirty="0">
                  <a:solidFill>
                    <a:srgbClr val="0000FF"/>
                  </a:solidFill>
                  <a:cs typeface="Arial" panose="020B0604020202020204" pitchFamily="34" charset="0"/>
                </a:endParaRPr>
              </a:p>
              <a:p>
                <a:pPr marL="1428750" lvl="2" indent="-514350" fontAlgn="auto">
                  <a:lnSpc>
                    <a:spcPct val="100000"/>
                  </a:lnSpc>
                  <a:spcAft>
                    <a:spcPts val="0"/>
                  </a:spcAft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altLang="en-US" sz="3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en-US" sz="3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3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en-US" sz="3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</m:t>
                    </m:r>
                    <m:sSup>
                      <m:sSupPr>
                        <m:ctrlPr>
                          <a:rPr lang="en-US" altLang="en-US" sz="3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3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en-US" sz="3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  <m:r>
                      <a:rPr lang="en-US" altLang="en-US" sz="3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+4</m:t>
                    </m:r>
                    <m:sSup>
                      <m:sSupPr>
                        <m:ctrlPr>
                          <a:rPr lang="en-US" altLang="en-US" sz="3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3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en-US" sz="3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altLang="en-US" sz="3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−3</m:t>
                    </m:r>
                    <m:sSup>
                      <m:sSupPr>
                        <m:ctrlPr>
                          <a:rPr lang="en-US" altLang="en-US" sz="3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3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en-US" sz="3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en-US" sz="3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endParaRPr lang="en-US" altLang="en-US" sz="3000" b="0" dirty="0">
                  <a:solidFill>
                    <a:srgbClr val="0000FF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0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665662"/>
              </a:xfrm>
              <a:blipFill>
                <a:blip r:embed="rId2"/>
                <a:stretch>
                  <a:fillRect l="-1608" t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56E2B43-E2C8-4C62-974F-BD33C831CC92}" type="slidenum">
              <a:rPr lang="en-US" altLang="en-US" sz="120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Practice 5-2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53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90688"/>
                <a:ext cx="7886700" cy="4665662"/>
              </a:xfrm>
            </p:spPr>
            <p:txBody>
              <a:bodyPr rtlCol="0">
                <a:normAutofit/>
              </a:bodyPr>
              <a:lstStyle/>
              <a:p>
                <a:pPr marL="0" indent="0" fontAlgn="auto">
                  <a:lnSpc>
                    <a:spcPct val="100000"/>
                  </a:lnSpc>
                  <a:spcAft>
                    <a:spcPts val="0"/>
                  </a:spcAft>
                  <a:buNone/>
                  <a:defRPr/>
                </a:pPr>
                <a:r>
                  <a:rPr lang="en-US" altLang="en-US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Determine and prove the Big-O estimates for the following function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en-US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  <a:p>
                <a:pPr marL="514350" indent="-514350" fontAlgn="auto">
                  <a:lnSpc>
                    <a:spcPct val="100000"/>
                  </a:lnSpc>
                  <a:spcAft>
                    <a:spcPts val="0"/>
                  </a:spcAft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  <m:sSup>
                      <m:sSupPr>
                        <m:ctrlPr>
                          <a:rPr lang="en-US" alt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+7</m:t>
                    </m:r>
                    <m:r>
                      <a:rPr lang="en-US" alt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+2</m:t>
                    </m:r>
                  </m:oMath>
                </a14:m>
                <a:r>
                  <a:rPr lang="en-US" altLang="en-US" b="0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b="0" dirty="0">
                  <a:solidFill>
                    <a:srgbClr val="0000FF"/>
                  </a:solidFill>
                  <a:cs typeface="Arial" panose="020B0604020202020204" pitchFamily="34" charset="0"/>
                </a:endParaRPr>
              </a:p>
              <a:p>
                <a:pPr marL="514350" indent="-514350" fontAlgn="auto">
                  <a:lnSpc>
                    <a:spcPct val="100000"/>
                  </a:lnSpc>
                  <a:spcAft>
                    <a:spcPts val="0"/>
                  </a:spcAft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</m:t>
                    </m:r>
                    <m:sSup>
                      <m:sSupPr>
                        <m:ctrlPr>
                          <a:rPr lang="en-US" alt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  <m:r>
                      <a:rPr lang="en-US" alt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+4</m:t>
                    </m:r>
                    <m:sSup>
                      <m:sSupPr>
                        <m:ctrlPr>
                          <a:rPr lang="en-US" alt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alt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−3</m:t>
                    </m:r>
                    <m:sSup>
                      <m:sSupPr>
                        <m:ctrlPr>
                          <a:rPr lang="en-US" alt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en-US" altLang="en-US" b="0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b="0" dirty="0">
                  <a:solidFill>
                    <a:srgbClr val="0000FF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0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665662"/>
              </a:xfrm>
              <a:blipFill>
                <a:blip r:embed="rId2"/>
                <a:stretch>
                  <a:fillRect l="-1608" t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56E2B43-E2C8-4C62-974F-BD33C831CC92}" type="slidenum">
              <a:rPr lang="en-US" altLang="en-US" sz="120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6397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More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53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90688"/>
                <a:ext cx="7886700" cy="4665662"/>
              </a:xfrm>
            </p:spPr>
            <p:txBody>
              <a:bodyPr rtlCol="0">
                <a:normAutofit/>
              </a:bodyPr>
              <a:lstStyle/>
              <a:p>
                <a:pPr marL="0" indent="0" fontAlgn="auto">
                  <a:lnSpc>
                    <a:spcPct val="100000"/>
                  </a:lnSpc>
                  <a:spcAft>
                    <a:spcPts val="0"/>
                  </a:spcAft>
                  <a:buNone/>
                  <a:defRPr/>
                </a:pPr>
                <a:r>
                  <a:rPr lang="en-US" altLang="en-US" dirty="0">
                    <a:cs typeface="Arial" panose="020B0604020202020204" pitchFamily="34" charset="0"/>
                  </a:rPr>
                  <a:t>Do the following statements hold?</a:t>
                </a:r>
              </a:p>
              <a:p>
                <a:pPr marL="1428750" lvl="2" indent="-514350" fontAlgn="auto">
                  <a:lnSpc>
                    <a:spcPct val="100000"/>
                  </a:lnSpc>
                  <a:spcAft>
                    <a:spcPts val="0"/>
                  </a:spcAft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altLang="en-US" sz="3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en-US" sz="3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3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en-US" sz="3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sSup>
                      <m:sSupPr>
                        <m:ctrlPr>
                          <a:rPr lang="en-US" altLang="en-US" sz="3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3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en-US" sz="3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en-US" sz="3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−5</m:t>
                    </m:r>
                    <m:r>
                      <a:rPr lang="en-US" altLang="en-US" sz="3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en-US" sz="3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+3</m:t>
                    </m:r>
                  </m:oMath>
                </a14:m>
                <a:r>
                  <a:rPr lang="en-US" altLang="en-US" sz="3400" b="0" dirty="0"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en-US" sz="3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en-US" sz="3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3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en-US" sz="3400" b="0" dirty="0">
                  <a:cs typeface="Arial" panose="020B0604020202020204" pitchFamily="34" charset="0"/>
                </a:endParaRPr>
              </a:p>
              <a:p>
                <a:pPr marL="1428750" lvl="2" indent="-514350" fontAlgn="auto">
                  <a:lnSpc>
                    <a:spcPct val="100000"/>
                  </a:lnSpc>
                  <a:spcAft>
                    <a:spcPts val="0"/>
                  </a:spcAft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altLang="en-US" sz="3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en-US" sz="3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3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en-US" sz="3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sSup>
                      <m:sSupPr>
                        <m:ctrlPr>
                          <a:rPr lang="en-US" altLang="en-US" sz="3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3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en-US" sz="3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en-US" sz="3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en-US" sz="3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</m:t>
                    </m:r>
                    <m:r>
                      <a:rPr lang="en-US" altLang="en-US" sz="3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en-US" sz="3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en-US" altLang="en-US" sz="3400" b="0" dirty="0"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en-US" sz="3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en-US" altLang="en-US" sz="3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3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altLang="en-US" sz="3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altLang="en-US" sz="3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rad>
                    <m:r>
                      <a:rPr lang="en-US" altLang="en-US" sz="3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en-US" sz="3400" b="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0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665662"/>
              </a:xfrm>
              <a:blipFill>
                <a:blip r:embed="rId2"/>
                <a:stretch>
                  <a:fillRect l="-154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56E2B43-E2C8-4C62-974F-BD33C831CC92}" type="slidenum">
              <a:rPr lang="en-US" altLang="en-US" sz="120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0057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More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53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90688"/>
                <a:ext cx="7886700" cy="4665662"/>
              </a:xfrm>
            </p:spPr>
            <p:txBody>
              <a:bodyPr rtlCol="0">
                <a:normAutofit/>
              </a:bodyPr>
              <a:lstStyle/>
              <a:p>
                <a:pPr marL="0" indent="0" fontAlgn="auto">
                  <a:lnSpc>
                    <a:spcPct val="100000"/>
                  </a:lnSpc>
                  <a:spcAft>
                    <a:spcPts val="0"/>
                  </a:spcAft>
                  <a:buNone/>
                  <a:defRPr/>
                </a:pPr>
                <a:r>
                  <a:rPr lang="en-US" altLang="en-US" dirty="0">
                    <a:cs typeface="Arial" panose="020B0604020202020204" pitchFamily="34" charset="0"/>
                  </a:rPr>
                  <a:t>Do the following statements hold?</a:t>
                </a:r>
              </a:p>
              <a:p>
                <a:pPr marL="1428750" lvl="2" indent="-514350" fontAlgn="auto">
                  <a:lnSpc>
                    <a:spcPct val="100000"/>
                  </a:lnSpc>
                  <a:spcAft>
                    <a:spcPts val="0"/>
                  </a:spcAft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altLang="en-US" sz="3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en-US" sz="3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3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en-US" sz="3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sSup>
                      <m:sSupPr>
                        <m:ctrlPr>
                          <a:rPr lang="en-US" altLang="en-US" sz="3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3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en-US" sz="3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en-US" sz="3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−5</m:t>
                    </m:r>
                    <m:r>
                      <a:rPr lang="en-US" altLang="en-US" sz="3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en-US" sz="3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+3</m:t>
                    </m:r>
                  </m:oMath>
                </a14:m>
                <a:r>
                  <a:rPr lang="en-US" altLang="en-US" sz="3400" b="0" dirty="0"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en-US" sz="3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en-US" sz="3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3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en-US" sz="3400" b="0" dirty="0">
                  <a:cs typeface="Arial" panose="020B0604020202020204" pitchFamily="34" charset="0"/>
                </a:endParaRPr>
              </a:p>
              <a:p>
                <a:pPr marL="1428750" lvl="2" indent="-514350" fontAlgn="auto">
                  <a:lnSpc>
                    <a:spcPct val="100000"/>
                  </a:lnSpc>
                  <a:spcAft>
                    <a:spcPts val="0"/>
                  </a:spcAft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altLang="en-US" sz="3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en-US" sz="3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3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en-US" sz="3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sSup>
                      <m:sSupPr>
                        <m:ctrlPr>
                          <a:rPr lang="en-US" altLang="en-US" sz="3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3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en-US" sz="3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en-US" sz="3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en-US" sz="3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</m:t>
                    </m:r>
                    <m:r>
                      <a:rPr lang="en-US" altLang="en-US" sz="3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en-US" sz="3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en-US" altLang="en-US" sz="3400" b="0" dirty="0"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en-US" sz="3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en-US" altLang="en-US" sz="3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3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altLang="en-US" sz="3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altLang="en-US" sz="3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rad>
                    <m:r>
                      <a:rPr lang="en-US" altLang="en-US" sz="3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en-US" sz="3600" dirty="0">
                  <a:cs typeface="Arial" panose="020B0604020202020204" pitchFamily="34" charset="0"/>
                </a:endParaRPr>
              </a:p>
              <a:p>
                <a:pPr marL="0" indent="0" fontAlgn="auto">
                  <a:lnSpc>
                    <a:spcPct val="100000"/>
                  </a:lnSpc>
                  <a:spcAft>
                    <a:spcPts val="0"/>
                  </a:spcAft>
                  <a:buNone/>
                  <a:defRPr/>
                </a:pPr>
                <a:endParaRPr lang="en-US" altLang="en-US" sz="3800" dirty="0">
                  <a:cs typeface="Arial" panose="020B0604020202020204" pitchFamily="34" charset="0"/>
                </a:endParaRPr>
              </a:p>
              <a:p>
                <a:pPr marL="0" indent="0" fontAlgn="auto">
                  <a:lnSpc>
                    <a:spcPct val="100000"/>
                  </a:lnSpc>
                  <a:spcAft>
                    <a:spcPts val="0"/>
                  </a:spcAft>
                  <a:buNone/>
                  <a:defRPr/>
                </a:pPr>
                <a:r>
                  <a:rPr lang="en-US" altLang="en-US" sz="3800" dirty="0">
                    <a:cs typeface="Arial" panose="020B0604020202020204" pitchFamily="34" charset="0"/>
                  </a:rPr>
                  <a:t>Answers: Both NO</a:t>
                </a:r>
              </a:p>
            </p:txBody>
          </p:sp>
        </mc:Choice>
        <mc:Fallback xmlns="">
          <p:sp>
            <p:nvSpPr>
              <p:cNvPr id="150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665662"/>
              </a:xfrm>
              <a:blipFill>
                <a:blip r:embed="rId2"/>
                <a:stretch>
                  <a:fillRect l="-2550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56E2B43-E2C8-4C62-974F-BD33C831CC92}" type="slidenum">
              <a:rPr lang="en-US" altLang="en-US" sz="120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1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Best Case – Big </a:t>
            </a:r>
            <a:r>
              <a:rPr lang="en-US" altLang="en-US" dirty="0">
                <a:solidFill>
                  <a:srgbClr val="FF0000"/>
                </a:solidFill>
                <a:latin typeface="Gill Sans MT" panose="020B0502020104020203" pitchFamily="34" charset="0"/>
                <a:cs typeface="Arial" panose="020B0604020202020204" pitchFamily="34" charset="0"/>
                <a:sym typeface="Symbol" panose="05050102010706020507" pitchFamily="18" charset="2"/>
              </a:rPr>
              <a:t></a:t>
            </a:r>
            <a:endParaRPr lang="en-US" altLang="en-US" dirty="0">
              <a:solidFill>
                <a:srgbClr val="FF0000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90688"/>
            <a:ext cx="7951788" cy="48783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latin typeface="Gill Sans MT" panose="020B0502020104020203" pitchFamily="34" charset="0"/>
                <a:cs typeface="Arial" panose="020B0604020202020204" pitchFamily="34" charset="0"/>
              </a:rPr>
              <a:t>Provides a </a:t>
            </a:r>
            <a:r>
              <a:rPr lang="en-US" altLang="en-US" b="1" dirty="0">
                <a:solidFill>
                  <a:srgbClr val="0066FF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lower bound</a:t>
            </a:r>
            <a:r>
              <a:rPr lang="en-US" altLang="en-US" dirty="0">
                <a:latin typeface="Gill Sans MT" panose="020B0502020104020203" pitchFamily="34" charset="0"/>
                <a:cs typeface="Arial" panose="020B0604020202020204" pitchFamily="34" charset="0"/>
              </a:rPr>
              <a:t> on running time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Gill Sans MT" panose="020B0502020104020203" pitchFamily="34" charset="0"/>
                <a:cs typeface="Arial" panose="020B0604020202020204" pitchFamily="34" charset="0"/>
              </a:rPr>
              <a:t>Input is the one for which the algorithm runs the fastest</a:t>
            </a:r>
          </a:p>
          <a:p>
            <a:pPr>
              <a:lnSpc>
                <a:spcPct val="110000"/>
              </a:lnSpc>
            </a:pPr>
            <a:endParaRPr lang="en-US" altLang="en-US" dirty="0">
              <a:solidFill>
                <a:srgbClr val="00B050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dirty="0">
                <a:solidFill>
                  <a:srgbClr val="00B05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“Finding out a key in an array A[ n ]; will take 1 unit time in the best case.”</a:t>
            </a:r>
            <a:endParaRPr lang="en-US" altLang="en-US" dirty="0"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altLang="en-US" sz="2800" dirty="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0034719-92F8-4EEA-8EC5-A42FA6441126}" type="slidenum">
              <a:rPr lang="en-US" altLang="en-US" sz="120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471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Big-O example, graphically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Note 30</a:t>
            </a:r>
            <a:r>
              <a:rPr lang="en-US" altLang="ko-KR" sz="2400" i="1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n</a:t>
            </a:r>
            <a:r>
              <a:rPr lang="en-US" altLang="ko-KR" sz="240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+8 isn’t</a:t>
            </a:r>
            <a:br>
              <a:rPr lang="en-US" altLang="ko-KR" sz="240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</a:br>
            <a:r>
              <a:rPr lang="en-US" altLang="ko-KR" sz="240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less than </a:t>
            </a:r>
            <a:r>
              <a:rPr lang="en-US" altLang="ko-KR" sz="2400" i="1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n</a:t>
            </a:r>
            <a:br>
              <a:rPr lang="en-US" altLang="ko-KR" sz="240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</a:br>
            <a:r>
              <a:rPr lang="en-US" altLang="ko-KR" sz="2400" i="1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anywhere </a:t>
            </a:r>
            <a:r>
              <a:rPr lang="en-US" altLang="ko-KR" sz="240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(</a:t>
            </a:r>
            <a:r>
              <a:rPr lang="en-US" altLang="ko-KR" sz="2400" i="1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n</a:t>
            </a:r>
            <a:r>
              <a:rPr lang="en-US" altLang="ko-KR" sz="240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&gt;0).</a:t>
            </a:r>
          </a:p>
          <a:p>
            <a:r>
              <a:rPr lang="en-US" altLang="ko-KR" sz="240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It isn’t even</a:t>
            </a:r>
            <a:br>
              <a:rPr lang="en-US" altLang="ko-KR" sz="240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</a:br>
            <a:r>
              <a:rPr lang="en-US" altLang="ko-KR" sz="240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less than 31</a:t>
            </a:r>
            <a:r>
              <a:rPr lang="en-US" altLang="ko-KR" sz="2400" i="1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n</a:t>
            </a:r>
            <a:br>
              <a:rPr lang="en-US" altLang="ko-KR" sz="240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</a:br>
            <a:r>
              <a:rPr lang="en-US" altLang="ko-KR" sz="2400" i="1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everywhere</a:t>
            </a:r>
            <a:r>
              <a:rPr lang="en-US" altLang="ko-KR" sz="240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240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But it </a:t>
            </a:r>
            <a:r>
              <a:rPr lang="en-US" altLang="ko-KR" sz="2400" i="1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is</a:t>
            </a:r>
            <a:r>
              <a:rPr lang="en-US" altLang="ko-KR" sz="240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 less than</a:t>
            </a:r>
            <a:br>
              <a:rPr lang="en-US" altLang="ko-KR" sz="240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</a:br>
            <a:r>
              <a:rPr lang="en-US" altLang="ko-KR" sz="240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31</a:t>
            </a:r>
            <a:r>
              <a:rPr lang="en-US" altLang="ko-KR" sz="2400" i="1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n</a:t>
            </a:r>
            <a:r>
              <a:rPr lang="en-US" altLang="ko-KR" sz="240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u="sng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everywhere to</a:t>
            </a:r>
            <a:br>
              <a:rPr lang="en-US" altLang="ko-KR" sz="2400" u="sng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</a:br>
            <a:r>
              <a:rPr lang="en-US" altLang="ko-KR" sz="2400" u="sng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the right of </a:t>
            </a:r>
            <a:r>
              <a:rPr lang="en-US" altLang="ko-KR" sz="2400" i="1" u="sng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n</a:t>
            </a:r>
            <a:r>
              <a:rPr lang="en-US" altLang="ko-KR" sz="2400" u="sng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=8</a:t>
            </a:r>
            <a:r>
              <a:rPr lang="en-US" altLang="ko-KR" sz="240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5C15D38-952D-4AF4-B080-7DEC8B673323}" type="slidenum">
              <a:rPr lang="en-US" altLang="en-US" sz="120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grpSp>
        <p:nvGrpSpPr>
          <p:cNvPr id="247811" name="Group 3"/>
          <p:cNvGrpSpPr>
            <a:grpSpLocks/>
          </p:cNvGrpSpPr>
          <p:nvPr/>
        </p:nvGrpSpPr>
        <p:grpSpPr bwMode="auto">
          <a:xfrm>
            <a:off x="5053014" y="2286000"/>
            <a:ext cx="2109788" cy="3200400"/>
            <a:chOff x="3183" y="1440"/>
            <a:chExt cx="1329" cy="2016"/>
          </a:xfrm>
        </p:grpSpPr>
        <p:sp>
          <p:nvSpPr>
            <p:cNvPr id="37906" name="Rectangle 4"/>
            <p:cNvSpPr>
              <a:spLocks noChangeArrowheads="1"/>
            </p:cNvSpPr>
            <p:nvPr/>
          </p:nvSpPr>
          <p:spPr bwMode="auto">
            <a:xfrm>
              <a:off x="3216" y="1440"/>
              <a:ext cx="1296" cy="20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07" name="Line 5"/>
            <p:cNvSpPr>
              <a:spLocks noChangeShapeType="1"/>
            </p:cNvSpPr>
            <p:nvPr/>
          </p:nvSpPr>
          <p:spPr bwMode="auto">
            <a:xfrm flipV="1">
              <a:off x="3216" y="1440"/>
              <a:ext cx="0" cy="20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08" name="Text Box 6"/>
            <p:cNvSpPr txBox="1">
              <a:spLocks noChangeArrowheads="1"/>
            </p:cNvSpPr>
            <p:nvPr/>
          </p:nvSpPr>
          <p:spPr bwMode="auto">
            <a:xfrm>
              <a:off x="3183" y="3119"/>
              <a:ext cx="9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2400" i="1" dirty="0">
                  <a:solidFill>
                    <a:srgbClr val="FF0000"/>
                  </a:solidFill>
                  <a:latin typeface="Gill Sans MT" panose="020B0502020104020203" pitchFamily="34" charset="0"/>
                  <a:ea typeface="굴림" panose="020B0600000101010101" pitchFamily="34" charset="-127"/>
                  <a:cs typeface="Arial" panose="020B0604020202020204" pitchFamily="34" charset="0"/>
                </a:rPr>
                <a:t>n&gt;n</a:t>
              </a:r>
              <a:r>
                <a:rPr lang="en-US" altLang="ko-KR" sz="2400" i="1" baseline="-25000" dirty="0">
                  <a:solidFill>
                    <a:srgbClr val="FF0000"/>
                  </a:solidFill>
                  <a:latin typeface="Gill Sans MT" panose="020B0502020104020203" pitchFamily="34" charset="0"/>
                  <a:ea typeface="굴림" panose="020B0600000101010101" pitchFamily="34" charset="-127"/>
                  <a:cs typeface="Arial" panose="020B0604020202020204" pitchFamily="34" charset="0"/>
                </a:rPr>
                <a:t>0</a:t>
              </a:r>
              <a:r>
                <a:rPr lang="en-US" altLang="ko-KR" sz="2400" dirty="0">
                  <a:solidFill>
                    <a:srgbClr val="FF0000"/>
                  </a:solidFill>
                  <a:latin typeface="Gill Sans MT" panose="020B0502020104020203" pitchFamily="34" charset="0"/>
                  <a:ea typeface="굴림" panose="020B0600000101010101" pitchFamily="34" charset="-127"/>
                  <a:cs typeface="Arial" panose="020B0604020202020204" pitchFamily="34" charset="0"/>
                </a:rPr>
                <a:t>=8 </a:t>
              </a:r>
              <a:r>
                <a:rPr lang="en-US" altLang="ko-KR" sz="2400" dirty="0">
                  <a:solidFill>
                    <a:srgbClr val="FF0000"/>
                  </a:solidFill>
                  <a:latin typeface="Gill Sans MT" panose="020B0502020104020203" pitchFamily="34" charset="0"/>
                  <a:ea typeface="굴림" panose="020B0600000101010101" pitchFamily="34" charset="-127"/>
                  <a:cs typeface="Arial" panose="020B0604020202020204" pitchFamily="34" charset="0"/>
                  <a:sym typeface="Symbol" panose="05050102010706020507" pitchFamily="18" charset="2"/>
                </a:rPr>
                <a:t></a:t>
              </a:r>
              <a:endParaRPr lang="en-US" altLang="ko-KR" sz="2400" dirty="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37894" name="Line 8"/>
          <p:cNvSpPr>
            <a:spLocks noChangeShapeType="1"/>
          </p:cNvSpPr>
          <p:nvPr/>
        </p:nvSpPr>
        <p:spPr bwMode="auto">
          <a:xfrm flipV="1">
            <a:off x="4267200" y="22860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37895" name="Line 9"/>
          <p:cNvSpPr>
            <a:spLocks noChangeShapeType="1"/>
          </p:cNvSpPr>
          <p:nvPr/>
        </p:nvSpPr>
        <p:spPr bwMode="auto">
          <a:xfrm>
            <a:off x="4267200" y="54864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37896" name="Line 10"/>
          <p:cNvSpPr>
            <a:spLocks noChangeShapeType="1"/>
          </p:cNvSpPr>
          <p:nvPr/>
        </p:nvSpPr>
        <p:spPr bwMode="auto">
          <a:xfrm flipV="1">
            <a:off x="4267200" y="2286000"/>
            <a:ext cx="220980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4888908" y="5484168"/>
            <a:ext cx="20331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Increasing </a:t>
            </a:r>
            <a:r>
              <a:rPr lang="en-US" altLang="ko-KR" sz="2400" i="1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n </a:t>
            </a:r>
            <a:r>
              <a:rPr lang="en-US" altLang="ko-KR" sz="240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endParaRPr lang="en-US" altLang="ko-KR" sz="2400">
              <a:latin typeface="Gill Sans MT" panose="020B0502020104020203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37898" name="Text Box 12"/>
          <p:cNvSpPr txBox="1">
            <a:spLocks noChangeArrowheads="1"/>
          </p:cNvSpPr>
          <p:nvPr/>
        </p:nvSpPr>
        <p:spPr bwMode="auto">
          <a:xfrm rot="-5400000">
            <a:off x="2703555" y="3790306"/>
            <a:ext cx="26700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Value of function </a:t>
            </a:r>
            <a:r>
              <a:rPr lang="en-US" altLang="ko-KR" sz="240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endParaRPr lang="en-US" altLang="ko-KR" sz="2400">
              <a:latin typeface="Gill Sans MT" panose="020B0502020104020203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37899" name="Line 13"/>
          <p:cNvSpPr>
            <a:spLocks noChangeShapeType="1"/>
          </p:cNvSpPr>
          <p:nvPr/>
        </p:nvSpPr>
        <p:spPr bwMode="auto">
          <a:xfrm flipV="1">
            <a:off x="4267200" y="3962400"/>
            <a:ext cx="2819400" cy="15240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37900" name="Text Box 14"/>
          <p:cNvSpPr txBox="1">
            <a:spLocks noChangeArrowheads="1"/>
          </p:cNvSpPr>
          <p:nvPr/>
        </p:nvSpPr>
        <p:spPr bwMode="auto">
          <a:xfrm>
            <a:off x="6633207" y="4036368"/>
            <a:ext cx="328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i="1">
                <a:solidFill>
                  <a:srgbClr val="006600"/>
                </a:solidFill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n</a:t>
            </a:r>
            <a:endParaRPr lang="en-US" altLang="ko-KR" sz="2400">
              <a:latin typeface="Gill Sans MT" panose="020B0502020104020203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37901" name="Text Box 15"/>
          <p:cNvSpPr txBox="1">
            <a:spLocks noChangeArrowheads="1"/>
          </p:cNvSpPr>
          <p:nvPr/>
        </p:nvSpPr>
        <p:spPr bwMode="auto">
          <a:xfrm>
            <a:off x="6019800" y="2590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30</a:t>
            </a:r>
            <a:r>
              <a:rPr lang="en-US" altLang="ko-KR" sz="2400" i="1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n</a:t>
            </a:r>
            <a:r>
              <a:rPr lang="en-US" altLang="ko-KR" sz="240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+8</a:t>
            </a:r>
          </a:p>
        </p:txBody>
      </p:sp>
      <p:grpSp>
        <p:nvGrpSpPr>
          <p:cNvPr id="247824" name="Group 16"/>
          <p:cNvGrpSpPr>
            <a:grpSpLocks/>
          </p:cNvGrpSpPr>
          <p:nvPr/>
        </p:nvGrpSpPr>
        <p:grpSpPr bwMode="auto">
          <a:xfrm>
            <a:off x="4267200" y="2205038"/>
            <a:ext cx="1905000" cy="3281363"/>
            <a:chOff x="2688" y="1389"/>
            <a:chExt cx="1200" cy="2067"/>
          </a:xfrm>
        </p:grpSpPr>
        <p:sp>
          <p:nvSpPr>
            <p:cNvPr id="37904" name="Line 17"/>
            <p:cNvSpPr>
              <a:spLocks noChangeShapeType="1"/>
            </p:cNvSpPr>
            <p:nvPr/>
          </p:nvSpPr>
          <p:spPr bwMode="auto">
            <a:xfrm flipV="1">
              <a:off x="2688" y="1440"/>
              <a:ext cx="1200" cy="20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05" name="Text Box 18"/>
            <p:cNvSpPr txBox="1">
              <a:spLocks noChangeArrowheads="1"/>
            </p:cNvSpPr>
            <p:nvPr/>
          </p:nvSpPr>
          <p:spPr bwMode="auto">
            <a:xfrm>
              <a:off x="3168" y="1389"/>
              <a:ext cx="62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400" i="1">
                  <a:solidFill>
                    <a:schemeClr val="accent2"/>
                  </a:solidFill>
                  <a:latin typeface="Gill Sans MT" panose="020B0502020104020203" pitchFamily="34" charset="0"/>
                  <a:ea typeface="굴림" panose="020B0600000101010101" pitchFamily="34" charset="-127"/>
                  <a:cs typeface="Arial" panose="020B0604020202020204" pitchFamily="34" charset="0"/>
                </a:rPr>
                <a:t>cn </a:t>
              </a:r>
              <a:r>
                <a:rPr lang="en-US" altLang="ko-KR" sz="2400">
                  <a:solidFill>
                    <a:schemeClr val="accent2"/>
                  </a:solidFill>
                  <a:latin typeface="Gill Sans MT" panose="020B0502020104020203" pitchFamily="34" charset="0"/>
                  <a:ea typeface="굴림" panose="020B0600000101010101" pitchFamily="34" charset="-127"/>
                  <a:cs typeface="Arial" panose="020B0604020202020204" pitchFamily="34" charset="0"/>
                </a:rPr>
                <a:t>=</a:t>
              </a:r>
              <a:br>
                <a:rPr lang="en-US" altLang="ko-KR" sz="2400">
                  <a:solidFill>
                    <a:schemeClr val="accent2"/>
                  </a:solidFill>
                  <a:latin typeface="Gill Sans MT" panose="020B0502020104020203" pitchFamily="34" charset="0"/>
                  <a:ea typeface="굴림" panose="020B0600000101010101" pitchFamily="34" charset="-127"/>
                  <a:cs typeface="Arial" panose="020B0604020202020204" pitchFamily="34" charset="0"/>
                </a:rPr>
              </a:br>
              <a:r>
                <a:rPr lang="en-US" altLang="ko-KR" sz="2400">
                  <a:solidFill>
                    <a:schemeClr val="accent2"/>
                  </a:solidFill>
                  <a:latin typeface="Gill Sans MT" panose="020B0502020104020203" pitchFamily="34" charset="0"/>
                  <a:ea typeface="굴림" panose="020B0600000101010101" pitchFamily="34" charset="-127"/>
                  <a:cs typeface="Arial" panose="020B0604020202020204" pitchFamily="34" charset="0"/>
                </a:rPr>
                <a:t>31</a:t>
              </a:r>
              <a:r>
                <a:rPr lang="en-US" altLang="ko-KR" sz="2400" i="1">
                  <a:solidFill>
                    <a:schemeClr val="accent2"/>
                  </a:solidFill>
                  <a:latin typeface="Gill Sans MT" panose="020B0502020104020203" pitchFamily="34" charset="0"/>
                  <a:ea typeface="굴림" panose="020B0600000101010101" pitchFamily="34" charset="-127"/>
                  <a:cs typeface="Arial" panose="020B0604020202020204" pitchFamily="34" charset="0"/>
                </a:rPr>
                <a:t>n</a:t>
              </a:r>
              <a:endParaRPr lang="en-US" altLang="ko-KR" sz="240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247827" name="Text Box 19"/>
          <p:cNvSpPr txBox="1">
            <a:spLocks noChangeArrowheads="1"/>
          </p:cNvSpPr>
          <p:nvPr/>
        </p:nvSpPr>
        <p:spPr bwMode="auto">
          <a:xfrm>
            <a:off x="7239000" y="3675847"/>
            <a:ext cx="1447800" cy="954107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dirty="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30</a:t>
            </a:r>
            <a:r>
              <a:rPr lang="en-US" altLang="ko-KR" i="1" dirty="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n</a:t>
            </a:r>
            <a:r>
              <a:rPr lang="en-US" altLang="ko-KR" dirty="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+8</a:t>
            </a:r>
            <a:br>
              <a:rPr lang="en-US" altLang="ko-KR" dirty="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</a:br>
            <a:r>
              <a:rPr lang="en-US" altLang="ko-KR" dirty="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O(</a:t>
            </a:r>
            <a:r>
              <a:rPr lang="en-US" altLang="ko-KR" i="1" dirty="0">
                <a:solidFill>
                  <a:srgbClr val="006600"/>
                </a:solidFill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ko-KR" dirty="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endParaRPr lang="en-US" altLang="ko-KR" dirty="0">
              <a:latin typeface="Gill Sans MT" panose="020B0502020104020203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27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Summary</a:t>
            </a:r>
            <a:endParaRPr lang="en-US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767458"/>
                <a:ext cx="8157541" cy="3761184"/>
              </a:xfrm>
            </p:spPr>
            <p:txBody>
              <a:bodyPr/>
              <a:lstStyle/>
              <a:p>
                <a:r>
                  <a:rPr lang="en-US" dirty="0"/>
                  <a:t>Pro</a:t>
                </a:r>
                <a:r>
                  <a:rPr lang="en-US" altLang="zh-CN" dirty="0"/>
                  <a:t>of</a:t>
                </a:r>
                <a:r>
                  <a:rPr 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asymptotic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notation</a:t>
                </a:r>
              </a:p>
              <a:p>
                <a:pPr lvl="1"/>
                <a:r>
                  <a:rPr lang="en-US" altLang="zh-CN" dirty="0"/>
                  <a:t>Prove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 )</m:t>
                    </m:r>
                  </m:oMath>
                </a14:m>
                <a:r>
                  <a:rPr lang="zh-CN" altLang="en-US" i="1" dirty="0"/>
                  <a:t> </a:t>
                </a:r>
                <a:endParaRPr lang="en-US" altLang="zh-CN" i="1" dirty="0"/>
              </a:p>
              <a:p>
                <a:pPr lvl="1"/>
                <a:r>
                  <a:rPr lang="en-US" dirty="0"/>
                  <a:t>Show there are a constant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such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dirty="0"/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i="1" dirty="0">
                    <a:solidFill>
                      <a:srgbClr val="00B050"/>
                    </a:solidFill>
                  </a:rPr>
                  <a:t>depends on</a:t>
                </a:r>
                <a:r>
                  <a:rPr lang="en-US" dirty="0"/>
                  <a:t> the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lvl="1"/>
                <a:r>
                  <a:rPr lang="en-US" i="1" dirty="0">
                    <a:solidFill>
                      <a:srgbClr val="0000FF"/>
                    </a:solidFill>
                  </a:rPr>
                  <a:t>No unique pairs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767458"/>
                <a:ext cx="8157541" cy="3761184"/>
              </a:xfrm>
              <a:blipFill>
                <a:blip r:embed="rId2"/>
                <a:stretch>
                  <a:fillRect l="-1400" t="-2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9D75B-0986-4BCB-81A9-B11BDA8C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F273F-8D1C-48F3-AB31-9E98679D47CF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52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Average Case – Big </a:t>
            </a:r>
            <a:r>
              <a:rPr lang="en-US" altLang="en-US" dirty="0">
                <a:solidFill>
                  <a:srgbClr val="FF0000"/>
                </a:solidFill>
                <a:latin typeface="Gill Sans MT" panose="020B0502020104020203" pitchFamily="34" charset="0"/>
                <a:cs typeface="Arial" panose="020B0604020202020204" pitchFamily="34" charset="0"/>
                <a:sym typeface="Symbol" panose="05050102010706020507" pitchFamily="18" charset="2"/>
              </a:rPr>
              <a:t></a:t>
            </a:r>
            <a:endParaRPr lang="en-US" altLang="en-US" dirty="0">
              <a:solidFill>
                <a:srgbClr val="FF0000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90688"/>
            <a:ext cx="7951788" cy="48783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3200" dirty="0">
                <a:latin typeface="Gill Sans MT" panose="020B0502020104020203" pitchFamily="34" charset="0"/>
                <a:cs typeface="Arial" panose="020B0604020202020204" pitchFamily="34" charset="0"/>
              </a:rPr>
              <a:t>Provides a </a:t>
            </a:r>
            <a:r>
              <a:rPr lang="en-US" altLang="en-US" sz="3200" dirty="0">
                <a:solidFill>
                  <a:srgbClr val="0070C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prediction</a:t>
            </a:r>
            <a:r>
              <a:rPr lang="en-US" altLang="en-US" sz="3200" dirty="0">
                <a:latin typeface="Gill Sans MT" panose="020B0502020104020203" pitchFamily="34" charset="0"/>
                <a:cs typeface="Arial" panose="020B0604020202020204" pitchFamily="34" charset="0"/>
              </a:rPr>
              <a:t> about the running time</a:t>
            </a:r>
          </a:p>
          <a:p>
            <a:pPr>
              <a:lnSpc>
                <a:spcPct val="110000"/>
              </a:lnSpc>
            </a:pPr>
            <a:r>
              <a:rPr lang="en-US" altLang="en-US" sz="3200" dirty="0">
                <a:latin typeface="Gill Sans MT" panose="020B0502020104020203" pitchFamily="34" charset="0"/>
                <a:cs typeface="Arial" panose="020B0604020202020204" pitchFamily="34" charset="0"/>
              </a:rPr>
              <a:t>Assumes that the input is random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0034719-92F8-4EEA-8EC5-A42FA6441126}" type="slidenum">
              <a:rPr lang="en-US" altLang="en-US" sz="120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827088" y="4292600"/>
            <a:ext cx="7202487" cy="6445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791048"/>
              </p:ext>
            </p:extLst>
          </p:nvPr>
        </p:nvGraphicFramePr>
        <p:xfrm>
          <a:off x="889000" y="4360863"/>
          <a:ext cx="6972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6700" imgH="203200" progId="Equation.DSMT4">
                  <p:embed/>
                </p:oleObj>
              </mc:Choice>
              <mc:Fallback>
                <p:oleObj name="Equation" r:id="rId2" imgW="2806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4360863"/>
                        <a:ext cx="69723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962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Asymptotic Analysis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46418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3200" dirty="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To compare two algorithms with running times </a:t>
            </a:r>
            <a:r>
              <a:rPr lang="en-US" altLang="ko-KR" sz="3200" i="1" dirty="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f(n)</a:t>
            </a:r>
            <a:r>
              <a:rPr lang="en-US" altLang="ko-KR" sz="3200" dirty="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 and </a:t>
            </a:r>
            <a:r>
              <a:rPr lang="en-US" altLang="ko-KR" sz="3200" i="1" dirty="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g(n),</a:t>
            </a:r>
            <a:r>
              <a:rPr lang="en-US" altLang="ko-KR" sz="3200" dirty="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 we need a </a:t>
            </a:r>
            <a:r>
              <a:rPr lang="en-US" altLang="ko-KR" sz="3200" b="1" dirty="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rough measure</a:t>
            </a:r>
            <a:r>
              <a:rPr lang="en-US" altLang="ko-KR" sz="3200" dirty="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 that characterizes </a:t>
            </a:r>
            <a:r>
              <a:rPr lang="en-US" altLang="ko-KR" sz="3200" b="1" dirty="0">
                <a:solidFill>
                  <a:srgbClr val="0070C0"/>
                </a:solidFill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how fast each function grows</a:t>
            </a:r>
            <a:r>
              <a:rPr lang="en-US" altLang="ko-KR" sz="3200" b="1" dirty="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.</a:t>
            </a:r>
            <a:endParaRPr lang="en-US" altLang="ko-KR" sz="3200" dirty="0">
              <a:latin typeface="Gill Sans MT" panose="020B0502020104020203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3200" i="1" dirty="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	</a:t>
            </a:r>
            <a:r>
              <a:rPr lang="en-US" altLang="ko-KR" sz="3200" i="1" u="sng" dirty="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Hint:</a:t>
            </a:r>
            <a:r>
              <a:rPr lang="en-US" altLang="ko-KR" sz="3200" dirty="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 use </a:t>
            </a:r>
            <a:r>
              <a:rPr lang="en-US" altLang="ko-KR" sz="3200" i="1" dirty="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rate of growth</a:t>
            </a:r>
            <a:r>
              <a:rPr lang="en-US" altLang="ko-KR" sz="3200" dirty="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</a:p>
          <a:p>
            <a:pPr fontAlgn="auto">
              <a:spcAft>
                <a:spcPts val="0"/>
              </a:spcAft>
              <a:defRPr/>
            </a:pPr>
            <a:endParaRPr lang="en-US" altLang="ko-KR" sz="3200" dirty="0">
              <a:latin typeface="Gill Sans MT" panose="020B0502020104020203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ko-KR" sz="3200" dirty="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Compare functions in the limit, that is, </a:t>
            </a:r>
            <a:r>
              <a:rPr lang="en-US" altLang="ko-KR" sz="3200" b="1" dirty="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asymptotically!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ko-KR" sz="2800" dirty="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(i.e., for large values of </a:t>
            </a:r>
            <a:r>
              <a:rPr lang="en-US" altLang="ko-KR" sz="2800" i="1" dirty="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n</a:t>
            </a:r>
            <a:r>
              <a:rPr lang="en-US" altLang="ko-KR" sz="2800" dirty="0">
                <a:latin typeface="Gill Sans MT" panose="020B0502020104020203" pitchFamily="34" charset="0"/>
                <a:ea typeface="굴림" panose="020B0600000101010101" pitchFamily="34" charset="-127"/>
                <a:cs typeface="Arial" panose="020B0604020202020204" pitchFamily="34" charset="0"/>
              </a:rPr>
              <a:t>)</a:t>
            </a:r>
          </a:p>
          <a:p>
            <a:pPr fontAlgn="auto">
              <a:spcAft>
                <a:spcPts val="0"/>
              </a:spcAft>
              <a:defRPr/>
            </a:pPr>
            <a:endParaRPr lang="en-US" altLang="ko-KR" dirty="0">
              <a:latin typeface="Gill Sans MT" panose="020B0502020104020203" pitchFamily="34" charset="0"/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96D80E7-3154-41EC-B53C-7E3CFE9AED88}" type="slidenum">
              <a:rPr lang="en-US" altLang="en-US" sz="120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Rate of Growth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latin typeface="Gill Sans MT" panose="020B0502020104020203" pitchFamily="34" charset="0"/>
                <a:cs typeface="Arial" panose="020B0604020202020204" pitchFamily="34" charset="0"/>
              </a:rPr>
              <a:t>Consider the example of buying </a:t>
            </a:r>
            <a:r>
              <a:rPr lang="en-US" altLang="en-US" i="1" dirty="0">
                <a:latin typeface="Gill Sans MT" panose="020B0502020104020203" pitchFamily="34" charset="0"/>
                <a:cs typeface="Arial" panose="020B0604020202020204" pitchFamily="34" charset="0"/>
              </a:rPr>
              <a:t>elephants</a:t>
            </a:r>
            <a:r>
              <a:rPr lang="en-US" altLang="en-US" dirty="0">
                <a:latin typeface="Gill Sans MT" panose="020B0502020104020203" pitchFamily="34" charset="0"/>
                <a:cs typeface="Arial" panose="020B0604020202020204" pitchFamily="34" charset="0"/>
              </a:rPr>
              <a:t> and </a:t>
            </a:r>
            <a:r>
              <a:rPr lang="en-US" altLang="en-US" i="1" dirty="0">
                <a:latin typeface="Gill Sans MT" panose="020B0502020104020203" pitchFamily="34" charset="0"/>
                <a:cs typeface="Arial" panose="020B0604020202020204" pitchFamily="34" charset="0"/>
              </a:rPr>
              <a:t>goldfish:</a:t>
            </a:r>
            <a:endParaRPr lang="en-US" altLang="en-US" dirty="0"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latin typeface="Gill Sans MT" panose="020B0502020104020203" pitchFamily="34" charset="0"/>
                <a:cs typeface="Arial" panose="020B0604020202020204" pitchFamily="34" charset="0"/>
              </a:rPr>
              <a:t>		</a:t>
            </a:r>
            <a:r>
              <a:rPr lang="en-US" altLang="en-US" b="1" dirty="0">
                <a:latin typeface="Gill Sans MT" panose="020B0502020104020203" pitchFamily="34" charset="0"/>
                <a:cs typeface="Arial" panose="020B0604020202020204" pitchFamily="34" charset="0"/>
              </a:rPr>
              <a:t>Cost</a:t>
            </a:r>
            <a:r>
              <a:rPr lang="en-US" altLang="en-US" dirty="0">
                <a:latin typeface="Gill Sans MT" panose="020B0502020104020203" pitchFamily="34" charset="0"/>
                <a:cs typeface="Arial" panose="020B0604020202020204" pitchFamily="34" charset="0"/>
              </a:rPr>
              <a:t>: </a:t>
            </a:r>
            <a:r>
              <a:rPr lang="en-US" altLang="en-US" dirty="0" err="1">
                <a:latin typeface="Gill Sans MT" panose="020B0502020104020203" pitchFamily="34" charset="0"/>
                <a:cs typeface="Arial" panose="020B0604020202020204" pitchFamily="34" charset="0"/>
              </a:rPr>
              <a:t>cost_of_elephants</a:t>
            </a:r>
            <a:r>
              <a:rPr lang="en-US" altLang="en-US" dirty="0">
                <a:latin typeface="Gill Sans MT" panose="020B0502020104020203" pitchFamily="34" charset="0"/>
                <a:cs typeface="Arial" panose="020B0604020202020204" pitchFamily="34" charset="0"/>
              </a:rPr>
              <a:t> + </a:t>
            </a:r>
            <a:r>
              <a:rPr lang="en-US" altLang="en-US" dirty="0" err="1">
                <a:latin typeface="Gill Sans MT" panose="020B0502020104020203" pitchFamily="34" charset="0"/>
                <a:cs typeface="Arial" panose="020B0604020202020204" pitchFamily="34" charset="0"/>
              </a:rPr>
              <a:t>cost_of_goldfish</a:t>
            </a:r>
            <a:endParaRPr lang="en-US" altLang="en-US" dirty="0"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latin typeface="Gill Sans MT" panose="020B0502020104020203" pitchFamily="34" charset="0"/>
                <a:cs typeface="Arial" panose="020B0604020202020204" pitchFamily="34" charset="0"/>
              </a:rPr>
              <a:t>		</a:t>
            </a:r>
            <a:r>
              <a:rPr lang="en-US" altLang="en-US" b="1" dirty="0">
                <a:latin typeface="Gill Sans MT" panose="020B0502020104020203" pitchFamily="34" charset="0"/>
                <a:cs typeface="Arial" panose="020B0604020202020204" pitchFamily="34" charset="0"/>
              </a:rPr>
              <a:t>Cost</a:t>
            </a:r>
            <a:r>
              <a:rPr lang="en-US" altLang="en-US" dirty="0">
                <a:latin typeface="Gill Sans MT" panose="020B0502020104020203" pitchFamily="34" charset="0"/>
                <a:cs typeface="Arial" panose="020B0604020202020204" pitchFamily="34" charset="0"/>
              </a:rPr>
              <a:t> ~ </a:t>
            </a:r>
            <a:r>
              <a:rPr lang="en-US" altLang="en-US" dirty="0" err="1">
                <a:latin typeface="Gill Sans MT" panose="020B0502020104020203" pitchFamily="34" charset="0"/>
                <a:cs typeface="Arial" panose="020B0604020202020204" pitchFamily="34" charset="0"/>
              </a:rPr>
              <a:t>cost_of_elephants</a:t>
            </a:r>
            <a:r>
              <a:rPr lang="en-US" altLang="en-US" dirty="0"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DD011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(approximation)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latin typeface="Gill Sans MT" panose="020B0502020104020203" pitchFamily="34" charset="0"/>
                <a:cs typeface="Arial" panose="020B0604020202020204" pitchFamily="34" charset="0"/>
              </a:rPr>
              <a:t>The low order terms in a function are relatively insignificant for </a:t>
            </a:r>
            <a:r>
              <a:rPr lang="en-US" altLang="en-US" b="1" dirty="0">
                <a:latin typeface="Gill Sans MT" panose="020B0502020104020203" pitchFamily="34" charset="0"/>
                <a:cs typeface="Arial" panose="020B0604020202020204" pitchFamily="34" charset="0"/>
              </a:rPr>
              <a:t>large</a:t>
            </a:r>
            <a:r>
              <a:rPr lang="en-US" altLang="en-US" dirty="0"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>
                <a:latin typeface="Gill Sans MT" panose="020B0502020104020203" pitchFamily="34" charset="0"/>
                <a:cs typeface="Arial" panose="020B0604020202020204" pitchFamily="34" charset="0"/>
              </a:rPr>
              <a:t>n</a:t>
            </a:r>
            <a:endParaRPr lang="en-US" altLang="en-US" dirty="0"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latin typeface="Gill Sans MT" panose="020B0502020104020203" pitchFamily="34" charset="0"/>
                <a:cs typeface="Arial" panose="020B0604020202020204" pitchFamily="34" charset="0"/>
              </a:rPr>
              <a:t>		            </a:t>
            </a:r>
            <a:r>
              <a:rPr lang="en-US" altLang="en-US" i="1" dirty="0">
                <a:solidFill>
                  <a:srgbClr val="DD011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n</a:t>
            </a:r>
            <a:r>
              <a:rPr lang="en-US" altLang="en-US" baseline="30000" dirty="0">
                <a:solidFill>
                  <a:srgbClr val="DD011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4</a:t>
            </a:r>
            <a:r>
              <a:rPr lang="en-US" altLang="en-US" dirty="0">
                <a:solidFill>
                  <a:srgbClr val="DD011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+ 100</a:t>
            </a:r>
            <a:r>
              <a:rPr lang="en-US" altLang="en-US" i="1" dirty="0">
                <a:solidFill>
                  <a:srgbClr val="DD011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n</a:t>
            </a:r>
            <a:r>
              <a:rPr lang="en-US" altLang="en-US" baseline="30000" dirty="0">
                <a:solidFill>
                  <a:srgbClr val="DD011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2</a:t>
            </a:r>
            <a:r>
              <a:rPr lang="en-US" altLang="en-US" dirty="0">
                <a:solidFill>
                  <a:srgbClr val="DD011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+ 10</a:t>
            </a:r>
            <a:r>
              <a:rPr lang="en-US" altLang="en-US" i="1" dirty="0">
                <a:solidFill>
                  <a:srgbClr val="DD011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n</a:t>
            </a:r>
            <a:r>
              <a:rPr lang="en-US" altLang="en-US" dirty="0">
                <a:solidFill>
                  <a:srgbClr val="DD011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+ 50</a:t>
            </a:r>
            <a:r>
              <a:rPr lang="en-US" altLang="en-US" dirty="0">
                <a:latin typeface="Gill Sans MT" panose="020B0502020104020203" pitchFamily="34" charset="0"/>
                <a:cs typeface="Arial" panose="020B0604020202020204" pitchFamily="34" charset="0"/>
              </a:rPr>
              <a:t>    ~     </a:t>
            </a:r>
            <a:r>
              <a:rPr lang="en-US" altLang="en-US" i="1" dirty="0">
                <a:solidFill>
                  <a:srgbClr val="DD011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n</a:t>
            </a:r>
            <a:r>
              <a:rPr lang="en-US" altLang="en-US" baseline="30000" dirty="0">
                <a:solidFill>
                  <a:srgbClr val="DD011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4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en-US" baseline="30000" dirty="0"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en-US" i="1" dirty="0">
                <a:latin typeface="Gill Sans MT" panose="020B0502020104020203" pitchFamily="34" charset="0"/>
                <a:cs typeface="Arial" panose="020B0604020202020204" pitchFamily="34" charset="0"/>
              </a:rPr>
              <a:t> i.e., </a:t>
            </a:r>
            <a:r>
              <a:rPr lang="en-US" altLang="en-US" dirty="0">
                <a:latin typeface="Gill Sans MT" panose="020B0502020104020203" pitchFamily="34" charset="0"/>
                <a:cs typeface="Arial" panose="020B0604020202020204" pitchFamily="34" charset="0"/>
              </a:rPr>
              <a:t>we say that</a:t>
            </a:r>
            <a:r>
              <a:rPr lang="en-US" altLang="en-US" i="1" dirty="0"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>
                <a:solidFill>
                  <a:srgbClr val="DD011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n</a:t>
            </a:r>
            <a:r>
              <a:rPr lang="en-US" altLang="en-US" baseline="30000" dirty="0">
                <a:solidFill>
                  <a:srgbClr val="DD011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4</a:t>
            </a:r>
            <a:r>
              <a:rPr lang="en-US" altLang="en-US" dirty="0">
                <a:solidFill>
                  <a:srgbClr val="DD011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+ 100</a:t>
            </a:r>
            <a:r>
              <a:rPr lang="en-US" altLang="en-US" i="1" dirty="0">
                <a:solidFill>
                  <a:srgbClr val="DD011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n</a:t>
            </a:r>
            <a:r>
              <a:rPr lang="en-US" altLang="en-US" baseline="30000" dirty="0">
                <a:solidFill>
                  <a:srgbClr val="DD011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2</a:t>
            </a:r>
            <a:r>
              <a:rPr lang="en-US" altLang="en-US" dirty="0">
                <a:solidFill>
                  <a:srgbClr val="DD011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+ 10</a:t>
            </a:r>
            <a:r>
              <a:rPr lang="en-US" altLang="en-US" i="1" dirty="0">
                <a:solidFill>
                  <a:srgbClr val="DD011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n</a:t>
            </a:r>
            <a:r>
              <a:rPr lang="en-US" altLang="en-US" dirty="0">
                <a:solidFill>
                  <a:srgbClr val="DD011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+ 50</a:t>
            </a:r>
            <a:r>
              <a:rPr lang="en-US" altLang="en-US" dirty="0">
                <a:latin typeface="Gill Sans MT" panose="020B0502020104020203" pitchFamily="34" charset="0"/>
                <a:cs typeface="Arial" panose="020B0604020202020204" pitchFamily="34" charset="0"/>
              </a:rPr>
              <a:t> and </a:t>
            </a:r>
            <a:r>
              <a:rPr lang="en-US" altLang="en-US" i="1" dirty="0">
                <a:solidFill>
                  <a:srgbClr val="DD011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n</a:t>
            </a:r>
            <a:r>
              <a:rPr lang="en-US" altLang="en-US" baseline="30000" dirty="0">
                <a:solidFill>
                  <a:srgbClr val="DD011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4</a:t>
            </a:r>
            <a:r>
              <a:rPr lang="en-US" altLang="en-US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have the same  </a:t>
            </a:r>
            <a:r>
              <a:rPr lang="en-US" altLang="en-US" b="1" dirty="0">
                <a:latin typeface="Gill Sans MT" panose="020B0502020104020203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rate of growth</a:t>
            </a:r>
            <a:r>
              <a:rPr lang="en-US" altLang="en-US" u="sng" dirty="0"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endParaRPr lang="en-US" altLang="en-US" dirty="0"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CDC456-EC07-448A-A4D9-198A2FBCD950}" type="slidenum">
              <a:rPr lang="en-US" altLang="en-US" sz="120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Asymptotic Notation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628649" y="1690688"/>
            <a:ext cx="8391063" cy="5167311"/>
          </a:xfrm>
        </p:spPr>
        <p:txBody>
          <a:bodyPr rtlCol="0">
            <a:noAutofit/>
          </a:bodyPr>
          <a:lstStyle/>
          <a:p>
            <a:pPr marL="533400" indent="-533400" fontAlgn="auto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en-US" i="1" dirty="0">
                <a:solidFill>
                  <a:srgbClr val="0070C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 notation</a:t>
            </a:r>
            <a:r>
              <a:rPr lang="en-US" altLang="en-US" dirty="0">
                <a:latin typeface="Gill Sans MT" panose="020B0502020104020203" pitchFamily="34" charset="0"/>
                <a:cs typeface="Arial" panose="020B0604020202020204" pitchFamily="34" charset="0"/>
              </a:rPr>
              <a:t>: asymptotic “less than”: 	(Worst Case)	</a:t>
            </a:r>
            <a:r>
              <a:rPr lang="en-US" altLang="en-US" sz="2800" dirty="0">
                <a:latin typeface="Gill Sans MT" panose="020B0502020104020203" pitchFamily="34" charset="0"/>
                <a:cs typeface="Arial" panose="020B0604020202020204" pitchFamily="34" charset="0"/>
              </a:rPr>
              <a:t>f(n)=O(g(n)) implies:  f(n) “≤” g(n)</a:t>
            </a:r>
          </a:p>
          <a:p>
            <a:pPr marL="533400" indent="-533400" fontAlgn="auto">
              <a:lnSpc>
                <a:spcPct val="130000"/>
              </a:lnSpc>
              <a:spcAft>
                <a:spcPts val="0"/>
              </a:spcAft>
              <a:defRPr/>
            </a:pPr>
            <a:endParaRPr lang="en-US" altLang="en-US" dirty="0">
              <a:solidFill>
                <a:srgbClr val="0070C0"/>
              </a:solidFill>
              <a:latin typeface="Gill Sans MT" panose="020B0502020104020203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533400" indent="-533400" fontAlgn="auto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70C0"/>
                </a:solidFill>
                <a:latin typeface="Gill Sans MT" panose="020B0502020104020203" pitchFamily="34" charset="0"/>
                <a:cs typeface="Arial" panose="020B0604020202020204" pitchFamily="34" charset="0"/>
                <a:sym typeface="Symbol" panose="05050102010706020507" pitchFamily="18" charset="2"/>
              </a:rPr>
              <a:t> notation:</a:t>
            </a:r>
            <a:r>
              <a:rPr lang="en-US" altLang="en-US" dirty="0">
                <a:latin typeface="Gill Sans MT" panose="020B0502020104020203" pitchFamily="34" charset="0"/>
                <a:cs typeface="Arial" panose="020B0604020202020204" pitchFamily="34" charset="0"/>
                <a:sym typeface="Symbol" panose="05050102010706020507" pitchFamily="18" charset="2"/>
              </a:rPr>
              <a:t> asymptotic “greater than”: 	(Best Case)	</a:t>
            </a:r>
            <a:r>
              <a:rPr lang="en-US" altLang="en-US" sz="2800" dirty="0">
                <a:latin typeface="Gill Sans MT" panose="020B0502020104020203" pitchFamily="34" charset="0"/>
                <a:cs typeface="Arial" panose="020B0604020202020204" pitchFamily="34" charset="0"/>
              </a:rPr>
              <a:t>f(n)= </a:t>
            </a:r>
            <a:r>
              <a:rPr lang="en-US" altLang="en-US" sz="2800" dirty="0">
                <a:latin typeface="Gill Sans MT" panose="020B0502020104020203" pitchFamily="34" charset="0"/>
                <a:cs typeface="Arial" panose="020B0604020202020204" pitchFamily="34" charset="0"/>
                <a:sym typeface="Symbol" panose="05050102010706020507" pitchFamily="18" charset="2"/>
              </a:rPr>
              <a:t></a:t>
            </a:r>
            <a:r>
              <a:rPr lang="en-US" altLang="en-US" sz="2800" dirty="0">
                <a:latin typeface="Gill Sans MT" panose="020B0502020104020203" pitchFamily="34" charset="0"/>
                <a:cs typeface="Arial" panose="020B0604020202020204" pitchFamily="34" charset="0"/>
              </a:rPr>
              <a:t> (g(n)) implies: f(n) “≥” g(n)</a:t>
            </a:r>
          </a:p>
          <a:p>
            <a:pPr marL="533400" indent="-533400" fontAlgn="auto">
              <a:lnSpc>
                <a:spcPct val="130000"/>
              </a:lnSpc>
              <a:spcAft>
                <a:spcPts val="0"/>
              </a:spcAft>
              <a:defRPr/>
            </a:pPr>
            <a:endParaRPr lang="en-US" altLang="en-US" dirty="0">
              <a:solidFill>
                <a:srgbClr val="0070C0"/>
              </a:solidFill>
              <a:latin typeface="Gill Sans MT" panose="020B0502020104020203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533400" indent="-533400" fontAlgn="auto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70C0"/>
                </a:solidFill>
                <a:latin typeface="Gill Sans MT" panose="020B0502020104020203" pitchFamily="34" charset="0"/>
                <a:cs typeface="Arial" panose="020B0604020202020204" pitchFamily="34" charset="0"/>
                <a:sym typeface="Symbol" panose="05050102010706020507" pitchFamily="18" charset="2"/>
              </a:rPr>
              <a:t> notation:</a:t>
            </a:r>
            <a:r>
              <a:rPr lang="en-US" altLang="en-US" dirty="0">
                <a:latin typeface="Gill Sans MT" panose="020B0502020104020203" pitchFamily="34" charset="0"/>
                <a:cs typeface="Arial" panose="020B0604020202020204" pitchFamily="34" charset="0"/>
                <a:sym typeface="Symbol" panose="05050102010706020507" pitchFamily="18" charset="2"/>
              </a:rPr>
              <a:t> asymptotic “equality”: 	(Average)</a:t>
            </a:r>
          </a:p>
          <a:p>
            <a:pPr marL="914400" lvl="1" indent="-457200" fontAlgn="auto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en-US" sz="2800" dirty="0">
                <a:latin typeface="Gill Sans MT" panose="020B0502020104020203" pitchFamily="34" charset="0"/>
                <a:cs typeface="Arial" panose="020B0604020202020204" pitchFamily="34" charset="0"/>
              </a:rPr>
              <a:t>f(n)= </a:t>
            </a:r>
            <a:r>
              <a:rPr lang="en-US" altLang="en-US" sz="2800" dirty="0">
                <a:latin typeface="Gill Sans MT" panose="020B0502020104020203" pitchFamily="34" charset="0"/>
                <a:cs typeface="Arial" panose="020B0604020202020204" pitchFamily="34" charset="0"/>
                <a:sym typeface="Symbol" panose="05050102010706020507" pitchFamily="18" charset="2"/>
              </a:rPr>
              <a:t></a:t>
            </a:r>
            <a:r>
              <a:rPr lang="en-US" altLang="en-US" sz="2800" dirty="0">
                <a:latin typeface="Gill Sans MT" panose="020B0502020104020203" pitchFamily="34" charset="0"/>
                <a:cs typeface="Arial" panose="020B0604020202020204" pitchFamily="34" charset="0"/>
              </a:rPr>
              <a:t> (g(n)) implies: </a:t>
            </a:r>
            <a:r>
              <a:rPr lang="en-US" altLang="en-US" sz="2800" dirty="0">
                <a:latin typeface="Gill Sans MT" panose="020B0502020104020203" pitchFamily="34" charset="0"/>
                <a:cs typeface="Arial" panose="020B0604020202020204" pitchFamily="34" charset="0"/>
                <a:sym typeface="Symbol" panose="05050102010706020507" pitchFamily="18" charset="2"/>
              </a:rPr>
              <a:t>f(n) “=” g(n)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1E15B1A-C7FA-4CE8-914D-F39668F0A94D}" type="slidenum">
              <a:rPr lang="en-US" altLang="en-US" sz="1200">
                <a:latin typeface="Gill Sans MT" panose="020B0502020104020203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10004</TotalTime>
  <Words>2683</Words>
  <Application>Microsoft Office PowerPoint</Application>
  <PresentationFormat>On-screen Show (4:3)</PresentationFormat>
  <Paragraphs>389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KaTeX_Main</vt:lpstr>
      <vt:lpstr>KaTeX_Math</vt:lpstr>
      <vt:lpstr>Arial</vt:lpstr>
      <vt:lpstr>Calibri</vt:lpstr>
      <vt:lpstr>Calibri Light</vt:lpstr>
      <vt:lpstr>Cambria Math</vt:lpstr>
      <vt:lpstr>Gill Sans MT</vt:lpstr>
      <vt:lpstr>Office Theme</vt:lpstr>
      <vt:lpstr>Equation</vt:lpstr>
      <vt:lpstr>Paint Shop Pro Image</vt:lpstr>
      <vt:lpstr>Time Complexity</vt:lpstr>
      <vt:lpstr>Program Analysis: Today</vt:lpstr>
      <vt:lpstr>Ideal Solution</vt:lpstr>
      <vt:lpstr>Worst Case - BigO</vt:lpstr>
      <vt:lpstr>Best Case – Big </vt:lpstr>
      <vt:lpstr>Average Case – Big </vt:lpstr>
      <vt:lpstr>Asymptotic Analysis</vt:lpstr>
      <vt:lpstr>Rate of Growth</vt:lpstr>
      <vt:lpstr>Asymptotic Notation</vt:lpstr>
      <vt:lpstr>O – Notation</vt:lpstr>
      <vt:lpstr> – Notation</vt:lpstr>
      <vt:lpstr>Θ – Notation</vt:lpstr>
      <vt:lpstr>Why Asymptotic Notations?</vt:lpstr>
      <vt:lpstr>Big-O Notation</vt:lpstr>
      <vt:lpstr>Big-O Notation</vt:lpstr>
      <vt:lpstr>Big-O Visualization</vt:lpstr>
      <vt:lpstr>Big-O Visualization</vt:lpstr>
      <vt:lpstr>Note: log⁡n in different bases</vt:lpstr>
      <vt:lpstr>Note: log⁡n in different bases</vt:lpstr>
      <vt:lpstr>Big-O Notation</vt:lpstr>
      <vt:lpstr>Common orders of magnitude</vt:lpstr>
      <vt:lpstr>Common orders of magnitude</vt:lpstr>
      <vt:lpstr>Common orders of magnitude</vt:lpstr>
      <vt:lpstr>Common orders of magnitude</vt:lpstr>
      <vt:lpstr>Practice 5-1 </vt:lpstr>
      <vt:lpstr>Practice 5-2</vt:lpstr>
      <vt:lpstr>Proof of Big-O</vt:lpstr>
      <vt:lpstr>Proof of Big-O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Proof of Big-O – Notes:</vt:lpstr>
      <vt:lpstr>Practice 5-2</vt:lpstr>
      <vt:lpstr>Practice 5-2</vt:lpstr>
      <vt:lpstr>More Examples</vt:lpstr>
      <vt:lpstr>More Examples</vt:lpstr>
      <vt:lpstr>Big-O example, graphically</vt:lpstr>
      <vt:lpstr>Summary</vt:lpstr>
    </vt:vector>
  </TitlesOfParts>
  <Company>University of Nevada,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COSC336</dc:title>
  <dc:creator/>
  <cp:lastModifiedBy>Qian, Cheng</cp:lastModifiedBy>
  <cp:revision>683</cp:revision>
  <dcterms:created xsi:type="dcterms:W3CDTF">2003-07-26T00:47:08Z</dcterms:created>
  <dcterms:modified xsi:type="dcterms:W3CDTF">2023-11-02T19:30:04Z</dcterms:modified>
</cp:coreProperties>
</file>