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44"/>
  </p:notesMasterIdLst>
  <p:handoutMasterIdLst>
    <p:handoutMasterId r:id="rId145"/>
  </p:handoutMasterIdLst>
  <p:sldIdLst>
    <p:sldId id="347" r:id="rId2"/>
    <p:sldId id="454" r:id="rId3"/>
    <p:sldId id="675" r:id="rId4"/>
    <p:sldId id="677" r:id="rId5"/>
    <p:sldId id="492" r:id="rId6"/>
    <p:sldId id="679" r:id="rId7"/>
    <p:sldId id="680" r:id="rId8"/>
    <p:sldId id="681" r:id="rId9"/>
    <p:sldId id="682" r:id="rId10"/>
    <p:sldId id="688" r:id="rId11"/>
    <p:sldId id="684" r:id="rId12"/>
    <p:sldId id="683" r:id="rId13"/>
    <p:sldId id="685" r:id="rId14"/>
    <p:sldId id="687" r:id="rId15"/>
    <p:sldId id="686" r:id="rId16"/>
    <p:sldId id="689" r:id="rId17"/>
    <p:sldId id="690" r:id="rId18"/>
    <p:sldId id="692" r:id="rId19"/>
    <p:sldId id="691" r:id="rId20"/>
    <p:sldId id="693" r:id="rId21"/>
    <p:sldId id="372" r:id="rId22"/>
    <p:sldId id="678" r:id="rId23"/>
    <p:sldId id="456" r:id="rId24"/>
    <p:sldId id="457" r:id="rId25"/>
    <p:sldId id="458" r:id="rId26"/>
    <p:sldId id="459" r:id="rId27"/>
    <p:sldId id="460" r:id="rId28"/>
    <p:sldId id="461" r:id="rId29"/>
    <p:sldId id="463" r:id="rId30"/>
    <p:sldId id="464" r:id="rId31"/>
    <p:sldId id="465" r:id="rId32"/>
    <p:sldId id="467" r:id="rId33"/>
    <p:sldId id="468" r:id="rId34"/>
    <p:sldId id="469" r:id="rId35"/>
    <p:sldId id="471" r:id="rId36"/>
    <p:sldId id="473" r:id="rId37"/>
    <p:sldId id="694" r:id="rId38"/>
    <p:sldId id="695" r:id="rId39"/>
    <p:sldId id="696" r:id="rId40"/>
    <p:sldId id="697" r:id="rId41"/>
    <p:sldId id="698" r:id="rId42"/>
    <p:sldId id="478" r:id="rId43"/>
    <p:sldId id="699" r:id="rId44"/>
    <p:sldId id="484" r:id="rId45"/>
    <p:sldId id="485" r:id="rId46"/>
    <p:sldId id="486" r:id="rId47"/>
    <p:sldId id="613" r:id="rId48"/>
    <p:sldId id="488" r:id="rId49"/>
    <p:sldId id="618" r:id="rId50"/>
    <p:sldId id="615" r:id="rId51"/>
    <p:sldId id="614" r:id="rId52"/>
    <p:sldId id="491" r:id="rId53"/>
    <p:sldId id="617" r:id="rId54"/>
    <p:sldId id="616" r:id="rId55"/>
    <p:sldId id="700" r:id="rId56"/>
    <p:sldId id="701" r:id="rId57"/>
    <p:sldId id="602" r:id="rId58"/>
    <p:sldId id="603" r:id="rId59"/>
    <p:sldId id="610" r:id="rId60"/>
    <p:sldId id="604" r:id="rId61"/>
    <p:sldId id="612" r:id="rId62"/>
    <p:sldId id="611" r:id="rId63"/>
    <p:sldId id="605" r:id="rId64"/>
    <p:sldId id="606" r:id="rId65"/>
    <p:sldId id="620" r:id="rId66"/>
    <p:sldId id="621" r:id="rId67"/>
    <p:sldId id="622" r:id="rId68"/>
    <p:sldId id="623" r:id="rId69"/>
    <p:sldId id="607" r:id="rId70"/>
    <p:sldId id="493" r:id="rId71"/>
    <p:sldId id="263" r:id="rId72"/>
    <p:sldId id="259" r:id="rId73"/>
    <p:sldId id="306" r:id="rId74"/>
    <p:sldId id="308" r:id="rId75"/>
    <p:sldId id="307" r:id="rId76"/>
    <p:sldId id="309" r:id="rId77"/>
    <p:sldId id="310" r:id="rId78"/>
    <p:sldId id="269" r:id="rId79"/>
    <p:sldId id="311" r:id="rId80"/>
    <p:sldId id="312" r:id="rId81"/>
    <p:sldId id="314" r:id="rId82"/>
    <p:sldId id="315" r:id="rId83"/>
    <p:sldId id="316" r:id="rId84"/>
    <p:sldId id="317" r:id="rId85"/>
    <p:sldId id="318" r:id="rId86"/>
    <p:sldId id="496" r:id="rId87"/>
    <p:sldId id="624" r:id="rId88"/>
    <p:sldId id="497" r:id="rId89"/>
    <p:sldId id="626" r:id="rId90"/>
    <p:sldId id="627" r:id="rId91"/>
    <p:sldId id="323" r:id="rId92"/>
    <p:sldId id="322" r:id="rId93"/>
    <p:sldId id="260" r:id="rId94"/>
    <p:sldId id="499" r:id="rId95"/>
    <p:sldId id="625" r:id="rId96"/>
    <p:sldId id="500" r:id="rId97"/>
    <p:sldId id="504" r:id="rId98"/>
    <p:sldId id="628" r:id="rId99"/>
    <p:sldId id="629" r:id="rId100"/>
    <p:sldId id="633" r:id="rId101"/>
    <p:sldId id="543" r:id="rId102"/>
    <p:sldId id="538" r:id="rId103"/>
    <p:sldId id="539" r:id="rId104"/>
    <p:sldId id="649" r:id="rId105"/>
    <p:sldId id="650" r:id="rId106"/>
    <p:sldId id="651" r:id="rId107"/>
    <p:sldId id="652" r:id="rId108"/>
    <p:sldId id="540" r:id="rId109"/>
    <p:sldId id="541" r:id="rId110"/>
    <p:sldId id="545" r:id="rId111"/>
    <p:sldId id="653" r:id="rId112"/>
    <p:sldId id="654" r:id="rId113"/>
    <p:sldId id="655" r:id="rId114"/>
    <p:sldId id="656" r:id="rId115"/>
    <p:sldId id="657" r:id="rId116"/>
    <p:sldId id="658" r:id="rId117"/>
    <p:sldId id="546" r:id="rId118"/>
    <p:sldId id="676" r:id="rId119"/>
    <p:sldId id="704" r:id="rId120"/>
    <p:sldId id="705" r:id="rId121"/>
    <p:sldId id="706" r:id="rId122"/>
    <p:sldId id="707" r:id="rId123"/>
    <p:sldId id="708" r:id="rId124"/>
    <p:sldId id="709" r:id="rId125"/>
    <p:sldId id="710" r:id="rId126"/>
    <p:sldId id="711" r:id="rId127"/>
    <p:sldId id="712" r:id="rId128"/>
    <p:sldId id="713" r:id="rId129"/>
    <p:sldId id="714" r:id="rId130"/>
    <p:sldId id="715" r:id="rId131"/>
    <p:sldId id="547" r:id="rId132"/>
    <p:sldId id="561" r:id="rId133"/>
    <p:sldId id="548" r:id="rId134"/>
    <p:sldId id="562" r:id="rId135"/>
    <p:sldId id="716" r:id="rId136"/>
    <p:sldId id="717" r:id="rId137"/>
    <p:sldId id="549" r:id="rId138"/>
    <p:sldId id="670" r:id="rId139"/>
    <p:sldId id="550" r:id="rId140"/>
    <p:sldId id="671" r:id="rId141"/>
    <p:sldId id="593" r:id="rId142"/>
    <p:sldId id="594" r:id="rId1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D0111"/>
    <a:srgbClr val="0066FF"/>
    <a:srgbClr val="008080"/>
    <a:srgbClr val="CC0000"/>
    <a:srgbClr val="006699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6327" autoAdjust="0"/>
  </p:normalViewPr>
  <p:slideViewPr>
    <p:cSldViewPr snapToGrid="0">
      <p:cViewPr varScale="1">
        <p:scale>
          <a:sx n="78" d="100"/>
          <a:sy n="78" d="100"/>
        </p:scale>
        <p:origin x="162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56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notesMaster" Target="notesMasters/notesMaster1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306791-8043-42A1-9A43-28C2AE42D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1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747C24E-F18B-4952-BFB1-6D155E49BA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884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519E1F-0C48-3040-B6D1-EAEEB6CDC892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45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447E230F-A8D2-2EB4-18AE-4C40B8C77A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FDC21CD7-886F-A49A-63ED-6205E4F94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Mergesort divides array in half and calls itself on the two halves. After returning, it merges both halves using a temporary array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Each recursive call takes T(N/2) and merging takes O(N)</a:t>
            </a:r>
            <a:endParaRPr lang="en-US" altLang="en-US" sz="1400"/>
          </a:p>
          <a:p>
            <a:endParaRPr lang="en-US" altLang="en-US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8F22022F-60BB-4E82-F093-9EB91860D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B857F7-C0C6-0141-B81A-27B1562A52A0}" type="slidenum">
              <a:rPr lang="en-US" altLang="en-US" sz="1200" smtClean="0">
                <a:latin typeface="Times New Roman" panose="02020603050405020304" pitchFamily="18" charset="0"/>
              </a:rPr>
              <a:pPr/>
              <a:t>93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Elicit /</a:t>
            </a:r>
            <a:r>
              <a:rPr lang="en-US" b="0" i="0" dirty="0" err="1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ēˈlisət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47C24E-F18B-4952-BFB1-6D155E49BA5B}" type="slidenum">
              <a:rPr lang="en-US" altLang="en-US" smtClean="0"/>
              <a:pPr>
                <a:defRPr/>
              </a:pPr>
              <a:t>133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91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CS 477/677 - Lecture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988AD399-923D-4E6A-A2CB-B96DF2D71C5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08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5960E-5FC0-4DC3-B831-1CD169745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C5AF6-2001-48A0-9E1B-3D75F258A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7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6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43D66D89-D4D9-403E-BD64-F12622277D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90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4797548F-9D01-47B2-811F-BC9E54B762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51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3CECE4BB-546B-4F92-B42F-70373AE4AC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7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BC14F3CA-A324-468D-BDC8-665524A353D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54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304A2-BAD1-44F8-9748-D463BA29B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89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43FFE-B3EC-45ED-88D9-C07A98B43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7903-60C1-4748-AC47-3F955C6AF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B0C74A-FEA8-48D8-8EF4-7E4D305B08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unting_sort" TargetMode="External"/><Relationship Id="rId3" Type="http://schemas.microsoft.com/office/2007/relationships/hdphoto" Target="../media/hdphoto1.wdp"/><Relationship Id="rId7" Type="http://schemas.openxmlformats.org/officeDocument/2006/relationships/hyperlink" Target="http://en.wikipedia.org/wiki/Insertion_sor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Quicksort" TargetMode="External"/><Relationship Id="rId5" Type="http://schemas.openxmlformats.org/officeDocument/2006/relationships/hyperlink" Target="http://en.wikipedia.org/wiki/Heapsort" TargetMode="External"/><Relationship Id="rId4" Type="http://schemas.openxmlformats.org/officeDocument/2006/relationships/hyperlink" Target="http://en.wikipedia.org/wiki/Merge_sort" TargetMode="External"/><Relationship Id="rId9" Type="http://schemas.openxmlformats.org/officeDocument/2006/relationships/hyperlink" Target="http://en.wikipedia.org/wiki/Radix_sort" TargetMode="Externa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erge_sort" TargetMode="External"/><Relationship Id="rId13" Type="http://schemas.openxmlformats.org/officeDocument/2006/relationships/hyperlink" Target="https://en.wikipedia.org/wiki/Counting_sort" TargetMode="External"/><Relationship Id="rId3" Type="http://schemas.openxmlformats.org/officeDocument/2006/relationships/hyperlink" Target="http://en.wikipedia.org/wiki/Heapsort" TargetMode="External"/><Relationship Id="rId7" Type="http://schemas.openxmlformats.org/officeDocument/2006/relationships/hyperlink" Target="http://en.wikipedia.org/wiki/Radix_sort" TargetMode="External"/><Relationship Id="rId12" Type="http://schemas.openxmlformats.org/officeDocument/2006/relationships/hyperlink" Target="http://en.wikipedia.org/wiki/Insertion_sort" TargetMode="External"/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unting_sort" TargetMode="External"/><Relationship Id="rId11" Type="http://schemas.openxmlformats.org/officeDocument/2006/relationships/hyperlink" Target="http://en.wikipedia.org/wiki/Quicksort" TargetMode="External"/><Relationship Id="rId5" Type="http://schemas.openxmlformats.org/officeDocument/2006/relationships/hyperlink" Target="http://en.wikipedia.org/wiki/Insertion_sort" TargetMode="External"/><Relationship Id="rId10" Type="http://schemas.openxmlformats.org/officeDocument/2006/relationships/hyperlink" Target="http://en.wikipedia.org/wiki/Heapsort" TargetMode="External"/><Relationship Id="rId4" Type="http://schemas.openxmlformats.org/officeDocument/2006/relationships/hyperlink" Target="http://en.wikipedia.org/wiki/Quicksort" TargetMode="External"/><Relationship Id="rId9" Type="http://schemas.openxmlformats.org/officeDocument/2006/relationships/image" Target="../media/image520.png"/><Relationship Id="rId14" Type="http://schemas.openxmlformats.org/officeDocument/2006/relationships/hyperlink" Target="http://en.wikipedia.org/wiki/Radix_sor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30475"/>
            <a:ext cx="7772400" cy="1069975"/>
          </a:xfrm>
        </p:spPr>
        <p:txBody>
          <a:bodyPr/>
          <a:lstStyle/>
          <a:p>
            <a:r>
              <a:rPr lang="en-US" altLang="en-US">
                <a:latin typeface="Gill Sans MT" panose="020B0502020104020203" pitchFamily="34" charset="0"/>
                <a:cs typeface="Arial" panose="020B0604020202020204" pitchFamily="34" charset="0"/>
              </a:rPr>
              <a:t>CS 219</a:t>
            </a:r>
            <a:endParaRPr lang="en-US" alt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Sorting Algorithms</a:t>
            </a:r>
            <a:endParaRPr lang="en-US" altLang="en-US" sz="4400" b="1" dirty="0">
              <a:solidFill>
                <a:srgbClr val="FF00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endParaRPr lang="en-US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1782968" y="2963850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63E9-D207-3001-B758-3AFF9E4E47FA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040B7-EB7A-E93F-6268-5B1ED1AE0869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A[1]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B74A8CD-40D5-D789-4ED9-B11CC07AB3BD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6200000" flipH="1">
            <a:off x="2288483" y="2322501"/>
            <a:ext cx="12700" cy="685800"/>
          </a:xfrm>
          <a:prstGeom prst="curvedConnector3">
            <a:avLst>
              <a:gd name="adj1" fmla="val 1800000"/>
            </a:avLst>
          </a:prstGeom>
          <a:ln w="3175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097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Sorting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What is the </a:t>
                </a:r>
                <a:r>
                  <a:rPr lang="en-US" b="1" u="sng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disadvantage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of </a:t>
                </a:r>
                <a:r>
                  <a:rPr lang="en-US" b="1" i="1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insertion sort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?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Answer: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in worst and average cases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dirty="0"/>
                  <a:t>What is the </a:t>
                </a:r>
                <a:r>
                  <a:rPr lang="en-US" b="1" u="sng" dirty="0"/>
                  <a:t>disadvantage</a:t>
                </a:r>
                <a:r>
                  <a:rPr lang="en-US" dirty="0"/>
                  <a:t>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merge sort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Answer: </a:t>
                </a:r>
                <a:r>
                  <a:rPr lang="en-US" dirty="0">
                    <a:solidFill>
                      <a:srgbClr val="0000FF"/>
                    </a:solidFill>
                  </a:rPr>
                  <a:t>Many recursive calls </a:t>
                </a:r>
                <a:endParaRPr lang="en-US" dirty="0"/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100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031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869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101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0862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Gill Sans MT" panose="020B0502020104020203" pitchFamily="34" charset="0"/>
              </a:rPr>
              <a:t>Quick Sort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Sorts in place</a:t>
                </a:r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latin typeface="Gill Sans MT" panose="020B0502020104020203" pitchFamily="34" charset="0"/>
                  </a:rPr>
                  <a:t>Sorts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in the </a:t>
                </a:r>
                <a:r>
                  <a:rPr lang="en-US" dirty="0">
                    <a:solidFill>
                      <a:srgbClr val="00B050"/>
                    </a:solidFill>
                    <a:latin typeface="Gill Sans MT" panose="020B0502020104020203" pitchFamily="34" charset="0"/>
                  </a:rPr>
                  <a:t>average case</a:t>
                </a:r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latin typeface="Gill Sans MT" panose="020B0502020104020203" pitchFamily="34" charset="0"/>
                  </a:rPr>
                  <a:t>Sorts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 in the </a:t>
                </a:r>
                <a:r>
                  <a:rPr lang="en-US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worst case</a:t>
                </a:r>
              </a:p>
              <a:p>
                <a:endParaRPr lang="en-US" i="1" dirty="0">
                  <a:solidFill>
                    <a:srgbClr val="0000FF"/>
                  </a:solidFill>
                  <a:latin typeface="Gill Sans MT" panose="020B0502020104020203" pitchFamily="34" charset="0"/>
                </a:endParaRPr>
              </a:p>
              <a:p>
                <a:r>
                  <a:rPr lang="en-US" i="1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So why would people use it instead of merge sort?</a:t>
                </a: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102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8428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Another divide-and-conquer algorithm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The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is partitioned into two non-empty subarrays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+1..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Invariant: All elements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are less than all elements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+1..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The subarrays are recursively sorted by calls to quicksort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Unlike merge sort, no combining step: two subarrays form an already-sorted array</a:t>
                </a: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103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835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Another divide-and-conquer algorithm</a:t>
                </a:r>
              </a:p>
              <a:p>
                <a:r>
                  <a:rPr lang="en-US" dirty="0">
                    <a:latin typeface="Gill Sans MT" panose="020B0502020104020203" pitchFamily="34" charset="0"/>
                  </a:rPr>
                  <a:t>The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 is partitioned into two non-empty subarrays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+1..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 </a:t>
                </a:r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Invariant: All elements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are less than all elements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+1..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The subarrays are recursively sorted by calls to quicksort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Unlike merge sort, no combining step: two subarrays form an already-sorted array</a:t>
                </a: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104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0693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Another divide-and-conquer algorithm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The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is partitioned into two non-empty subarrays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+1..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r>
                  <a:rPr lang="en-US" dirty="0">
                    <a:latin typeface="Gill Sans MT" panose="020B0502020104020203" pitchFamily="34" charset="0"/>
                  </a:rPr>
                  <a:t>Invariant: All elements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 are less than all elements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+1..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00FF"/>
                  </a:solidFill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The subarrays are recursively sorted by calls to quicksort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Unlike merge sort, no combining step: two subarrays form an already-sorted array</a:t>
                </a: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105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6834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Another divide-and-conquer algorithm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The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is partitioned into two non-empty subarrays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+1..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Invariant: All elements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are less than all elements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+1..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latin typeface="Gill Sans MT" panose="020B0502020104020203" pitchFamily="34" charset="0"/>
                  </a:rPr>
                  <a:t>The subarrays are recursively sorted by calls to quicksort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Unlike merge sort, no combining step: two subarrays form an already-sorted array</a:t>
                </a: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106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6423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Another divide-and-conquer algorithm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The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is partitioned into two non-empty subarrays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+1..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Invariant: All elements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are less than all elements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+1..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The subarrays are recursively sorted by calls to quicksort</a:t>
                </a:r>
              </a:p>
              <a:p>
                <a:r>
                  <a:rPr lang="en-US" dirty="0">
                    <a:latin typeface="Gill Sans MT" panose="020B0502020104020203" pitchFamily="34" charset="0"/>
                  </a:rPr>
                  <a:t>Unlike merge sort, no combining step: two subarrays form an already-sorted array</a:t>
                </a: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107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4EA9C-E7BA-7159-FB32-BF5B59A3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71" y="5954268"/>
            <a:ext cx="6325483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CC321D-3E36-8CA8-BC7C-B841A31C8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70" y="5234429"/>
            <a:ext cx="6325483" cy="1539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17444B-BC41-E552-BCE1-5C8F6700A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522" y="4092405"/>
            <a:ext cx="3982006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(A, p, r)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if (p &lt; r)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q = Partition(A, p, r);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(A, p, q);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(A, q+1, r);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108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9738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Clearly, all the action takes place in the </a:t>
                </a:r>
                <a:r>
                  <a:rPr lang="en-US" b="1" i="1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partition()</a:t>
                </a:r>
                <a:r>
                  <a:rPr lang="en-US" dirty="0">
                    <a:latin typeface="Gill Sans MT" panose="020B0502020104020203" pitchFamily="34" charset="0"/>
                  </a:rPr>
                  <a:t> function</a:t>
                </a:r>
              </a:p>
              <a:p>
                <a:pPr lvl="1"/>
                <a:r>
                  <a:rPr lang="en-US" sz="2500" dirty="0">
                    <a:latin typeface="Gill Sans MT" panose="020B0502020104020203" pitchFamily="34" charset="0"/>
                  </a:rPr>
                  <a:t>Rearranges the subarray in place</a:t>
                </a:r>
              </a:p>
              <a:p>
                <a:pPr lvl="1"/>
                <a:r>
                  <a:rPr lang="en-US" sz="2500" dirty="0">
                    <a:latin typeface="Gill Sans MT" panose="020B0502020104020203" pitchFamily="34" charset="0"/>
                  </a:rPr>
                  <a:t>End result: </a:t>
                </a:r>
              </a:p>
              <a:p>
                <a:pPr lvl="2"/>
                <a:r>
                  <a:rPr lang="en-US" sz="2500" dirty="0">
                    <a:latin typeface="Gill Sans MT" panose="020B0502020104020203" pitchFamily="34" charset="0"/>
                  </a:rPr>
                  <a:t>Two subarrays</a:t>
                </a:r>
              </a:p>
              <a:p>
                <a:pPr lvl="2"/>
                <a:r>
                  <a:rPr lang="en-US" sz="2500" dirty="0">
                    <a:latin typeface="Gill Sans MT" panose="020B0502020104020203" pitchFamily="34" charset="0"/>
                  </a:rPr>
                  <a:t>All values in first subarray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 all values in second</a:t>
                </a:r>
              </a:p>
              <a:p>
                <a:pPr lvl="1"/>
                <a:r>
                  <a:rPr lang="en-US" sz="2500" dirty="0">
                    <a:latin typeface="Gill Sans MT" panose="020B0502020104020203" pitchFamily="34" charset="0"/>
                  </a:rPr>
                  <a:t>Returns the index of the “pivot” element separating the two subarrays</a:t>
                </a:r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i="1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How do you suppose we implement this function?</a:t>
                </a: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109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19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3148218" y="2924164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63E9-D207-3001-B758-3AFF9E4E47FA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040B7-EB7A-E93F-6268-5B1ED1AE0869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A[2]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9544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𝑃𝑎𝑟𝑡𝑖𝑡𝑖𝑜𝑛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:</a:t>
                </a:r>
              </a:p>
              <a:p>
                <a:pPr lvl="1"/>
                <a:r>
                  <a:rPr lang="en-US" sz="2500" dirty="0">
                    <a:latin typeface="Gill Sans MT" panose="020B0502020104020203" pitchFamily="34" charset="0"/>
                  </a:rPr>
                  <a:t>Select an element to act as the “pivot” (which?)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Grow two regions,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500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500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Increment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Decrement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Swap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Repeat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110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28650" y="4127862"/>
            <a:ext cx="457200" cy="1208316"/>
            <a:chOff x="628650" y="4127862"/>
            <a:chExt cx="457200" cy="120831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628650" y="5336178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628650" y="4127862"/>
              <a:ext cx="0" cy="12083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28650" y="4127863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8256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𝑃𝑎𝑟𝑡𝑖𝑡𝑖𝑜𝑛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: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Select an element to act as the “pivot” (which?)</a:t>
                </a:r>
              </a:p>
              <a:p>
                <a:pPr lvl="1"/>
                <a:r>
                  <a:rPr lang="en-US" sz="2500" dirty="0">
                    <a:latin typeface="Gill Sans MT" panose="020B0502020104020203" pitchFamily="34" charset="0"/>
                  </a:rPr>
                  <a:t>Grow two regions,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5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5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b="1" i="1" dirty="0">
                        <a:latin typeface="Cambria Math" panose="02040503050406030204" pitchFamily="18" charset="0"/>
                      </a:rPr>
                      <m:t>𝒑𝒊𝒗𝒐𝒕</m:t>
                    </m:r>
                  </m:oMath>
                </a14:m>
                <a:endParaRPr lang="en-US" sz="2500" b="1" dirty="0"/>
              </a:p>
              <a:p>
                <a:pPr lvl="2"/>
                <a:r>
                  <a:rPr lang="en-US" sz="2500" dirty="0"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5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b="1" i="1" dirty="0">
                        <a:latin typeface="Cambria Math" panose="02040503050406030204" pitchFamily="18" charset="0"/>
                      </a:rPr>
                      <m:t>𝒑𝒊𝒗𝒐𝒕</m:t>
                    </m:r>
                  </m:oMath>
                </a14:m>
                <a:endParaRPr lang="en-US" sz="2500" b="1" dirty="0"/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Increment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Decrement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Swap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Repeat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111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28650" y="4127862"/>
            <a:ext cx="457200" cy="1208316"/>
            <a:chOff x="628650" y="4127862"/>
            <a:chExt cx="457200" cy="120831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628650" y="5336178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628650" y="4127862"/>
              <a:ext cx="0" cy="12083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28650" y="4127863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5259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𝑃𝑎𝑟𝑡𝑖𝑡𝑖𝑜𝑛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: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Select an element to act as the “pivot” (which?)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Grow two regions,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500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500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latin typeface="Gill Sans MT" panose="020B0502020104020203" pitchFamily="34" charset="0"/>
                  </a:rPr>
                  <a:t>Increment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Decrement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Swap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Repeat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112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28650" y="4127862"/>
            <a:ext cx="457200" cy="1208316"/>
            <a:chOff x="628650" y="4127862"/>
            <a:chExt cx="457200" cy="120831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628650" y="5336178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628650" y="4127862"/>
              <a:ext cx="0" cy="12083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28650" y="4127863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29361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𝑃𝑎𝑟𝑡𝑖𝑡𝑖𝑜𝑛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: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Select an element to act as the “pivot” (which?)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Grow two regions,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500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500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Increment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latin typeface="Gill Sans MT" panose="020B0502020104020203" pitchFamily="34" charset="0"/>
                  </a:rPr>
                  <a:t>Decrement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Swap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Repeat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113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28650" y="4127862"/>
            <a:ext cx="457200" cy="1208316"/>
            <a:chOff x="628650" y="4127862"/>
            <a:chExt cx="457200" cy="120831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628650" y="5336178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628650" y="4127862"/>
              <a:ext cx="0" cy="12083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28650" y="4127863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4572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𝑃𝑎𝑟𝑡𝑖𝑡𝑖𝑜𝑛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: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Select an element to act as the “pivot” (which?)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Grow two regions,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500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500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Increment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Decrement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latin typeface="Gill Sans MT" panose="020B0502020104020203" pitchFamily="34" charset="0"/>
                  </a:rPr>
                  <a:t>Swap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Repeat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114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28650" y="4127862"/>
            <a:ext cx="457200" cy="1208316"/>
            <a:chOff x="628650" y="4127862"/>
            <a:chExt cx="457200" cy="120831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628650" y="5336178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628650" y="4127862"/>
              <a:ext cx="0" cy="12083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28650" y="4127863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81404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𝑃𝑎𝑟𝑡𝑖𝑡𝑖𝑜𝑛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: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Select an element to act as the “pivot” (which?)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Grow two regions,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500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500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Increment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Decrement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Swap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latin typeface="Gill Sans MT" panose="020B0502020104020203" pitchFamily="34" charset="0"/>
                  </a:rPr>
                  <a:t>Repeat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115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28650" y="4127862"/>
            <a:ext cx="457200" cy="1208316"/>
            <a:chOff x="628650" y="4127862"/>
            <a:chExt cx="457200" cy="120831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628650" y="5336178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628650" y="4127862"/>
              <a:ext cx="0" cy="12083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28650" y="4127863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66851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𝑃𝑎𝑟𝑡𝑖𝑡𝑖𝑜𝑛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: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Select an element to act as the “pivot” (which?)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Grow two regions,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500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2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All elements in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500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Increment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err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Decrement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𝑝𝑖𝑣𝑜𝑡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Swap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Repeat until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lvl="1"/>
                <a:r>
                  <a:rPr lang="en-US" sz="25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5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116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28650" y="4127862"/>
            <a:ext cx="457200" cy="1208316"/>
            <a:chOff x="628650" y="4127862"/>
            <a:chExt cx="457200" cy="120831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628650" y="5336178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628650" y="4127862"/>
              <a:ext cx="0" cy="12083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28650" y="4127863"/>
              <a:ext cx="457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8241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117</a:t>
            </a:fld>
            <a:endParaRPr lang="en-US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2539" y="5864909"/>
            <a:ext cx="41825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Illustrate on </a:t>
            </a:r>
            <a:b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 = {5, 3, 2, 6, 4, 1, 3, 7};</a:t>
            </a:r>
          </a:p>
        </p:txBody>
      </p:sp>
      <p:pic>
        <p:nvPicPr>
          <p:cNvPr id="1026" name="Picture 2" descr="Merge Sort">
            <a:extLst>
              <a:ext uri="{FF2B5EF4-FFF2-40B4-BE49-F238E27FC236}">
                <a16:creationId xmlns:a16="http://schemas.microsoft.com/office/drawing/2014/main" id="{9453FF0F-B03E-4197-BB8D-9E1EBF15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19" y="2002529"/>
            <a:ext cx="7106880" cy="28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118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66355" y="18172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862445" y="3065318"/>
            <a:ext cx="3512128" cy="1246909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357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// j&lt;- </a:t>
            </a:r>
            <a:r>
              <a:rPr lang="en-US" altLang="en-US" sz="2000" b="1" strike="sngStrike" dirty="0">
                <a:solidFill>
                  <a:srgbClr val="FFC000"/>
                </a:solidFill>
                <a:latin typeface="Courier New" panose="02070309020205020404" pitchFamily="49" charset="0"/>
              </a:rPr>
              <a:t>8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,7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119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66355" y="18172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1218332" y="5474566"/>
            <a:ext cx="3512128" cy="124690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11BFD5-A57F-C875-CB2E-F5B2FDBA9859}"/>
              </a:ext>
            </a:extLst>
          </p:cNvPr>
          <p:cNvCxnSpPr>
            <a:cxnSpLocks/>
          </p:cNvCxnSpPr>
          <p:nvPr/>
        </p:nvCxnSpPr>
        <p:spPr>
          <a:xfrm flipH="1" flipV="1">
            <a:off x="7273637" y="2405297"/>
            <a:ext cx="337705" cy="299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2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116 L -0.07066 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2468768" y="2970200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63E9-D207-3001-B758-3AFF9E4E47FA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040B7-EB7A-E93F-6268-5B1ED1AE0869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A[2]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B74A8CD-40D5-D789-4ED9-B11CC07AB3BD}"/>
              </a:ext>
            </a:extLst>
          </p:cNvPr>
          <p:cNvCxnSpPr>
            <a:cxnSpLocks/>
            <a:stCxn id="11" idx="2"/>
            <a:endCxn id="12" idx="2"/>
          </p:cNvCxnSpPr>
          <p:nvPr/>
        </p:nvCxnSpPr>
        <p:spPr>
          <a:xfrm rot="16200000" flipH="1">
            <a:off x="2974283" y="2322501"/>
            <a:ext cx="12700" cy="685800"/>
          </a:xfrm>
          <a:prstGeom prst="curvedConnector3">
            <a:avLst>
              <a:gd name="adj1" fmla="val 1800000"/>
            </a:avLst>
          </a:prstGeom>
          <a:ln w="317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81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// j&lt;- 7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 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&lt;- 1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120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66355" y="18172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5538355" y="2719243"/>
            <a:ext cx="3512128" cy="124690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1D132-9865-B4A5-5ACB-B9EDE7529493}"/>
              </a:ext>
            </a:extLst>
          </p:cNvPr>
          <p:cNvCxnSpPr>
            <a:cxnSpLocks/>
          </p:cNvCxnSpPr>
          <p:nvPr/>
        </p:nvCxnSpPr>
        <p:spPr>
          <a:xfrm flipV="1">
            <a:off x="2057400" y="2414326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E52AE-6D53-6AAE-310B-55E1FF4C9E9E}"/>
              </a:ext>
            </a:extLst>
          </p:cNvPr>
          <p:cNvCxnSpPr>
            <a:cxnSpLocks/>
          </p:cNvCxnSpPr>
          <p:nvPr/>
        </p:nvCxnSpPr>
        <p:spPr>
          <a:xfrm flipH="1" flipV="1">
            <a:off x="6574849" y="2414326"/>
            <a:ext cx="337705" cy="299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14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// j&lt;- 7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 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&lt;- 1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121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55964" y="16077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5455227" y="3914342"/>
            <a:ext cx="3512128" cy="15928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1D132-9865-B4A5-5ACB-B9EDE7529493}"/>
              </a:ext>
            </a:extLst>
          </p:cNvPr>
          <p:cNvCxnSpPr>
            <a:cxnSpLocks/>
          </p:cNvCxnSpPr>
          <p:nvPr/>
        </p:nvCxnSpPr>
        <p:spPr>
          <a:xfrm flipV="1">
            <a:off x="2057400" y="2414326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E52AE-6D53-6AAE-310B-55E1FF4C9E9E}"/>
              </a:ext>
            </a:extLst>
          </p:cNvPr>
          <p:cNvCxnSpPr>
            <a:cxnSpLocks/>
          </p:cNvCxnSpPr>
          <p:nvPr/>
        </p:nvCxnSpPr>
        <p:spPr>
          <a:xfrm flipH="1" flipV="1">
            <a:off x="6574849" y="2414326"/>
            <a:ext cx="337705" cy="299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40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// j&lt;- 7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 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&lt;- 1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122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55964" y="16077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5455227" y="3914342"/>
            <a:ext cx="3512128" cy="15928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1D132-9865-B4A5-5ACB-B9EDE7529493}"/>
              </a:ext>
            </a:extLst>
          </p:cNvPr>
          <p:cNvCxnSpPr>
            <a:cxnSpLocks/>
          </p:cNvCxnSpPr>
          <p:nvPr/>
        </p:nvCxnSpPr>
        <p:spPr>
          <a:xfrm flipV="1">
            <a:off x="2057400" y="2414326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E52AE-6D53-6AAE-310B-55E1FF4C9E9E}"/>
              </a:ext>
            </a:extLst>
          </p:cNvPr>
          <p:cNvCxnSpPr>
            <a:cxnSpLocks/>
          </p:cNvCxnSpPr>
          <p:nvPr/>
        </p:nvCxnSpPr>
        <p:spPr>
          <a:xfrm flipH="1" flipV="1">
            <a:off x="6574849" y="2414326"/>
            <a:ext cx="337705" cy="299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010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// j&lt;- 6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 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&lt;- 1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123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55964" y="16077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955964" y="5527963"/>
            <a:ext cx="3512128" cy="119351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1D132-9865-B4A5-5ACB-B9EDE7529493}"/>
              </a:ext>
            </a:extLst>
          </p:cNvPr>
          <p:cNvCxnSpPr>
            <a:cxnSpLocks/>
          </p:cNvCxnSpPr>
          <p:nvPr/>
        </p:nvCxnSpPr>
        <p:spPr>
          <a:xfrm flipV="1">
            <a:off x="2057400" y="2414326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E52AE-6D53-6AAE-310B-55E1FF4C9E9E}"/>
              </a:ext>
            </a:extLst>
          </p:cNvPr>
          <p:cNvCxnSpPr>
            <a:cxnSpLocks/>
          </p:cNvCxnSpPr>
          <p:nvPr/>
        </p:nvCxnSpPr>
        <p:spPr>
          <a:xfrm flipH="1" flipV="1">
            <a:off x="6574849" y="2414326"/>
            <a:ext cx="337705" cy="299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2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47 L -0.07622 0.00047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// j&lt;- 6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0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&lt;- </a:t>
            </a:r>
            <a:r>
              <a:rPr lang="en-US" altLang="en-US" sz="2000" b="1" strike="sngStrike" dirty="0">
                <a:solidFill>
                  <a:srgbClr val="7030A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strike="sngStrike" dirty="0">
                <a:solidFill>
                  <a:srgbClr val="7030A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 4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124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55964" y="16077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5237019" y="2758164"/>
            <a:ext cx="3512128" cy="119351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1D132-9865-B4A5-5ACB-B9EDE7529493}"/>
              </a:ext>
            </a:extLst>
          </p:cNvPr>
          <p:cNvCxnSpPr>
            <a:cxnSpLocks/>
          </p:cNvCxnSpPr>
          <p:nvPr/>
        </p:nvCxnSpPr>
        <p:spPr>
          <a:xfrm flipV="1">
            <a:off x="2057400" y="2414326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E52AE-6D53-6AAE-310B-55E1FF4C9E9E}"/>
              </a:ext>
            </a:extLst>
          </p:cNvPr>
          <p:cNvCxnSpPr>
            <a:cxnSpLocks/>
          </p:cNvCxnSpPr>
          <p:nvPr/>
        </p:nvCxnSpPr>
        <p:spPr>
          <a:xfrm flipH="1" flipV="1">
            <a:off x="5930613" y="2419717"/>
            <a:ext cx="337705" cy="299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0162 L 0.23924 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// j&lt;- 6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0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&lt;- </a:t>
            </a:r>
            <a:r>
              <a:rPr lang="en-US" altLang="en-US" sz="2000" b="1" strike="sngStrike" dirty="0">
                <a:solidFill>
                  <a:srgbClr val="7030A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strike="sngStrike" dirty="0">
                <a:solidFill>
                  <a:srgbClr val="7030A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 4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125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55964" y="16077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5320144" y="3939372"/>
            <a:ext cx="3512128" cy="15782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1D132-9865-B4A5-5ACB-B9EDE7529493}"/>
              </a:ext>
            </a:extLst>
          </p:cNvPr>
          <p:cNvCxnSpPr>
            <a:cxnSpLocks/>
          </p:cNvCxnSpPr>
          <p:nvPr/>
        </p:nvCxnSpPr>
        <p:spPr>
          <a:xfrm flipV="1">
            <a:off x="4229099" y="2406458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E52AE-6D53-6AAE-310B-55E1FF4C9E9E}"/>
              </a:ext>
            </a:extLst>
          </p:cNvPr>
          <p:cNvCxnSpPr>
            <a:cxnSpLocks/>
          </p:cNvCxnSpPr>
          <p:nvPr/>
        </p:nvCxnSpPr>
        <p:spPr>
          <a:xfrm flipH="1" flipV="1">
            <a:off x="5930613" y="2419717"/>
            <a:ext cx="337705" cy="299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8869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// j&lt;- 6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0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&lt;- </a:t>
            </a:r>
            <a:r>
              <a:rPr lang="en-US" altLang="en-US" sz="2000" b="1" strike="sngStrike" dirty="0">
                <a:solidFill>
                  <a:srgbClr val="7030A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strike="sngStrike" dirty="0">
                <a:solidFill>
                  <a:srgbClr val="7030A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 4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126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55964" y="16077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5320144" y="3939372"/>
            <a:ext cx="3512128" cy="15782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1D132-9865-B4A5-5ACB-B9EDE7529493}"/>
              </a:ext>
            </a:extLst>
          </p:cNvPr>
          <p:cNvCxnSpPr>
            <a:cxnSpLocks/>
          </p:cNvCxnSpPr>
          <p:nvPr/>
        </p:nvCxnSpPr>
        <p:spPr>
          <a:xfrm flipV="1">
            <a:off x="4229099" y="2406458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E52AE-6D53-6AAE-310B-55E1FF4C9E9E}"/>
              </a:ext>
            </a:extLst>
          </p:cNvPr>
          <p:cNvCxnSpPr>
            <a:cxnSpLocks/>
          </p:cNvCxnSpPr>
          <p:nvPr/>
        </p:nvCxnSpPr>
        <p:spPr>
          <a:xfrm flipH="1" flipV="1">
            <a:off x="5930613" y="2419717"/>
            <a:ext cx="337705" cy="299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4569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// j&lt;- 5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0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&lt;- </a:t>
            </a:r>
            <a:r>
              <a:rPr lang="en-US" altLang="en-US" sz="2000" b="1" strike="sngStrike" dirty="0">
                <a:solidFill>
                  <a:srgbClr val="7030A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strike="sngStrike" dirty="0">
                <a:solidFill>
                  <a:srgbClr val="7030A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 4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127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55964" y="16077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911804" y="5492380"/>
            <a:ext cx="3512128" cy="122909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1D132-9865-B4A5-5ACB-B9EDE7529493}"/>
              </a:ext>
            </a:extLst>
          </p:cNvPr>
          <p:cNvCxnSpPr>
            <a:cxnSpLocks/>
          </p:cNvCxnSpPr>
          <p:nvPr/>
        </p:nvCxnSpPr>
        <p:spPr>
          <a:xfrm flipV="1">
            <a:off x="4229099" y="2406458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E52AE-6D53-6AAE-310B-55E1FF4C9E9E}"/>
              </a:ext>
            </a:extLst>
          </p:cNvPr>
          <p:cNvCxnSpPr>
            <a:cxnSpLocks/>
          </p:cNvCxnSpPr>
          <p:nvPr/>
        </p:nvCxnSpPr>
        <p:spPr>
          <a:xfrm flipH="1" flipV="1">
            <a:off x="5930613" y="2419717"/>
            <a:ext cx="337705" cy="2995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7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5 L -0.07152 -0.00255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// j&lt;- 5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0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&lt;- </a:t>
            </a:r>
            <a:r>
              <a:rPr lang="en-US" altLang="en-US" sz="2000" b="1" strike="sngStrike" dirty="0">
                <a:solidFill>
                  <a:srgbClr val="7030A0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 6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128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55964" y="16077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5359111" y="2766198"/>
            <a:ext cx="3512128" cy="113039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1D132-9865-B4A5-5ACB-B9EDE7529493}"/>
              </a:ext>
            </a:extLst>
          </p:cNvPr>
          <p:cNvCxnSpPr>
            <a:cxnSpLocks/>
          </p:cNvCxnSpPr>
          <p:nvPr/>
        </p:nvCxnSpPr>
        <p:spPr>
          <a:xfrm flipV="1">
            <a:off x="4229099" y="2406458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E52AE-6D53-6AAE-310B-55E1FF4C9E9E}"/>
              </a:ext>
            </a:extLst>
          </p:cNvPr>
          <p:cNvCxnSpPr>
            <a:cxnSpLocks/>
          </p:cNvCxnSpPr>
          <p:nvPr/>
        </p:nvCxnSpPr>
        <p:spPr>
          <a:xfrm flipH="1" flipV="1">
            <a:off x="5359111" y="2419717"/>
            <a:ext cx="337705" cy="2995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32 L 0.15399 0.00232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// j&lt;- 5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0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&lt;- </a:t>
            </a:r>
            <a:r>
              <a:rPr lang="en-US" altLang="en-US" sz="2000" b="1" strike="sngStrike" dirty="0">
                <a:solidFill>
                  <a:srgbClr val="7030A0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 6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//j=5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129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55964" y="16077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5320144" y="3917470"/>
            <a:ext cx="3512128" cy="1600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1D132-9865-B4A5-5ACB-B9EDE7529493}"/>
              </a:ext>
            </a:extLst>
          </p:cNvPr>
          <p:cNvCxnSpPr>
            <a:cxnSpLocks/>
          </p:cNvCxnSpPr>
          <p:nvPr/>
        </p:nvCxnSpPr>
        <p:spPr>
          <a:xfrm flipV="1">
            <a:off x="5527963" y="2419717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E52AE-6D53-6AAE-310B-55E1FF4C9E9E}"/>
              </a:ext>
            </a:extLst>
          </p:cNvPr>
          <p:cNvCxnSpPr>
            <a:cxnSpLocks/>
          </p:cNvCxnSpPr>
          <p:nvPr/>
        </p:nvCxnSpPr>
        <p:spPr>
          <a:xfrm flipH="1" flipV="1">
            <a:off x="5359111" y="2419717"/>
            <a:ext cx="337705" cy="2995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5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1776618" y="2970200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63E9-D207-3001-B758-3AFF9E4E47FA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040B7-EB7A-E93F-6268-5B1ED1AE0869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A[2]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B74A8CD-40D5-D789-4ED9-B11CC07AB3BD}"/>
              </a:ext>
            </a:extLst>
          </p:cNvPr>
          <p:cNvCxnSpPr>
            <a:cxnSpLocks/>
            <a:stCxn id="10" idx="2"/>
            <a:endCxn id="12" idx="2"/>
          </p:cNvCxnSpPr>
          <p:nvPr/>
        </p:nvCxnSpPr>
        <p:spPr>
          <a:xfrm rot="16200000" flipH="1">
            <a:off x="2631383" y="1979601"/>
            <a:ext cx="12700" cy="1371600"/>
          </a:xfrm>
          <a:prstGeom prst="curvedConnector3">
            <a:avLst>
              <a:gd name="adj1" fmla="val 1800000"/>
            </a:avLst>
          </a:prstGeom>
          <a:ln w="317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7746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 </a:t>
            </a:r>
            <a:r>
              <a:rPr lang="en-US" altLang="en-US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// j&lt;- 5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0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&lt;- </a:t>
            </a:r>
            <a:r>
              <a:rPr lang="en-US" altLang="en-US" sz="2000" b="1" strike="sngStrike" dirty="0">
                <a:solidFill>
                  <a:srgbClr val="7030A0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 6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//j=5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pPr lvl="3"/>
            <a:endParaRPr lang="en-US" sz="1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130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55964" y="16077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5320144" y="3917470"/>
            <a:ext cx="3512128" cy="1600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1D132-9865-B4A5-5ACB-B9EDE7529493}"/>
              </a:ext>
            </a:extLst>
          </p:cNvPr>
          <p:cNvCxnSpPr>
            <a:cxnSpLocks/>
          </p:cNvCxnSpPr>
          <p:nvPr/>
        </p:nvCxnSpPr>
        <p:spPr>
          <a:xfrm flipV="1">
            <a:off x="5527963" y="2419717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E52AE-6D53-6AAE-310B-55E1FF4C9E9E}"/>
              </a:ext>
            </a:extLst>
          </p:cNvPr>
          <p:cNvCxnSpPr>
            <a:cxnSpLocks/>
          </p:cNvCxnSpPr>
          <p:nvPr/>
        </p:nvCxnSpPr>
        <p:spPr>
          <a:xfrm flipH="1" flipV="1">
            <a:off x="5359111" y="2419717"/>
            <a:ext cx="337705" cy="2995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2A23B6-B50F-46CA-BE70-6183B3A27AAD}"/>
              </a:ext>
            </a:extLst>
          </p:cNvPr>
          <p:cNvSpPr txBox="1"/>
          <p:nvPr/>
        </p:nvSpPr>
        <p:spPr>
          <a:xfrm>
            <a:off x="5200650" y="565767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Let q = Partition(A, p, r);</a:t>
            </a:r>
          </a:p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A[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..q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]&lt;= x;</a:t>
            </a:r>
          </a:p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A[q+1..r]&gt;=x;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x is the pivot here.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DED4C8-6F3C-C996-DFF6-0D876D9B1252}"/>
              </a:ext>
            </a:extLst>
          </p:cNvPr>
          <p:cNvCxnSpPr/>
          <p:nvPr/>
        </p:nvCxnSpPr>
        <p:spPr>
          <a:xfrm>
            <a:off x="5600700" y="1413163"/>
            <a:ext cx="0" cy="11533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2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What is the running time of </a:t>
            </a:r>
            <a:r>
              <a:rPr lang="en-US" b="1" i="1" dirty="0">
                <a:solidFill>
                  <a:srgbClr val="0000FF"/>
                </a:solidFill>
                <a:latin typeface="Gill Sans MT" panose="020B0502020104020203" pitchFamily="34" charset="0"/>
              </a:rPr>
              <a:t>partition()</a:t>
            </a:r>
            <a:r>
              <a:rPr lang="en-US" dirty="0">
                <a:latin typeface="Gill Sans MT" panose="020B0502020104020203" pitchFamily="34" charset="0"/>
              </a:rPr>
              <a:t>?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partition() runs in O(n) time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69449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Partition()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What is the running time of </a:t>
            </a:r>
            <a:r>
              <a:rPr lang="en-US" b="1" i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partition()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?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partition() runs in O(n) time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132</a:t>
            </a:fld>
            <a:endParaRPr lang="en-US" alt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0183AF7-BB39-EC6B-DF4D-5BA15263132A}"/>
              </a:ext>
            </a:extLst>
          </p:cNvPr>
          <p:cNvGraphicFramePr>
            <a:graphicFrameLocks noGrp="1"/>
          </p:cNvGraphicFramePr>
          <p:nvPr/>
        </p:nvGraphicFramePr>
        <p:xfrm>
          <a:off x="1619249" y="3937864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529B35-7AE2-33A7-1C37-FA38098A5133}"/>
              </a:ext>
            </a:extLst>
          </p:cNvPr>
          <p:cNvSpPr txBox="1"/>
          <p:nvPr/>
        </p:nvSpPr>
        <p:spPr>
          <a:xfrm>
            <a:off x="1091046" y="39145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C58880-50E6-4A09-F8F1-18179CF347D7}"/>
              </a:ext>
            </a:extLst>
          </p:cNvPr>
          <p:cNvCxnSpPr>
            <a:cxnSpLocks/>
          </p:cNvCxnSpPr>
          <p:nvPr/>
        </p:nvCxnSpPr>
        <p:spPr>
          <a:xfrm flipV="1">
            <a:off x="1818409" y="4794681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7565F2-6FA1-CCDC-D32A-45D95698436F}"/>
              </a:ext>
            </a:extLst>
          </p:cNvPr>
          <p:cNvCxnSpPr>
            <a:cxnSpLocks/>
          </p:cNvCxnSpPr>
          <p:nvPr/>
        </p:nvCxnSpPr>
        <p:spPr>
          <a:xfrm flipH="1" flipV="1">
            <a:off x="7964631" y="4679544"/>
            <a:ext cx="337705" cy="2995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62 L -0.28715 0.0162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579 L 0.41997 0.00579 " pathEditMode="relative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Analyzing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What will be the worst case for the algorithm?</a:t>
            </a:r>
          </a:p>
          <a:p>
            <a:pPr lvl="1"/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Partition is always unbalanced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Will any particular input elicit the worst case?</a:t>
            </a:r>
          </a:p>
          <a:p>
            <a:pPr lvl="1"/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Already-sorted input</a:t>
            </a:r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What will be the best case for the algorithm?</a:t>
            </a:r>
          </a:p>
          <a:p>
            <a:pPr lvl="1"/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Partition is perfectly balanced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0162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Analyzing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What will be the worst case for the algorithm?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  <a:latin typeface="Gill Sans MT" panose="020B0502020104020203" pitchFamily="34" charset="0"/>
              </a:rPr>
              <a:t>Partition is always unbalanced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Will any particular input elicit the worst case?</a:t>
            </a:r>
          </a:p>
          <a:p>
            <a:pPr lvl="1"/>
            <a:r>
              <a:rPr lang="en-US" sz="2600" dirty="0">
                <a:solidFill>
                  <a:srgbClr val="DD0111"/>
                </a:solidFill>
                <a:latin typeface="Gill Sans MT" panose="020B0502020104020203" pitchFamily="34" charset="0"/>
              </a:rPr>
              <a:t>Already-sorted input</a:t>
            </a:r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What will be the best case for the algorithm?</a:t>
            </a:r>
          </a:p>
          <a:p>
            <a:pPr lvl="1"/>
            <a:r>
              <a:rPr lang="en-US" sz="2600" dirty="0">
                <a:solidFill>
                  <a:srgbClr val="00B050"/>
                </a:solidFill>
                <a:latin typeface="Gill Sans MT" panose="020B0502020104020203" pitchFamily="34" charset="0"/>
              </a:rPr>
              <a:t>Partition is perfectly balanced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sz="2600" dirty="0">
              <a:solidFill>
                <a:srgbClr val="DD0111"/>
              </a:solidFill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60337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820362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Worst Case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243"/>
            <a:ext cx="7886700" cy="4351338"/>
          </a:xfrm>
        </p:spPr>
        <p:txBody>
          <a:bodyPr numCol="2"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A[p];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x=A[1]=7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p - 1;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j = r + 1; </a:t>
            </a:r>
            <a:r>
              <a:rPr lang="en-US" altLang="en-US" sz="2000" b="1" dirty="0">
                <a:solidFill>
                  <a:srgbClr val="92D050"/>
                </a:solidFill>
                <a:latin typeface="Courier New" panose="02070309020205020404" pitchFamily="49" charset="0"/>
              </a:rPr>
              <a:t>// j=9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while (TRUE)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j--;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A[j] &lt;=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repeat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until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&gt;= x;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j)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Swap(A,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j);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return j;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135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EA9CD-9AFC-3E0B-5D63-085C09FD4090}"/>
              </a:ext>
            </a:extLst>
          </p:cNvPr>
          <p:cNvGraphicFramePr>
            <a:graphicFrameLocks noGrp="1"/>
          </p:cNvGraphicFramePr>
          <p:nvPr/>
        </p:nvGraphicFramePr>
        <p:xfrm>
          <a:off x="1484167" y="1631082"/>
          <a:ext cx="61756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85">
                  <a:extLst>
                    <a:ext uri="{9D8B030D-6E8A-4147-A177-3AD203B41FA5}">
                      <a16:colId xmlns:a16="http://schemas.microsoft.com/office/drawing/2014/main" val="160266426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20422997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98310207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730750566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8113543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3766513811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293044784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762578769"/>
                    </a:ext>
                  </a:extLst>
                </a:gridCol>
                <a:gridCol w="686185">
                  <a:extLst>
                    <a:ext uri="{9D8B030D-6E8A-4147-A177-3AD203B41FA5}">
                      <a16:colId xmlns:a16="http://schemas.microsoft.com/office/drawing/2014/main" val="14527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87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E2568-D58C-0A40-74AD-75E571901AE2}"/>
              </a:ext>
            </a:extLst>
          </p:cNvPr>
          <p:cNvSpPr txBox="1"/>
          <p:nvPr/>
        </p:nvSpPr>
        <p:spPr>
          <a:xfrm>
            <a:off x="945573" y="16310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6A52-BA3C-99F4-2898-D6673BEFED79}"/>
              </a:ext>
            </a:extLst>
          </p:cNvPr>
          <p:cNvSpPr/>
          <p:nvPr/>
        </p:nvSpPr>
        <p:spPr>
          <a:xfrm>
            <a:off x="862445" y="3065318"/>
            <a:ext cx="3512128" cy="1246909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8F4A4F-330F-49CA-1D02-DCB494666E43}"/>
              </a:ext>
            </a:extLst>
          </p:cNvPr>
          <p:cNvCxnSpPr>
            <a:cxnSpLocks/>
          </p:cNvCxnSpPr>
          <p:nvPr/>
        </p:nvCxnSpPr>
        <p:spPr>
          <a:xfrm flipV="1">
            <a:off x="1724890" y="2498289"/>
            <a:ext cx="342900" cy="29049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FFBF39-9950-3B4E-2D89-121CE6A70793}"/>
              </a:ext>
            </a:extLst>
          </p:cNvPr>
          <p:cNvCxnSpPr>
            <a:cxnSpLocks/>
          </p:cNvCxnSpPr>
          <p:nvPr/>
        </p:nvCxnSpPr>
        <p:spPr>
          <a:xfrm flipH="1" flipV="1">
            <a:off x="7871112" y="2383152"/>
            <a:ext cx="337705" cy="2995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485D88-B850-7537-8A94-00A6F0479D1C}"/>
              </a:ext>
            </a:extLst>
          </p:cNvPr>
          <p:cNvCxnSpPr/>
          <p:nvPr/>
        </p:nvCxnSpPr>
        <p:spPr>
          <a:xfrm>
            <a:off x="2857500" y="1423718"/>
            <a:ext cx="0" cy="11533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621 L -0.61094 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25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578 L 0.05381 0.005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</a:t>
            </a:r>
            <a:r>
              <a:rPr lang="zh-CN" altLang="en-US" sz="4000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4000" dirty="0">
                <a:solidFill>
                  <a:srgbClr val="FF0000"/>
                </a:solidFill>
                <a:latin typeface="Gill Sans MT" panose="020B0502020104020203" pitchFamily="34" charset="0"/>
              </a:rPr>
              <a:t>Time</a:t>
            </a:r>
            <a:r>
              <a:rPr lang="zh-CN" altLang="en-US" sz="4000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4000" dirty="0">
                <a:solidFill>
                  <a:srgbClr val="FF0000"/>
                </a:solidFill>
                <a:latin typeface="Gill Sans MT" panose="020B0502020104020203" pitchFamily="34" charset="0"/>
              </a:rPr>
              <a:t>Complexity Analysis </a:t>
            </a:r>
            <a:endParaRPr lang="en-US" sz="40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(A, p, r)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if (p &lt; r)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q = Partition(A, p, r);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(A, p, q);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(A, q+1, r);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98647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In the worst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−1) +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rgbClr val="DD0111"/>
                  </a:solidFill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Works out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3500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00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500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sz="3500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3500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500" b="1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b="1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500" b="1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500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500" b="1" i="1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137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D7B940-2359-FF46-A477-FFB0C6B7496C}"/>
              </a:ext>
            </a:extLst>
          </p:cNvPr>
          <p:cNvSpPr txBox="1">
            <a:spLocks/>
          </p:cNvSpPr>
          <p:nvPr/>
        </p:nvSpPr>
        <p:spPr bwMode="auto">
          <a:xfrm>
            <a:off x="5706341" y="136525"/>
            <a:ext cx="3790950" cy="192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q+1,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7799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In the worst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−1) +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rgbClr val="DD0111"/>
                  </a:solidFill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0"/>
                  </a:rPr>
                  <a:t>Works out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dirty="0" smtClean="0">
                          <a:solidFill>
                            <a:srgbClr val="DD011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3500" b="1" i="1" dirty="0" smtClean="0">
                          <a:solidFill>
                            <a:srgbClr val="DD01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00" b="1" i="1" dirty="0" smtClean="0">
                          <a:solidFill>
                            <a:srgbClr val="DD011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500" b="1" i="1" dirty="0" smtClean="0">
                          <a:solidFill>
                            <a:srgbClr val="DD011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sz="3500" b="1" i="1" dirty="0" smtClean="0">
                          <a:solidFill>
                            <a:srgbClr val="DD011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3500" b="1" i="1" dirty="0" smtClean="0">
                          <a:solidFill>
                            <a:srgbClr val="DD01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500" b="1" i="1" dirty="0" smtClean="0">
                              <a:solidFill>
                                <a:srgbClr val="DD01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b="1" i="1" dirty="0" smtClean="0">
                              <a:solidFill>
                                <a:srgbClr val="DD011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500" b="1" i="1" dirty="0" smtClean="0">
                              <a:solidFill>
                                <a:srgbClr val="DD011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500" b="1" i="1" dirty="0" smtClean="0">
                          <a:solidFill>
                            <a:srgbClr val="DD011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500" b="1" i="1" dirty="0"/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29199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Best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In the best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/2) + </m:t>
                      </m:r>
                      <m:r>
                        <a:rPr 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This works out to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𝒍𝒈</m:t>
                      </m:r>
                      <m:r>
                        <a:rPr lang="en-US" b="1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b="1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1" i="1" dirty="0"/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139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AB1543-28FA-F78C-1BFD-2CFE563EE5C8}"/>
              </a:ext>
            </a:extLst>
          </p:cNvPr>
          <p:cNvSpPr txBox="1">
            <a:spLocks/>
          </p:cNvSpPr>
          <p:nvPr/>
        </p:nvSpPr>
        <p:spPr bwMode="auto">
          <a:xfrm>
            <a:off x="5706341" y="136525"/>
            <a:ext cx="3790950" cy="192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q+1,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2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3834018" y="2924164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63E9-D207-3001-B758-3AFF9E4E47FA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040B7-EB7A-E93F-6268-5B1ED1AE0869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A[3]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5347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Quick Sort – Best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In the best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/2) + 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0"/>
                  </a:rPr>
                  <a:t>This works out to</a:t>
                </a: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𝐥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en-US" b="1" i="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b="1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b="1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b="1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1" dirty="0"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34619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Sorting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141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1690688"/>
            <a:ext cx="7119698" cy="5102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567978-13B2-EC19-0609-9F84693290CA}"/>
              </a:ext>
            </a:extLst>
          </p:cNvPr>
          <p:cNvSpPr txBox="1"/>
          <p:nvPr/>
        </p:nvSpPr>
        <p:spPr>
          <a:xfrm>
            <a:off x="2940627" y="2026227"/>
            <a:ext cx="2639291" cy="394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A74EB-92C6-3C1C-52EF-8BBB85E98076}"/>
              </a:ext>
            </a:extLst>
          </p:cNvPr>
          <p:cNvSpPr txBox="1"/>
          <p:nvPr/>
        </p:nvSpPr>
        <p:spPr>
          <a:xfrm>
            <a:off x="4572000" y="4252253"/>
            <a:ext cx="122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u="none" dirty="0">
                <a:solidFill>
                  <a:srgbClr val="444444"/>
                </a:solidFill>
                <a:effectLst/>
                <a:latin typeface="Cambria" panose="02040503050406030204" pitchFamily="18" charset="0"/>
                <a:hlinkClick r:id="rId4"/>
              </a:rPr>
              <a:t>Mergesort</a:t>
            </a:r>
            <a:endParaRPr lang="en-US" sz="1800" u="none" dirty="0">
              <a:effectLst/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CA1E5-54F3-B078-24FB-98E9D506A3FF}"/>
              </a:ext>
            </a:extLst>
          </p:cNvPr>
          <p:cNvSpPr txBox="1"/>
          <p:nvPr/>
        </p:nvSpPr>
        <p:spPr>
          <a:xfrm>
            <a:off x="6206933" y="4436919"/>
            <a:ext cx="1132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u="none" dirty="0">
                <a:solidFill>
                  <a:srgbClr val="444444"/>
                </a:solidFill>
                <a:effectLst/>
                <a:latin typeface="Cambria" panose="02040503050406030204" pitchFamily="18" charset="0"/>
                <a:hlinkClick r:id="rId5"/>
              </a:rPr>
              <a:t>Heapsort</a:t>
            </a:r>
            <a:endParaRPr lang="en-US" sz="1800" u="none" dirty="0">
              <a:effectLst/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70494-AA24-4026-8087-27CE27D52699}"/>
              </a:ext>
            </a:extLst>
          </p:cNvPr>
          <p:cNvSpPr txBox="1"/>
          <p:nvPr/>
        </p:nvSpPr>
        <p:spPr>
          <a:xfrm>
            <a:off x="5588673" y="4982646"/>
            <a:ext cx="118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u="none" dirty="0">
                <a:solidFill>
                  <a:srgbClr val="444444"/>
                </a:solidFill>
                <a:effectLst/>
                <a:latin typeface="Cambria" panose="02040503050406030204" pitchFamily="18" charset="0"/>
                <a:hlinkClick r:id="rId6"/>
              </a:rPr>
              <a:t>Quicksort</a:t>
            </a:r>
            <a:endParaRPr lang="en-US" sz="1800" u="none" dirty="0">
              <a:effectLst/>
              <a:latin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EAF70-1757-1699-7CC0-C2D9ADB9A214}"/>
              </a:ext>
            </a:extLst>
          </p:cNvPr>
          <p:cNvSpPr txBox="1"/>
          <p:nvPr/>
        </p:nvSpPr>
        <p:spPr>
          <a:xfrm>
            <a:off x="3647209" y="3220140"/>
            <a:ext cx="1672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u="none" dirty="0">
                <a:solidFill>
                  <a:srgbClr val="444444"/>
                </a:solidFill>
                <a:effectLst/>
                <a:latin typeface="Cambria" panose="02040503050406030204" pitchFamily="18" charset="0"/>
                <a:hlinkClick r:id="rId7"/>
              </a:rPr>
              <a:t>Insertion Sort</a:t>
            </a:r>
            <a:endParaRPr lang="en-US" sz="1800" u="none" dirty="0">
              <a:effectLst/>
              <a:latin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5EE85-232A-5C06-E3C6-8E30A69F9C54}"/>
              </a:ext>
            </a:extLst>
          </p:cNvPr>
          <p:cNvSpPr txBox="1"/>
          <p:nvPr/>
        </p:nvSpPr>
        <p:spPr>
          <a:xfrm>
            <a:off x="4785014" y="5761440"/>
            <a:ext cx="1672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u="none" dirty="0">
                <a:solidFill>
                  <a:srgbClr val="444444"/>
                </a:solidFill>
                <a:effectLst/>
                <a:latin typeface="Cambria" panose="02040503050406030204" pitchFamily="18" charset="0"/>
                <a:hlinkClick r:id="rId8" tooltip="Difference between maximum and minimum number 'k'"/>
              </a:rPr>
              <a:t>Counting Sort</a:t>
            </a:r>
            <a:endParaRPr lang="en-US" sz="1800" u="none" dirty="0">
              <a:effectLst/>
              <a:latin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0B445-8A95-15C6-9C97-29ECBF635A12}"/>
              </a:ext>
            </a:extLst>
          </p:cNvPr>
          <p:cNvSpPr txBox="1"/>
          <p:nvPr/>
        </p:nvSpPr>
        <p:spPr>
          <a:xfrm>
            <a:off x="6308245" y="5484832"/>
            <a:ext cx="121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u="none" dirty="0">
                <a:solidFill>
                  <a:srgbClr val="444444"/>
                </a:solidFill>
                <a:effectLst/>
                <a:latin typeface="Cambria" panose="02040503050406030204" pitchFamily="18" charset="0"/>
                <a:hlinkClick r:id="rId9" tooltip="Constant number of digits 'k'"/>
              </a:rPr>
              <a:t>Radix Sort</a:t>
            </a:r>
            <a:endParaRPr lang="en-US" sz="1800" u="none" dirty="0">
              <a:effectLst/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3C5D7-F891-BAEC-4DA7-708A7EDC4EAD}"/>
              </a:ext>
            </a:extLst>
          </p:cNvPr>
          <p:cNvSpPr txBox="1"/>
          <p:nvPr/>
        </p:nvSpPr>
        <p:spPr>
          <a:xfrm>
            <a:off x="3335482" y="20262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Average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C</a:t>
            </a:r>
            <a:r>
              <a:rPr lang="en-US" altLang="zh-CN" sz="1800" b="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433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Sorting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9187" y="2368262"/>
              <a:ext cx="9065625" cy="3310513"/>
            </p:xfrm>
            <a:graphic>
              <a:graphicData uri="http://schemas.openxmlformats.org/drawingml/2006/table">
                <a:tbl>
                  <a:tblPr/>
                  <a:tblGrid>
                    <a:gridCol w="1813125">
                      <a:extLst>
                        <a:ext uri="{9D8B030D-6E8A-4147-A177-3AD203B41FA5}">
                          <a16:colId xmlns:a16="http://schemas.microsoft.com/office/drawing/2014/main" val="695743524"/>
                        </a:ext>
                      </a:extLst>
                    </a:gridCol>
                    <a:gridCol w="1813125">
                      <a:extLst>
                        <a:ext uri="{9D8B030D-6E8A-4147-A177-3AD203B41FA5}">
                          <a16:colId xmlns:a16="http://schemas.microsoft.com/office/drawing/2014/main" val="3344740469"/>
                        </a:ext>
                      </a:extLst>
                    </a:gridCol>
                    <a:gridCol w="1813125">
                      <a:extLst>
                        <a:ext uri="{9D8B030D-6E8A-4147-A177-3AD203B41FA5}">
                          <a16:colId xmlns:a16="http://schemas.microsoft.com/office/drawing/2014/main" val="646550624"/>
                        </a:ext>
                      </a:extLst>
                    </a:gridCol>
                    <a:gridCol w="1813125">
                      <a:extLst>
                        <a:ext uri="{9D8B030D-6E8A-4147-A177-3AD203B41FA5}">
                          <a16:colId xmlns:a16="http://schemas.microsoft.com/office/drawing/2014/main" val="699427055"/>
                        </a:ext>
                      </a:extLst>
                    </a:gridCol>
                    <a:gridCol w="1813125">
                      <a:extLst>
                        <a:ext uri="{9D8B030D-6E8A-4147-A177-3AD203B41FA5}">
                          <a16:colId xmlns:a16="http://schemas.microsoft.com/office/drawing/2014/main" val="2605467698"/>
                        </a:ext>
                      </a:extLst>
                    </a:gridCol>
                  </a:tblGrid>
                  <a:tr h="500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Algorithm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Time Complexity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Space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3580669"/>
                      </a:ext>
                    </a:extLst>
                  </a:tr>
                  <a:tr h="273466">
                    <a:tc>
                      <a:txBody>
                        <a:bodyPr/>
                        <a:lstStyle/>
                        <a:p>
                          <a:pPr algn="ctr"/>
                          <a:endParaRPr lang="en-US" sz="2200" b="0" dirty="0">
                            <a:solidFill>
                              <a:srgbClr val="FF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Best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Average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Worst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Worst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651819"/>
                      </a:ext>
                    </a:extLst>
                  </a:tr>
                  <a:tr h="30135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u="none" dirty="0" err="1">
                              <a:solidFill>
                                <a:srgbClr val="444444"/>
                              </a:solidFill>
                              <a:effectLst/>
                              <a:latin typeface="Cambria" panose="02040503050406030204" pitchFamily="18" charset="0"/>
                              <a:hlinkClick r:id="rId2"/>
                            </a:rPr>
                            <a:t>Mergesort</a:t>
                          </a:r>
                          <a:endParaRPr lang="en-US" sz="2200" u="none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l-GR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l-GR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282750"/>
                      </a:ext>
                    </a:extLst>
                  </a:tr>
                  <a:tr h="30135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u="none" dirty="0">
                              <a:solidFill>
                                <a:srgbClr val="444444"/>
                              </a:solidFill>
                              <a:effectLst/>
                              <a:latin typeface="Cambria" panose="02040503050406030204" pitchFamily="18" charset="0"/>
                              <a:hlinkClick r:id="rId3"/>
                            </a:rPr>
                            <a:t>Heapsort</a:t>
                          </a:r>
                          <a:endParaRPr lang="en-US" sz="2200" u="none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l-GR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l-GR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085927"/>
                      </a:ext>
                    </a:extLst>
                  </a:tr>
                  <a:tr h="30135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u="none" dirty="0">
                              <a:solidFill>
                                <a:srgbClr val="444444"/>
                              </a:solidFill>
                              <a:effectLst/>
                              <a:latin typeface="Cambria" panose="02040503050406030204" pitchFamily="18" charset="0"/>
                              <a:hlinkClick r:id="rId4"/>
                            </a:rPr>
                            <a:t>Quicksort</a:t>
                          </a:r>
                          <a:endParaRPr lang="en-US" sz="2200" u="none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l-GR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220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3217478"/>
                      </a:ext>
                    </a:extLst>
                  </a:tr>
                  <a:tr h="30135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u="none" dirty="0">
                              <a:solidFill>
                                <a:srgbClr val="444444"/>
                              </a:solidFill>
                              <a:effectLst/>
                              <a:latin typeface="Cambria" panose="02040503050406030204" pitchFamily="18" charset="0"/>
                              <a:hlinkClick r:id="rId5"/>
                            </a:rPr>
                            <a:t>Insertion Sort</a:t>
                          </a:r>
                          <a:endParaRPr lang="en-US" sz="2200" u="none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l-GR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l-GR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i="1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i="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2200" i="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220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2395109"/>
                      </a:ext>
                    </a:extLst>
                  </a:tr>
                  <a:tr h="30135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u="none" dirty="0">
                              <a:solidFill>
                                <a:srgbClr val="444444"/>
                              </a:solidFill>
                              <a:effectLst/>
                              <a:latin typeface="Cambria" panose="02040503050406030204" pitchFamily="18" charset="0"/>
                              <a:hlinkClick r:id="rId6" tooltip="Difference between maximum and minimum number 'k'"/>
                            </a:rPr>
                            <a:t>Counting Sort</a:t>
                          </a:r>
                          <a:endParaRPr lang="en-US" sz="2200" u="none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l-GR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l-GR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0656144"/>
                      </a:ext>
                    </a:extLst>
                  </a:tr>
                  <a:tr h="30135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u="none" dirty="0">
                              <a:solidFill>
                                <a:srgbClr val="444444"/>
                              </a:solidFill>
                              <a:effectLst/>
                              <a:latin typeface="Cambria" panose="02040503050406030204" pitchFamily="18" charset="0"/>
                              <a:hlinkClick r:id="rId7" tooltip="Constant number of digits 'k'"/>
                            </a:rPr>
                            <a:t>Radix Sort</a:t>
                          </a:r>
                          <a:endParaRPr lang="en-US" sz="2200" u="none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l-GR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nk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l-GR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err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nk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nk</m:t>
                                </m:r>
                                <m:r>
                                  <a:rPr lang="en-US" sz="2200" i="0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200" i="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i="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220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5360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87742020"/>
                  </p:ext>
                </p:extLst>
              </p:nvPr>
            </p:nvGraphicFramePr>
            <p:xfrm>
              <a:off x="39187" y="2368262"/>
              <a:ext cx="9065625" cy="3310513"/>
            </p:xfrm>
            <a:graphic>
              <a:graphicData uri="http://schemas.openxmlformats.org/drawingml/2006/table">
                <a:tbl>
                  <a:tblPr/>
                  <a:tblGrid>
                    <a:gridCol w="1813125">
                      <a:extLst>
                        <a:ext uri="{9D8B030D-6E8A-4147-A177-3AD203B41FA5}">
                          <a16:colId xmlns:a16="http://schemas.microsoft.com/office/drawing/2014/main" val="695743524"/>
                        </a:ext>
                      </a:extLst>
                    </a:gridCol>
                    <a:gridCol w="1813125">
                      <a:extLst>
                        <a:ext uri="{9D8B030D-6E8A-4147-A177-3AD203B41FA5}">
                          <a16:colId xmlns:a16="http://schemas.microsoft.com/office/drawing/2014/main" val="3344740469"/>
                        </a:ext>
                      </a:extLst>
                    </a:gridCol>
                    <a:gridCol w="1813125">
                      <a:extLst>
                        <a:ext uri="{9D8B030D-6E8A-4147-A177-3AD203B41FA5}">
                          <a16:colId xmlns:a16="http://schemas.microsoft.com/office/drawing/2014/main" val="646550624"/>
                        </a:ext>
                      </a:extLst>
                    </a:gridCol>
                    <a:gridCol w="1813125">
                      <a:extLst>
                        <a:ext uri="{9D8B030D-6E8A-4147-A177-3AD203B41FA5}">
                          <a16:colId xmlns:a16="http://schemas.microsoft.com/office/drawing/2014/main" val="699427055"/>
                        </a:ext>
                      </a:extLst>
                    </a:gridCol>
                    <a:gridCol w="1813125">
                      <a:extLst>
                        <a:ext uri="{9D8B030D-6E8A-4147-A177-3AD203B41FA5}">
                          <a16:colId xmlns:a16="http://schemas.microsoft.com/office/drawing/2014/main" val="2605467698"/>
                        </a:ext>
                      </a:extLst>
                    </a:gridCol>
                  </a:tblGrid>
                  <a:tr h="500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Algorithm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Time Complexity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Space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3580669"/>
                      </a:ext>
                    </a:extLst>
                  </a:tr>
                  <a:tr h="378968">
                    <a:tc>
                      <a:txBody>
                        <a:bodyPr/>
                        <a:lstStyle/>
                        <a:p>
                          <a:pPr algn="ctr"/>
                          <a:endParaRPr lang="en-US" sz="2200" b="0" dirty="0">
                            <a:solidFill>
                              <a:srgbClr val="FF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Best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Average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Worst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Worst</a:t>
                          </a:r>
                        </a:p>
                      </a:txBody>
                      <a:tcPr marL="21844" marR="21844" marT="21844" marB="21844" anchor="ctr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651819"/>
                      </a:ext>
                    </a:extLst>
                  </a:tr>
                  <a:tr h="405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u="none" dirty="0" err="1">
                              <a:solidFill>
                                <a:srgbClr val="444444"/>
                              </a:solidFill>
                              <a:effectLst/>
                              <a:latin typeface="Cambria" panose="02040503050406030204" pitchFamily="18" charset="0"/>
                              <a:hlinkClick r:id="rId8"/>
                            </a:rPr>
                            <a:t>Mergesort</a:t>
                          </a:r>
                          <a:endParaRPr lang="en-US" sz="2200" u="none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100673" t="-221212" r="-301347" b="-53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200000" t="-221212" r="-200336" b="-53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301010" t="-221212" r="-101010" b="-53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399664" t="-221212" r="-671" b="-53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282750"/>
                      </a:ext>
                    </a:extLst>
                  </a:tr>
                  <a:tr h="405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u="none" dirty="0">
                              <a:solidFill>
                                <a:srgbClr val="444444"/>
                              </a:solidFill>
                              <a:effectLst/>
                              <a:latin typeface="Cambria" panose="02040503050406030204" pitchFamily="18" charset="0"/>
                              <a:hlinkClick r:id="rId10"/>
                            </a:rPr>
                            <a:t>Heapsort</a:t>
                          </a:r>
                          <a:endParaRPr lang="en-US" sz="2200" u="none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100673" t="-316418" r="-301347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200000" t="-316418" r="-200336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301010" t="-316418" r="-101010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399664" t="-316418" r="-671" b="-429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085927"/>
                      </a:ext>
                    </a:extLst>
                  </a:tr>
                  <a:tr h="405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u="none" dirty="0">
                              <a:solidFill>
                                <a:srgbClr val="444444"/>
                              </a:solidFill>
                              <a:effectLst/>
                              <a:latin typeface="Cambria" panose="02040503050406030204" pitchFamily="18" charset="0"/>
                              <a:hlinkClick r:id="rId11"/>
                            </a:rPr>
                            <a:t>Quicksort</a:t>
                          </a:r>
                          <a:endParaRPr lang="en-US" sz="2200" u="none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100673" t="-422727" r="-301347" b="-3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200000" t="-422727" r="-200336" b="-3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301010" t="-422727" r="-101010" b="-3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399664" t="-422727" r="-671" b="-3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3217478"/>
                      </a:ext>
                    </a:extLst>
                  </a:tr>
                  <a:tr h="405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u="none" dirty="0">
                              <a:solidFill>
                                <a:srgbClr val="444444"/>
                              </a:solidFill>
                              <a:effectLst/>
                              <a:latin typeface="Cambria" panose="02040503050406030204" pitchFamily="18" charset="0"/>
                              <a:hlinkClick r:id="rId12"/>
                            </a:rPr>
                            <a:t>Insertion Sort</a:t>
                          </a:r>
                          <a:endParaRPr lang="en-US" sz="2200" u="none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100673" t="-514925" r="-301347" b="-2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200000" t="-514925" r="-200336" b="-2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301010" t="-514925" r="-101010" b="-2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399664" t="-514925" r="-671" b="-2313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395109"/>
                      </a:ext>
                    </a:extLst>
                  </a:tr>
                  <a:tr h="405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u="none" dirty="0">
                              <a:solidFill>
                                <a:srgbClr val="444444"/>
                              </a:solidFill>
                              <a:effectLst/>
                              <a:latin typeface="Cambria" panose="02040503050406030204" pitchFamily="18" charset="0"/>
                              <a:hlinkClick r:id="rId13" tooltip="Difference between maximum and minimum number 'k'"/>
                            </a:rPr>
                            <a:t>Counting Sort</a:t>
                          </a:r>
                          <a:endParaRPr lang="en-US" sz="2200" u="none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100673" t="-624242" r="-301347" b="-13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200000" t="-624242" r="-200336" b="-13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301010" t="-624242" r="-101010" b="-13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399664" t="-624242" r="-671" b="-134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0656144"/>
                      </a:ext>
                    </a:extLst>
                  </a:tr>
                  <a:tr h="405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u="none" dirty="0">
                              <a:solidFill>
                                <a:srgbClr val="444444"/>
                              </a:solidFill>
                              <a:effectLst/>
                              <a:latin typeface="Cambria" panose="02040503050406030204" pitchFamily="18" charset="0"/>
                              <a:hlinkClick r:id="rId14" tooltip="Constant number of digits 'k'"/>
                            </a:rPr>
                            <a:t>Radix Sort</a:t>
                          </a:r>
                          <a:endParaRPr lang="en-US" sz="2200" u="none" dirty="0"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100673" t="-713433" r="-301347" b="-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200000" t="-713433" r="-200336" b="-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301010" t="-713433" r="-101010" b="-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901" marR="69901" marT="34951" marB="34951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9"/>
                          <a:stretch>
                            <a:fillRect l="-399664" t="-713433" r="-671" b="-32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360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7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3154568" y="2924164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63E9-D207-3001-B758-3AFF9E4E47FA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040B7-EB7A-E93F-6268-5B1ED1AE0869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A[3]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B74A8CD-40D5-D789-4ED9-B11CC07AB3BD}"/>
              </a:ext>
            </a:extLst>
          </p:cNvPr>
          <p:cNvCxnSpPr>
            <a:cxnSpLocks/>
            <a:stCxn id="12" idx="2"/>
            <a:endCxn id="13" idx="2"/>
          </p:cNvCxnSpPr>
          <p:nvPr/>
        </p:nvCxnSpPr>
        <p:spPr>
          <a:xfrm rot="16200000" flipH="1">
            <a:off x="3660083" y="2322501"/>
            <a:ext cx="12700" cy="685800"/>
          </a:xfrm>
          <a:prstGeom prst="curvedConnector3">
            <a:avLst>
              <a:gd name="adj1" fmla="val 1800000"/>
            </a:avLst>
          </a:prstGeom>
          <a:ln w="317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2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3154568" y="2970200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63E9-D207-3001-B758-3AFF9E4E47FA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040B7-EB7A-E93F-6268-5B1ED1AE0869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A[3]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B74A8CD-40D5-D789-4ED9-B11CC07AB3BD}"/>
              </a:ext>
            </a:extLst>
          </p:cNvPr>
          <p:cNvCxnSpPr>
            <a:cxnSpLocks/>
            <a:stCxn id="12" idx="2"/>
            <a:endCxn id="13" idx="2"/>
          </p:cNvCxnSpPr>
          <p:nvPr/>
        </p:nvCxnSpPr>
        <p:spPr>
          <a:xfrm rot="16200000" flipH="1">
            <a:off x="3660083" y="2322501"/>
            <a:ext cx="12700" cy="685800"/>
          </a:xfrm>
          <a:prstGeom prst="curvedConnector3">
            <a:avLst>
              <a:gd name="adj1" fmla="val 1800000"/>
            </a:avLst>
          </a:prstGeom>
          <a:ln w="3175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6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2462418" y="3091069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63E9-D207-3001-B758-3AFF9E4E47FA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040B7-EB7A-E93F-6268-5B1ED1AE0869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A[3]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B74A8CD-40D5-D789-4ED9-B11CC07AB3BD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5400000">
            <a:off x="2974283" y="2322501"/>
            <a:ext cx="12700" cy="685800"/>
          </a:xfrm>
          <a:prstGeom prst="curvedConnector3">
            <a:avLst>
              <a:gd name="adj1" fmla="val 1800000"/>
            </a:avLst>
          </a:prstGeom>
          <a:ln w="317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3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2462418" y="2924164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63E9-D207-3001-B758-3AFF9E4E47FA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040B7-EB7A-E93F-6268-5B1ED1AE0869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A[3]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B74A8CD-40D5-D789-4ED9-B11CC07AB3BD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5400000">
            <a:off x="2974283" y="2322501"/>
            <a:ext cx="12700" cy="685800"/>
          </a:xfrm>
          <a:prstGeom prst="curvedConnector3">
            <a:avLst>
              <a:gd name="adj1" fmla="val 1800000"/>
            </a:avLst>
          </a:prstGeom>
          <a:ln w="3175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88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1776618" y="2970200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63E9-D207-3001-B758-3AFF9E4E47FA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040B7-EB7A-E93F-6268-5B1ED1AE0869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A[3]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B74A8CD-40D5-D789-4ED9-B11CC07AB3BD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6200000" flipH="1">
            <a:off x="2288483" y="2322501"/>
            <a:ext cx="12700" cy="685800"/>
          </a:xfrm>
          <a:prstGeom prst="curvedConnector3">
            <a:avLst>
              <a:gd name="adj1" fmla="val 1800000"/>
            </a:avLst>
          </a:prstGeom>
          <a:ln w="317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0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Gill Sans MT" panose="020B0502020104020203" pitchFamily="34" charset="0"/>
              </a:rPr>
              <a:t>Road Map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52425" y="3657600"/>
            <a:ext cx="8486775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ounded Rectangular Callout 7"/>
          <p:cNvSpPr/>
          <p:nvPr/>
        </p:nvSpPr>
        <p:spPr bwMode="auto">
          <a:xfrm>
            <a:off x="352425" y="1600200"/>
            <a:ext cx="1857375" cy="1752600"/>
          </a:xfrm>
          <a:prstGeom prst="wedgeRoundRectCallout">
            <a:avLst/>
          </a:prstGeom>
          <a:solidFill>
            <a:srgbClr val="92D050">
              <a:alpha val="50000"/>
            </a:srgbClr>
          </a:solidFill>
          <a:ln w="38100" cap="flat" cmpd="sng" algn="ctr">
            <a:solidFill>
              <a:srgbClr val="92D050">
                <a:alpha val="5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Program/code</a:t>
            </a:r>
          </a:p>
          <a:p>
            <a:pPr algn="ctr"/>
            <a:r>
              <a:rPr lang="en-US" i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time complexity</a:t>
            </a:r>
          </a:p>
          <a:p>
            <a:pPr algn="ctr"/>
            <a:r>
              <a:rPr lang="en-US" i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analysis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514600" y="1600200"/>
            <a:ext cx="1857375" cy="1752600"/>
          </a:xfrm>
          <a:prstGeom prst="wedgeRoundRectCallout">
            <a:avLst/>
          </a:prstGeom>
          <a:solidFill>
            <a:srgbClr val="92D050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0" dirty="0">
                <a:latin typeface="Gill Sans MT" panose="020B0502020104020203" pitchFamily="34" charset="0"/>
              </a:rPr>
              <a:t>Sorting</a:t>
            </a:r>
          </a:p>
          <a:p>
            <a:pPr algn="ctr"/>
            <a:r>
              <a:rPr lang="en-US" i="0" dirty="0">
                <a:latin typeface="Gill Sans MT" panose="020B0502020104020203" pitchFamily="34" charset="0"/>
              </a:rPr>
              <a:t>algorithms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76775" y="1600200"/>
            <a:ext cx="1857375" cy="1752600"/>
          </a:xfrm>
          <a:prstGeom prst="wedgeRoundRectCallout">
            <a:avLst/>
          </a:prstGeom>
          <a:solidFill>
            <a:srgbClr val="92D050">
              <a:alpha val="50000"/>
            </a:srgbClr>
          </a:solidFill>
          <a:ln w="38100" cap="flat" cmpd="sng" algn="ctr">
            <a:solidFill>
              <a:srgbClr val="92D050">
                <a:alpha val="5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Data Structure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838950" y="1600200"/>
            <a:ext cx="1857375" cy="1752600"/>
          </a:xfrm>
          <a:prstGeom prst="wedgeRoundRectCallout">
            <a:avLst/>
          </a:prstGeom>
          <a:solidFill>
            <a:srgbClr val="92D050">
              <a:alpha val="50000"/>
            </a:srgbClr>
          </a:solidFill>
          <a:ln w="38100" cap="flat" cmpd="sng" algn="ctr">
            <a:solidFill>
              <a:srgbClr val="92D050">
                <a:alpha val="5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Graph</a:t>
            </a:r>
          </a:p>
          <a:p>
            <a:pPr algn="ctr"/>
            <a:r>
              <a:rPr lang="en-US" i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algorithms </a:t>
            </a:r>
          </a:p>
          <a:p>
            <a:pPr algn="ctr"/>
            <a:r>
              <a:rPr lang="en-US" i="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&amp; data structure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2514600" y="3886200"/>
            <a:ext cx="2572305" cy="2819397"/>
          </a:xfrm>
          <a:prstGeom prst="flowChartAlternateProcess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Insertion Sort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Gill Sans MT" panose="020B0502020104020203" pitchFamily="34" charset="0"/>
              </a:rPr>
              <a:t>Merge Sort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Quick Sort</a:t>
            </a:r>
            <a:endParaRPr kumimoji="0" lang="en-US" sz="2000" b="0" i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baseline="0" dirty="0">
                <a:latin typeface="Gill Sans MT" panose="020B0502020104020203" pitchFamily="34" charset="0"/>
              </a:rPr>
              <a:t>Divide</a:t>
            </a:r>
            <a:r>
              <a:rPr lang="zh-CN" altLang="en-US" sz="2000" i="1" baseline="0" dirty="0">
                <a:latin typeface="Gill Sans MT" panose="020B0502020104020203" pitchFamily="34" charset="0"/>
              </a:rPr>
              <a:t> </a:t>
            </a:r>
            <a:r>
              <a:rPr lang="en-US" altLang="zh-CN" sz="2000" i="1" baseline="0" dirty="0">
                <a:latin typeface="Gill Sans MT" panose="020B0502020104020203" pitchFamily="34" charset="0"/>
              </a:rPr>
              <a:t>&amp;</a:t>
            </a:r>
            <a:r>
              <a:rPr lang="zh-CN" altLang="en-US" sz="2000" i="1" baseline="0" dirty="0">
                <a:latin typeface="Gill Sans MT" panose="020B0502020104020203" pitchFamily="34" charset="0"/>
              </a:rPr>
              <a:t> </a:t>
            </a:r>
            <a:r>
              <a:rPr lang="en-US" altLang="zh-CN" sz="2000" i="1" baseline="0" dirty="0">
                <a:latin typeface="Gill Sans MT" panose="020B0502020104020203" pitchFamily="34" charset="0"/>
              </a:rPr>
              <a:t>Conquer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dirty="0">
                <a:latin typeface="Gill Sans MT" panose="020B0502020104020203" pitchFamily="34" charset="0"/>
              </a:rPr>
              <a:t>Dynamic Programming </a:t>
            </a:r>
            <a:r>
              <a:rPr lang="en-US" altLang="zh-CN" sz="2000" i="1" baseline="0" dirty="0">
                <a:latin typeface="Gill Sans MT" panose="020B0502020104020203" pitchFamily="34" charset="0"/>
              </a:rPr>
              <a:t> 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0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14C78-E60D-E54F-4433-0CE57D561B0E}"/>
              </a:ext>
            </a:extLst>
          </p:cNvPr>
          <p:cNvSpPr txBox="1"/>
          <p:nvPr/>
        </p:nvSpPr>
        <p:spPr>
          <a:xfrm>
            <a:off x="5734856" y="1790980"/>
            <a:ext cx="18064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Sorted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1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Insertion Sort – Implementation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7951788" cy="48783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b="1" dirty="0">
                <a:latin typeface="Courier New" panose="02070309020205020404" pitchFamily="49" charset="0"/>
              </a:rPr>
              <a:t>(A, n)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for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latin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</a:rPr>
              <a:t> to n</a:t>
            </a:r>
            <a:r>
              <a:rPr lang="en-US" altLang="zh-CN" b="1" dirty="0">
                <a:latin typeface="Courier New" panose="02070309020205020404" pitchFamily="49" charset="0"/>
              </a:rPr>
              <a:t>-1</a:t>
            </a:r>
            <a:r>
              <a:rPr lang="en-US" altLang="en-US" b="1" dirty="0">
                <a:latin typeface="Courier New" panose="02070309020205020404" pitchFamily="49" charset="0"/>
              </a:rPr>
              <a:t>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	key = A[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	j =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- 1;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	while (j &gt;</a:t>
            </a:r>
            <a:r>
              <a:rPr lang="en-US" altLang="zh-CN" b="1" dirty="0">
                <a:latin typeface="Courier New" panose="02070309020205020404" pitchFamily="49" charset="0"/>
              </a:rPr>
              <a:t>=</a:t>
            </a:r>
            <a:r>
              <a:rPr lang="en-US" altLang="en-US" b="1" dirty="0">
                <a:latin typeface="Courier New" panose="02070309020205020404" pitchFamily="49" charset="0"/>
              </a:rPr>
              <a:t> 0) and (A[j] &gt; key) 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		j = j - 1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	}	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	A[j+1] = key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  <a:endParaRPr lang="en-US" alt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034719-92F8-4EEA-8EC5-A42FA64411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B0E17-E2D8-CE00-C22C-BD94789D5FD6}"/>
              </a:ext>
            </a:extLst>
          </p:cNvPr>
          <p:cNvSpPr txBox="1"/>
          <p:nvPr/>
        </p:nvSpPr>
        <p:spPr>
          <a:xfrm>
            <a:off x="4224130" y="1321356"/>
            <a:ext cx="158697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Unsorted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5A7686-368E-0695-B291-DE1D594C178C}"/>
              </a:ext>
            </a:extLst>
          </p:cNvPr>
          <p:cNvCxnSpPr>
            <a:cxnSpLocks/>
          </p:cNvCxnSpPr>
          <p:nvPr/>
        </p:nvCxnSpPr>
        <p:spPr>
          <a:xfrm flipH="1">
            <a:off x="3876261" y="1690688"/>
            <a:ext cx="347869" cy="108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0BEB50-A9AC-7065-C20B-C9D46B9B06D1}"/>
              </a:ext>
            </a:extLst>
          </p:cNvPr>
          <p:cNvSpPr txBox="1"/>
          <p:nvPr/>
        </p:nvSpPr>
        <p:spPr>
          <a:xfrm>
            <a:off x="5085937" y="2060020"/>
            <a:ext cx="137201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D8F6BB-7173-CA43-817E-1430C3C56F0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572000" y="2060020"/>
            <a:ext cx="513937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76A7BB-930D-05A1-5582-A58F6C1E261F}"/>
              </a:ext>
            </a:extLst>
          </p:cNvPr>
          <p:cNvSpPr txBox="1"/>
          <p:nvPr/>
        </p:nvSpPr>
        <p:spPr>
          <a:xfrm>
            <a:off x="219076" y="3068050"/>
            <a:ext cx="1142585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F2AFE5-203F-7DD6-9AAC-45DA49F2A3DB}"/>
              </a:ext>
            </a:extLst>
          </p:cNvPr>
          <p:cNvCxnSpPr>
            <a:cxnSpLocks/>
          </p:cNvCxnSpPr>
          <p:nvPr/>
        </p:nvCxnSpPr>
        <p:spPr>
          <a:xfrm flipV="1">
            <a:off x="785191" y="2643809"/>
            <a:ext cx="864705" cy="407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72E1F9-DFD3-4A36-744B-85F2214E4B54}"/>
              </a:ext>
            </a:extLst>
          </p:cNvPr>
          <p:cNvSpPr txBox="1"/>
          <p:nvPr/>
        </p:nvSpPr>
        <p:spPr>
          <a:xfrm>
            <a:off x="5886657" y="3774965"/>
            <a:ext cx="159750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Swipe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6C3B2-1865-E38F-DD31-3B92A247EB0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05011" y="3913465"/>
            <a:ext cx="581646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2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36784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17584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17584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17584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17584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79584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79584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79584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79584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81072"/>
            <a:ext cx="40386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en-US" sz="2800" i="0" dirty="0">
                <a:sym typeface="Symbol" panose="05050102010706020507" pitchFamily="18" charset="2"/>
              </a:rPr>
              <a:t></a:t>
            </a:r>
            <a:r>
              <a:rPr lang="en-US" altLang="en-US" sz="2800" i="0" dirty="0"/>
              <a:t> 	j = </a:t>
            </a:r>
            <a:r>
              <a:rPr lang="en-US" altLang="en-US" sz="2800" i="0" dirty="0">
                <a:sym typeface="Symbol" panose="05050102010706020507" pitchFamily="18" charset="2"/>
              </a:rPr>
              <a:t>	key = 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 	A[j+1] = 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162050" y="3012984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1</a:t>
            </a:r>
            <a:r>
              <a:rPr lang="en-US" altLang="en-US" sz="2800" i="0" dirty="0"/>
              <a:t>	j = </a:t>
            </a:r>
            <a:r>
              <a:rPr lang="en-US" altLang="zh-CN" sz="2800" i="0" dirty="0">
                <a:sym typeface="Symbol" panose="05050102010706020507" pitchFamily="18" charset="2"/>
              </a:rPr>
              <a:t>0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10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30 	A[j+1] = 10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248729" y="3821112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29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1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0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10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30 	A[j+1] = 30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3105150" y="4394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3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1</a:t>
            </a:r>
            <a:r>
              <a:rPr lang="en-US" altLang="en-US" sz="2800" i="0" dirty="0"/>
              <a:t>	j = </a:t>
            </a:r>
            <a:r>
              <a:rPr lang="en-US" altLang="zh-CN" sz="2800" i="0" dirty="0">
                <a:sym typeface="Symbol" panose="05050102010706020507" pitchFamily="18" charset="2"/>
              </a:rPr>
              <a:t>-1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10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30 	A[j+1] = 30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3192946" y="4672496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6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dirty="0"/>
              <a:t>1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-1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10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 	A[j+1] = 30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085850" y="4851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2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1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-1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10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 	A[j+1] = </a:t>
            </a:r>
            <a:r>
              <a:rPr lang="en-US" altLang="zh-CN" sz="2800" i="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152650" y="5192643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2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1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-1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10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 	A[j+1] = 10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085850" y="5461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27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2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-1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40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 	A[j+1] = 10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152650" y="3554412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9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D32B-B8F7-3F50-C11C-C757C825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E23B-0137-AD9B-194E-96CFD662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b="1" dirty="0"/>
              <a:t>Input: 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A sequence of </a:t>
            </a:r>
            <a:r>
              <a:rPr lang="en-US" altLang="en-US" dirty="0">
                <a:latin typeface="Comic Sans MS" panose="030F0902030302020204" pitchFamily="66" charset="0"/>
              </a:rPr>
              <a:t>n</a:t>
            </a:r>
            <a:r>
              <a:rPr lang="en-US" altLang="en-US" i="1" dirty="0"/>
              <a:t> </a:t>
            </a:r>
            <a:r>
              <a:rPr lang="en-US" altLang="en-US" dirty="0"/>
              <a:t>numbers </a:t>
            </a:r>
            <a:r>
              <a:rPr lang="en-US" altLang="en-US" dirty="0">
                <a:latin typeface="Comic Sans MS" panose="030F0902030302020204" pitchFamily="66" charset="0"/>
              </a:rPr>
              <a:t>a</a:t>
            </a:r>
            <a:r>
              <a:rPr lang="en-US" altLang="en-US" baseline="-25000" dirty="0">
                <a:latin typeface="Comic Sans MS" panose="030F0902030302020204" pitchFamily="66" charset="0"/>
              </a:rPr>
              <a:t>1</a:t>
            </a:r>
            <a:r>
              <a:rPr lang="en-US" altLang="en-US" dirty="0">
                <a:latin typeface="Comic Sans MS" panose="030F0902030302020204" pitchFamily="66" charset="0"/>
              </a:rPr>
              <a:t>, a</a:t>
            </a:r>
            <a:r>
              <a:rPr lang="en-US" altLang="en-US" baseline="-25000" dirty="0">
                <a:latin typeface="Comic Sans MS" panose="030F0902030302020204" pitchFamily="66" charset="0"/>
              </a:rPr>
              <a:t>2</a:t>
            </a:r>
            <a:r>
              <a:rPr lang="en-US" altLang="en-US" dirty="0">
                <a:latin typeface="Comic Sans MS" panose="030F0902030302020204" pitchFamily="66" charset="0"/>
              </a:rPr>
              <a:t>, . . . , a</a:t>
            </a:r>
            <a:r>
              <a:rPr lang="en-US" altLang="en-US" baseline="-25000" dirty="0">
                <a:latin typeface="Comic Sans MS" panose="030F0902030302020204" pitchFamily="66" charset="0"/>
              </a:rPr>
              <a:t>n</a:t>
            </a:r>
            <a:endParaRPr lang="en-US" altLang="en-US" dirty="0">
              <a:latin typeface="Comic Sans MS" panose="030F0902030302020204" pitchFamily="66" charset="0"/>
            </a:endParaRPr>
          </a:p>
          <a:p>
            <a:pPr>
              <a:lnSpc>
                <a:spcPct val="200000"/>
              </a:lnSpc>
            </a:pPr>
            <a:r>
              <a:rPr lang="en-US" altLang="en-US" b="1" dirty="0"/>
              <a:t>Output: 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A permutation (reordering) </a:t>
            </a:r>
            <a:r>
              <a:rPr lang="en-US" altLang="en-US" dirty="0">
                <a:latin typeface="Comic Sans MS" panose="030F0902030302020204" pitchFamily="66" charset="0"/>
              </a:rPr>
              <a:t>a</a:t>
            </a:r>
            <a:r>
              <a:rPr lang="en-US" altLang="en-US" baseline="-25000" dirty="0">
                <a:latin typeface="Comic Sans MS" panose="030F0902030302020204" pitchFamily="66" charset="0"/>
              </a:rPr>
              <a:t>1</a:t>
            </a:r>
            <a:r>
              <a:rPr lang="en-US" altLang="en-US" dirty="0">
                <a:latin typeface="Comic Sans MS" panose="030F0902030302020204" pitchFamily="66" charset="0"/>
              </a:rPr>
              <a:t>’, a</a:t>
            </a:r>
            <a:r>
              <a:rPr lang="en-US" altLang="en-US" baseline="-25000" dirty="0">
                <a:latin typeface="Comic Sans MS" panose="030F0902030302020204" pitchFamily="66" charset="0"/>
              </a:rPr>
              <a:t>2</a:t>
            </a:r>
            <a:r>
              <a:rPr lang="en-US" altLang="en-US" dirty="0">
                <a:latin typeface="Comic Sans MS" panose="030F0902030302020204" pitchFamily="66" charset="0"/>
              </a:rPr>
              <a:t>’, . . . , a</a:t>
            </a:r>
            <a:r>
              <a:rPr lang="en-US" altLang="en-US" baseline="-25000" dirty="0">
                <a:latin typeface="Comic Sans MS" panose="030F0902030302020204" pitchFamily="66" charset="0"/>
              </a:rPr>
              <a:t>n</a:t>
            </a:r>
            <a:r>
              <a:rPr lang="en-US" altLang="en-US" dirty="0">
                <a:latin typeface="Comic Sans MS" panose="030F0902030302020204" pitchFamily="66" charset="0"/>
              </a:rPr>
              <a:t>’</a:t>
            </a:r>
            <a:r>
              <a:rPr lang="en-US" altLang="en-US" dirty="0"/>
              <a:t> of the input sequence such that </a:t>
            </a:r>
            <a:r>
              <a:rPr lang="en-US" altLang="en-US" dirty="0">
                <a:latin typeface="Comic Sans MS" panose="030F0902030302020204" pitchFamily="66" charset="0"/>
              </a:rPr>
              <a:t>a</a:t>
            </a:r>
            <a:r>
              <a:rPr lang="en-US" altLang="en-US" baseline="-25000" dirty="0">
                <a:latin typeface="Comic Sans MS" panose="030F0902030302020204" pitchFamily="66" charset="0"/>
              </a:rPr>
              <a:t>1</a:t>
            </a:r>
            <a:r>
              <a:rPr lang="en-US" altLang="en-US" dirty="0">
                <a:latin typeface="Comic Sans MS" panose="030F0902030302020204" pitchFamily="66" charset="0"/>
              </a:rPr>
              <a:t>’ ≤ a</a:t>
            </a:r>
            <a:r>
              <a:rPr lang="en-US" altLang="en-US" baseline="-25000" dirty="0">
                <a:latin typeface="Comic Sans MS" panose="030F0902030302020204" pitchFamily="66" charset="0"/>
              </a:rPr>
              <a:t>2</a:t>
            </a:r>
            <a:r>
              <a:rPr lang="en-US" altLang="en-US" dirty="0">
                <a:latin typeface="Comic Sans MS" panose="030F0902030302020204" pitchFamily="66" charset="0"/>
              </a:rPr>
              <a:t>’ ≤ · · · ≤ a</a:t>
            </a:r>
            <a:r>
              <a:rPr lang="en-US" altLang="en-US" baseline="-25000" dirty="0">
                <a:latin typeface="Comic Sans MS" panose="030F0902030302020204" pitchFamily="66" charset="0"/>
              </a:rPr>
              <a:t>n</a:t>
            </a:r>
            <a:r>
              <a:rPr lang="en-US" altLang="en-US" dirty="0">
                <a:latin typeface="Comic Sans MS" panose="030F0902030302020204" pitchFamily="66" charset="0"/>
              </a:rPr>
              <a:t>’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4BF9-A0D8-5684-E499-1518D3CC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52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2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40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</a:t>
            </a:r>
            <a:r>
              <a:rPr lang="en-US" altLang="zh-CN" sz="2800" i="0" dirty="0">
                <a:sym typeface="Symbol" panose="05050102010706020507" pitchFamily="18" charset="2"/>
              </a:rPr>
              <a:t>30</a:t>
            </a:r>
            <a:r>
              <a:rPr lang="en-US" altLang="en-US" sz="2800" i="0" dirty="0">
                <a:sym typeface="Symbol" panose="05050102010706020507" pitchFamily="18" charset="2"/>
              </a:rPr>
              <a:t> 	A[j+1] = </a:t>
            </a:r>
            <a:r>
              <a:rPr lang="en-US" altLang="zh-CN" sz="2800" i="0" dirty="0">
                <a:sym typeface="Symbol" panose="05050102010706020507" pitchFamily="18" charset="2"/>
              </a:rPr>
              <a:t>4</a:t>
            </a:r>
            <a:r>
              <a:rPr lang="en-US" altLang="en-US" sz="2800" i="0" dirty="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238789" y="3821112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76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2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40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30 	A[j+1] = 40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343150" y="4132469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48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2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40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30 	A[j+1] = 40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152650" y="5202582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23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2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40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30 	A[j+1] = 40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085850" y="5461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42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3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</a:t>
            </a:r>
            <a:r>
              <a:rPr lang="en-US" altLang="zh-CN" sz="2800" i="0" dirty="0">
                <a:sym typeface="Symbol" panose="05050102010706020507" pitchFamily="18" charset="2"/>
              </a:rPr>
              <a:t>2</a:t>
            </a:r>
            <a:r>
              <a:rPr lang="en-US" altLang="en-US" sz="2800" i="0" dirty="0">
                <a:sym typeface="Symbol" panose="05050102010706020507" pitchFamily="18" charset="2"/>
              </a:rPr>
              <a:t>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30 	A[j+1] = 40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238790" y="3554412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86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3</a:t>
            </a:r>
            <a:r>
              <a:rPr lang="en-US" altLang="en-US" sz="2800" i="0" dirty="0"/>
              <a:t>	j = </a:t>
            </a:r>
            <a:r>
              <a:rPr lang="en-US" altLang="en-US" sz="2800" i="0" dirty="0">
                <a:sym typeface="Symbol" panose="05050102010706020507" pitchFamily="18" charset="2"/>
              </a:rPr>
              <a:t>2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20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</a:t>
            </a:r>
            <a:r>
              <a:rPr lang="en-US" altLang="zh-CN" sz="2800" i="0" dirty="0">
                <a:sym typeface="Symbol" panose="05050102010706020507" pitchFamily="18" charset="2"/>
              </a:rPr>
              <a:t>4</a:t>
            </a:r>
            <a:r>
              <a:rPr lang="en-US" altLang="en-US" sz="2800" i="0" dirty="0">
                <a:sym typeface="Symbol" panose="05050102010706020507" pitchFamily="18" charset="2"/>
              </a:rPr>
              <a:t>0 	A[j+1] = </a:t>
            </a:r>
            <a:r>
              <a:rPr lang="en-US" altLang="zh-CN" sz="2800" i="0" dirty="0">
                <a:sym typeface="Symbol" panose="05050102010706020507" pitchFamily="18" charset="2"/>
              </a:rPr>
              <a:t>2</a:t>
            </a:r>
            <a:r>
              <a:rPr lang="en-US" altLang="en-US" sz="2800" i="0" dirty="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2238790" y="3821112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3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20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40 	A[j+1] = </a:t>
            </a:r>
            <a:r>
              <a:rPr lang="en-US" altLang="zh-CN" sz="2800" i="0" dirty="0">
                <a:sym typeface="Symbol" panose="05050102010706020507" pitchFamily="18" charset="2"/>
              </a:rPr>
              <a:t>4</a:t>
            </a:r>
            <a:r>
              <a:rPr lang="en-US" altLang="en-US" sz="2800" i="0" dirty="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228850" y="4394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41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3</a:t>
            </a:r>
            <a:r>
              <a:rPr lang="en-US" altLang="en-US" sz="2800" i="0" dirty="0"/>
              <a:t>	j = </a:t>
            </a:r>
            <a:r>
              <a:rPr lang="en-US" altLang="zh-CN" sz="2800" i="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20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</a:t>
            </a:r>
            <a:r>
              <a:rPr lang="en-US" altLang="zh-CN" sz="2800" i="0" dirty="0">
                <a:sym typeface="Symbol" panose="05050102010706020507" pitchFamily="18" charset="2"/>
              </a:rPr>
              <a:t>3</a:t>
            </a:r>
            <a:r>
              <a:rPr lang="en-US" altLang="en-US" sz="2800" i="0" dirty="0">
                <a:sym typeface="Symbol" panose="05050102010706020507" pitchFamily="18" charset="2"/>
              </a:rPr>
              <a:t>0 	A[j+1] = </a:t>
            </a:r>
            <a:r>
              <a:rPr lang="en-US" altLang="zh-CN" sz="2800" i="0" dirty="0">
                <a:sym typeface="Symbol" panose="05050102010706020507" pitchFamily="18" charset="2"/>
              </a:rPr>
              <a:t>4</a:t>
            </a:r>
            <a:r>
              <a:rPr lang="en-US" altLang="en-US" sz="2800" i="0" dirty="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3028950" y="4702313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30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3</a:t>
            </a:r>
            <a:r>
              <a:rPr lang="en-US" altLang="en-US" sz="2800" i="0" dirty="0"/>
              <a:t>	j = </a:t>
            </a:r>
            <a:r>
              <a:rPr lang="en-US" altLang="zh-CN" sz="2800" i="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20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</a:t>
            </a:r>
            <a:r>
              <a:rPr lang="en-US" altLang="zh-CN" sz="2800" i="0" dirty="0">
                <a:sym typeface="Symbol" panose="05050102010706020507" pitchFamily="18" charset="2"/>
              </a:rPr>
              <a:t>3</a:t>
            </a:r>
            <a:r>
              <a:rPr lang="en-US" altLang="en-US" sz="2800" i="0" dirty="0">
                <a:sym typeface="Symbol" panose="05050102010706020507" pitchFamily="18" charset="2"/>
              </a:rPr>
              <a:t>0 	A[j+1] = </a:t>
            </a:r>
            <a:r>
              <a:rPr lang="en-US" altLang="zh-CN" sz="2800" i="0" dirty="0">
                <a:sym typeface="Symbol" panose="05050102010706020507" pitchFamily="18" charset="2"/>
              </a:rPr>
              <a:t>4</a:t>
            </a:r>
            <a:r>
              <a:rPr lang="en-US" altLang="en-US" sz="2800" i="0" dirty="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" name="AutoShape 13">
            <a:extLst>
              <a:ext uri="{FF2B5EF4-FFF2-40B4-BE49-F238E27FC236}">
                <a16:creationId xmlns:a16="http://schemas.microsoft.com/office/drawing/2014/main" id="{F5B0F249-5FF2-409F-E864-8A7A47CD8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728" y="4154556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71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3</a:t>
            </a:r>
            <a:r>
              <a:rPr lang="en-US" altLang="en-US" sz="2800" i="0" dirty="0"/>
              <a:t>	j = </a:t>
            </a:r>
            <a:r>
              <a:rPr lang="en-US" altLang="zh-CN" sz="2800" i="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20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</a:t>
            </a:r>
            <a:r>
              <a:rPr lang="en-US" altLang="zh-CN" sz="2800" i="0" dirty="0">
                <a:sym typeface="Symbol" panose="05050102010706020507" pitchFamily="18" charset="2"/>
              </a:rPr>
              <a:t>3</a:t>
            </a:r>
            <a:r>
              <a:rPr lang="en-US" altLang="en-US" sz="2800" i="0" dirty="0">
                <a:sym typeface="Symbol" panose="05050102010706020507" pitchFamily="18" charset="2"/>
              </a:rPr>
              <a:t>0 	A[j+1] = </a:t>
            </a:r>
            <a:r>
              <a:rPr lang="en-US" altLang="zh-CN" sz="2800" dirty="0">
                <a:sym typeface="Symbol" panose="05050102010706020507" pitchFamily="18" charset="2"/>
              </a:rPr>
              <a:t>3</a:t>
            </a:r>
            <a:r>
              <a:rPr lang="en-US" altLang="en-US" sz="2800" i="0" dirty="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" name="AutoShape 13">
            <a:extLst>
              <a:ext uri="{FF2B5EF4-FFF2-40B4-BE49-F238E27FC236}">
                <a16:creationId xmlns:a16="http://schemas.microsoft.com/office/drawing/2014/main" id="{F5B0F249-5FF2-409F-E864-8A7A47CD8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4394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0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D32B-B8F7-3F50-C11C-C757C825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Study Sorting Algorithms?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E23B-0137-AD9B-194E-96CFD662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a variety of situations that we can encounter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Various algorithms are better suited to some of these situations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4BF9-A0D8-5684-E499-1518D3CC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B31E0-C962-E167-B94B-23AFC925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20" y="2371950"/>
            <a:ext cx="2895600" cy="273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29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3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0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20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</a:t>
            </a:r>
            <a:r>
              <a:rPr lang="en-US" altLang="zh-CN" sz="280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0 	A[j+1] = </a:t>
            </a:r>
            <a:r>
              <a:rPr lang="en-US" altLang="zh-CN" sz="2800" dirty="0">
                <a:sym typeface="Symbol" panose="05050102010706020507" pitchFamily="18" charset="2"/>
              </a:rPr>
              <a:t>3</a:t>
            </a:r>
            <a:r>
              <a:rPr lang="en-US" altLang="en-US" sz="2800" i="0" dirty="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" name="AutoShape 13">
            <a:extLst>
              <a:ext uri="{FF2B5EF4-FFF2-40B4-BE49-F238E27FC236}">
                <a16:creationId xmlns:a16="http://schemas.microsoft.com/office/drawing/2014/main" id="{F5B0F249-5FF2-409F-E864-8A7A47CD8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4702313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71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3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0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20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</a:t>
            </a:r>
            <a:r>
              <a:rPr lang="en-US" altLang="zh-CN" sz="280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0 	A[j+1] = </a:t>
            </a:r>
            <a:r>
              <a:rPr lang="en-US" altLang="zh-CN" sz="2800" dirty="0">
                <a:sym typeface="Symbol" panose="05050102010706020507" pitchFamily="18" charset="2"/>
              </a:rPr>
              <a:t>3</a:t>
            </a:r>
            <a:r>
              <a:rPr lang="en-US" altLang="en-US" sz="2800" i="0" dirty="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" name="AutoShape 13">
            <a:extLst>
              <a:ext uri="{FF2B5EF4-FFF2-40B4-BE49-F238E27FC236}">
                <a16:creationId xmlns:a16="http://schemas.microsoft.com/office/drawing/2014/main" id="{F5B0F249-5FF2-409F-E864-8A7A47CD8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881" y="4145721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93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3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0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20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</a:t>
            </a:r>
            <a:r>
              <a:rPr lang="en-US" altLang="zh-CN" sz="2800" i="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0 	A[j+1] = </a:t>
            </a:r>
            <a:r>
              <a:rPr lang="en-US" altLang="zh-CN" sz="2800" i="0" dirty="0">
                <a:sym typeface="Symbol" panose="05050102010706020507" pitchFamily="18" charset="2"/>
              </a:rPr>
              <a:t>2</a:t>
            </a:r>
            <a:r>
              <a:rPr lang="en-US" altLang="en-US" sz="2800" i="0" dirty="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276061" y="521259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37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2946400"/>
            <a:ext cx="6781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j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- 1;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}	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6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144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2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86050" y="17272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86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44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002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86050" y="24892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33850" y="16906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i="0" dirty="0" err="1"/>
              <a:t>i</a:t>
            </a:r>
            <a:r>
              <a:rPr lang="en-US" altLang="en-US" sz="2800" i="0" dirty="0"/>
              <a:t> = </a:t>
            </a:r>
            <a:r>
              <a:rPr lang="en-US" altLang="zh-CN" sz="2800" i="0" dirty="0"/>
              <a:t>3</a:t>
            </a:r>
            <a:r>
              <a:rPr lang="en-US" altLang="en-US" sz="2800" i="0" dirty="0"/>
              <a:t>	j = </a:t>
            </a:r>
            <a:r>
              <a:rPr lang="en-US" altLang="zh-CN" sz="2800" dirty="0">
                <a:sym typeface="Symbol" panose="05050102010706020507" pitchFamily="18" charset="2"/>
              </a:rPr>
              <a:t>0</a:t>
            </a:r>
            <a:r>
              <a:rPr lang="en-US" altLang="en-US" sz="2800" i="0" dirty="0">
                <a:sym typeface="Symbol" panose="05050102010706020507" pitchFamily="18" charset="2"/>
              </a:rPr>
              <a:t>	</a:t>
            </a:r>
            <a:r>
              <a:rPr lang="en-US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en-US" altLang="en-US" sz="2800" i="0" dirty="0">
                <a:sym typeface="Symbol" panose="05050102010706020507" pitchFamily="18" charset="2"/>
              </a:rPr>
              <a:t> = 20</a:t>
            </a:r>
            <a:br>
              <a:rPr lang="en-US" altLang="en-US" sz="2800" i="0" dirty="0">
                <a:sym typeface="Symbol" panose="05050102010706020507" pitchFamily="18" charset="2"/>
              </a:rPr>
            </a:br>
            <a:r>
              <a:rPr lang="en-US" altLang="en-US" sz="2800" i="0" dirty="0">
                <a:sym typeface="Symbol" panose="05050102010706020507" pitchFamily="18" charset="2"/>
              </a:rPr>
              <a:t>A[j] = </a:t>
            </a:r>
            <a:r>
              <a:rPr lang="en-US" altLang="zh-CN" sz="2800" i="0" dirty="0">
                <a:sym typeface="Symbol" panose="05050102010706020507" pitchFamily="18" charset="2"/>
              </a:rPr>
              <a:t>1</a:t>
            </a:r>
            <a:r>
              <a:rPr lang="en-US" altLang="en-US" sz="2800" i="0" dirty="0">
                <a:sym typeface="Symbol" panose="05050102010706020507" pitchFamily="18" charset="2"/>
              </a:rPr>
              <a:t>0 	A[j+1] = </a:t>
            </a:r>
            <a:r>
              <a:rPr lang="en-US" altLang="zh-CN" sz="2800" i="0" dirty="0">
                <a:sym typeface="Symbol" panose="05050102010706020507" pitchFamily="18" charset="2"/>
              </a:rPr>
              <a:t>2</a:t>
            </a:r>
            <a:r>
              <a:rPr lang="en-US" altLang="en-US" sz="2800" i="0" dirty="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BBFEC01-5249-D35C-267A-66E5FD792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5934075"/>
            <a:ext cx="1266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711776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8650" y="1690688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4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for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= </a:t>
            </a:r>
            <a:r>
              <a:rPr lang="en-US" altLang="zh-CN" sz="2400" b="1" dirty="0">
                <a:latin typeface="Courier New" panose="02070309020205020404" pitchFamily="49" charset="0"/>
              </a:rPr>
              <a:t>1</a:t>
            </a:r>
            <a:r>
              <a:rPr lang="en-US" altLang="en-US" sz="2400" b="1" dirty="0">
                <a:latin typeface="Courier New" panose="02070309020205020404" pitchFamily="49" charset="0"/>
              </a:rPr>
              <a:t> to n</a:t>
            </a:r>
            <a:r>
              <a:rPr lang="en-US" altLang="zh-CN" sz="2400" b="1" dirty="0">
                <a:latin typeface="Courier New" panose="02070309020205020404" pitchFamily="49" charset="0"/>
              </a:rPr>
              <a:t>-1</a:t>
            </a:r>
            <a:r>
              <a:rPr lang="en-US" altLang="en-US" sz="2400" b="1" dirty="0">
                <a:latin typeface="Courier New" panose="02070309020205020404" pitchFamily="49" charset="0"/>
              </a:rPr>
              <a:t> 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]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j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- 1;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400" b="1" dirty="0">
                <a:latin typeface="Courier New" panose="02070309020205020404" pitchFamily="49" charset="0"/>
              </a:rPr>
              <a:t>=</a:t>
            </a:r>
            <a:r>
              <a:rPr lang="en-US" altLang="en-US" sz="24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}	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26632" y="1604269"/>
            <a:ext cx="33316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Gill Sans MT" panose="020B0502020104020203" pitchFamily="34" charset="0"/>
              </a:rPr>
              <a:t>What is the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precondition</a:t>
            </a:r>
            <a:endParaRPr lang="en-US" altLang="en-US" sz="2400" dirty="0">
              <a:latin typeface="Gill Sans MT" panose="020B0502020104020203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Gill Sans MT" panose="020B0502020104020203" pitchFamily="34" charset="0"/>
              </a:rPr>
              <a:t>for this loop?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645920" y="1939545"/>
            <a:ext cx="3868510" cy="160447"/>
          </a:xfrm>
          <a:custGeom>
            <a:avLst/>
            <a:gdLst>
              <a:gd name="T0" fmla="*/ 2147483646 w 2589"/>
              <a:gd name="T1" fmla="*/ 0 h 98"/>
              <a:gd name="T2" fmla="*/ 0 w 2589"/>
              <a:gd name="T3" fmla="*/ 2147483646 h 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89" h="98">
                <a:moveTo>
                  <a:pt x="2589" y="0"/>
                </a:moveTo>
                <a:lnTo>
                  <a:pt x="0" y="98"/>
                </a:ln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F4043-3675-9FBB-C0BD-E022F462D350}"/>
              </a:ext>
            </a:extLst>
          </p:cNvPr>
          <p:cNvSpPr txBox="1"/>
          <p:nvPr/>
        </p:nvSpPr>
        <p:spPr>
          <a:xfrm>
            <a:off x="6271591" y="4797980"/>
            <a:ext cx="134178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n&gt;=</a:t>
            </a:r>
            <a:r>
              <a:rPr lang="zh-CN" altLang="en-US" dirty="0"/>
              <a:t> </a:t>
            </a:r>
            <a:r>
              <a:rPr lang="en-US" altLang="zh-CN" dirty="0"/>
              <a:t>2!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8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8650" y="1690688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2400" b="1" dirty="0">
                <a:latin typeface="Courier New" panose="02070309020205020404" pitchFamily="49" charset="0"/>
              </a:rPr>
              <a:t>(A, n) 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for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= </a:t>
            </a:r>
            <a:r>
              <a:rPr lang="en-US" altLang="zh-CN" sz="2400" b="1" dirty="0">
                <a:latin typeface="Courier New" panose="02070309020205020404" pitchFamily="49" charset="0"/>
              </a:rPr>
              <a:t>1</a:t>
            </a:r>
            <a:r>
              <a:rPr lang="en-US" altLang="en-US" sz="2400" b="1" dirty="0">
                <a:latin typeface="Courier New" panose="02070309020205020404" pitchFamily="49" charset="0"/>
              </a:rPr>
              <a:t> to n</a:t>
            </a:r>
            <a:r>
              <a:rPr lang="en-US" altLang="zh-CN" sz="2400" b="1" dirty="0">
                <a:latin typeface="Courier New" panose="02070309020205020404" pitchFamily="49" charset="0"/>
              </a:rPr>
              <a:t>-1</a:t>
            </a:r>
            <a:r>
              <a:rPr lang="en-US" altLang="en-US" sz="2400" b="1" dirty="0">
                <a:latin typeface="Courier New" panose="02070309020205020404" pitchFamily="49" charset="0"/>
              </a:rPr>
              <a:t> 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key = A[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]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j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- 1;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while (j &gt;</a:t>
            </a:r>
            <a:r>
              <a:rPr lang="en-US" altLang="zh-CN" sz="2400" b="1" dirty="0">
                <a:latin typeface="Courier New" panose="02070309020205020404" pitchFamily="49" charset="0"/>
              </a:rPr>
              <a:t>=</a:t>
            </a:r>
            <a:r>
              <a:rPr lang="en-US" altLang="en-US" sz="2400" b="1" dirty="0">
                <a:latin typeface="Courier New" panose="02070309020205020404" pitchFamily="49" charset="0"/>
              </a:rPr>
              <a:t> 0) and (A[j] &gt; key) 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	A[j+1] = A[j]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	j = j - 1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}	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A[j+1] = key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}		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276850" y="5039152"/>
            <a:ext cx="28845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Gill Sans MT" panose="020B0502020104020203" pitchFamily="34" charset="0"/>
              </a:rPr>
              <a:t>How many times will </a:t>
            </a:r>
            <a:br>
              <a:rPr lang="en-US" altLang="en-US" sz="2400" dirty="0">
                <a:latin typeface="Gill Sans MT" panose="020B0502020104020203" pitchFamily="34" charset="0"/>
              </a:rPr>
            </a:br>
            <a:r>
              <a:rPr lang="en-US" altLang="en-US" sz="2400" dirty="0">
                <a:latin typeface="Gill Sans MT" panose="020B0502020104020203" pitchFamily="34" charset="0"/>
              </a:rPr>
              <a:t>this loop execute?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246811" y="3361509"/>
            <a:ext cx="3045914" cy="1986779"/>
          </a:xfrm>
          <a:custGeom>
            <a:avLst/>
            <a:gdLst>
              <a:gd name="T0" fmla="*/ 2147483646 w 2010"/>
              <a:gd name="T1" fmla="*/ 2147483646 h 1111"/>
              <a:gd name="T2" fmla="*/ 0 w 2010"/>
              <a:gd name="T3" fmla="*/ 0 h 11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10" h="1111">
                <a:moveTo>
                  <a:pt x="2010" y="111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B8B604-DE7E-405F-8D31-2FC0BD4128DE}"/>
              </a:ext>
            </a:extLst>
          </p:cNvPr>
          <p:cNvSpPr/>
          <p:nvPr/>
        </p:nvSpPr>
        <p:spPr>
          <a:xfrm>
            <a:off x="1473693" y="3515557"/>
            <a:ext cx="5264458" cy="165124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8650" y="1524000"/>
            <a:ext cx="80581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u="sng" dirty="0">
                <a:latin typeface="Gill Sans MT" panose="020B0502020104020203" pitchFamily="34" charset="0"/>
              </a:rPr>
              <a:t>	Statement 						Effort</a:t>
            </a:r>
          </a:p>
          <a:p>
            <a:pPr eaLnBrk="1" hangingPunct="1">
              <a:buFontTx/>
              <a:buNone/>
            </a:pP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InsertionSort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(A, n) {		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for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to n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-1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{ 				</a:t>
            </a:r>
            <a:endParaRPr lang="en-US" altLang="en-US" sz="2000" b="1" dirty="0">
              <a:solidFill>
                <a:schemeClr val="bg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key = A[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]					</a:t>
            </a:r>
            <a:endParaRPr lang="en-US" altLang="en-US" sz="2000" b="1" dirty="0">
              <a:solidFill>
                <a:schemeClr val="bg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	j =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- 1;					</a:t>
            </a:r>
            <a:endParaRPr lang="en-US" altLang="en-US" sz="2000" b="1" dirty="0">
              <a:solidFill>
                <a:schemeClr val="bg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while (j &gt;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latin typeface="Courier New" panose="02070309020205020404" pitchFamily="49" charset="0"/>
              </a:rPr>
              <a:t> 0) and (A[j] &gt; key) {	</a:t>
            </a:r>
            <a:endParaRPr lang="en-US" altLang="en-US" sz="2000" b="1" dirty="0">
              <a:latin typeface="Gill Sans MT" panose="020B0502020104020203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	A[j+1] = A[j]			</a:t>
            </a:r>
            <a:endParaRPr lang="en-US" altLang="en-US" sz="2000" b="1" dirty="0">
              <a:solidFill>
                <a:srgbClr val="0000FF"/>
              </a:solidFill>
              <a:latin typeface="Gill Sans MT" panose="020B0502020104020203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	j = j - 1				</a:t>
            </a:r>
            <a:endParaRPr lang="en-US" altLang="en-US" sz="2000" b="1" dirty="0">
              <a:solidFill>
                <a:srgbClr val="0000FF"/>
              </a:solidFill>
              <a:latin typeface="Gill Sans MT" panose="020B0502020104020203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}				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A[j+1] = key				</a:t>
            </a:r>
            <a:endParaRPr lang="en-US" altLang="en-US" sz="2000" b="1" dirty="0">
              <a:solidFill>
                <a:schemeClr val="bg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}							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9E7FA2-3D89-40FC-B685-81A34F1162E6}"/>
                  </a:ext>
                </a:extLst>
              </p:cNvPr>
              <p:cNvSpPr/>
              <p:nvPr/>
            </p:nvSpPr>
            <p:spPr>
              <a:xfrm>
                <a:off x="5157926" y="2024587"/>
                <a:ext cx="3708091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5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en-US" sz="25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en-US" sz="25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5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5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25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5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5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5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en-US" sz="25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sz="25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500" b="1" i="1" dirty="0" err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en-US" sz="25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5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5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25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500" b="1" dirty="0">
                  <a:solidFill>
                    <a:srgbClr val="00B050"/>
                  </a:solidFill>
                  <a:latin typeface="Gill Sans MT" panose="020B05020201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5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sz="2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500" dirty="0">
                    <a:latin typeface="Gill Sans MT" panose="020B0502020104020203" pitchFamily="34" charset="0"/>
                  </a:rPr>
                  <a:t> = # of iteration </a:t>
                </a:r>
                <a:r>
                  <a:rPr lang="en-US" altLang="zh-CN" sz="2500" dirty="0">
                    <a:latin typeface="Gill Sans MT" panose="020B0502020104020203" pitchFamily="34" charset="0"/>
                  </a:rPr>
                  <a:t>to</a:t>
                </a:r>
                <a:r>
                  <a:rPr lang="zh-CN" altLang="en-US" sz="2500" dirty="0">
                    <a:latin typeface="Gill Sans MT" panose="020B0502020104020203" pitchFamily="34" charset="0"/>
                  </a:rPr>
                  <a:t> </a:t>
                </a:r>
                <a:r>
                  <a:rPr lang="en-US" altLang="zh-CN" sz="2500" dirty="0">
                    <a:latin typeface="Gill Sans MT" panose="020B0502020104020203" pitchFamily="34" charset="0"/>
                  </a:rPr>
                  <a:t>run</a:t>
                </a:r>
                <a:r>
                  <a:rPr lang="zh-CN" altLang="en-US" sz="2500" dirty="0">
                    <a:latin typeface="Gill Sans MT" panose="020B0502020104020203" pitchFamily="34" charset="0"/>
                  </a:rPr>
                  <a:t> </a:t>
                </a:r>
                <a:r>
                  <a:rPr lang="en-US" altLang="zh-CN" sz="2500" dirty="0">
                    <a:latin typeface="Gill Sans MT" panose="020B0502020104020203" pitchFamily="34" charset="0"/>
                  </a:rPr>
                  <a:t>statements</a:t>
                </a:r>
                <a:r>
                  <a:rPr lang="zh-CN" altLang="en-US" sz="2500" dirty="0">
                    <a:latin typeface="Gill Sans MT" panose="020B0502020104020203" pitchFamily="34" charset="0"/>
                  </a:rPr>
                  <a:t> </a:t>
                </a:r>
                <a:r>
                  <a:rPr lang="en-US" altLang="zh-CN" sz="2500" dirty="0">
                    <a:latin typeface="Gill Sans MT" panose="020B0502020104020203" pitchFamily="34" charset="0"/>
                  </a:rPr>
                  <a:t>inside</a:t>
                </a:r>
                <a:r>
                  <a:rPr lang="zh-CN" altLang="en-US" sz="2500" dirty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500" dirty="0">
                    <a:latin typeface="Gill Sans MT" panose="020B0502020104020203" pitchFamily="34" charset="0"/>
                  </a:rPr>
                  <a:t>while </a:t>
                </a:r>
                <a:r>
                  <a:rPr lang="en-US" altLang="zh-CN" sz="2500" dirty="0">
                    <a:latin typeface="Gill Sans MT" panose="020B0502020104020203" pitchFamily="34" charset="0"/>
                  </a:rPr>
                  <a:t>loop</a:t>
                </a:r>
                <a:r>
                  <a:rPr lang="en-US" altLang="en-US" sz="2500" dirty="0">
                    <a:latin typeface="Gill Sans MT" panose="020B0502020104020203" pitchFamily="34" charset="0"/>
                  </a:rPr>
                  <a:t> for the </a:t>
                </a:r>
                <a:r>
                  <a:rPr lang="en-US" altLang="en-US" sz="2500" dirty="0" err="1">
                    <a:latin typeface="Gill Sans MT" panose="020B0502020104020203" pitchFamily="34" charset="0"/>
                  </a:rPr>
                  <a:t>i</a:t>
                </a:r>
                <a:r>
                  <a:rPr lang="en-US" altLang="en-US" sz="2500" baseline="30000" dirty="0" err="1">
                    <a:latin typeface="Gill Sans MT" panose="020B0502020104020203" pitchFamily="34" charset="0"/>
                  </a:rPr>
                  <a:t>th</a:t>
                </a:r>
                <a:r>
                  <a:rPr lang="en-US" altLang="en-US" sz="2500" dirty="0">
                    <a:latin typeface="Gill Sans MT" panose="020B0502020104020203" pitchFamily="34" charset="0"/>
                  </a:rPr>
                  <a:t> loop</a:t>
                </a:r>
                <a:endParaRPr lang="en-US" sz="25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9E7FA2-3D89-40FC-B685-81A34F116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926" y="2024587"/>
                <a:ext cx="3708091" cy="1631216"/>
              </a:xfrm>
              <a:prstGeom prst="rect">
                <a:avLst/>
              </a:prstGeom>
              <a:blipFill>
                <a:blip r:embed="rId2"/>
                <a:stretch>
                  <a:fillRect l="-3082" r="-342" b="-8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79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628650" y="1524000"/>
                <a:ext cx="8058150" cy="434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 u="sng" dirty="0">
                    <a:latin typeface="Gill Sans MT" panose="020B0502020104020203" pitchFamily="34" charset="0"/>
                  </a:rPr>
                  <a:t>	Statement 						Effort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 err="1">
                    <a:latin typeface="Courier New" panose="02070309020205020404" pitchFamily="49" charset="0"/>
                  </a:rPr>
                  <a:t>InsertionSort</a:t>
                </a:r>
                <a:r>
                  <a:rPr lang="en-US" altLang="en-US" sz="2000" b="1" dirty="0">
                    <a:latin typeface="Courier New" panose="02070309020205020404" pitchFamily="49" charset="0"/>
                  </a:rPr>
                  <a:t>(A, n) {				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</a:rPr>
                  <a:t>	for </a:t>
                </a:r>
                <a:r>
                  <a:rPr lang="en-US" altLang="en-US" sz="2000" b="1" dirty="0" err="1">
                    <a:latin typeface="Courier New" panose="02070309020205020404" pitchFamily="49" charset="0"/>
                  </a:rPr>
                  <a:t>i</a:t>
                </a:r>
                <a:r>
                  <a:rPr lang="en-US" altLang="en-US" sz="2000" b="1" dirty="0">
                    <a:latin typeface="Courier New" panose="02070309020205020404" pitchFamily="49" charset="0"/>
                  </a:rPr>
                  <a:t> = </a:t>
                </a:r>
                <a:r>
                  <a:rPr lang="en-US" altLang="zh-CN" sz="2000" b="1" dirty="0">
                    <a:latin typeface="Courier New" panose="02070309020205020404" pitchFamily="49" charset="0"/>
                  </a:rPr>
                  <a:t>1</a:t>
                </a:r>
                <a:r>
                  <a:rPr lang="en-US" altLang="en-US" sz="2000" b="1" dirty="0">
                    <a:latin typeface="Courier New" panose="02070309020205020404" pitchFamily="49" charset="0"/>
                  </a:rPr>
                  <a:t> to n</a:t>
                </a:r>
                <a:r>
                  <a:rPr lang="en-US" altLang="zh-CN" sz="2000" b="1" dirty="0">
                    <a:latin typeface="Courier New" panose="02070309020205020404" pitchFamily="49" charset="0"/>
                  </a:rPr>
                  <a:t>-1</a:t>
                </a:r>
                <a:r>
                  <a:rPr lang="en-US" altLang="en-US" sz="2000" b="1" dirty="0">
                    <a:latin typeface="Courier New" panose="02070309020205020404" pitchFamily="49" charset="0"/>
                  </a:rPr>
                  <a:t> { 				</a:t>
                </a:r>
                <a:endParaRPr lang="en-US" altLang="en-US" sz="2000" b="1" dirty="0">
                  <a:solidFill>
                    <a:srgbClr val="0000FF"/>
                  </a:solidFill>
                  <a:latin typeface="Gill Sans MT" panose="020B0502020104020203" pitchFamily="34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</a:rPr>
                  <a:t>		key = A[</a:t>
                </a:r>
                <a:r>
                  <a:rPr lang="en-US" altLang="en-US" sz="2000" b="1" dirty="0" err="1">
                    <a:latin typeface="Courier New" panose="02070309020205020404" pitchFamily="49" charset="0"/>
                  </a:rPr>
                  <a:t>i</a:t>
                </a:r>
                <a:r>
                  <a:rPr lang="en-US" altLang="en-US" sz="2000" b="1" dirty="0">
                    <a:latin typeface="Courier New" panose="02070309020205020404" pitchFamily="49" charset="0"/>
                  </a:rPr>
                  <a:t>]					</a:t>
                </a:r>
                <a:r>
                  <a:rPr lang="en-US" altLang="en-US" sz="2000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n-1</a:t>
                </a:r>
                <a:endParaRPr lang="en-US" altLang="en-US" sz="2000" b="1" dirty="0">
                  <a:solidFill>
                    <a:srgbClr val="0000FF"/>
                  </a:solidFill>
                  <a:latin typeface="Gill Sans MT" panose="020B0502020104020203" pitchFamily="34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</a:rPr>
                  <a:t>		j = </a:t>
                </a:r>
                <a:r>
                  <a:rPr lang="en-US" altLang="en-US" sz="2000" b="1" dirty="0" err="1">
                    <a:latin typeface="Courier New" panose="02070309020205020404" pitchFamily="49" charset="0"/>
                  </a:rPr>
                  <a:t>i</a:t>
                </a:r>
                <a:r>
                  <a:rPr lang="en-US" altLang="en-US" sz="2000" b="1" dirty="0">
                    <a:latin typeface="Courier New" panose="02070309020205020404" pitchFamily="49" charset="0"/>
                  </a:rPr>
                  <a:t> - 1;					</a:t>
                </a:r>
                <a:r>
                  <a:rPr lang="en-US" altLang="en-US" sz="2000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n-1</a:t>
                </a:r>
                <a:endParaRPr lang="en-US" altLang="en-US" sz="2000" b="1" dirty="0">
                  <a:solidFill>
                    <a:srgbClr val="0000FF"/>
                  </a:solidFill>
                  <a:latin typeface="Gill Sans MT" panose="020B0502020104020203" pitchFamily="34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</a:rPr>
                  <a:t>		while (j &gt;</a:t>
                </a:r>
                <a:r>
                  <a:rPr lang="en-US" altLang="zh-CN" sz="2000" b="1" dirty="0">
                    <a:latin typeface="Courier New" panose="02070309020205020404" pitchFamily="49" charset="0"/>
                  </a:rPr>
                  <a:t>=</a:t>
                </a:r>
                <a:r>
                  <a:rPr lang="en-US" altLang="en-US" sz="2000" b="1" dirty="0">
                    <a:latin typeface="Courier New" panose="02070309020205020404" pitchFamily="49" charset="0"/>
                  </a:rPr>
                  <a:t> 0) and (A[j] &gt; key) {	</a:t>
                </a:r>
                <a:endParaRPr lang="en-US" altLang="en-US" sz="2000" b="1" dirty="0">
                  <a:latin typeface="Gill Sans MT" panose="020B0502020104020203" pitchFamily="34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</a:rPr>
                  <a:t>			A[j+1] = A[j]			</a:t>
                </a:r>
                <a:r>
                  <a:rPr lang="en-US" altLang="en-US" sz="2000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P</a:t>
                </a:r>
                <a:endParaRPr lang="en-US" altLang="en-US" sz="2000" b="1" dirty="0">
                  <a:solidFill>
                    <a:srgbClr val="0000FF"/>
                  </a:solidFill>
                  <a:latin typeface="Gill Sans MT" panose="020B0502020104020203" pitchFamily="34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</a:rPr>
                  <a:t>			j = j - 1				</a:t>
                </a:r>
                <a:r>
                  <a:rPr lang="en-US" altLang="en-US" sz="2000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P</a:t>
                </a:r>
                <a:endParaRPr lang="en-US" altLang="en-US" sz="2000" b="1" dirty="0">
                  <a:solidFill>
                    <a:srgbClr val="0000FF"/>
                  </a:solidFill>
                  <a:latin typeface="Gill Sans MT" panose="020B0502020104020203" pitchFamily="34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</a:rPr>
                  <a:t>		}						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</a:rPr>
                  <a:t>		A[j+1] = key				</a:t>
                </a:r>
                <a:r>
                  <a:rPr lang="en-US" altLang="en-US" sz="2000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n-1</a:t>
                </a:r>
                <a:endParaRPr lang="en-US" altLang="en-US" sz="2000" b="1" dirty="0">
                  <a:solidFill>
                    <a:srgbClr val="0000FF"/>
                  </a:solidFill>
                  <a:latin typeface="Gill Sans MT" panose="020B0502020104020203" pitchFamily="34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</a:rPr>
                  <a:t>	}							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</a:rPr>
                  <a:t>}</a:t>
                </a:r>
                <a:r>
                  <a:rPr lang="zh-CN" altLang="en-US" sz="2000" b="1" dirty="0"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en-US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en-US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dirty="0">
                    <a:latin typeface="Gill Sans MT" panose="020B0502020104020203" pitchFamily="34" charset="0"/>
                  </a:rPr>
                  <a:t> = # of iteration </a:t>
                </a:r>
                <a:r>
                  <a:rPr lang="en-US" altLang="zh-CN" sz="1800" dirty="0">
                    <a:latin typeface="Gill Sans MT" panose="020B0502020104020203" pitchFamily="34" charset="0"/>
                  </a:rPr>
                  <a:t>to</a:t>
                </a:r>
                <a:r>
                  <a:rPr lang="zh-CN" altLang="en-US" sz="1800" dirty="0">
                    <a:latin typeface="Gill Sans MT" panose="020B0502020104020203" pitchFamily="34" charset="0"/>
                  </a:rPr>
                  <a:t> </a:t>
                </a:r>
                <a:r>
                  <a:rPr lang="en-US" altLang="zh-CN" sz="1800" dirty="0">
                    <a:latin typeface="Gill Sans MT" panose="020B0502020104020203" pitchFamily="34" charset="0"/>
                  </a:rPr>
                  <a:t>run</a:t>
                </a:r>
                <a:r>
                  <a:rPr lang="zh-CN" altLang="en-US" sz="1800" dirty="0">
                    <a:latin typeface="Gill Sans MT" panose="020B0502020104020203" pitchFamily="34" charset="0"/>
                  </a:rPr>
                  <a:t> </a:t>
                </a:r>
                <a:r>
                  <a:rPr lang="en-US" altLang="zh-CN" sz="1800" dirty="0">
                    <a:latin typeface="Gill Sans MT" panose="020B0502020104020203" pitchFamily="34" charset="0"/>
                  </a:rPr>
                  <a:t>statements</a:t>
                </a:r>
                <a:r>
                  <a:rPr lang="zh-CN" altLang="en-US" sz="1800" dirty="0">
                    <a:latin typeface="Gill Sans MT" panose="020B0502020104020203" pitchFamily="34" charset="0"/>
                  </a:rPr>
                  <a:t> </a:t>
                </a:r>
                <a:r>
                  <a:rPr lang="en-US" altLang="zh-CN" sz="1800" dirty="0">
                    <a:latin typeface="Gill Sans MT" panose="020B0502020104020203" pitchFamily="34" charset="0"/>
                  </a:rPr>
                  <a:t>inside</a:t>
                </a:r>
                <a:r>
                  <a:rPr lang="zh-CN" altLang="en-US" sz="1800" dirty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1800" dirty="0">
                    <a:latin typeface="Gill Sans MT" panose="020B0502020104020203" pitchFamily="34" charset="0"/>
                  </a:rPr>
                  <a:t>while </a:t>
                </a:r>
                <a:r>
                  <a:rPr lang="en-US" altLang="zh-CN" sz="1800" dirty="0">
                    <a:latin typeface="Gill Sans MT" panose="020B0502020104020203" pitchFamily="34" charset="0"/>
                  </a:rPr>
                  <a:t>loop</a:t>
                </a:r>
                <a:r>
                  <a:rPr lang="en-US" altLang="en-US" sz="1800" dirty="0">
                    <a:latin typeface="Gill Sans MT" panose="020B0502020104020203" pitchFamily="34" charset="0"/>
                  </a:rPr>
                  <a:t> for the i</a:t>
                </a:r>
                <a:r>
                  <a:rPr lang="en-US" altLang="en-US" sz="1800" baseline="30000" dirty="0">
                    <a:latin typeface="Gill Sans MT" panose="020B0502020104020203" pitchFamily="34" charset="0"/>
                  </a:rPr>
                  <a:t>th</a:t>
                </a:r>
                <a:r>
                  <a:rPr lang="en-US" altLang="en-US" sz="1800" dirty="0">
                    <a:latin typeface="Gill Sans MT" panose="020B0502020104020203" pitchFamily="34" charset="0"/>
                  </a:rPr>
                  <a:t> loop</a:t>
                </a:r>
                <a:endParaRPr lang="en-US" altLang="en-US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524000"/>
                <a:ext cx="8058150" cy="4343400"/>
              </a:xfrm>
              <a:prstGeom prst="rect">
                <a:avLst/>
              </a:prstGeom>
              <a:blipFill>
                <a:blip r:embed="rId2"/>
                <a:stretch>
                  <a:fillRect l="-787" t="-2041" b="-189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532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Insertion Sort –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9"/>
                <a:ext cx="7951788" cy="282644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d>
                      <m:dPr>
                        <m:ctrlP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</m:d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b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</a:b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  <a:latin typeface="Gill Sans MT" panose="020B0502020104020203" pitchFamily="34" charset="0"/>
                    <a:cs typeface="Arial" panose="020B0604020202020204" pitchFamily="34" charset="0"/>
                  </a:rPr>
                  <a:t>What can P be?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Best case </a:t>
                </a:r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inner loop body never executed: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en-US" altLang="en-US" b="1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951788" cy="2826448"/>
              </a:xfrm>
              <a:blipFill>
                <a:blip r:embed="rId2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034719-92F8-4EEA-8EC5-A42FA64411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Insertion Sort –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9"/>
                <a:ext cx="7951788" cy="282644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d>
                      <m:dPr>
                        <m:ctrlP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</m:d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b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</a:b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  <a:latin typeface="Gill Sans MT" panose="020B0502020104020203" pitchFamily="34" charset="0"/>
                    <a:cs typeface="Arial" panose="020B0604020202020204" pitchFamily="34" charset="0"/>
                  </a:rPr>
                  <a:t>What can P be?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Best case </a:t>
                </a:r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inner loop body never executed: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en-US" altLang="en-US" b="1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altLang="en-US" i="1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951788" cy="2826448"/>
              </a:xfrm>
              <a:blipFill>
                <a:blip r:embed="rId2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034719-92F8-4EEA-8EC5-A42FA64411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4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869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60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BF21E8-61E2-45EE-B138-E19DAB907C84}"/>
              </a:ext>
            </a:extLst>
          </p:cNvPr>
          <p:cNvSpPr/>
          <p:nvPr/>
        </p:nvSpPr>
        <p:spPr>
          <a:xfrm>
            <a:off x="1535837" y="4785065"/>
            <a:ext cx="6125592" cy="71021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Insertion Sort –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951788" cy="4878387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d>
                      <m:dPr>
                        <m:ctrlP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</m:d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b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</a:b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  <a:latin typeface="Gill Sans MT" panose="020B0502020104020203" pitchFamily="34" charset="0"/>
                    <a:cs typeface="Arial" panose="020B0604020202020204" pitchFamily="34" charset="0"/>
                  </a:rPr>
                  <a:t>What can P be?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Best case </a:t>
                </a:r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inner loop body never executed: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en-US" altLang="en-US" b="1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altLang="en-US" i="1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en-US" b="1" i="1" dirty="0"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en-US" i="1" dirty="0">
                  <a:cs typeface="Arial" panose="020B0604020202020204" pitchFamily="34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951788" cy="4878387"/>
              </a:xfrm>
              <a:blipFill>
                <a:blip r:embed="rId2"/>
                <a:stretch>
                  <a:fillRect l="-1435" t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034719-92F8-4EEA-8EC5-A42FA64411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48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BF21E8-61E2-45EE-B138-E19DAB907C84}"/>
              </a:ext>
            </a:extLst>
          </p:cNvPr>
          <p:cNvSpPr/>
          <p:nvPr/>
        </p:nvSpPr>
        <p:spPr>
          <a:xfrm>
            <a:off x="1535837" y="4785065"/>
            <a:ext cx="6125592" cy="71021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Insertion Sort –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951788" cy="4878387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d>
                      <m:dPr>
                        <m:ctrlP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</m:d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b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</a:b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  <a:latin typeface="Gill Sans MT" panose="020B0502020104020203" pitchFamily="34" charset="0"/>
                    <a:cs typeface="Arial" panose="020B0604020202020204" pitchFamily="34" charset="0"/>
                  </a:rPr>
                  <a:t>What can P be?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Best case </a:t>
                </a:r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inner loop body never executed: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en-US" altLang="en-US" b="1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altLang="en-US" i="1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en-US" b="1" i="1" dirty="0"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en-US" i="1" dirty="0">
                  <a:cs typeface="Arial" panose="020B0604020202020204" pitchFamily="34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951788" cy="4878387"/>
              </a:xfrm>
              <a:blipFill>
                <a:blip r:embed="rId2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034719-92F8-4EEA-8EC5-A42FA64411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E7C60-47F5-45F1-BF80-B244D609A430}"/>
              </a:ext>
            </a:extLst>
          </p:cNvPr>
          <p:cNvSpPr/>
          <p:nvPr/>
        </p:nvSpPr>
        <p:spPr>
          <a:xfrm>
            <a:off x="2691701" y="5833660"/>
            <a:ext cx="3813865" cy="564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en-US" sz="3000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T(n) is a linear function</a:t>
            </a:r>
          </a:p>
        </p:txBody>
      </p:sp>
    </p:spTree>
    <p:extLst>
      <p:ext uri="{BB962C8B-B14F-4D97-AF65-F5344CB8AC3E}">
        <p14:creationId xmlns:p14="http://schemas.microsoft.com/office/powerpoint/2010/main" val="3293032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Insertion Sort –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951788" cy="245518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d>
                      <m:dPr>
                        <m:ctrlP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</m:d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  <a:latin typeface="Gill Sans MT" panose="020B0502020104020203" pitchFamily="34" charset="0"/>
                    <a:cs typeface="Arial" panose="020B0604020202020204" pitchFamily="34" charset="0"/>
                  </a:rPr>
                  <a:t>What can P be?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Worst case </a:t>
                </a:r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inner loop body executed for all previous elements: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951788" cy="2455184"/>
              </a:xfrm>
              <a:blipFill>
                <a:blip r:embed="rId2"/>
                <a:stretch>
                  <a:fillRect l="-1379" r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034719-92F8-4EEA-8EC5-A42FA64411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6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Insertion Sort –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951788" cy="3121009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d>
                      <m:dPr>
                        <m:ctrlP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</m:d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  <a:latin typeface="Gill Sans MT" panose="020B0502020104020203" pitchFamily="34" charset="0"/>
                    <a:cs typeface="Arial" panose="020B0604020202020204" pitchFamily="34" charset="0"/>
                  </a:rPr>
                  <a:t>What can P be?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Worst case </a:t>
                </a:r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inner loop body executed for all previous elements:</a:t>
                </a:r>
                <a:r>
                  <a:rPr lang="en-US" altLang="en-US" dirty="0">
                    <a:solidFill>
                      <a:srgbClr val="00B050"/>
                    </a:solidFill>
                    <a:latin typeface="Gill Sans MT" panose="020B0502020104020203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en-US" b="0" i="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=1+2+…+(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−1)=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951788" cy="3121009"/>
              </a:xfrm>
              <a:blipFill>
                <a:blip r:embed="rId2"/>
                <a:stretch>
                  <a:fillRect l="-1435" t="-405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034719-92F8-4EEA-8EC5-A42FA64411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80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105F-A78A-4613-B05D-74406C7A1834}"/>
              </a:ext>
            </a:extLst>
          </p:cNvPr>
          <p:cNvSpPr/>
          <p:nvPr/>
        </p:nvSpPr>
        <p:spPr>
          <a:xfrm>
            <a:off x="1130660" y="5060361"/>
            <a:ext cx="7053220" cy="71021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Insertion Sort –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951788" cy="4665662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d>
                      <m:dPr>
                        <m:ctrlP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</m:d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  <a:latin typeface="Gill Sans MT" panose="020B0502020104020203" pitchFamily="34" charset="0"/>
                    <a:cs typeface="Arial" panose="020B0604020202020204" pitchFamily="34" charset="0"/>
                  </a:rPr>
                  <a:t>What can P be?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Worst case </a:t>
                </a:r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inner loop body executed for all previous elements: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en-US" b="0" i="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=1+2+…+(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−1)=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T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</m:t>
                          </m:r>
                        </m:e>
                      </m:d>
                      <m: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</m:t>
                      </m:r>
                      <m: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+3(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n</m:t>
                      </m:r>
                      <m: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−1)=(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n</m:t>
                      </m:r>
                      <m: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+3)(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n</m:t>
                      </m:r>
                      <m: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−1)</m:t>
                      </m:r>
                    </m:oMath>
                  </m:oMathPara>
                </a14:m>
                <a:endParaRPr lang="en-US" altLang="en-US" b="0" dirty="0">
                  <a:solidFill>
                    <a:srgbClr val="0000FF"/>
                  </a:solidFill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951788" cy="4665662"/>
              </a:xfrm>
              <a:blipFill>
                <a:blip r:embed="rId2"/>
                <a:stretch>
                  <a:fillRect l="-1435" t="-271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034719-92F8-4EEA-8EC5-A42FA64411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00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105F-A78A-4613-B05D-74406C7A1834}"/>
              </a:ext>
            </a:extLst>
          </p:cNvPr>
          <p:cNvSpPr/>
          <p:nvPr/>
        </p:nvSpPr>
        <p:spPr>
          <a:xfrm>
            <a:off x="1130660" y="5060361"/>
            <a:ext cx="7053220" cy="71021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Insertion Sort –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951788" cy="4665662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d>
                      <m:dPr>
                        <m:ctrlP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</m:d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  <a:latin typeface="Gill Sans MT" panose="020B0502020104020203" pitchFamily="34" charset="0"/>
                    <a:cs typeface="Arial" panose="020B0604020202020204" pitchFamily="34" charset="0"/>
                  </a:rPr>
                  <a:t>What can P be?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Worst case </a:t>
                </a:r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inner loop body executed for all previous elements: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en-US" b="0" i="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=1+2+…+(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−1)=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T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</m:t>
                          </m:r>
                        </m:e>
                      </m:d>
                      <m: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</m:t>
                      </m:r>
                      <m: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+3(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n</m:t>
                      </m:r>
                      <m: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−1)=(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n</m:t>
                      </m:r>
                      <m: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+3)(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n</m:t>
                      </m:r>
                      <m: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−1)</m:t>
                      </m:r>
                    </m:oMath>
                  </m:oMathPara>
                </a14:m>
                <a:endParaRPr lang="en-US" altLang="en-US" b="0" dirty="0">
                  <a:solidFill>
                    <a:srgbClr val="0000FF"/>
                  </a:solidFill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951788" cy="4665662"/>
              </a:xfrm>
              <a:blipFill>
                <a:blip r:embed="rId2"/>
                <a:stretch>
                  <a:fillRect l="-1435" t="-271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034719-92F8-4EEA-8EC5-A42FA64411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2104FD-6513-182D-5379-DD3478C77528}"/>
              </a:ext>
            </a:extLst>
          </p:cNvPr>
          <p:cNvSpPr/>
          <p:nvPr/>
        </p:nvSpPr>
        <p:spPr>
          <a:xfrm>
            <a:off x="2408271" y="5973949"/>
            <a:ext cx="439254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en-US" sz="3000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T(n) is a quadratic function</a:t>
            </a:r>
          </a:p>
        </p:txBody>
      </p:sp>
    </p:spTree>
    <p:extLst>
      <p:ext uri="{BB962C8B-B14F-4D97-AF65-F5344CB8AC3E}">
        <p14:creationId xmlns:p14="http://schemas.microsoft.com/office/powerpoint/2010/main" val="689312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C8C0F3C-E62C-E437-AB22-1498D7D8DC02}"/>
              </a:ext>
            </a:extLst>
          </p:cNvPr>
          <p:cNvSpPr/>
          <p:nvPr/>
        </p:nvSpPr>
        <p:spPr>
          <a:xfrm>
            <a:off x="1369199" y="2706305"/>
            <a:ext cx="7053220" cy="71021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D6287-56EE-0602-5CC2-00FAC92A8804}"/>
              </a:ext>
            </a:extLst>
          </p:cNvPr>
          <p:cNvSpPr/>
          <p:nvPr/>
        </p:nvSpPr>
        <p:spPr>
          <a:xfrm>
            <a:off x="1369199" y="3646187"/>
            <a:ext cx="7053220" cy="71021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C24E3-FBBE-0840-D6D3-DBAC4181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Insertion Sort –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BEE0-A6A0-DFA5-E562-9827629A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Asymptotic</a:t>
            </a:r>
            <a:r>
              <a:rPr lang="zh-CN" altLang="en-US" dirty="0"/>
              <a:t> </a:t>
            </a:r>
            <a:r>
              <a:rPr lang="en-US" altLang="zh-CN" dirty="0"/>
              <a:t>Notation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T(n)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4F0F6-D44C-7611-6AB0-E214E71E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3EA86-F739-66AD-EBA9-03F8E91718DA}"/>
                  </a:ext>
                </a:extLst>
              </p:cNvPr>
              <p:cNvSpPr txBox="1"/>
              <p:nvPr/>
            </p:nvSpPr>
            <p:spPr>
              <a:xfrm>
                <a:off x="2286000" y="3708906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𝛺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3EA86-F739-66AD-EBA9-03F8E9171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708906"/>
                <a:ext cx="4572000" cy="584775"/>
              </a:xfrm>
              <a:prstGeom prst="rect">
                <a:avLst/>
              </a:prstGeom>
              <a:blipFill>
                <a:blip r:embed="rId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61BFE27-97AF-0BFF-BBD0-AFF3974E9F48}"/>
              </a:ext>
            </a:extLst>
          </p:cNvPr>
          <p:cNvSpPr txBox="1"/>
          <p:nvPr/>
        </p:nvSpPr>
        <p:spPr>
          <a:xfrm>
            <a:off x="5347252" y="4681324"/>
            <a:ext cx="143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Worst case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F09-1DE8-EE84-6236-66DA12A326D2}"/>
              </a:ext>
            </a:extLst>
          </p:cNvPr>
          <p:cNvSpPr txBox="1"/>
          <p:nvPr/>
        </p:nvSpPr>
        <p:spPr>
          <a:xfrm>
            <a:off x="2594114" y="4691257"/>
            <a:ext cx="1282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  <a:cs typeface="Arial" panose="020B0604020202020204" pitchFamily="34" charset="0"/>
              </a:rPr>
              <a:t>Best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 case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81FE14-E034-506F-4A53-30507CEBDBE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235188" y="4293681"/>
            <a:ext cx="0" cy="397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B2D0C1-B9FB-6A13-F0E3-E3240E5B6DC1}"/>
              </a:ext>
            </a:extLst>
          </p:cNvPr>
          <p:cNvCxnSpPr>
            <a:cxnSpLocks/>
          </p:cNvCxnSpPr>
          <p:nvPr/>
        </p:nvCxnSpPr>
        <p:spPr>
          <a:xfrm flipV="1">
            <a:off x="5961823" y="4283748"/>
            <a:ext cx="0" cy="397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FEFC3F-C2E6-37AF-E0FD-8554C5F39708}"/>
                  </a:ext>
                </a:extLst>
              </p:cNvPr>
              <p:cNvSpPr txBox="1"/>
              <p:nvPr/>
            </p:nvSpPr>
            <p:spPr>
              <a:xfrm>
                <a:off x="1749288" y="2745976"/>
                <a:ext cx="6530008" cy="634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d>
                        <m:dPr>
                          <m:ctrlPr>
                            <a:rPr lang="en-US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zh-CN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≤(</m:t>
                      </m:r>
                      <m:r>
                        <a:rPr lang="en-US" altLang="zh-CN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+3)</m:t>
                      </m:r>
                      <m:d>
                        <m:dPr>
                          <m:ctrlPr>
                            <a:rPr lang="en-US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en-US" sz="3200" i="1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FEFC3F-C2E6-37AF-E0FD-8554C5F3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8" y="2745976"/>
                <a:ext cx="6530008" cy="634020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349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There are hosts of algorithm design techniques that have been studied: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Gill Sans MT" panose="020B0502020104020203" pitchFamily="34" charset="0"/>
              </a:rPr>
              <a:t>divide and conquer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Gill Sans MT" panose="020B0502020104020203" pitchFamily="34" charset="0"/>
              </a:rPr>
              <a:t>dynamic programming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randomization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greedy algorithms and </a:t>
            </a:r>
            <a:r>
              <a:rPr lang="en-US" dirty="0" err="1">
                <a:latin typeface="Gill Sans MT" panose="020B0502020104020203" pitchFamily="34" charset="0"/>
              </a:rPr>
              <a:t>matroids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transformation to a graph algorithm (network flow, etc.)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optimization algorithms (hill climbing, simulated annealing, etc.)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approximation algorithms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linear programming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heuristic search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genetic algorithms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“software tools”</a:t>
            </a:r>
          </a:p>
        </p:txBody>
      </p:sp>
    </p:spTree>
    <p:extLst>
      <p:ext uri="{BB962C8B-B14F-4D97-AF65-F5344CB8AC3E}">
        <p14:creationId xmlns:p14="http://schemas.microsoft.com/office/powerpoint/2010/main" val="3093767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1654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Gill Sans MT" panose="020B0502020104020203" pitchFamily="34" charset="0"/>
              </a:rPr>
              <a:t>Divide and Conquer</a:t>
            </a:r>
            <a:r>
              <a:rPr lang="en-US" dirty="0">
                <a:latin typeface="Gill Sans MT" panose="020B0502020104020203" pitchFamily="34" charset="0"/>
              </a:rPr>
              <a:t> is typically used when there is </a:t>
            </a:r>
            <a:r>
              <a:rPr lang="en-US" b="1" i="1" dirty="0">
                <a:solidFill>
                  <a:srgbClr val="00B050"/>
                </a:solidFill>
                <a:latin typeface="Gill Sans MT" panose="020B0502020104020203" pitchFamily="34" charset="0"/>
              </a:rPr>
              <a:t>a large space of possible </a:t>
            </a:r>
            <a:r>
              <a:rPr lang="en-US" b="1" i="1" dirty="0" err="1">
                <a:solidFill>
                  <a:srgbClr val="00B050"/>
                </a:solidFill>
                <a:latin typeface="Gill Sans MT" panose="020B0502020104020203" pitchFamily="34" charset="0"/>
              </a:rPr>
              <a:t>subproblems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rgbClr val="002060"/>
                </a:solidFill>
                <a:latin typeface="Gill Sans MT" panose="020B0502020104020203" pitchFamily="34" charset="0"/>
              </a:rPr>
              <a:t>but only a relatively small number are needed</a:t>
            </a:r>
            <a:r>
              <a:rPr lang="en-US" dirty="0">
                <a:latin typeface="Gill Sans MT" panose="020B0502020104020203" pitchFamily="34" charset="0"/>
              </a:rPr>
              <a:t> </a:t>
            </a:r>
          </a:p>
          <a:p>
            <a:pPr lvl="1"/>
            <a:r>
              <a:rPr lang="en-US" sz="1950" dirty="0">
                <a:latin typeface="Gill Sans MT" panose="020B0502020104020203" pitchFamily="34" charset="0"/>
              </a:rPr>
              <a:t>And of those that are needed, each is typically used only once in the solution of the whole problem.</a:t>
            </a:r>
          </a:p>
          <a:p>
            <a:endParaRPr lang="en-US" sz="1650" dirty="0">
              <a:latin typeface="Gill Sans MT" panose="020B0502020104020203" pitchFamily="34" charset="0"/>
            </a:endParaRPr>
          </a:p>
        </p:txBody>
      </p:sp>
      <p:pic>
        <p:nvPicPr>
          <p:cNvPr id="3074" name="Picture 2" descr="Image result for divide and conquer">
            <a:extLst>
              <a:ext uri="{FF2B5EF4-FFF2-40B4-BE49-F238E27FC236}">
                <a16:creationId xmlns:a16="http://schemas.microsoft.com/office/drawing/2014/main" id="{48266278-AE0D-4CD0-8009-7571B58A1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804" y="4167554"/>
            <a:ext cx="3730392" cy="248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437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16544"/>
          </a:xfrm>
        </p:spPr>
        <p:txBody>
          <a:bodyPr>
            <a:no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Divide and conquer algorithms are typically </a:t>
            </a:r>
            <a:r>
              <a:rPr lang="en-US" dirty="0">
                <a:solidFill>
                  <a:srgbClr val="0070C0"/>
                </a:solidFill>
                <a:latin typeface="Gill Sans MT" panose="020B0502020104020203" pitchFamily="34" charset="0"/>
              </a:rPr>
              <a:t>recursive programs</a:t>
            </a:r>
            <a:r>
              <a:rPr lang="en-US" dirty="0">
                <a:latin typeface="Gill Sans MT" panose="020B0502020104020203" pitchFamily="34" charset="0"/>
              </a:rPr>
              <a:t> that work "top down“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Recursively solve a sub-problem whenever the solution to a sub-problem is needed.</a:t>
            </a:r>
          </a:p>
        </p:txBody>
      </p:sp>
      <p:pic>
        <p:nvPicPr>
          <p:cNvPr id="4" name="Picture 2" descr="Image result for divide and conquer">
            <a:extLst>
              <a:ext uri="{FF2B5EF4-FFF2-40B4-BE49-F238E27FC236}">
                <a16:creationId xmlns:a16="http://schemas.microsoft.com/office/drawing/2014/main" id="{4B395084-4D4B-4CF6-907B-38C46E67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11" y="4113919"/>
            <a:ext cx="5741377" cy="246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81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68197" y="242995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53997" y="242995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39797" y="242995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25597" y="242995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968197" y="319195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53997" y="319195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339797" y="319195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025597" y="319195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A70B6-3390-1B5C-CF34-2EF926F11D44}"/>
              </a:ext>
            </a:extLst>
          </p:cNvPr>
          <p:cNvSpPr txBox="1"/>
          <p:nvPr/>
        </p:nvSpPr>
        <p:spPr>
          <a:xfrm>
            <a:off x="1840178" y="2545619"/>
            <a:ext cx="111030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Unsorted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3081130" y="31596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3081130" y="25761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CD02C2-09EB-7EB8-AE7A-57170EAF814E}"/>
              </a:ext>
            </a:extLst>
          </p:cNvPr>
          <p:cNvSpPr txBox="1"/>
          <p:nvPr/>
        </p:nvSpPr>
        <p:spPr>
          <a:xfrm>
            <a:off x="1559004" y="3977181"/>
            <a:ext cx="568269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TASK:</a:t>
            </a:r>
            <a:r>
              <a:rPr lang="zh-CN" altLang="en-US" sz="2800" dirty="0"/>
              <a:t> </a:t>
            </a:r>
            <a:r>
              <a:rPr lang="en-US" sz="2800" dirty="0"/>
              <a:t>sort the array in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algn="ctr"/>
            <a:r>
              <a:rPr lang="en-US" sz="2800" dirty="0"/>
              <a:t>non</a:t>
            </a:r>
            <a:r>
              <a:rPr lang="en-US" altLang="zh-CN" sz="2800" dirty="0"/>
              <a:t>-</a:t>
            </a:r>
            <a:r>
              <a:rPr lang="en-US" sz="2800" dirty="0"/>
              <a:t>decreasing order</a:t>
            </a:r>
          </a:p>
        </p:txBody>
      </p:sp>
    </p:spTree>
    <p:extLst>
      <p:ext uri="{BB962C8B-B14F-4D97-AF65-F5344CB8AC3E}">
        <p14:creationId xmlns:p14="http://schemas.microsoft.com/office/powerpoint/2010/main" val="29279503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2533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Gill Sans MT" panose="020B0502020104020203" pitchFamily="34" charset="0"/>
              </a:rPr>
              <a:t>Dynamic programming</a:t>
            </a:r>
            <a:r>
              <a:rPr lang="en-US" dirty="0">
                <a:latin typeface="Gill Sans MT" panose="020B0502020104020203" pitchFamily="34" charset="0"/>
              </a:rPr>
              <a:t> is typically used when </a:t>
            </a:r>
            <a:r>
              <a:rPr lang="en-US" i="1" dirty="0">
                <a:solidFill>
                  <a:srgbClr val="00B050"/>
                </a:solidFill>
                <a:latin typeface="Gill Sans MT" panose="020B0502020104020203" pitchFamily="34" charset="0"/>
              </a:rPr>
              <a:t>the space of all possible </a:t>
            </a:r>
            <a:r>
              <a:rPr lang="en-US" i="1" dirty="0" err="1">
                <a:solidFill>
                  <a:srgbClr val="00B050"/>
                </a:solidFill>
                <a:latin typeface="Gill Sans MT" panose="020B0502020104020203" pitchFamily="34" charset="0"/>
              </a:rPr>
              <a:t>subproblems</a:t>
            </a:r>
            <a:r>
              <a:rPr lang="en-US" i="1" dirty="0">
                <a:solidFill>
                  <a:srgbClr val="00B050"/>
                </a:solidFill>
                <a:latin typeface="Gill Sans MT" panose="020B0502020104020203" pitchFamily="34" charset="0"/>
              </a:rPr>
              <a:t> is relatively small</a:t>
            </a:r>
            <a:r>
              <a:rPr lang="en-US" dirty="0">
                <a:latin typeface="Gill Sans MT" panose="020B0502020104020203" pitchFamily="34" charset="0"/>
              </a:rPr>
              <a:t> 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And it may be that </a:t>
            </a:r>
            <a:r>
              <a:rPr lang="en-US" i="1" dirty="0">
                <a:solidFill>
                  <a:srgbClr val="002060"/>
                </a:solidFill>
                <a:latin typeface="Gill Sans MT" panose="020B0502020104020203" pitchFamily="34" charset="0"/>
              </a:rPr>
              <a:t>a particular sub-problem is used many times</a:t>
            </a:r>
            <a:r>
              <a:rPr lang="en-US" dirty="0">
                <a:latin typeface="Gill Sans MT" panose="020B0502020104020203" pitchFamily="34" charset="0"/>
              </a:rPr>
              <a:t>.</a:t>
            </a:r>
          </a:p>
        </p:txBody>
      </p:sp>
      <p:pic>
        <p:nvPicPr>
          <p:cNvPr id="4098" name="Picture 2" descr="Image result for dynamic programming">
            <a:extLst>
              <a:ext uri="{FF2B5EF4-FFF2-40B4-BE49-F238E27FC236}">
                <a16:creationId xmlns:a16="http://schemas.microsoft.com/office/drawing/2014/main" id="{45970E5E-5D91-4560-A5FD-5BD068822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9"/>
          <a:stretch/>
        </p:blipFill>
        <p:spPr bwMode="auto">
          <a:xfrm>
            <a:off x="1976805" y="3557316"/>
            <a:ext cx="4990722" cy="330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55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1654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Gill Sans MT" panose="020B0502020104020203" pitchFamily="34" charset="0"/>
              </a:rPr>
              <a:t>Dynamic programming</a:t>
            </a:r>
            <a:r>
              <a:rPr lang="en-US" dirty="0">
                <a:latin typeface="Gill Sans MT" panose="020B0502020104020203" pitchFamily="34" charset="0"/>
              </a:rPr>
              <a:t> algorithms typically work iteratively "</a:t>
            </a:r>
            <a:r>
              <a:rPr lang="en-US" dirty="0">
                <a:solidFill>
                  <a:srgbClr val="0070C0"/>
                </a:solidFill>
                <a:latin typeface="Gill Sans MT" panose="020B0502020104020203" pitchFamily="34" charset="0"/>
              </a:rPr>
              <a:t>bottom up" </a:t>
            </a:r>
            <a:r>
              <a:rPr lang="en-US" dirty="0">
                <a:latin typeface="Gill Sans MT" panose="020B0502020104020203" pitchFamily="34" charset="0"/>
              </a:rPr>
              <a:t>to store the solution to all sub-problems in a table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Where solutions to larger sub-problems make use of already computed solutions to smaller problems.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030631-178F-4C46-928E-363F0D0C7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3656" y="4016850"/>
            <a:ext cx="5435054" cy="27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15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Divide &amp; Conquer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0"/>
              </a:rPr>
              <a:t>v.s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16544"/>
          </a:xfrm>
        </p:spPr>
        <p:txBody>
          <a:bodyPr>
            <a:no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Divide and conquer differs from dynamic programming in </a:t>
            </a:r>
            <a:r>
              <a:rPr lang="en-US" b="1" u="sng" dirty="0">
                <a:solidFill>
                  <a:srgbClr val="0070C0"/>
                </a:solidFill>
                <a:latin typeface="Gill Sans MT" panose="020B0502020104020203" pitchFamily="34" charset="0"/>
              </a:rPr>
              <a:t>the way in which subproblems are computed</a:t>
            </a:r>
            <a:r>
              <a:rPr lang="en-US" dirty="0">
                <a:latin typeface="Gill Sans MT" panose="020B0502020104020203" pitchFamily="34" charset="0"/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9D6505-62B3-D4AD-9B7F-255B80B0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59348"/>
              </p:ext>
            </p:extLst>
          </p:nvPr>
        </p:nvGraphicFramePr>
        <p:xfrm>
          <a:off x="1149409" y="3589326"/>
          <a:ext cx="6845182" cy="22179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22591">
                  <a:extLst>
                    <a:ext uri="{9D8B030D-6E8A-4147-A177-3AD203B41FA5}">
                      <a16:colId xmlns:a16="http://schemas.microsoft.com/office/drawing/2014/main" val="3630560146"/>
                    </a:ext>
                  </a:extLst>
                </a:gridCol>
                <a:gridCol w="3422591">
                  <a:extLst>
                    <a:ext uri="{9D8B030D-6E8A-4147-A177-3AD203B41FA5}">
                      <a16:colId xmlns:a16="http://schemas.microsoft.com/office/drawing/2014/main" val="816353655"/>
                    </a:ext>
                  </a:extLst>
                </a:gridCol>
              </a:tblGrid>
              <a:tr h="354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Divide &amp; Conquer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              </a:t>
                      </a:r>
                      <a:endParaRPr lang="en-US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Dynamic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02316"/>
                  </a:ext>
                </a:extLst>
              </a:tr>
              <a:tr h="663427">
                <a:tc>
                  <a:txBody>
                    <a:bodyPr/>
                    <a:lstStyle/>
                    <a:p>
                      <a:r>
                        <a:rPr lang="en-US" altLang="zh-CN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reak down the problem into smaller pieces and then solve each one </a:t>
                      </a:r>
                      <a:r>
                        <a:rPr lang="en-US" sz="1800" i="1" kern="12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separately</a:t>
                      </a:r>
                      <a:r>
                        <a:rPr lang="zh-CN" altLang="en-US" sz="1800" i="1" kern="12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zh-CN" altLang="en-US" sz="1800" i="1" kern="12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independently</a:t>
                      </a:r>
                      <a:r>
                        <a:rPr lang="en-US" altLang="zh-CN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800" i="1" kern="1200" dirty="0">
                        <a:solidFill>
                          <a:srgbClr val="002060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reak down the problem into smaller pieces and then solve each one </a:t>
                      </a:r>
                      <a:r>
                        <a:rPr lang="en-US" sz="1800" i="1" kern="12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together</a:t>
                      </a:r>
                      <a:r>
                        <a:rPr lang="en-US" altLang="zh-CN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zh-CN" altLang="en-US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results of</a:t>
                      </a:r>
                      <a:r>
                        <a:rPr lang="zh-CN" altLang="en-US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each</a:t>
                      </a:r>
                      <a:r>
                        <a:rPr lang="zh-CN" altLang="en-US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smaller</a:t>
                      </a:r>
                      <a:r>
                        <a:rPr lang="zh-CN" altLang="en-US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problem</a:t>
                      </a:r>
                      <a:r>
                        <a:rPr lang="zh-CN" altLang="en-US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need</a:t>
                      </a:r>
                      <a:r>
                        <a:rPr lang="zh-CN" altLang="en-US" sz="1800" i="1" kern="12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altLang="zh-CN" sz="1800" i="1" kern="120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800" i="1" kern="1200" dirty="0">
                        <a:solidFill>
                          <a:srgbClr val="002060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85675"/>
                  </a:ext>
                </a:extLst>
              </a:tr>
              <a:tr h="663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</a:rPr>
                        <a:t>Each</a:t>
                      </a:r>
                      <a:r>
                        <a:rPr lang="en-US" i="1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</a:rPr>
                        <a:t> sub-problem is used </a:t>
                      </a:r>
                      <a:r>
                        <a:rPr lang="en-US" altLang="zh-CN" i="1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only</a:t>
                      </a:r>
                      <a:r>
                        <a:rPr lang="zh-CN" altLang="en-US" i="1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once</a:t>
                      </a:r>
                      <a:r>
                        <a:rPr lang="en-US" dirty="0">
                          <a:latin typeface="Gill Sans MT" panose="020B0502020104020203" pitchFamily="34" charset="0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lang="en-US" i="1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</a:rPr>
                        <a:t> particular sub-problem is used </a:t>
                      </a:r>
                      <a:r>
                        <a:rPr lang="en-US" i="1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many times</a:t>
                      </a:r>
                      <a:r>
                        <a:rPr lang="en-US" dirty="0">
                          <a:latin typeface="Gill Sans MT" panose="020B0502020104020203" pitchFamily="34" charset="0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55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5764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97" y="2953171"/>
            <a:ext cx="7886700" cy="99417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3511615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8266380" cy="5044219"/>
          </a:xfrm>
        </p:spPr>
        <p:txBody>
          <a:bodyPr>
            <a:noAutofit/>
          </a:bodyPr>
          <a:lstStyle/>
          <a:p>
            <a:r>
              <a:rPr lang="en-US" sz="2600" b="1" u="sng" dirty="0">
                <a:latin typeface="Gill Sans MT" panose="020B0502020104020203" pitchFamily="34" charset="0"/>
              </a:rPr>
              <a:t>Idea:</a:t>
            </a:r>
          </a:p>
          <a:p>
            <a:pPr lvl="1" indent="-342900">
              <a:buFont typeface="+mj-lt"/>
              <a:buAutoNum type="arabicPeriod"/>
            </a:pPr>
            <a:r>
              <a:rPr lang="en-US" sz="2600" dirty="0">
                <a:latin typeface="Gill Sans MT" panose="020B0502020104020203" pitchFamily="34" charset="0"/>
              </a:rPr>
              <a:t>Divide a large problem into </a:t>
            </a:r>
            <a:r>
              <a:rPr lang="en-US" sz="2600" dirty="0">
                <a:solidFill>
                  <a:srgbClr val="0070C0"/>
                </a:solidFill>
                <a:latin typeface="Gill Sans MT" panose="020B0502020104020203" pitchFamily="34" charset="0"/>
              </a:rPr>
              <a:t>a number of smaller problems</a:t>
            </a:r>
            <a:r>
              <a:rPr lang="en-US" sz="2600" dirty="0">
                <a:latin typeface="Gill Sans MT" panose="020B0502020104020203" pitchFamily="34" charset="0"/>
              </a:rPr>
              <a:t> of </a:t>
            </a:r>
            <a:r>
              <a:rPr lang="en-US" sz="2600" dirty="0">
                <a:solidFill>
                  <a:srgbClr val="00B050"/>
                </a:solidFill>
                <a:latin typeface="Gill Sans MT" panose="020B0502020104020203" pitchFamily="34" charset="0"/>
              </a:rPr>
              <a:t>the same type</a:t>
            </a:r>
            <a:r>
              <a:rPr lang="en-US" sz="2600" dirty="0">
                <a:latin typeface="Gill Sans MT" panose="020B0502020104020203" pitchFamily="34" charset="0"/>
              </a:rPr>
              <a:t>.</a:t>
            </a:r>
          </a:p>
          <a:p>
            <a:pPr lvl="1" indent="-3429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Solve the smaller problems (recursively).</a:t>
            </a:r>
          </a:p>
          <a:p>
            <a:pPr lvl="1" indent="-3429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Combine solutions to the smaller problems into a solution to the original problem.</a:t>
            </a:r>
          </a:p>
          <a:p>
            <a:endParaRPr lang="en-US" sz="2600" b="1" u="sng" dirty="0">
              <a:solidFill>
                <a:schemeClr val="bg1">
                  <a:lumMod val="8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sz="2600" b="1" u="sng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Examples</a:t>
            </a:r>
          </a:p>
          <a:p>
            <a:pPr lvl="1"/>
            <a:r>
              <a:rPr lang="en-US" sz="2600" i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Binary Search: 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A "degenerate" case where the original problem is "divided" into only one smaller problem (finding an item in a list of </a:t>
            </a:r>
            <a:r>
              <a:rPr lang="en-US" sz="2600" i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nl2 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items)</a:t>
            </a:r>
          </a:p>
        </p:txBody>
      </p:sp>
    </p:spTree>
    <p:extLst>
      <p:ext uri="{BB962C8B-B14F-4D97-AF65-F5344CB8AC3E}">
        <p14:creationId xmlns:p14="http://schemas.microsoft.com/office/powerpoint/2010/main" val="1967308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8266380" cy="5044219"/>
          </a:xfrm>
        </p:spPr>
        <p:txBody>
          <a:bodyPr>
            <a:noAutofit/>
          </a:bodyPr>
          <a:lstStyle/>
          <a:p>
            <a:r>
              <a:rPr lang="en-US" sz="2600" b="1" u="sng" dirty="0">
                <a:latin typeface="Gill Sans MT" panose="020B0502020104020203" pitchFamily="34" charset="0"/>
              </a:rPr>
              <a:t>Idea:</a:t>
            </a:r>
          </a:p>
          <a:p>
            <a:pPr lvl="1" indent="-3429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Divide a large problem into a number of smaller problems of the same type.</a:t>
            </a:r>
          </a:p>
          <a:p>
            <a:pPr lvl="1" indent="-342900">
              <a:buFont typeface="+mj-lt"/>
              <a:buAutoNum type="arabicPeriod"/>
            </a:pPr>
            <a:r>
              <a:rPr lang="en-US" sz="2600" dirty="0">
                <a:latin typeface="Gill Sans MT" panose="020B0502020104020203" pitchFamily="34" charset="0"/>
              </a:rPr>
              <a:t>Solve the smaller problems (recursively).</a:t>
            </a:r>
          </a:p>
          <a:p>
            <a:pPr lvl="1" indent="-3429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Combine solutions to the smaller problems into a solution to the original problem.</a:t>
            </a:r>
          </a:p>
          <a:p>
            <a:endParaRPr lang="en-US" sz="2600" b="1" u="sng" dirty="0">
              <a:solidFill>
                <a:schemeClr val="bg1">
                  <a:lumMod val="8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sz="2600" b="1" u="sng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Examples</a:t>
            </a:r>
          </a:p>
          <a:p>
            <a:pPr lvl="1"/>
            <a:r>
              <a:rPr lang="en-US" sz="2600" i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Binary Search: 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A "degenerate" case where the original problem is "divided" into only one smaller problem (finding an item in a list of </a:t>
            </a:r>
            <a:r>
              <a:rPr lang="en-US" sz="2600" i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nl2 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items)</a:t>
            </a:r>
          </a:p>
        </p:txBody>
      </p:sp>
    </p:spTree>
    <p:extLst>
      <p:ext uri="{BB962C8B-B14F-4D97-AF65-F5344CB8AC3E}">
        <p14:creationId xmlns:p14="http://schemas.microsoft.com/office/powerpoint/2010/main" val="3026485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8266380" cy="5044219"/>
          </a:xfrm>
        </p:spPr>
        <p:txBody>
          <a:bodyPr>
            <a:noAutofit/>
          </a:bodyPr>
          <a:lstStyle/>
          <a:p>
            <a:r>
              <a:rPr lang="en-US" sz="2600" b="1" u="sng" dirty="0">
                <a:latin typeface="Gill Sans MT" panose="020B0502020104020203" pitchFamily="34" charset="0"/>
              </a:rPr>
              <a:t>Idea:</a:t>
            </a:r>
          </a:p>
          <a:p>
            <a:pPr lvl="1" indent="-3429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Divide a large problem into a number of smaller problems of the same type.</a:t>
            </a:r>
          </a:p>
          <a:p>
            <a:pPr lvl="1" indent="-3429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Solve the smaller problems (recursively).</a:t>
            </a:r>
          </a:p>
          <a:p>
            <a:pPr lvl="1" indent="-342900">
              <a:buFont typeface="+mj-lt"/>
              <a:buAutoNum type="arabicPeriod"/>
            </a:pPr>
            <a:r>
              <a:rPr lang="en-US" sz="2600" dirty="0">
                <a:solidFill>
                  <a:srgbClr val="00B050"/>
                </a:solidFill>
                <a:latin typeface="Gill Sans MT" panose="020B0502020104020203" pitchFamily="34" charset="0"/>
              </a:rPr>
              <a:t>Combine solutions</a:t>
            </a:r>
            <a:r>
              <a:rPr lang="en-US" sz="2600" dirty="0">
                <a:latin typeface="Gill Sans MT" panose="020B0502020104020203" pitchFamily="34" charset="0"/>
              </a:rPr>
              <a:t> to the smaller problems into a solution to the original problem.</a:t>
            </a:r>
          </a:p>
          <a:p>
            <a:endParaRPr lang="en-US" sz="2600" b="1" u="sng" dirty="0">
              <a:latin typeface="Gill Sans MT" panose="020B0502020104020203" pitchFamily="34" charset="0"/>
            </a:endParaRPr>
          </a:p>
          <a:p>
            <a:r>
              <a:rPr lang="en-US" sz="2600" b="1" u="sng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Examples</a:t>
            </a:r>
          </a:p>
          <a:p>
            <a:pPr lvl="1"/>
            <a:r>
              <a:rPr lang="en-US" sz="2600" i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Binary Search: 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A "degenerate" case where the original problem is "divided" into only one smaller problem (finding an item in a list of </a:t>
            </a:r>
            <a:r>
              <a:rPr lang="en-US" sz="2600" i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nl2 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items)</a:t>
            </a:r>
          </a:p>
        </p:txBody>
      </p:sp>
    </p:spTree>
    <p:extLst>
      <p:ext uri="{BB962C8B-B14F-4D97-AF65-F5344CB8AC3E}">
        <p14:creationId xmlns:p14="http://schemas.microsoft.com/office/powerpoint/2010/main" val="15344506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8266380" cy="5044219"/>
          </a:xfrm>
        </p:spPr>
        <p:txBody>
          <a:bodyPr>
            <a:noAutofit/>
          </a:bodyPr>
          <a:lstStyle/>
          <a:p>
            <a:r>
              <a:rPr lang="en-US" sz="2600" b="1" u="sng" dirty="0">
                <a:latin typeface="Gill Sans MT" panose="020B0502020104020203" pitchFamily="34" charset="0"/>
              </a:rPr>
              <a:t>Idea:</a:t>
            </a:r>
          </a:p>
          <a:p>
            <a:pPr lvl="1" indent="-342900">
              <a:buFont typeface="+mj-lt"/>
              <a:buAutoNum type="arabicPeriod"/>
            </a:pPr>
            <a:r>
              <a:rPr lang="en-US" sz="2600" dirty="0">
                <a:latin typeface="Gill Sans MT" panose="020B0502020104020203" pitchFamily="34" charset="0"/>
              </a:rPr>
              <a:t>Divide a large problem into </a:t>
            </a:r>
            <a:r>
              <a:rPr lang="en-US" sz="2600" dirty="0">
                <a:solidFill>
                  <a:srgbClr val="0070C0"/>
                </a:solidFill>
                <a:latin typeface="Gill Sans MT" panose="020B0502020104020203" pitchFamily="34" charset="0"/>
              </a:rPr>
              <a:t>a number of smaller problems</a:t>
            </a:r>
            <a:r>
              <a:rPr lang="en-US" sz="2600" dirty="0">
                <a:latin typeface="Gill Sans MT" panose="020B0502020104020203" pitchFamily="34" charset="0"/>
              </a:rPr>
              <a:t> of </a:t>
            </a:r>
            <a:r>
              <a:rPr lang="en-US" sz="2600" dirty="0">
                <a:solidFill>
                  <a:srgbClr val="00B050"/>
                </a:solidFill>
                <a:latin typeface="Gill Sans MT" panose="020B0502020104020203" pitchFamily="34" charset="0"/>
              </a:rPr>
              <a:t>the same type</a:t>
            </a:r>
            <a:r>
              <a:rPr lang="en-US" sz="2600" dirty="0">
                <a:latin typeface="Gill Sans MT" panose="020B0502020104020203" pitchFamily="34" charset="0"/>
              </a:rPr>
              <a:t>.</a:t>
            </a:r>
          </a:p>
          <a:p>
            <a:pPr lvl="1" indent="-342900">
              <a:buFont typeface="+mj-lt"/>
              <a:buAutoNum type="arabicPeriod"/>
            </a:pPr>
            <a:r>
              <a:rPr lang="en-US" sz="2600" dirty="0">
                <a:latin typeface="Gill Sans MT" panose="020B0502020104020203" pitchFamily="34" charset="0"/>
              </a:rPr>
              <a:t>Solve the smaller problems (recursively).</a:t>
            </a:r>
          </a:p>
          <a:p>
            <a:pPr lvl="1" indent="-342900">
              <a:buFont typeface="+mj-lt"/>
              <a:buAutoNum type="arabicPeriod"/>
            </a:pPr>
            <a:r>
              <a:rPr lang="en-US" sz="2600" dirty="0">
                <a:solidFill>
                  <a:srgbClr val="00B050"/>
                </a:solidFill>
                <a:latin typeface="Gill Sans MT" panose="020B0502020104020203" pitchFamily="34" charset="0"/>
              </a:rPr>
              <a:t>Combine solutions</a:t>
            </a:r>
            <a:r>
              <a:rPr lang="en-US" sz="2600" dirty="0">
                <a:latin typeface="Gill Sans MT" panose="020B0502020104020203" pitchFamily="34" charset="0"/>
              </a:rPr>
              <a:t> to the smaller problems into a solution to the original problem.</a:t>
            </a:r>
          </a:p>
          <a:p>
            <a:endParaRPr lang="en-US" sz="2600" b="1" u="sng" dirty="0">
              <a:latin typeface="Gill Sans MT" panose="020B0502020104020203" pitchFamily="34" charset="0"/>
            </a:endParaRPr>
          </a:p>
          <a:p>
            <a:r>
              <a:rPr lang="en-US" sz="2600" b="1" u="sng" dirty="0">
                <a:latin typeface="Gill Sans MT" panose="020B0502020104020203" pitchFamily="34" charset="0"/>
              </a:rPr>
              <a:t>Examples</a:t>
            </a:r>
          </a:p>
          <a:p>
            <a:pPr lvl="1"/>
            <a:r>
              <a:rPr lang="en-US" sz="2600" i="1" dirty="0">
                <a:solidFill>
                  <a:srgbClr val="0070C0"/>
                </a:solidFill>
                <a:latin typeface="Gill Sans MT" panose="020B0502020104020203" pitchFamily="34" charset="0"/>
              </a:rPr>
              <a:t>Binary Search:</a:t>
            </a:r>
            <a:r>
              <a:rPr lang="en-US" sz="2600" i="1" dirty="0">
                <a:latin typeface="Gill Sans MT" panose="020B0502020104020203" pitchFamily="34" charset="0"/>
              </a:rPr>
              <a:t> </a:t>
            </a:r>
            <a:r>
              <a:rPr lang="en-US" sz="2600" dirty="0">
                <a:latin typeface="Gill Sans MT" panose="020B0502020104020203" pitchFamily="34" charset="0"/>
              </a:rPr>
              <a:t>A "degenerate" case where the original problem is "divided" into only one smaller problem (finding an item in a list of </a:t>
            </a:r>
            <a:r>
              <a:rPr lang="en-US" sz="2600" i="1" dirty="0">
                <a:latin typeface="Gill Sans MT" panose="020B0502020104020203" pitchFamily="34" charset="0"/>
              </a:rPr>
              <a:t>nl2 </a:t>
            </a:r>
            <a:r>
              <a:rPr lang="en-US" sz="2600" dirty="0">
                <a:latin typeface="Gill Sans MT" panose="020B0502020104020203" pitchFamily="34" charset="0"/>
              </a:rPr>
              <a:t>items)</a:t>
            </a:r>
          </a:p>
        </p:txBody>
      </p:sp>
    </p:spTree>
    <p:extLst>
      <p:ext uri="{BB962C8B-B14F-4D97-AF65-F5344CB8AC3E}">
        <p14:creationId xmlns:p14="http://schemas.microsoft.com/office/powerpoint/2010/main" val="3491939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Divide &amp; Conquer: Balanced Sub-problems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Important:  The smaller problems should be of </a:t>
            </a:r>
            <a:r>
              <a:rPr lang="en-US" b="1" u="sng" dirty="0">
                <a:solidFill>
                  <a:srgbClr val="0070C0"/>
                </a:solidFill>
                <a:latin typeface="Gill Sans MT" panose="020B0502020104020203" pitchFamily="34" charset="0"/>
              </a:rPr>
              <a:t>approximately the same size</a:t>
            </a:r>
            <a:r>
              <a:rPr lang="en-US" dirty="0">
                <a:latin typeface="Gill Sans MT" panose="020B0502020104020203" pitchFamily="34" charset="0"/>
              </a:rPr>
              <a:t>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(Bad) example: The following algorithm for sorting a list is just tail recursion that essentially performs an insertion sort in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O(n</a:t>
            </a:r>
            <a:r>
              <a:rPr lang="en-US" i="1" baseline="300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2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time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Divide the list into its first element and the remaining (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n-1)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elements.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Sort the (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n-1)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elements recursively.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Insert the first element into this sorted list.</a:t>
            </a:r>
          </a:p>
        </p:txBody>
      </p:sp>
    </p:spTree>
    <p:extLst>
      <p:ext uri="{BB962C8B-B14F-4D97-AF65-F5344CB8AC3E}">
        <p14:creationId xmlns:p14="http://schemas.microsoft.com/office/powerpoint/2010/main" val="31325223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Divide &amp; Conquer: Balanced Sub-problems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Important: The smaller problems should be of </a:t>
            </a:r>
            <a:r>
              <a:rPr lang="en-US" b="1" u="sng" dirty="0">
                <a:solidFill>
                  <a:srgbClr val="0070C0"/>
                </a:solidFill>
                <a:latin typeface="Gill Sans MT" panose="020B0502020104020203" pitchFamily="34" charset="0"/>
              </a:rPr>
              <a:t>approximately the same size</a:t>
            </a:r>
            <a:r>
              <a:rPr lang="en-US" dirty="0">
                <a:latin typeface="Gill Sans MT" panose="020B0502020104020203" pitchFamily="34" charset="0"/>
              </a:rPr>
              <a:t>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(Bad) example:</a:t>
            </a:r>
            <a:r>
              <a:rPr lang="en-US" dirty="0">
                <a:latin typeface="Gill Sans MT" panose="020B0502020104020203" pitchFamily="34" charset="0"/>
              </a:rPr>
              <a:t> The following algorithm for sorting a list is just tail recursion that essentially performs an insertion sort in </a:t>
            </a:r>
            <a:r>
              <a:rPr lang="en-US" i="1" dirty="0">
                <a:latin typeface="Gill Sans MT" panose="020B0502020104020203" pitchFamily="34" charset="0"/>
              </a:rPr>
              <a:t>O(n</a:t>
            </a:r>
            <a:r>
              <a:rPr lang="en-US" i="1" baseline="30000" dirty="0">
                <a:latin typeface="Gill Sans MT" panose="020B0502020104020203" pitchFamily="34" charset="0"/>
              </a:rPr>
              <a:t>2</a:t>
            </a:r>
            <a:r>
              <a:rPr lang="en-US" i="1" dirty="0">
                <a:latin typeface="Gill Sans MT" panose="020B0502020104020203" pitchFamily="34" charset="0"/>
              </a:rPr>
              <a:t>) </a:t>
            </a:r>
            <a:r>
              <a:rPr lang="en-US" dirty="0">
                <a:latin typeface="Gill Sans MT" panose="020B0502020104020203" pitchFamily="34" charset="0"/>
              </a:rPr>
              <a:t>time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Gill Sans MT" panose="020B0502020104020203" pitchFamily="34" charset="0"/>
              </a:rPr>
              <a:t>Divide the list into its first element and the remaining (</a:t>
            </a:r>
            <a:r>
              <a:rPr lang="en-US" i="1" dirty="0">
                <a:solidFill>
                  <a:srgbClr val="0000FF"/>
                </a:solidFill>
                <a:latin typeface="Gill Sans MT" panose="020B0502020104020203" pitchFamily="34" charset="0"/>
              </a:rPr>
              <a:t>n-1) </a:t>
            </a:r>
            <a:r>
              <a:rPr lang="en-US" dirty="0">
                <a:solidFill>
                  <a:srgbClr val="0000FF"/>
                </a:solidFill>
                <a:latin typeface="Gill Sans MT" panose="020B0502020104020203" pitchFamily="34" charset="0"/>
              </a:rPr>
              <a:t>elements.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Gill Sans MT" panose="020B0502020104020203" pitchFamily="34" charset="0"/>
              </a:rPr>
              <a:t>Sort the (</a:t>
            </a:r>
            <a:r>
              <a:rPr lang="en-US" i="1" dirty="0">
                <a:solidFill>
                  <a:srgbClr val="0000FF"/>
                </a:solidFill>
                <a:latin typeface="Gill Sans MT" panose="020B0502020104020203" pitchFamily="34" charset="0"/>
              </a:rPr>
              <a:t>n-1) </a:t>
            </a:r>
            <a:r>
              <a:rPr lang="en-US" dirty="0">
                <a:solidFill>
                  <a:srgbClr val="0000FF"/>
                </a:solidFill>
                <a:latin typeface="Gill Sans MT" panose="020B0502020104020203" pitchFamily="34" charset="0"/>
              </a:rPr>
              <a:t>elements recursively.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Gill Sans MT" panose="020B0502020104020203" pitchFamily="34" charset="0"/>
              </a:rPr>
              <a:t>Insert the first element into this sorted list.</a:t>
            </a:r>
          </a:p>
        </p:txBody>
      </p:sp>
    </p:spTree>
    <p:extLst>
      <p:ext uri="{BB962C8B-B14F-4D97-AF65-F5344CB8AC3E}">
        <p14:creationId xmlns:p14="http://schemas.microsoft.com/office/powerpoint/2010/main" val="228720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1776618" y="2924164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3297E-0406-7689-0595-091BC7AEEDE9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BCC76-6EDD-18A5-3360-A6FFBA34ED7C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A[0]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836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869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4586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2987FF56-C033-1E7A-53B6-FCEB8EEA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EB9BDC55-8648-0EBD-A243-3136BBD5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28C12E-3E04-514D-88C8-2E66187F463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A4F3CD08-A3E7-217F-16FC-554ECE534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Mergesort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65758AA9-CFBB-14EA-898E-B13A26647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en-US" altLang="en-US">
              <a:sym typeface="Wingdings" pitchFamily="2" charset="2"/>
            </a:endParaRPr>
          </a:p>
          <a:p>
            <a:pPr marL="457200" indent="-457200"/>
            <a:endParaRPr lang="en-US" altLang="en-US">
              <a:sym typeface="Wingdings" pitchFamily="2" charset="2"/>
            </a:endParaRPr>
          </a:p>
          <a:p>
            <a:pPr marL="457200" indent="-457200"/>
            <a:endParaRPr lang="en-US" altLang="en-US">
              <a:sym typeface="Wingdings" pitchFamily="2" charset="2"/>
            </a:endParaRPr>
          </a:p>
          <a:p>
            <a:pPr marL="457200" indent="-457200"/>
            <a:r>
              <a:rPr lang="en-US" altLang="en-US"/>
              <a:t>Divide it in two at the midpoint</a:t>
            </a:r>
          </a:p>
          <a:p>
            <a:pPr marL="457200" indent="-457200"/>
            <a:r>
              <a:rPr lang="en-US" altLang="en-US"/>
              <a:t>Conquer each side in turn (by recursively sorting)</a:t>
            </a:r>
          </a:p>
          <a:p>
            <a:pPr marL="457200" indent="-457200"/>
            <a:r>
              <a:rPr lang="en-US" altLang="en-US"/>
              <a:t>Merge two halves together</a:t>
            </a:r>
          </a:p>
        </p:txBody>
      </p:sp>
      <p:sp>
        <p:nvSpPr>
          <p:cNvPr id="18438" name="Line 14">
            <a:extLst>
              <a:ext uri="{FF2B5EF4-FFF2-40B4-BE49-F238E27FC236}">
                <a16:creationId xmlns:a16="http://schemas.microsoft.com/office/drawing/2014/main" id="{B6D8D597-3D91-8578-E9ED-4DEB27C544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895600"/>
            <a:ext cx="838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15">
            <a:extLst>
              <a:ext uri="{FF2B5EF4-FFF2-40B4-BE49-F238E27FC236}">
                <a16:creationId xmlns:a16="http://schemas.microsoft.com/office/drawing/2014/main" id="{90B5C231-541A-2DB3-02BC-8A86711DE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40" name="Rectangle 16">
            <a:extLst>
              <a:ext uri="{FF2B5EF4-FFF2-40B4-BE49-F238E27FC236}">
                <a16:creationId xmlns:a16="http://schemas.microsoft.com/office/drawing/2014/main" id="{B291A484-BD2C-8DBC-41A9-10DAFF0B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1" name="Rectangle 17">
            <a:extLst>
              <a:ext uri="{FF2B5EF4-FFF2-40B4-BE49-F238E27FC236}">
                <a16:creationId xmlns:a16="http://schemas.microsoft.com/office/drawing/2014/main" id="{5F3457FD-9AB0-554E-D563-D8AD1E789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42" name="Rectangle 18">
            <a:extLst>
              <a:ext uri="{FF2B5EF4-FFF2-40B4-BE49-F238E27FC236}">
                <a16:creationId xmlns:a16="http://schemas.microsoft.com/office/drawing/2014/main" id="{33C2910D-5402-EB9B-5CFB-ACE630D4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43" name="Rectangle 19">
            <a:extLst>
              <a:ext uri="{FF2B5EF4-FFF2-40B4-BE49-F238E27FC236}">
                <a16:creationId xmlns:a16="http://schemas.microsoft.com/office/drawing/2014/main" id="{98B5D3BE-D23E-311A-1E05-2891AD519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44" name="Rectangle 20">
            <a:extLst>
              <a:ext uri="{FF2B5EF4-FFF2-40B4-BE49-F238E27FC236}">
                <a16:creationId xmlns:a16="http://schemas.microsoft.com/office/drawing/2014/main" id="{14A4EBFD-55F1-9B1C-8D9C-B22A0C2FF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45" name="Rectangle 21">
            <a:extLst>
              <a:ext uri="{FF2B5EF4-FFF2-40B4-BE49-F238E27FC236}">
                <a16:creationId xmlns:a16="http://schemas.microsoft.com/office/drawing/2014/main" id="{DF659417-BA72-7AE3-9098-FE805749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6" name="Rectangle 22">
            <a:extLst>
              <a:ext uri="{FF2B5EF4-FFF2-40B4-BE49-F238E27FC236}">
                <a16:creationId xmlns:a16="http://schemas.microsoft.com/office/drawing/2014/main" id="{B8BE56E5-4B8B-1FF4-450F-2ECF183CA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47" name="Line 23">
            <a:extLst>
              <a:ext uri="{FF2B5EF4-FFF2-40B4-BE49-F238E27FC236}">
                <a16:creationId xmlns:a16="http://schemas.microsoft.com/office/drawing/2014/main" id="{73261D8B-9199-5BA3-F364-E312B8115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057400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4698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136BAA9E-2684-2ACB-FEC3-FA599680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145B73EF-FC62-00FC-8549-F8812934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F3ACF3-1717-E94E-9FCD-BDDA71DFD45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D3E21086-7B0A-D6DF-516F-BB3EA61F1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Mergesort</a:t>
            </a:r>
            <a:r>
              <a:rPr lang="en-US" altLang="en-US" dirty="0">
                <a:solidFill>
                  <a:srgbClr val="FF0000"/>
                </a:solidFill>
              </a:rPr>
              <a:t> Example</a:t>
            </a:r>
          </a:p>
        </p:txBody>
      </p:sp>
      <p:sp>
        <p:nvSpPr>
          <p:cNvPr id="19461" name="Text Box 12">
            <a:extLst>
              <a:ext uri="{FF2B5EF4-FFF2-40B4-BE49-F238E27FC236}">
                <a16:creationId xmlns:a16="http://schemas.microsoft.com/office/drawing/2014/main" id="{AA39E682-B95C-0EEE-1316-9B359463A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6114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8  2   9   4</a:t>
            </a:r>
          </a:p>
        </p:txBody>
      </p:sp>
      <p:sp>
        <p:nvSpPr>
          <p:cNvPr id="19462" name="Text Box 13">
            <a:extLst>
              <a:ext uri="{FF2B5EF4-FFF2-40B4-BE49-F238E27FC236}">
                <a16:creationId xmlns:a16="http://schemas.microsoft.com/office/drawing/2014/main" id="{DE7BB3F0-AE41-437E-81AF-8C3508328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264795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5   3   1   6</a:t>
            </a:r>
          </a:p>
        </p:txBody>
      </p:sp>
      <p:sp>
        <p:nvSpPr>
          <p:cNvPr id="19463" name="Line 22">
            <a:extLst>
              <a:ext uri="{FF2B5EF4-FFF2-40B4-BE49-F238E27FC236}">
                <a16:creationId xmlns:a16="http://schemas.microsoft.com/office/drawing/2014/main" id="{8F681208-F2BF-860B-80E3-45A8A52676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424113"/>
            <a:ext cx="565150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23">
            <a:extLst>
              <a:ext uri="{FF2B5EF4-FFF2-40B4-BE49-F238E27FC236}">
                <a16:creationId xmlns:a16="http://schemas.microsoft.com/office/drawing/2014/main" id="{8EC612BC-1490-6848-E6C0-FED979E60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2424113"/>
            <a:ext cx="585787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53">
            <a:extLst>
              <a:ext uri="{FF2B5EF4-FFF2-40B4-BE49-F238E27FC236}">
                <a16:creationId xmlns:a16="http://schemas.microsoft.com/office/drawing/2014/main" id="{54904207-C51A-C6DC-4BFA-D37B60FC6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227965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19466" name="Text Box 57">
            <a:extLst>
              <a:ext uri="{FF2B5EF4-FFF2-40B4-BE49-F238E27FC236}">
                <a16:creationId xmlns:a16="http://schemas.microsoft.com/office/drawing/2014/main" id="{6725220B-8BE6-6A3B-0062-01E57C193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467" name="Text Box 58">
            <a:extLst>
              <a:ext uri="{FF2B5EF4-FFF2-40B4-BE49-F238E27FC236}">
                <a16:creationId xmlns:a16="http://schemas.microsoft.com/office/drawing/2014/main" id="{F146FCF7-E2DD-BB66-4D3D-A2A055A29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468" name="Text Box 59">
            <a:extLst>
              <a:ext uri="{FF2B5EF4-FFF2-40B4-BE49-F238E27FC236}">
                <a16:creationId xmlns:a16="http://schemas.microsoft.com/office/drawing/2014/main" id="{F2F204A9-1A4D-493D-76A7-4E9143AE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9469" name="Text Box 60">
            <a:extLst>
              <a:ext uri="{FF2B5EF4-FFF2-40B4-BE49-F238E27FC236}">
                <a16:creationId xmlns:a16="http://schemas.microsoft.com/office/drawing/2014/main" id="{8B1BE058-D71F-D4A0-01B7-9F883D3D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470" name="Text Box 61">
            <a:extLst>
              <a:ext uri="{FF2B5EF4-FFF2-40B4-BE49-F238E27FC236}">
                <a16:creationId xmlns:a16="http://schemas.microsoft.com/office/drawing/2014/main" id="{3A0A97C4-7B2B-3620-592C-AF7D71356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471" name="Text Box 62">
            <a:extLst>
              <a:ext uri="{FF2B5EF4-FFF2-40B4-BE49-F238E27FC236}">
                <a16:creationId xmlns:a16="http://schemas.microsoft.com/office/drawing/2014/main" id="{57D984AB-5B31-8A05-F484-05B365E1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472" name="Text Box 63">
            <a:extLst>
              <a:ext uri="{FF2B5EF4-FFF2-40B4-BE49-F238E27FC236}">
                <a16:creationId xmlns:a16="http://schemas.microsoft.com/office/drawing/2014/main" id="{BE8EED1E-397F-D02D-034B-D4E18FA2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73" name="Text Box 64">
            <a:extLst>
              <a:ext uri="{FF2B5EF4-FFF2-40B4-BE49-F238E27FC236}">
                <a16:creationId xmlns:a16="http://schemas.microsoft.com/office/drawing/2014/main" id="{9F9FAB8D-680F-AD5A-2027-663445CE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8006884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CFCF0550-FE72-BB9B-0124-26B1768E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AFF80435-573A-C3CC-8AE8-E4727811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91DD9-6C11-4742-92FE-D88E5082E91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D3444B6-45BF-5AE4-1224-5DD8649E8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 Example</a:t>
            </a:r>
          </a:p>
        </p:txBody>
      </p:sp>
      <p:sp>
        <p:nvSpPr>
          <p:cNvPr id="20485" name="Text Box 12">
            <a:extLst>
              <a:ext uri="{FF2B5EF4-FFF2-40B4-BE49-F238E27FC236}">
                <a16:creationId xmlns:a16="http://schemas.microsoft.com/office/drawing/2014/main" id="{6A841CE1-FA95-EFB1-B38E-2EB91931B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6114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8  2   9   4</a:t>
            </a:r>
          </a:p>
        </p:txBody>
      </p:sp>
      <p:sp>
        <p:nvSpPr>
          <p:cNvPr id="20486" name="Text Box 13">
            <a:extLst>
              <a:ext uri="{FF2B5EF4-FFF2-40B4-BE49-F238E27FC236}">
                <a16:creationId xmlns:a16="http://schemas.microsoft.com/office/drawing/2014/main" id="{5576F338-7877-7950-C0ED-6F911BCB3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264795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5   3   1   6</a:t>
            </a:r>
          </a:p>
        </p:txBody>
      </p:sp>
      <p:sp>
        <p:nvSpPr>
          <p:cNvPr id="20487" name="Text Box 14">
            <a:extLst>
              <a:ext uri="{FF2B5EF4-FFF2-40B4-BE49-F238E27FC236}">
                <a16:creationId xmlns:a16="http://schemas.microsoft.com/office/drawing/2014/main" id="{A6DFDF2F-ADE9-623C-764C-0C121117A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3252788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8   2</a:t>
            </a:r>
          </a:p>
        </p:txBody>
      </p:sp>
      <p:sp>
        <p:nvSpPr>
          <p:cNvPr id="20488" name="Text Box 15">
            <a:extLst>
              <a:ext uri="{FF2B5EF4-FFF2-40B4-BE49-F238E27FC236}">
                <a16:creationId xmlns:a16="http://schemas.microsoft.com/office/drawing/2014/main" id="{42975613-BC73-E85E-1CEC-F61E762DA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3243263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20489" name="Text Box 16">
            <a:extLst>
              <a:ext uri="{FF2B5EF4-FFF2-40B4-BE49-F238E27FC236}">
                <a16:creationId xmlns:a16="http://schemas.microsoft.com/office/drawing/2014/main" id="{F9E355F5-5CCF-F163-5A62-B56582A9C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24167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9   4</a:t>
            </a:r>
          </a:p>
        </p:txBody>
      </p:sp>
      <p:sp>
        <p:nvSpPr>
          <p:cNvPr id="20490" name="Text Box 17">
            <a:extLst>
              <a:ext uri="{FF2B5EF4-FFF2-40B4-BE49-F238E27FC236}">
                <a16:creationId xmlns:a16="http://schemas.microsoft.com/office/drawing/2014/main" id="{CED7A9DA-7961-BC36-9BB3-80B5CAE8C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326072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5   3</a:t>
            </a:r>
          </a:p>
        </p:txBody>
      </p:sp>
      <p:sp>
        <p:nvSpPr>
          <p:cNvPr id="20491" name="Line 22">
            <a:extLst>
              <a:ext uri="{FF2B5EF4-FFF2-40B4-BE49-F238E27FC236}">
                <a16:creationId xmlns:a16="http://schemas.microsoft.com/office/drawing/2014/main" id="{85F5FA13-1772-1D6D-99F8-9228F2A17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424113"/>
            <a:ext cx="565150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23">
            <a:extLst>
              <a:ext uri="{FF2B5EF4-FFF2-40B4-BE49-F238E27FC236}">
                <a16:creationId xmlns:a16="http://schemas.microsoft.com/office/drawing/2014/main" id="{5CE085AA-B1B9-58D8-4AF3-0987F7E42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2424113"/>
            <a:ext cx="585787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24">
            <a:extLst>
              <a:ext uri="{FF2B5EF4-FFF2-40B4-BE49-F238E27FC236}">
                <a16:creationId xmlns:a16="http://schemas.microsoft.com/office/drawing/2014/main" id="{1594B6C4-49E7-370A-827E-4E429D4F2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8575" y="3082925"/>
            <a:ext cx="5746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25">
            <a:extLst>
              <a:ext uri="{FF2B5EF4-FFF2-40B4-BE49-F238E27FC236}">
                <a16:creationId xmlns:a16="http://schemas.microsoft.com/office/drawing/2014/main" id="{C63F5AF6-C897-935D-3350-C193258B6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3062288"/>
            <a:ext cx="49212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26">
            <a:extLst>
              <a:ext uri="{FF2B5EF4-FFF2-40B4-BE49-F238E27FC236}">
                <a16:creationId xmlns:a16="http://schemas.microsoft.com/office/drawing/2014/main" id="{7D322507-D374-07F9-9F18-53F36E9B6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1600" y="3103563"/>
            <a:ext cx="328613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27">
            <a:extLst>
              <a:ext uri="{FF2B5EF4-FFF2-40B4-BE49-F238E27FC236}">
                <a16:creationId xmlns:a16="http://schemas.microsoft.com/office/drawing/2014/main" id="{803AE2D2-8880-025C-9BCC-3EB4DB8FD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9300" y="3103563"/>
            <a:ext cx="390525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53">
            <a:extLst>
              <a:ext uri="{FF2B5EF4-FFF2-40B4-BE49-F238E27FC236}">
                <a16:creationId xmlns:a16="http://schemas.microsoft.com/office/drawing/2014/main" id="{529122AA-0772-8699-2027-6ABF533F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227965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0498" name="Text Box 54">
            <a:extLst>
              <a:ext uri="{FF2B5EF4-FFF2-40B4-BE49-F238E27FC236}">
                <a16:creationId xmlns:a16="http://schemas.microsoft.com/office/drawing/2014/main" id="{2934E6AC-9DE6-D1AC-83B1-79756EA5A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28527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0499" name="Text Box 57">
            <a:extLst>
              <a:ext uri="{FF2B5EF4-FFF2-40B4-BE49-F238E27FC236}">
                <a16:creationId xmlns:a16="http://schemas.microsoft.com/office/drawing/2014/main" id="{E431270D-10F4-99AC-DCBC-C40F7D6F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0500" name="Text Box 58">
            <a:extLst>
              <a:ext uri="{FF2B5EF4-FFF2-40B4-BE49-F238E27FC236}">
                <a16:creationId xmlns:a16="http://schemas.microsoft.com/office/drawing/2014/main" id="{2A1C55F4-7078-282E-C164-3A66DE04F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501" name="Text Box 59">
            <a:extLst>
              <a:ext uri="{FF2B5EF4-FFF2-40B4-BE49-F238E27FC236}">
                <a16:creationId xmlns:a16="http://schemas.microsoft.com/office/drawing/2014/main" id="{FFEE6986-85E2-8078-6EEE-4798458AC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0502" name="Text Box 60">
            <a:extLst>
              <a:ext uri="{FF2B5EF4-FFF2-40B4-BE49-F238E27FC236}">
                <a16:creationId xmlns:a16="http://schemas.microsoft.com/office/drawing/2014/main" id="{EA558A11-6A79-8A43-D33C-143AA96B6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503" name="Text Box 61">
            <a:extLst>
              <a:ext uri="{FF2B5EF4-FFF2-40B4-BE49-F238E27FC236}">
                <a16:creationId xmlns:a16="http://schemas.microsoft.com/office/drawing/2014/main" id="{EE814729-BF91-DC9F-5DA0-799364F97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0504" name="Text Box 62">
            <a:extLst>
              <a:ext uri="{FF2B5EF4-FFF2-40B4-BE49-F238E27FC236}">
                <a16:creationId xmlns:a16="http://schemas.microsoft.com/office/drawing/2014/main" id="{DA0AB737-3542-954C-0A14-F58B73FB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505" name="Text Box 63">
            <a:extLst>
              <a:ext uri="{FF2B5EF4-FFF2-40B4-BE49-F238E27FC236}">
                <a16:creationId xmlns:a16="http://schemas.microsoft.com/office/drawing/2014/main" id="{5C8E06BC-BFBA-C4A2-C94E-697095DAD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06" name="Text Box 64">
            <a:extLst>
              <a:ext uri="{FF2B5EF4-FFF2-40B4-BE49-F238E27FC236}">
                <a16:creationId xmlns:a16="http://schemas.microsoft.com/office/drawing/2014/main" id="{7E1DBF4B-0CB2-2ABA-7849-A65B8D62C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2583318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B2C3129A-B180-137C-5FE1-76BB7C56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EF76A944-BCA5-8A58-5294-3C26CB4B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E83A5B-C5AF-CD49-A368-A2F24057DEF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CD6155E1-D2C6-1CBB-682E-745597D0E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 Example</a:t>
            </a:r>
          </a:p>
        </p:txBody>
      </p:sp>
      <p:sp>
        <p:nvSpPr>
          <p:cNvPr id="21509" name="Text Box 12">
            <a:extLst>
              <a:ext uri="{FF2B5EF4-FFF2-40B4-BE49-F238E27FC236}">
                <a16:creationId xmlns:a16="http://schemas.microsoft.com/office/drawing/2014/main" id="{F5B1C97F-7CCC-0654-A7AE-A9AE52B23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6114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8  2   9   4</a:t>
            </a:r>
          </a:p>
        </p:txBody>
      </p:sp>
      <p:sp>
        <p:nvSpPr>
          <p:cNvPr id="21510" name="Text Box 13">
            <a:extLst>
              <a:ext uri="{FF2B5EF4-FFF2-40B4-BE49-F238E27FC236}">
                <a16:creationId xmlns:a16="http://schemas.microsoft.com/office/drawing/2014/main" id="{E170D4EB-EA3F-98C7-6911-9A3C481DA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264795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5   3   1   6</a:t>
            </a:r>
          </a:p>
        </p:txBody>
      </p:sp>
      <p:sp>
        <p:nvSpPr>
          <p:cNvPr id="21511" name="Text Box 14">
            <a:extLst>
              <a:ext uri="{FF2B5EF4-FFF2-40B4-BE49-F238E27FC236}">
                <a16:creationId xmlns:a16="http://schemas.microsoft.com/office/drawing/2014/main" id="{13EE9256-8591-78BA-A83A-989A03C7D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3252788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8   2</a:t>
            </a:r>
          </a:p>
        </p:txBody>
      </p:sp>
      <p:sp>
        <p:nvSpPr>
          <p:cNvPr id="21512" name="Text Box 15">
            <a:extLst>
              <a:ext uri="{FF2B5EF4-FFF2-40B4-BE49-F238E27FC236}">
                <a16:creationId xmlns:a16="http://schemas.microsoft.com/office/drawing/2014/main" id="{224547A4-02EA-A4E8-B23C-D2DC34D1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3243263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21513" name="Text Box 16">
            <a:extLst>
              <a:ext uri="{FF2B5EF4-FFF2-40B4-BE49-F238E27FC236}">
                <a16:creationId xmlns:a16="http://schemas.microsoft.com/office/drawing/2014/main" id="{14D71BC0-059E-7AB1-8E67-C6620681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24167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9   4</a:t>
            </a:r>
          </a:p>
        </p:txBody>
      </p:sp>
      <p:sp>
        <p:nvSpPr>
          <p:cNvPr id="21514" name="Text Box 17">
            <a:extLst>
              <a:ext uri="{FF2B5EF4-FFF2-40B4-BE49-F238E27FC236}">
                <a16:creationId xmlns:a16="http://schemas.microsoft.com/office/drawing/2014/main" id="{246760F0-1AC7-4E71-D4B8-0EE8477AC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326072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5   3</a:t>
            </a:r>
          </a:p>
        </p:txBody>
      </p:sp>
      <p:sp>
        <p:nvSpPr>
          <p:cNvPr id="21515" name="Text Box 18">
            <a:extLst>
              <a:ext uri="{FF2B5EF4-FFF2-40B4-BE49-F238E27FC236}">
                <a16:creationId xmlns:a16="http://schemas.microsoft.com/office/drawing/2014/main" id="{2F3D249D-5CAA-1D59-BA07-CE9B93134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3889375"/>
            <a:ext cx="681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</a:t>
            </a:r>
            <a:r>
              <a:rPr lang="en-US" altLang="en-US" sz="2400">
                <a:latin typeface="Times New Roman" panose="02020603050405020304" pitchFamily="18" charset="0"/>
              </a:rPr>
              <a:t>     </a:t>
            </a:r>
            <a:r>
              <a:rPr lang="en-US" altLang="en-US" sz="2400" u="sng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	           </a:t>
            </a:r>
            <a:r>
              <a:rPr lang="en-US" altLang="en-US" sz="2400" u="sng">
                <a:latin typeface="Times New Roman" panose="02020603050405020304" pitchFamily="18" charset="0"/>
              </a:rPr>
              <a:t>9</a:t>
            </a:r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		    </a:t>
            </a:r>
            <a:r>
              <a:rPr lang="en-US" altLang="en-US" sz="2400" u="sng">
                <a:latin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u="sng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	  </a:t>
            </a:r>
            <a:r>
              <a:rPr lang="en-US" altLang="en-US" sz="2400" u="sng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	 </a:t>
            </a:r>
            <a:r>
              <a:rPr lang="en-US" altLang="en-US" sz="2400" u="sng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1516" name="Line 22">
            <a:extLst>
              <a:ext uri="{FF2B5EF4-FFF2-40B4-BE49-F238E27FC236}">
                <a16:creationId xmlns:a16="http://schemas.microsoft.com/office/drawing/2014/main" id="{8BC62B18-E146-6E54-D14B-B4AA78EB91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424113"/>
            <a:ext cx="565150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23">
            <a:extLst>
              <a:ext uri="{FF2B5EF4-FFF2-40B4-BE49-F238E27FC236}">
                <a16:creationId xmlns:a16="http://schemas.microsoft.com/office/drawing/2014/main" id="{4423ED27-8AF5-D7B1-370D-41022A723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2424113"/>
            <a:ext cx="585787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4">
            <a:extLst>
              <a:ext uri="{FF2B5EF4-FFF2-40B4-BE49-F238E27FC236}">
                <a16:creationId xmlns:a16="http://schemas.microsoft.com/office/drawing/2014/main" id="{64015862-FA67-939C-3C16-CE5C224AE5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8575" y="3082925"/>
            <a:ext cx="5746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25">
            <a:extLst>
              <a:ext uri="{FF2B5EF4-FFF2-40B4-BE49-F238E27FC236}">
                <a16:creationId xmlns:a16="http://schemas.microsoft.com/office/drawing/2014/main" id="{866B7A85-0DE2-9B2B-1186-6237B20E4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3062288"/>
            <a:ext cx="49212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26">
            <a:extLst>
              <a:ext uri="{FF2B5EF4-FFF2-40B4-BE49-F238E27FC236}">
                <a16:creationId xmlns:a16="http://schemas.microsoft.com/office/drawing/2014/main" id="{7D0183BA-8DDE-177A-F8CC-5CA65B8127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1600" y="3103563"/>
            <a:ext cx="328613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27">
            <a:extLst>
              <a:ext uri="{FF2B5EF4-FFF2-40B4-BE49-F238E27FC236}">
                <a16:creationId xmlns:a16="http://schemas.microsoft.com/office/drawing/2014/main" id="{A1F60D8F-262C-A38A-EF28-5A0C10269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9300" y="3103563"/>
            <a:ext cx="390525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28">
            <a:extLst>
              <a:ext uri="{FF2B5EF4-FFF2-40B4-BE49-F238E27FC236}">
                <a16:creationId xmlns:a16="http://schemas.microsoft.com/office/drawing/2014/main" id="{EBB6A865-C9DF-8AA2-5242-97625C9293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8163" y="3719513"/>
            <a:ext cx="2159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29">
            <a:extLst>
              <a:ext uri="{FF2B5EF4-FFF2-40B4-BE49-F238E27FC236}">
                <a16:creationId xmlns:a16="http://schemas.microsoft.com/office/drawing/2014/main" id="{5D174863-F3B7-9EE0-8D13-9575F9AD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5" y="3740150"/>
            <a:ext cx="123825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30">
            <a:extLst>
              <a:ext uri="{FF2B5EF4-FFF2-40B4-BE49-F238E27FC236}">
                <a16:creationId xmlns:a16="http://schemas.microsoft.com/office/drawing/2014/main" id="{4A5698C1-50EE-758E-3254-DD3F01B9A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7125" y="3751263"/>
            <a:ext cx="1952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31">
            <a:extLst>
              <a:ext uri="{FF2B5EF4-FFF2-40B4-BE49-F238E27FC236}">
                <a16:creationId xmlns:a16="http://schemas.microsoft.com/office/drawing/2014/main" id="{10709AD3-7CCD-18DB-9B75-AE013D76C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938" y="3719513"/>
            <a:ext cx="236537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32">
            <a:extLst>
              <a:ext uri="{FF2B5EF4-FFF2-40B4-BE49-F238E27FC236}">
                <a16:creationId xmlns:a16="http://schemas.microsoft.com/office/drawing/2014/main" id="{695CD010-E943-FED9-BAC8-92A905AA71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4538" y="3751263"/>
            <a:ext cx="195262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33">
            <a:extLst>
              <a:ext uri="{FF2B5EF4-FFF2-40B4-BE49-F238E27FC236}">
                <a16:creationId xmlns:a16="http://schemas.microsoft.com/office/drawing/2014/main" id="{24DD433F-E38A-FA96-A337-029E3201C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3740150"/>
            <a:ext cx="123825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34">
            <a:extLst>
              <a:ext uri="{FF2B5EF4-FFF2-40B4-BE49-F238E27FC236}">
                <a16:creationId xmlns:a16="http://schemas.microsoft.com/office/drawing/2014/main" id="{136FF9E3-294E-C802-8BA7-7ACFECD343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0625" y="3760788"/>
            <a:ext cx="29845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35">
            <a:extLst>
              <a:ext uri="{FF2B5EF4-FFF2-40B4-BE49-F238E27FC236}">
                <a16:creationId xmlns:a16="http://schemas.microsoft.com/office/drawing/2014/main" id="{9173C93B-66C2-3CEA-8C48-61F2BED68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3760788"/>
            <a:ext cx="1746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Text Box 53">
            <a:extLst>
              <a:ext uri="{FF2B5EF4-FFF2-40B4-BE49-F238E27FC236}">
                <a16:creationId xmlns:a16="http://schemas.microsoft.com/office/drawing/2014/main" id="{7711E3B3-1D48-D2E6-B1A2-1860B90F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227965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1531" name="Text Box 54">
            <a:extLst>
              <a:ext uri="{FF2B5EF4-FFF2-40B4-BE49-F238E27FC236}">
                <a16:creationId xmlns:a16="http://schemas.microsoft.com/office/drawing/2014/main" id="{2DAC4C69-EA0C-E7A5-0409-04E650F7E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28527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1532" name="Text Box 55">
            <a:extLst>
              <a:ext uri="{FF2B5EF4-FFF2-40B4-BE49-F238E27FC236}">
                <a16:creationId xmlns:a16="http://schemas.microsoft.com/office/drawing/2014/main" id="{CA147240-7AB8-1397-9FD9-D2BFDA29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44011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1533" name="Text Box 56">
            <a:extLst>
              <a:ext uri="{FF2B5EF4-FFF2-40B4-BE49-F238E27FC236}">
                <a16:creationId xmlns:a16="http://schemas.microsoft.com/office/drawing/2014/main" id="{86A17400-DB4B-4388-8725-1640739E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3859213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 element</a:t>
            </a:r>
          </a:p>
        </p:txBody>
      </p:sp>
      <p:sp>
        <p:nvSpPr>
          <p:cNvPr id="21534" name="Text Box 57">
            <a:extLst>
              <a:ext uri="{FF2B5EF4-FFF2-40B4-BE49-F238E27FC236}">
                <a16:creationId xmlns:a16="http://schemas.microsoft.com/office/drawing/2014/main" id="{77C07893-70AF-7073-F19F-81F66C601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1535" name="Text Box 58">
            <a:extLst>
              <a:ext uri="{FF2B5EF4-FFF2-40B4-BE49-F238E27FC236}">
                <a16:creationId xmlns:a16="http://schemas.microsoft.com/office/drawing/2014/main" id="{FEA1A141-8D7C-9E61-FAE0-39E54FF3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36" name="Text Box 59">
            <a:extLst>
              <a:ext uri="{FF2B5EF4-FFF2-40B4-BE49-F238E27FC236}">
                <a16:creationId xmlns:a16="http://schemas.microsoft.com/office/drawing/2014/main" id="{431FE667-37C4-BC35-B7B0-9673E065A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1537" name="Text Box 60">
            <a:extLst>
              <a:ext uri="{FF2B5EF4-FFF2-40B4-BE49-F238E27FC236}">
                <a16:creationId xmlns:a16="http://schemas.microsoft.com/office/drawing/2014/main" id="{D4C4D7E7-23C3-1DB9-A947-FF42CB2BB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1538" name="Text Box 61">
            <a:extLst>
              <a:ext uri="{FF2B5EF4-FFF2-40B4-BE49-F238E27FC236}">
                <a16:creationId xmlns:a16="http://schemas.microsoft.com/office/drawing/2014/main" id="{A6CCA188-2314-D265-696D-FD6B268D9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1539" name="Text Box 62">
            <a:extLst>
              <a:ext uri="{FF2B5EF4-FFF2-40B4-BE49-F238E27FC236}">
                <a16:creationId xmlns:a16="http://schemas.microsoft.com/office/drawing/2014/main" id="{67BD5C59-C07D-07C7-1239-A69BB824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40" name="Text Box 63">
            <a:extLst>
              <a:ext uri="{FF2B5EF4-FFF2-40B4-BE49-F238E27FC236}">
                <a16:creationId xmlns:a16="http://schemas.microsoft.com/office/drawing/2014/main" id="{5C229184-ACD9-CFDA-2125-193E79BCA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41" name="Text Box 64">
            <a:extLst>
              <a:ext uri="{FF2B5EF4-FFF2-40B4-BE49-F238E27FC236}">
                <a16:creationId xmlns:a16="http://schemas.microsoft.com/office/drawing/2014/main" id="{BC26A834-EF39-A0BE-7289-F18D0F60C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9560469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9F92C5D6-5CD5-08CD-C927-45F78EEE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A20F482A-FE42-153D-50FA-2D685C3D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D9155-F483-8645-B3F3-98DDF588F2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1AC1B1EC-45F0-41AB-FDE4-477E40E76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 Example</a:t>
            </a:r>
          </a:p>
        </p:txBody>
      </p:sp>
      <p:sp>
        <p:nvSpPr>
          <p:cNvPr id="22533" name="Text Box 12">
            <a:extLst>
              <a:ext uri="{FF2B5EF4-FFF2-40B4-BE49-F238E27FC236}">
                <a16:creationId xmlns:a16="http://schemas.microsoft.com/office/drawing/2014/main" id="{CA7F0301-5D23-877B-C0C5-4305E3AE2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6114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8  2   9   4</a:t>
            </a:r>
          </a:p>
        </p:txBody>
      </p:sp>
      <p:sp>
        <p:nvSpPr>
          <p:cNvPr id="22534" name="Text Box 13">
            <a:extLst>
              <a:ext uri="{FF2B5EF4-FFF2-40B4-BE49-F238E27FC236}">
                <a16:creationId xmlns:a16="http://schemas.microsoft.com/office/drawing/2014/main" id="{F8FFEFAE-786C-4420-7EEF-498F118A5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264795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5   3   1   6</a:t>
            </a:r>
          </a:p>
        </p:txBody>
      </p:sp>
      <p:sp>
        <p:nvSpPr>
          <p:cNvPr id="22535" name="Text Box 14">
            <a:extLst>
              <a:ext uri="{FF2B5EF4-FFF2-40B4-BE49-F238E27FC236}">
                <a16:creationId xmlns:a16="http://schemas.microsoft.com/office/drawing/2014/main" id="{844E4017-6E5B-7C82-4010-83ED75C7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3252788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8   2</a:t>
            </a:r>
          </a:p>
        </p:txBody>
      </p:sp>
      <p:sp>
        <p:nvSpPr>
          <p:cNvPr id="22536" name="Text Box 15">
            <a:extLst>
              <a:ext uri="{FF2B5EF4-FFF2-40B4-BE49-F238E27FC236}">
                <a16:creationId xmlns:a16="http://schemas.microsoft.com/office/drawing/2014/main" id="{0A36436A-1243-C16E-4749-9266D9CD4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3243263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22537" name="Text Box 16">
            <a:extLst>
              <a:ext uri="{FF2B5EF4-FFF2-40B4-BE49-F238E27FC236}">
                <a16:creationId xmlns:a16="http://schemas.microsoft.com/office/drawing/2014/main" id="{9E336AC6-552A-6022-5362-851328C75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24167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9   4</a:t>
            </a:r>
          </a:p>
        </p:txBody>
      </p:sp>
      <p:sp>
        <p:nvSpPr>
          <p:cNvPr id="22538" name="Text Box 17">
            <a:extLst>
              <a:ext uri="{FF2B5EF4-FFF2-40B4-BE49-F238E27FC236}">
                <a16:creationId xmlns:a16="http://schemas.microsoft.com/office/drawing/2014/main" id="{0FAC68AD-FE64-1652-735E-02BBE6643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326072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5   3</a:t>
            </a:r>
          </a:p>
        </p:txBody>
      </p:sp>
      <p:sp>
        <p:nvSpPr>
          <p:cNvPr id="22539" name="Text Box 18">
            <a:extLst>
              <a:ext uri="{FF2B5EF4-FFF2-40B4-BE49-F238E27FC236}">
                <a16:creationId xmlns:a16="http://schemas.microsoft.com/office/drawing/2014/main" id="{F1D09E82-77CE-92AB-4DD2-F88EDEB95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3889375"/>
            <a:ext cx="681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</a:t>
            </a:r>
            <a:r>
              <a:rPr lang="en-US" altLang="en-US" sz="2400">
                <a:latin typeface="Times New Roman" panose="02020603050405020304" pitchFamily="18" charset="0"/>
              </a:rPr>
              <a:t>     </a:t>
            </a:r>
            <a:r>
              <a:rPr lang="en-US" altLang="en-US" sz="2400" u="sng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	           </a:t>
            </a:r>
            <a:r>
              <a:rPr lang="en-US" altLang="en-US" sz="2400" u="sng">
                <a:latin typeface="Times New Roman" panose="02020603050405020304" pitchFamily="18" charset="0"/>
              </a:rPr>
              <a:t>9</a:t>
            </a:r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		    </a:t>
            </a:r>
            <a:r>
              <a:rPr lang="en-US" altLang="en-US" sz="2400" u="sng">
                <a:latin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u="sng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	  </a:t>
            </a:r>
            <a:r>
              <a:rPr lang="en-US" altLang="en-US" sz="2400" u="sng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	 </a:t>
            </a:r>
            <a:r>
              <a:rPr lang="en-US" altLang="en-US" sz="2400" u="sng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2540" name="Text Box 19">
            <a:extLst>
              <a:ext uri="{FF2B5EF4-FFF2-40B4-BE49-F238E27FC236}">
                <a16:creationId xmlns:a16="http://schemas.microsoft.com/office/drawing/2014/main" id="{6411560F-9E15-79E0-3680-9AC47A4E6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4533900"/>
            <a:ext cx="673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</a:t>
            </a:r>
            <a:r>
              <a:rPr lang="en-US" altLang="en-US" sz="2400" u="sng">
                <a:latin typeface="Times New Roman" panose="02020603050405020304" pitchFamily="18" charset="0"/>
              </a:rPr>
              <a:t>2   8</a:t>
            </a:r>
            <a:r>
              <a:rPr lang="en-US" altLang="en-US" sz="2400">
                <a:latin typeface="Times New Roman" panose="02020603050405020304" pitchFamily="18" charset="0"/>
              </a:rPr>
              <a:t>	               </a:t>
            </a:r>
            <a:r>
              <a:rPr lang="en-US" altLang="en-US" sz="2400" u="sng">
                <a:latin typeface="Times New Roman" panose="02020603050405020304" pitchFamily="18" charset="0"/>
              </a:rPr>
              <a:t>4    9</a:t>
            </a:r>
            <a:r>
              <a:rPr lang="en-US" altLang="en-US" sz="2400">
                <a:latin typeface="Times New Roman" panose="02020603050405020304" pitchFamily="18" charset="0"/>
              </a:rPr>
              <a:t>		        </a:t>
            </a:r>
            <a:r>
              <a:rPr lang="en-US" altLang="en-US" sz="2400" u="sng">
                <a:latin typeface="Times New Roman" panose="02020603050405020304" pitchFamily="18" charset="0"/>
              </a:rPr>
              <a:t>3   5</a:t>
            </a:r>
            <a:r>
              <a:rPr lang="en-US" altLang="en-US" sz="2400">
                <a:latin typeface="Times New Roman" panose="02020603050405020304" pitchFamily="18" charset="0"/>
              </a:rPr>
              <a:t>	       </a:t>
            </a:r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22541" name="Line 22">
            <a:extLst>
              <a:ext uri="{FF2B5EF4-FFF2-40B4-BE49-F238E27FC236}">
                <a16:creationId xmlns:a16="http://schemas.microsoft.com/office/drawing/2014/main" id="{B52780CD-9506-A384-3810-DE5EC889F1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424113"/>
            <a:ext cx="565150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23">
            <a:extLst>
              <a:ext uri="{FF2B5EF4-FFF2-40B4-BE49-F238E27FC236}">
                <a16:creationId xmlns:a16="http://schemas.microsoft.com/office/drawing/2014/main" id="{FD5E448F-BA92-DCC4-0A64-94F0DB999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2424113"/>
            <a:ext cx="585787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24">
            <a:extLst>
              <a:ext uri="{FF2B5EF4-FFF2-40B4-BE49-F238E27FC236}">
                <a16:creationId xmlns:a16="http://schemas.microsoft.com/office/drawing/2014/main" id="{99E304BC-BCE6-AD9E-6B71-EE9F74FB29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8575" y="3082925"/>
            <a:ext cx="5746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25">
            <a:extLst>
              <a:ext uri="{FF2B5EF4-FFF2-40B4-BE49-F238E27FC236}">
                <a16:creationId xmlns:a16="http://schemas.microsoft.com/office/drawing/2014/main" id="{AF1FE72C-0D59-8EC3-08F4-855FB3E5F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3062288"/>
            <a:ext cx="49212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26">
            <a:extLst>
              <a:ext uri="{FF2B5EF4-FFF2-40B4-BE49-F238E27FC236}">
                <a16:creationId xmlns:a16="http://schemas.microsoft.com/office/drawing/2014/main" id="{19D83299-D0CD-F13F-6EF9-F045A28426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1600" y="3103563"/>
            <a:ext cx="328613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27">
            <a:extLst>
              <a:ext uri="{FF2B5EF4-FFF2-40B4-BE49-F238E27FC236}">
                <a16:creationId xmlns:a16="http://schemas.microsoft.com/office/drawing/2014/main" id="{FEF251BC-27DA-B7E2-A2EE-C66D9C89B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9300" y="3103563"/>
            <a:ext cx="390525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28">
            <a:extLst>
              <a:ext uri="{FF2B5EF4-FFF2-40B4-BE49-F238E27FC236}">
                <a16:creationId xmlns:a16="http://schemas.microsoft.com/office/drawing/2014/main" id="{505B0A04-AA67-051D-8BB3-42CC5ADF6C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8163" y="3719513"/>
            <a:ext cx="2159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29">
            <a:extLst>
              <a:ext uri="{FF2B5EF4-FFF2-40B4-BE49-F238E27FC236}">
                <a16:creationId xmlns:a16="http://schemas.microsoft.com/office/drawing/2014/main" id="{1CB2D425-D00C-6DEB-6779-9F9CEEEC9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5" y="3740150"/>
            <a:ext cx="123825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30">
            <a:extLst>
              <a:ext uri="{FF2B5EF4-FFF2-40B4-BE49-F238E27FC236}">
                <a16:creationId xmlns:a16="http://schemas.microsoft.com/office/drawing/2014/main" id="{C5DEC08F-78A2-C98A-56BB-1B7907551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7125" y="3751263"/>
            <a:ext cx="1952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31">
            <a:extLst>
              <a:ext uri="{FF2B5EF4-FFF2-40B4-BE49-F238E27FC236}">
                <a16:creationId xmlns:a16="http://schemas.microsoft.com/office/drawing/2014/main" id="{60C7C23C-835B-B86A-4DCA-48F0B2654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938" y="3719513"/>
            <a:ext cx="236537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32">
            <a:extLst>
              <a:ext uri="{FF2B5EF4-FFF2-40B4-BE49-F238E27FC236}">
                <a16:creationId xmlns:a16="http://schemas.microsoft.com/office/drawing/2014/main" id="{E3CEC7D2-7BE9-B9BF-9FAA-58E39CF81B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4538" y="3751263"/>
            <a:ext cx="195262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Line 33">
            <a:extLst>
              <a:ext uri="{FF2B5EF4-FFF2-40B4-BE49-F238E27FC236}">
                <a16:creationId xmlns:a16="http://schemas.microsoft.com/office/drawing/2014/main" id="{C5E7E7E8-0E1D-5255-462C-5333EFA24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3740150"/>
            <a:ext cx="123825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34">
            <a:extLst>
              <a:ext uri="{FF2B5EF4-FFF2-40B4-BE49-F238E27FC236}">
                <a16:creationId xmlns:a16="http://schemas.microsoft.com/office/drawing/2014/main" id="{9664B9A5-EEA2-211A-1AF0-7E42F554A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0625" y="3760788"/>
            <a:ext cx="29845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35">
            <a:extLst>
              <a:ext uri="{FF2B5EF4-FFF2-40B4-BE49-F238E27FC236}">
                <a16:creationId xmlns:a16="http://schemas.microsoft.com/office/drawing/2014/main" id="{E135A11F-970D-A60C-379D-F96CC7E74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3760788"/>
            <a:ext cx="1746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36">
            <a:extLst>
              <a:ext uri="{FF2B5EF4-FFF2-40B4-BE49-F238E27FC236}">
                <a16:creationId xmlns:a16="http://schemas.microsoft.com/office/drawing/2014/main" id="{FB8A378B-DABD-125B-107D-DD0FB61F4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4338" y="4316413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37">
            <a:extLst>
              <a:ext uri="{FF2B5EF4-FFF2-40B4-BE49-F238E27FC236}">
                <a16:creationId xmlns:a16="http://schemas.microsoft.com/office/drawing/2014/main" id="{E5DA766B-3CBC-42A5-48F9-9095A65388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4225" y="4316413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38">
            <a:extLst>
              <a:ext uri="{FF2B5EF4-FFF2-40B4-BE49-F238E27FC236}">
                <a16:creationId xmlns:a16="http://schemas.microsoft.com/office/drawing/2014/main" id="{67E85355-FAC3-24DE-CD9D-A163B0740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4314825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9">
            <a:extLst>
              <a:ext uri="{FF2B5EF4-FFF2-40B4-BE49-F238E27FC236}">
                <a16:creationId xmlns:a16="http://schemas.microsoft.com/office/drawing/2014/main" id="{E96C0E46-819F-1E05-3242-551C494C6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2075" y="4314825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Line 40">
            <a:extLst>
              <a:ext uri="{FF2B5EF4-FFF2-40B4-BE49-F238E27FC236}">
                <a16:creationId xmlns:a16="http://schemas.microsoft.com/office/drawing/2014/main" id="{76A17B4A-82AB-139D-E3E6-2839544D4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763" y="4305300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Line 41">
            <a:extLst>
              <a:ext uri="{FF2B5EF4-FFF2-40B4-BE49-F238E27FC236}">
                <a16:creationId xmlns:a16="http://schemas.microsoft.com/office/drawing/2014/main" id="{C44B7A29-9E1C-6CB1-60B8-37BE502D7A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9650" y="4305300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42">
            <a:extLst>
              <a:ext uri="{FF2B5EF4-FFF2-40B4-BE49-F238E27FC236}">
                <a16:creationId xmlns:a16="http://schemas.microsoft.com/office/drawing/2014/main" id="{4545951E-2AA7-C3D5-97FF-4BC43FAB2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4324350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43">
            <a:extLst>
              <a:ext uri="{FF2B5EF4-FFF2-40B4-BE49-F238E27FC236}">
                <a16:creationId xmlns:a16="http://schemas.microsoft.com/office/drawing/2014/main" id="{2D86C035-FB7F-AA75-69E6-E092CA0F55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6538" y="4324350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Text Box 50">
            <a:extLst>
              <a:ext uri="{FF2B5EF4-FFF2-40B4-BE49-F238E27FC236}">
                <a16:creationId xmlns:a16="http://schemas.microsoft.com/office/drawing/2014/main" id="{D9A36F4D-6676-4FB4-1106-EB6D47ABC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376738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22564" name="Text Box 53">
            <a:extLst>
              <a:ext uri="{FF2B5EF4-FFF2-40B4-BE49-F238E27FC236}">
                <a16:creationId xmlns:a16="http://schemas.microsoft.com/office/drawing/2014/main" id="{CAC63843-A0B5-F30D-8DDC-62CF0CAA2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227965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2565" name="Text Box 54">
            <a:extLst>
              <a:ext uri="{FF2B5EF4-FFF2-40B4-BE49-F238E27FC236}">
                <a16:creationId xmlns:a16="http://schemas.microsoft.com/office/drawing/2014/main" id="{3F390447-EB61-12C1-102E-6840061BF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28527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2566" name="Text Box 55">
            <a:extLst>
              <a:ext uri="{FF2B5EF4-FFF2-40B4-BE49-F238E27FC236}">
                <a16:creationId xmlns:a16="http://schemas.microsoft.com/office/drawing/2014/main" id="{3B4A3259-1C1A-EBE9-40A3-9DBEB03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44011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2567" name="Text Box 56">
            <a:extLst>
              <a:ext uri="{FF2B5EF4-FFF2-40B4-BE49-F238E27FC236}">
                <a16:creationId xmlns:a16="http://schemas.microsoft.com/office/drawing/2014/main" id="{25D574D1-0E31-3306-FC3D-1054F5055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3859213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 element</a:t>
            </a:r>
          </a:p>
        </p:txBody>
      </p:sp>
      <p:sp>
        <p:nvSpPr>
          <p:cNvPr id="22568" name="Text Box 57">
            <a:extLst>
              <a:ext uri="{FF2B5EF4-FFF2-40B4-BE49-F238E27FC236}">
                <a16:creationId xmlns:a16="http://schemas.microsoft.com/office/drawing/2014/main" id="{7C729A4C-B3CE-B056-349C-6928F2AC3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2569" name="Text Box 58">
            <a:extLst>
              <a:ext uri="{FF2B5EF4-FFF2-40B4-BE49-F238E27FC236}">
                <a16:creationId xmlns:a16="http://schemas.microsoft.com/office/drawing/2014/main" id="{093F7965-88C8-F400-B26F-12A6497B2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70" name="Text Box 59">
            <a:extLst>
              <a:ext uri="{FF2B5EF4-FFF2-40B4-BE49-F238E27FC236}">
                <a16:creationId xmlns:a16="http://schemas.microsoft.com/office/drawing/2014/main" id="{E96A577F-320B-7056-1428-E3CB74E2A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2571" name="Text Box 60">
            <a:extLst>
              <a:ext uri="{FF2B5EF4-FFF2-40B4-BE49-F238E27FC236}">
                <a16:creationId xmlns:a16="http://schemas.microsoft.com/office/drawing/2014/main" id="{FB74FD75-3D25-14C6-1D50-5CF616A90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72" name="Text Box 61">
            <a:extLst>
              <a:ext uri="{FF2B5EF4-FFF2-40B4-BE49-F238E27FC236}">
                <a16:creationId xmlns:a16="http://schemas.microsoft.com/office/drawing/2014/main" id="{FFF1BE5F-A524-3854-0630-6279D9FFF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2573" name="Text Box 62">
            <a:extLst>
              <a:ext uri="{FF2B5EF4-FFF2-40B4-BE49-F238E27FC236}">
                <a16:creationId xmlns:a16="http://schemas.microsoft.com/office/drawing/2014/main" id="{2E38433B-5334-93B3-BD9C-6A25D69A0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74" name="Text Box 63">
            <a:extLst>
              <a:ext uri="{FF2B5EF4-FFF2-40B4-BE49-F238E27FC236}">
                <a16:creationId xmlns:a16="http://schemas.microsoft.com/office/drawing/2014/main" id="{D4B4F6A4-716D-B275-9C84-EFDD404BA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75" name="Text Box 64">
            <a:extLst>
              <a:ext uri="{FF2B5EF4-FFF2-40B4-BE49-F238E27FC236}">
                <a16:creationId xmlns:a16="http://schemas.microsoft.com/office/drawing/2014/main" id="{808D5B17-FAF7-84EA-3AE0-CDEECC99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93450175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1D754AA0-54AE-346A-16AE-90DA447D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9F3869AD-A51B-B0DA-9A5E-791C416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41E277-E1F9-DF4A-AD46-AF08E4AC56F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C1BC638-5C20-1B28-970B-F2601DF8D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 Example</a:t>
            </a:r>
          </a:p>
        </p:txBody>
      </p:sp>
      <p:sp>
        <p:nvSpPr>
          <p:cNvPr id="23557" name="Text Box 12">
            <a:extLst>
              <a:ext uri="{FF2B5EF4-FFF2-40B4-BE49-F238E27FC236}">
                <a16:creationId xmlns:a16="http://schemas.microsoft.com/office/drawing/2014/main" id="{ACFC0141-3547-536C-9CEB-D72CDF703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6114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8  2   9   4</a:t>
            </a:r>
          </a:p>
        </p:txBody>
      </p:sp>
      <p:sp>
        <p:nvSpPr>
          <p:cNvPr id="23558" name="Text Box 13">
            <a:extLst>
              <a:ext uri="{FF2B5EF4-FFF2-40B4-BE49-F238E27FC236}">
                <a16:creationId xmlns:a16="http://schemas.microsoft.com/office/drawing/2014/main" id="{1A9B3851-C955-08D8-6156-741E0BD1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264795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5   3   1   6</a:t>
            </a:r>
          </a:p>
        </p:txBody>
      </p:sp>
      <p:sp>
        <p:nvSpPr>
          <p:cNvPr id="23559" name="Text Box 14">
            <a:extLst>
              <a:ext uri="{FF2B5EF4-FFF2-40B4-BE49-F238E27FC236}">
                <a16:creationId xmlns:a16="http://schemas.microsoft.com/office/drawing/2014/main" id="{5A52A179-B449-1B71-6F44-33521AEE8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3252788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8   2</a:t>
            </a:r>
          </a:p>
        </p:txBody>
      </p:sp>
      <p:sp>
        <p:nvSpPr>
          <p:cNvPr id="23560" name="Text Box 15">
            <a:extLst>
              <a:ext uri="{FF2B5EF4-FFF2-40B4-BE49-F238E27FC236}">
                <a16:creationId xmlns:a16="http://schemas.microsoft.com/office/drawing/2014/main" id="{8360106E-1575-31B4-3AC5-0338A4EB4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3243263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23561" name="Text Box 16">
            <a:extLst>
              <a:ext uri="{FF2B5EF4-FFF2-40B4-BE49-F238E27FC236}">
                <a16:creationId xmlns:a16="http://schemas.microsoft.com/office/drawing/2014/main" id="{B6034465-10A6-0FE5-B42C-B2D1D834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24167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9   4</a:t>
            </a:r>
          </a:p>
        </p:txBody>
      </p:sp>
      <p:sp>
        <p:nvSpPr>
          <p:cNvPr id="23562" name="Text Box 17">
            <a:extLst>
              <a:ext uri="{FF2B5EF4-FFF2-40B4-BE49-F238E27FC236}">
                <a16:creationId xmlns:a16="http://schemas.microsoft.com/office/drawing/2014/main" id="{D664E23B-1B90-2D63-B619-C633C2566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326072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5   3</a:t>
            </a:r>
          </a:p>
        </p:txBody>
      </p:sp>
      <p:sp>
        <p:nvSpPr>
          <p:cNvPr id="23563" name="Text Box 18">
            <a:extLst>
              <a:ext uri="{FF2B5EF4-FFF2-40B4-BE49-F238E27FC236}">
                <a16:creationId xmlns:a16="http://schemas.microsoft.com/office/drawing/2014/main" id="{21F3A462-46DB-86FA-2DA5-20653A169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3889375"/>
            <a:ext cx="681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</a:t>
            </a:r>
            <a:r>
              <a:rPr lang="en-US" altLang="en-US" sz="2400">
                <a:latin typeface="Times New Roman" panose="02020603050405020304" pitchFamily="18" charset="0"/>
              </a:rPr>
              <a:t>     </a:t>
            </a:r>
            <a:r>
              <a:rPr lang="en-US" altLang="en-US" sz="2400" u="sng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	           </a:t>
            </a:r>
            <a:r>
              <a:rPr lang="en-US" altLang="en-US" sz="2400" u="sng">
                <a:latin typeface="Times New Roman" panose="02020603050405020304" pitchFamily="18" charset="0"/>
              </a:rPr>
              <a:t>9</a:t>
            </a:r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		    </a:t>
            </a:r>
            <a:r>
              <a:rPr lang="en-US" altLang="en-US" sz="2400" u="sng">
                <a:latin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u="sng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	  </a:t>
            </a:r>
            <a:r>
              <a:rPr lang="en-US" altLang="en-US" sz="2400" u="sng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	 </a:t>
            </a:r>
            <a:r>
              <a:rPr lang="en-US" altLang="en-US" sz="2400" u="sng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3564" name="Text Box 19">
            <a:extLst>
              <a:ext uri="{FF2B5EF4-FFF2-40B4-BE49-F238E27FC236}">
                <a16:creationId xmlns:a16="http://schemas.microsoft.com/office/drawing/2014/main" id="{EB31F0A0-AF43-175F-E6C3-4A801A006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4533900"/>
            <a:ext cx="673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</a:t>
            </a:r>
            <a:r>
              <a:rPr lang="en-US" altLang="en-US" sz="2400" u="sng">
                <a:latin typeface="Times New Roman" panose="02020603050405020304" pitchFamily="18" charset="0"/>
              </a:rPr>
              <a:t>2   8</a:t>
            </a:r>
            <a:r>
              <a:rPr lang="en-US" altLang="en-US" sz="2400">
                <a:latin typeface="Times New Roman" panose="02020603050405020304" pitchFamily="18" charset="0"/>
              </a:rPr>
              <a:t>	               </a:t>
            </a:r>
            <a:r>
              <a:rPr lang="en-US" altLang="en-US" sz="2400" u="sng">
                <a:latin typeface="Times New Roman" panose="02020603050405020304" pitchFamily="18" charset="0"/>
              </a:rPr>
              <a:t>4    9</a:t>
            </a:r>
            <a:r>
              <a:rPr lang="en-US" altLang="en-US" sz="2400">
                <a:latin typeface="Times New Roman" panose="02020603050405020304" pitchFamily="18" charset="0"/>
              </a:rPr>
              <a:t>		        </a:t>
            </a:r>
            <a:r>
              <a:rPr lang="en-US" altLang="en-US" sz="2400" u="sng">
                <a:latin typeface="Times New Roman" panose="02020603050405020304" pitchFamily="18" charset="0"/>
              </a:rPr>
              <a:t>3   5</a:t>
            </a:r>
            <a:r>
              <a:rPr lang="en-US" altLang="en-US" sz="2400">
                <a:latin typeface="Times New Roman" panose="02020603050405020304" pitchFamily="18" charset="0"/>
              </a:rPr>
              <a:t>	       </a:t>
            </a:r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23565" name="Text Box 20">
            <a:extLst>
              <a:ext uri="{FF2B5EF4-FFF2-40B4-BE49-F238E27FC236}">
                <a16:creationId xmlns:a16="http://schemas.microsoft.com/office/drawing/2014/main" id="{CF779DAF-D2B3-80CE-DB08-8213E92D1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52324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2   4   8   9</a:t>
            </a:r>
            <a:r>
              <a:rPr lang="en-US" altLang="en-US" sz="2400">
                <a:latin typeface="Times New Roman" panose="02020603050405020304" pitchFamily="18" charset="0"/>
              </a:rPr>
              <a:t>		           </a:t>
            </a:r>
            <a:r>
              <a:rPr lang="en-US" altLang="en-US" sz="2400" u="sng">
                <a:latin typeface="Times New Roman" panose="02020603050405020304" pitchFamily="18" charset="0"/>
              </a:rPr>
              <a:t>1   3   5   6</a:t>
            </a:r>
          </a:p>
        </p:txBody>
      </p:sp>
      <p:sp>
        <p:nvSpPr>
          <p:cNvPr id="23566" name="Line 22">
            <a:extLst>
              <a:ext uri="{FF2B5EF4-FFF2-40B4-BE49-F238E27FC236}">
                <a16:creationId xmlns:a16="http://schemas.microsoft.com/office/drawing/2014/main" id="{6D8170EB-B4FA-4B3D-93BD-CA956E2B25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424113"/>
            <a:ext cx="565150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23">
            <a:extLst>
              <a:ext uri="{FF2B5EF4-FFF2-40B4-BE49-F238E27FC236}">
                <a16:creationId xmlns:a16="http://schemas.microsoft.com/office/drawing/2014/main" id="{4DCAA4D8-D656-BD59-82D9-A4E86B400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2424113"/>
            <a:ext cx="585787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24">
            <a:extLst>
              <a:ext uri="{FF2B5EF4-FFF2-40B4-BE49-F238E27FC236}">
                <a16:creationId xmlns:a16="http://schemas.microsoft.com/office/drawing/2014/main" id="{47041471-C05E-C810-2D44-E607D41B41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8575" y="3082925"/>
            <a:ext cx="5746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25">
            <a:extLst>
              <a:ext uri="{FF2B5EF4-FFF2-40B4-BE49-F238E27FC236}">
                <a16:creationId xmlns:a16="http://schemas.microsoft.com/office/drawing/2014/main" id="{626A662D-02A3-59EF-9EAB-6CF9B6C45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3062288"/>
            <a:ext cx="49212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26">
            <a:extLst>
              <a:ext uri="{FF2B5EF4-FFF2-40B4-BE49-F238E27FC236}">
                <a16:creationId xmlns:a16="http://schemas.microsoft.com/office/drawing/2014/main" id="{19F60EEF-9799-7358-44D9-1E8F0FE249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1600" y="3103563"/>
            <a:ext cx="328613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27">
            <a:extLst>
              <a:ext uri="{FF2B5EF4-FFF2-40B4-BE49-F238E27FC236}">
                <a16:creationId xmlns:a16="http://schemas.microsoft.com/office/drawing/2014/main" id="{5C24C489-3409-1B70-AA0A-7C956CA8F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9300" y="3103563"/>
            <a:ext cx="390525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28">
            <a:extLst>
              <a:ext uri="{FF2B5EF4-FFF2-40B4-BE49-F238E27FC236}">
                <a16:creationId xmlns:a16="http://schemas.microsoft.com/office/drawing/2014/main" id="{8264FCC7-5C79-17FC-1BD4-731A3A6C2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8163" y="3719513"/>
            <a:ext cx="2159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Line 29">
            <a:extLst>
              <a:ext uri="{FF2B5EF4-FFF2-40B4-BE49-F238E27FC236}">
                <a16:creationId xmlns:a16="http://schemas.microsoft.com/office/drawing/2014/main" id="{28AAC3A9-FB0A-D055-FACC-917F44AF7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5" y="3740150"/>
            <a:ext cx="123825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30">
            <a:extLst>
              <a:ext uri="{FF2B5EF4-FFF2-40B4-BE49-F238E27FC236}">
                <a16:creationId xmlns:a16="http://schemas.microsoft.com/office/drawing/2014/main" id="{BE376992-5267-7409-EF20-3CF4FCB6E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7125" y="3751263"/>
            <a:ext cx="1952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31">
            <a:extLst>
              <a:ext uri="{FF2B5EF4-FFF2-40B4-BE49-F238E27FC236}">
                <a16:creationId xmlns:a16="http://schemas.microsoft.com/office/drawing/2014/main" id="{225F3366-178A-EE51-CDCB-7362E1325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938" y="3719513"/>
            <a:ext cx="236537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32">
            <a:extLst>
              <a:ext uri="{FF2B5EF4-FFF2-40B4-BE49-F238E27FC236}">
                <a16:creationId xmlns:a16="http://schemas.microsoft.com/office/drawing/2014/main" id="{54C2B26C-0504-4156-91AA-CE2874B09E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4538" y="3751263"/>
            <a:ext cx="195262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Line 33">
            <a:extLst>
              <a:ext uri="{FF2B5EF4-FFF2-40B4-BE49-F238E27FC236}">
                <a16:creationId xmlns:a16="http://schemas.microsoft.com/office/drawing/2014/main" id="{3AF23D83-907A-096D-2CC9-5FB63D658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3740150"/>
            <a:ext cx="123825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34">
            <a:extLst>
              <a:ext uri="{FF2B5EF4-FFF2-40B4-BE49-F238E27FC236}">
                <a16:creationId xmlns:a16="http://schemas.microsoft.com/office/drawing/2014/main" id="{A02F3251-04C3-13B3-6128-CFC9FC4E0E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0625" y="3760788"/>
            <a:ext cx="29845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Line 35">
            <a:extLst>
              <a:ext uri="{FF2B5EF4-FFF2-40B4-BE49-F238E27FC236}">
                <a16:creationId xmlns:a16="http://schemas.microsoft.com/office/drawing/2014/main" id="{18A46D91-0F3E-471B-70EE-9908F4EAA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3760788"/>
            <a:ext cx="1746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Line 36">
            <a:extLst>
              <a:ext uri="{FF2B5EF4-FFF2-40B4-BE49-F238E27FC236}">
                <a16:creationId xmlns:a16="http://schemas.microsoft.com/office/drawing/2014/main" id="{CAFC4C77-B059-855F-6F1C-EA868AE0C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4338" y="4316413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37">
            <a:extLst>
              <a:ext uri="{FF2B5EF4-FFF2-40B4-BE49-F238E27FC236}">
                <a16:creationId xmlns:a16="http://schemas.microsoft.com/office/drawing/2014/main" id="{1B1A7C16-1B42-413F-802F-D2A7950EA0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4225" y="4316413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38">
            <a:extLst>
              <a:ext uri="{FF2B5EF4-FFF2-40B4-BE49-F238E27FC236}">
                <a16:creationId xmlns:a16="http://schemas.microsoft.com/office/drawing/2014/main" id="{81070CBB-0E82-A312-77FC-578D3C500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4314825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9">
            <a:extLst>
              <a:ext uri="{FF2B5EF4-FFF2-40B4-BE49-F238E27FC236}">
                <a16:creationId xmlns:a16="http://schemas.microsoft.com/office/drawing/2014/main" id="{E9EDD6F5-45B4-E394-6F33-6C94A3FDD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2075" y="4314825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Line 40">
            <a:extLst>
              <a:ext uri="{FF2B5EF4-FFF2-40B4-BE49-F238E27FC236}">
                <a16:creationId xmlns:a16="http://schemas.microsoft.com/office/drawing/2014/main" id="{9430B475-8AA1-8B4B-4152-F91E8DBF0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763" y="4305300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Line 41">
            <a:extLst>
              <a:ext uri="{FF2B5EF4-FFF2-40B4-BE49-F238E27FC236}">
                <a16:creationId xmlns:a16="http://schemas.microsoft.com/office/drawing/2014/main" id="{4D12809B-14E9-7535-B5FE-D33EE302A8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9650" y="4305300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42">
            <a:extLst>
              <a:ext uri="{FF2B5EF4-FFF2-40B4-BE49-F238E27FC236}">
                <a16:creationId xmlns:a16="http://schemas.microsoft.com/office/drawing/2014/main" id="{401B8DE7-B4D4-E679-1162-72173D309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4324350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Line 43">
            <a:extLst>
              <a:ext uri="{FF2B5EF4-FFF2-40B4-BE49-F238E27FC236}">
                <a16:creationId xmlns:a16="http://schemas.microsoft.com/office/drawing/2014/main" id="{98BA78B0-E36C-51CA-B7CF-4EE6C2A6EE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6538" y="4324350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44">
            <a:extLst>
              <a:ext uri="{FF2B5EF4-FFF2-40B4-BE49-F238E27FC236}">
                <a16:creationId xmlns:a16="http://schemas.microsoft.com/office/drawing/2014/main" id="{66319210-9999-CB50-BFB8-7A9A95007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7413" y="4973638"/>
            <a:ext cx="760412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Line 45">
            <a:extLst>
              <a:ext uri="{FF2B5EF4-FFF2-40B4-BE49-F238E27FC236}">
                <a16:creationId xmlns:a16="http://schemas.microsoft.com/office/drawing/2014/main" id="{8A3142FC-5B5C-127F-14CA-04A9E79297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7988" y="4964113"/>
            <a:ext cx="9556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Line 46">
            <a:extLst>
              <a:ext uri="{FF2B5EF4-FFF2-40B4-BE49-F238E27FC236}">
                <a16:creationId xmlns:a16="http://schemas.microsoft.com/office/drawing/2014/main" id="{5A59A23F-B34C-DC9B-B279-CD75D5916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4960938"/>
            <a:ext cx="760413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Line 47">
            <a:extLst>
              <a:ext uri="{FF2B5EF4-FFF2-40B4-BE49-F238E27FC236}">
                <a16:creationId xmlns:a16="http://schemas.microsoft.com/office/drawing/2014/main" id="{7F9E5DB3-86C1-EAF0-67BD-C8360211EA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9425" y="4951413"/>
            <a:ext cx="9556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Text Box 50">
            <a:extLst>
              <a:ext uri="{FF2B5EF4-FFF2-40B4-BE49-F238E27FC236}">
                <a16:creationId xmlns:a16="http://schemas.microsoft.com/office/drawing/2014/main" id="{AF4462D1-6D68-C95A-E1F7-F96FB5358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376738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23593" name="Text Box 51">
            <a:extLst>
              <a:ext uri="{FF2B5EF4-FFF2-40B4-BE49-F238E27FC236}">
                <a16:creationId xmlns:a16="http://schemas.microsoft.com/office/drawing/2014/main" id="{87152267-7EAA-65F0-F753-70696A007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5041900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23594" name="Text Box 53">
            <a:extLst>
              <a:ext uri="{FF2B5EF4-FFF2-40B4-BE49-F238E27FC236}">
                <a16:creationId xmlns:a16="http://schemas.microsoft.com/office/drawing/2014/main" id="{7AF7FDFE-A903-D044-C14D-03ED2F21B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227965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3595" name="Text Box 54">
            <a:extLst>
              <a:ext uri="{FF2B5EF4-FFF2-40B4-BE49-F238E27FC236}">
                <a16:creationId xmlns:a16="http://schemas.microsoft.com/office/drawing/2014/main" id="{E1C8E954-674D-7449-ACE8-B87B72851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28527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3596" name="Text Box 55">
            <a:extLst>
              <a:ext uri="{FF2B5EF4-FFF2-40B4-BE49-F238E27FC236}">
                <a16:creationId xmlns:a16="http://schemas.microsoft.com/office/drawing/2014/main" id="{445D690C-6887-19E5-5EE9-73D7A4C87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44011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3597" name="Text Box 56">
            <a:extLst>
              <a:ext uri="{FF2B5EF4-FFF2-40B4-BE49-F238E27FC236}">
                <a16:creationId xmlns:a16="http://schemas.microsoft.com/office/drawing/2014/main" id="{CE86DE54-A8DB-CD38-0A28-A0EB80E9C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3859213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 element</a:t>
            </a:r>
          </a:p>
        </p:txBody>
      </p:sp>
      <p:sp>
        <p:nvSpPr>
          <p:cNvPr id="23598" name="Text Box 57">
            <a:extLst>
              <a:ext uri="{FF2B5EF4-FFF2-40B4-BE49-F238E27FC236}">
                <a16:creationId xmlns:a16="http://schemas.microsoft.com/office/drawing/2014/main" id="{7C9F2F84-E3C7-DF71-6F47-B42CCF60D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599" name="Text Box 58">
            <a:extLst>
              <a:ext uri="{FF2B5EF4-FFF2-40B4-BE49-F238E27FC236}">
                <a16:creationId xmlns:a16="http://schemas.microsoft.com/office/drawing/2014/main" id="{34782E87-C004-45E3-24FD-C40DCB3D0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600" name="Text Box 59">
            <a:extLst>
              <a:ext uri="{FF2B5EF4-FFF2-40B4-BE49-F238E27FC236}">
                <a16:creationId xmlns:a16="http://schemas.microsoft.com/office/drawing/2014/main" id="{073AA7B4-2CD3-42FD-E830-CF7EB554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3601" name="Text Box 60">
            <a:extLst>
              <a:ext uri="{FF2B5EF4-FFF2-40B4-BE49-F238E27FC236}">
                <a16:creationId xmlns:a16="http://schemas.microsoft.com/office/drawing/2014/main" id="{BA338B01-DA01-465A-BB17-972560E34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602" name="Text Box 61">
            <a:extLst>
              <a:ext uri="{FF2B5EF4-FFF2-40B4-BE49-F238E27FC236}">
                <a16:creationId xmlns:a16="http://schemas.microsoft.com/office/drawing/2014/main" id="{C5813E76-A4B3-D874-FD4E-32B8A6F1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3603" name="Text Box 62">
            <a:extLst>
              <a:ext uri="{FF2B5EF4-FFF2-40B4-BE49-F238E27FC236}">
                <a16:creationId xmlns:a16="http://schemas.microsoft.com/office/drawing/2014/main" id="{509F5091-C32A-6440-2C5F-9019FD989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604" name="Text Box 63">
            <a:extLst>
              <a:ext uri="{FF2B5EF4-FFF2-40B4-BE49-F238E27FC236}">
                <a16:creationId xmlns:a16="http://schemas.microsoft.com/office/drawing/2014/main" id="{711CD019-D987-0630-517C-EA7A814B4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605" name="Text Box 64">
            <a:extLst>
              <a:ext uri="{FF2B5EF4-FFF2-40B4-BE49-F238E27FC236}">
                <a16:creationId xmlns:a16="http://schemas.microsoft.com/office/drawing/2014/main" id="{BED3E43A-373C-0CF7-76E0-5AA8D8B0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03471298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3115A2A-9D55-D0DE-DDDA-AEE34717F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 Example</a:t>
            </a:r>
          </a:p>
        </p:txBody>
      </p:sp>
      <p:sp>
        <p:nvSpPr>
          <p:cNvPr id="24578" name="Text Box 12">
            <a:extLst>
              <a:ext uri="{FF2B5EF4-FFF2-40B4-BE49-F238E27FC236}">
                <a16:creationId xmlns:a16="http://schemas.microsoft.com/office/drawing/2014/main" id="{BD50AD1F-1052-E4ED-038F-A2DC91C95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6114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8  2   9   4</a:t>
            </a:r>
          </a:p>
        </p:txBody>
      </p:sp>
      <p:sp>
        <p:nvSpPr>
          <p:cNvPr id="24579" name="Text Box 13">
            <a:extLst>
              <a:ext uri="{FF2B5EF4-FFF2-40B4-BE49-F238E27FC236}">
                <a16:creationId xmlns:a16="http://schemas.microsoft.com/office/drawing/2014/main" id="{A770CE33-B82B-5A72-6F5D-B33D52E64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264795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5   3   1   6</a:t>
            </a:r>
          </a:p>
        </p:txBody>
      </p:sp>
      <p:sp>
        <p:nvSpPr>
          <p:cNvPr id="24580" name="Text Box 14">
            <a:extLst>
              <a:ext uri="{FF2B5EF4-FFF2-40B4-BE49-F238E27FC236}">
                <a16:creationId xmlns:a16="http://schemas.microsoft.com/office/drawing/2014/main" id="{24DD4CA1-CAA5-A48B-65C2-96A18297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3252788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8   2</a:t>
            </a:r>
          </a:p>
        </p:txBody>
      </p:sp>
      <p:sp>
        <p:nvSpPr>
          <p:cNvPr id="24581" name="Text Box 15">
            <a:extLst>
              <a:ext uri="{FF2B5EF4-FFF2-40B4-BE49-F238E27FC236}">
                <a16:creationId xmlns:a16="http://schemas.microsoft.com/office/drawing/2014/main" id="{269FD05B-AA7A-D3E3-53F6-E3A08F27B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3243263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24582" name="Text Box 16">
            <a:extLst>
              <a:ext uri="{FF2B5EF4-FFF2-40B4-BE49-F238E27FC236}">
                <a16:creationId xmlns:a16="http://schemas.microsoft.com/office/drawing/2014/main" id="{46490F70-BA3D-D6EB-F94F-9ADCDB1C8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24167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9   4</a:t>
            </a:r>
          </a:p>
        </p:txBody>
      </p:sp>
      <p:sp>
        <p:nvSpPr>
          <p:cNvPr id="24583" name="Text Box 17">
            <a:extLst>
              <a:ext uri="{FF2B5EF4-FFF2-40B4-BE49-F238E27FC236}">
                <a16:creationId xmlns:a16="http://schemas.microsoft.com/office/drawing/2014/main" id="{BAF437EC-524B-0A18-D65A-704775815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326072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5   3</a:t>
            </a:r>
          </a:p>
        </p:txBody>
      </p:sp>
      <p:sp>
        <p:nvSpPr>
          <p:cNvPr id="24584" name="Text Box 18">
            <a:extLst>
              <a:ext uri="{FF2B5EF4-FFF2-40B4-BE49-F238E27FC236}">
                <a16:creationId xmlns:a16="http://schemas.microsoft.com/office/drawing/2014/main" id="{8EEFB2F9-3AFF-1653-BD2E-87B427C18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3889375"/>
            <a:ext cx="681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anose="02020603050405020304" pitchFamily="18" charset="0"/>
              </a:rPr>
              <a:t>8</a:t>
            </a:r>
            <a:r>
              <a:rPr lang="en-US" altLang="en-US" sz="2400">
                <a:latin typeface="Times New Roman" panose="02020603050405020304" pitchFamily="18" charset="0"/>
              </a:rPr>
              <a:t>     </a:t>
            </a:r>
            <a:r>
              <a:rPr lang="en-US" altLang="en-US" sz="2400" u="sng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	           </a:t>
            </a:r>
            <a:r>
              <a:rPr lang="en-US" altLang="en-US" sz="2400" u="sng">
                <a:latin typeface="Times New Roman" panose="02020603050405020304" pitchFamily="18" charset="0"/>
              </a:rPr>
              <a:t>9</a:t>
            </a:r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		    </a:t>
            </a:r>
            <a:r>
              <a:rPr lang="en-US" altLang="en-US" sz="2400" u="sng">
                <a:latin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u="sng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	  </a:t>
            </a:r>
            <a:r>
              <a:rPr lang="en-US" altLang="en-US" sz="2400" u="sng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	 </a:t>
            </a:r>
            <a:r>
              <a:rPr lang="en-US" altLang="en-US" sz="2400" u="sng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4585" name="Text Box 19">
            <a:extLst>
              <a:ext uri="{FF2B5EF4-FFF2-40B4-BE49-F238E27FC236}">
                <a16:creationId xmlns:a16="http://schemas.microsoft.com/office/drawing/2014/main" id="{C785B18F-9FA4-AD52-7157-88DDA8B74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4533900"/>
            <a:ext cx="673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</a:t>
            </a:r>
            <a:r>
              <a:rPr lang="en-US" altLang="en-US" sz="2400" u="sng">
                <a:latin typeface="Times New Roman" panose="02020603050405020304" pitchFamily="18" charset="0"/>
              </a:rPr>
              <a:t>2   8</a:t>
            </a:r>
            <a:r>
              <a:rPr lang="en-US" altLang="en-US" sz="2400">
                <a:latin typeface="Times New Roman" panose="02020603050405020304" pitchFamily="18" charset="0"/>
              </a:rPr>
              <a:t>	               </a:t>
            </a:r>
            <a:r>
              <a:rPr lang="en-US" altLang="en-US" sz="2400" u="sng">
                <a:latin typeface="Times New Roman" panose="02020603050405020304" pitchFamily="18" charset="0"/>
              </a:rPr>
              <a:t>4    9</a:t>
            </a:r>
            <a:r>
              <a:rPr lang="en-US" altLang="en-US" sz="2400">
                <a:latin typeface="Times New Roman" panose="02020603050405020304" pitchFamily="18" charset="0"/>
              </a:rPr>
              <a:t>		        </a:t>
            </a:r>
            <a:r>
              <a:rPr lang="en-US" altLang="en-US" sz="2400" u="sng">
                <a:latin typeface="Times New Roman" panose="02020603050405020304" pitchFamily="18" charset="0"/>
              </a:rPr>
              <a:t>3   5</a:t>
            </a:r>
            <a:r>
              <a:rPr lang="en-US" altLang="en-US" sz="2400">
                <a:latin typeface="Times New Roman" panose="02020603050405020304" pitchFamily="18" charset="0"/>
              </a:rPr>
              <a:t>	       </a:t>
            </a:r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24586" name="Text Box 20">
            <a:extLst>
              <a:ext uri="{FF2B5EF4-FFF2-40B4-BE49-F238E27FC236}">
                <a16:creationId xmlns:a16="http://schemas.microsoft.com/office/drawing/2014/main" id="{F0CB8502-B41B-975F-37E2-321321D6A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52324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2   4   8   9</a:t>
            </a:r>
            <a:r>
              <a:rPr lang="en-US" altLang="en-US" sz="2400">
                <a:latin typeface="Times New Roman" panose="02020603050405020304" pitchFamily="18" charset="0"/>
              </a:rPr>
              <a:t>		           </a:t>
            </a:r>
            <a:r>
              <a:rPr lang="en-US" altLang="en-US" sz="2400" u="sng">
                <a:latin typeface="Times New Roman" panose="02020603050405020304" pitchFamily="18" charset="0"/>
              </a:rPr>
              <a:t>1   3   5   6</a:t>
            </a:r>
          </a:p>
        </p:txBody>
      </p:sp>
      <p:sp>
        <p:nvSpPr>
          <p:cNvPr id="24587" name="Text Box 21">
            <a:extLst>
              <a:ext uri="{FF2B5EF4-FFF2-40B4-BE49-F238E27FC236}">
                <a16:creationId xmlns:a16="http://schemas.microsoft.com/office/drawing/2014/main" id="{CB228E33-A4B3-1665-D88C-5F4F9158F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5937250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1   2   3   4   5   6   8   9</a:t>
            </a:r>
          </a:p>
        </p:txBody>
      </p:sp>
      <p:sp>
        <p:nvSpPr>
          <p:cNvPr id="24588" name="Line 22">
            <a:extLst>
              <a:ext uri="{FF2B5EF4-FFF2-40B4-BE49-F238E27FC236}">
                <a16:creationId xmlns:a16="http://schemas.microsoft.com/office/drawing/2014/main" id="{B054D662-1928-F3CD-89B3-789BA31A2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424113"/>
            <a:ext cx="565150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23">
            <a:extLst>
              <a:ext uri="{FF2B5EF4-FFF2-40B4-BE49-F238E27FC236}">
                <a16:creationId xmlns:a16="http://schemas.microsoft.com/office/drawing/2014/main" id="{C91D3DC9-3F6A-EC86-0399-0D3D1F48A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2424113"/>
            <a:ext cx="585787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24">
            <a:extLst>
              <a:ext uri="{FF2B5EF4-FFF2-40B4-BE49-F238E27FC236}">
                <a16:creationId xmlns:a16="http://schemas.microsoft.com/office/drawing/2014/main" id="{9E106506-A0B1-AA00-68B3-771887A755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8575" y="3082925"/>
            <a:ext cx="5746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25">
            <a:extLst>
              <a:ext uri="{FF2B5EF4-FFF2-40B4-BE49-F238E27FC236}">
                <a16:creationId xmlns:a16="http://schemas.microsoft.com/office/drawing/2014/main" id="{84AF56F6-CB0C-3A71-AA25-D9BC6FF80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3062288"/>
            <a:ext cx="49212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26">
            <a:extLst>
              <a:ext uri="{FF2B5EF4-FFF2-40B4-BE49-F238E27FC236}">
                <a16:creationId xmlns:a16="http://schemas.microsoft.com/office/drawing/2014/main" id="{AB8EC96E-6863-4E60-BB61-8E9EAD3FA3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1600" y="3103563"/>
            <a:ext cx="328613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27">
            <a:extLst>
              <a:ext uri="{FF2B5EF4-FFF2-40B4-BE49-F238E27FC236}">
                <a16:creationId xmlns:a16="http://schemas.microsoft.com/office/drawing/2014/main" id="{0D765BC3-4BE4-77AC-58C0-CE92BB706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9300" y="3103563"/>
            <a:ext cx="390525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28">
            <a:extLst>
              <a:ext uri="{FF2B5EF4-FFF2-40B4-BE49-F238E27FC236}">
                <a16:creationId xmlns:a16="http://schemas.microsoft.com/office/drawing/2014/main" id="{853E0C0F-09B3-7B27-3798-358B380ED2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8163" y="3719513"/>
            <a:ext cx="2159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29">
            <a:extLst>
              <a:ext uri="{FF2B5EF4-FFF2-40B4-BE49-F238E27FC236}">
                <a16:creationId xmlns:a16="http://schemas.microsoft.com/office/drawing/2014/main" id="{6AE890FE-E0F8-41B7-0C22-26BB719E6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5" y="3740150"/>
            <a:ext cx="123825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30">
            <a:extLst>
              <a:ext uri="{FF2B5EF4-FFF2-40B4-BE49-F238E27FC236}">
                <a16:creationId xmlns:a16="http://schemas.microsoft.com/office/drawing/2014/main" id="{9DE5AF5A-A349-5344-44D4-E616712C1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7125" y="3751263"/>
            <a:ext cx="1952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31">
            <a:extLst>
              <a:ext uri="{FF2B5EF4-FFF2-40B4-BE49-F238E27FC236}">
                <a16:creationId xmlns:a16="http://schemas.microsoft.com/office/drawing/2014/main" id="{BA553B6A-6666-5447-E4C5-C4082087D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938" y="3719513"/>
            <a:ext cx="236537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32">
            <a:extLst>
              <a:ext uri="{FF2B5EF4-FFF2-40B4-BE49-F238E27FC236}">
                <a16:creationId xmlns:a16="http://schemas.microsoft.com/office/drawing/2014/main" id="{4D1F28EB-EAEF-C5A2-DD50-D8A35F7085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4538" y="3751263"/>
            <a:ext cx="195262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33">
            <a:extLst>
              <a:ext uri="{FF2B5EF4-FFF2-40B4-BE49-F238E27FC236}">
                <a16:creationId xmlns:a16="http://schemas.microsoft.com/office/drawing/2014/main" id="{368F65CA-B296-D7D2-754F-643AA3C41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3740150"/>
            <a:ext cx="123825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34">
            <a:extLst>
              <a:ext uri="{FF2B5EF4-FFF2-40B4-BE49-F238E27FC236}">
                <a16:creationId xmlns:a16="http://schemas.microsoft.com/office/drawing/2014/main" id="{FC4AC331-BAE3-9D5B-D9C9-8F978B61B2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0625" y="3760788"/>
            <a:ext cx="29845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35">
            <a:extLst>
              <a:ext uri="{FF2B5EF4-FFF2-40B4-BE49-F238E27FC236}">
                <a16:creationId xmlns:a16="http://schemas.microsoft.com/office/drawing/2014/main" id="{DA576FA0-EC85-EAC5-1319-024899123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3760788"/>
            <a:ext cx="1746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36">
            <a:extLst>
              <a:ext uri="{FF2B5EF4-FFF2-40B4-BE49-F238E27FC236}">
                <a16:creationId xmlns:a16="http://schemas.microsoft.com/office/drawing/2014/main" id="{D11B2E8D-2E7D-FCF3-E5EA-3AB30349C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4338" y="4316413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37">
            <a:extLst>
              <a:ext uri="{FF2B5EF4-FFF2-40B4-BE49-F238E27FC236}">
                <a16:creationId xmlns:a16="http://schemas.microsoft.com/office/drawing/2014/main" id="{850BB484-18F2-A0AB-A135-6F065E497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4225" y="4316413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38">
            <a:extLst>
              <a:ext uri="{FF2B5EF4-FFF2-40B4-BE49-F238E27FC236}">
                <a16:creationId xmlns:a16="http://schemas.microsoft.com/office/drawing/2014/main" id="{29CE7C52-03B6-8920-75AC-9C5F6844E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4314825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39">
            <a:extLst>
              <a:ext uri="{FF2B5EF4-FFF2-40B4-BE49-F238E27FC236}">
                <a16:creationId xmlns:a16="http://schemas.microsoft.com/office/drawing/2014/main" id="{35120D3A-B74D-4223-D527-4D38494F10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2075" y="4314825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40">
            <a:extLst>
              <a:ext uri="{FF2B5EF4-FFF2-40B4-BE49-F238E27FC236}">
                <a16:creationId xmlns:a16="http://schemas.microsoft.com/office/drawing/2014/main" id="{951BD572-6FEC-412D-8D46-0E6A5AD1C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763" y="4305300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41">
            <a:extLst>
              <a:ext uri="{FF2B5EF4-FFF2-40B4-BE49-F238E27FC236}">
                <a16:creationId xmlns:a16="http://schemas.microsoft.com/office/drawing/2014/main" id="{10A17FD4-198F-4960-7F8C-F3BAEA6338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9650" y="4305300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42">
            <a:extLst>
              <a:ext uri="{FF2B5EF4-FFF2-40B4-BE49-F238E27FC236}">
                <a16:creationId xmlns:a16="http://schemas.microsoft.com/office/drawing/2014/main" id="{DFB9C2FD-B986-0AE5-3FF5-65DF2FF52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4324350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Line 43">
            <a:extLst>
              <a:ext uri="{FF2B5EF4-FFF2-40B4-BE49-F238E27FC236}">
                <a16:creationId xmlns:a16="http://schemas.microsoft.com/office/drawing/2014/main" id="{BF5CE6A1-8865-C529-2669-A6057EAA10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6538" y="4324350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Line 44">
            <a:extLst>
              <a:ext uri="{FF2B5EF4-FFF2-40B4-BE49-F238E27FC236}">
                <a16:creationId xmlns:a16="http://schemas.microsoft.com/office/drawing/2014/main" id="{D0F17713-E50F-E9C1-E12B-D21B521C8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7413" y="4973638"/>
            <a:ext cx="760412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Line 45">
            <a:extLst>
              <a:ext uri="{FF2B5EF4-FFF2-40B4-BE49-F238E27FC236}">
                <a16:creationId xmlns:a16="http://schemas.microsoft.com/office/drawing/2014/main" id="{66100237-9D66-13DC-55F1-6EFC1AB4E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7988" y="4964113"/>
            <a:ext cx="9556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Line 46">
            <a:extLst>
              <a:ext uri="{FF2B5EF4-FFF2-40B4-BE49-F238E27FC236}">
                <a16:creationId xmlns:a16="http://schemas.microsoft.com/office/drawing/2014/main" id="{F1BCB98F-135E-9FD4-2C13-427FB4384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4960938"/>
            <a:ext cx="760413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3" name="Line 47">
            <a:extLst>
              <a:ext uri="{FF2B5EF4-FFF2-40B4-BE49-F238E27FC236}">
                <a16:creationId xmlns:a16="http://schemas.microsoft.com/office/drawing/2014/main" id="{87BAA75F-5BBA-DB5D-7703-B0038084C8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9425" y="4951413"/>
            <a:ext cx="9556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4" name="Line 48">
            <a:extLst>
              <a:ext uri="{FF2B5EF4-FFF2-40B4-BE49-F238E27FC236}">
                <a16:creationId xmlns:a16="http://schemas.microsoft.com/office/drawing/2014/main" id="{650FF631-3B90-8CF2-91B9-0850342E8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8" y="5672138"/>
            <a:ext cx="2065337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5" name="Line 49">
            <a:extLst>
              <a:ext uri="{FF2B5EF4-FFF2-40B4-BE49-F238E27FC236}">
                <a16:creationId xmlns:a16="http://schemas.microsoft.com/office/drawing/2014/main" id="{90E77E3E-4655-78AF-3D14-AEDCE1C210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4125" y="5683250"/>
            <a:ext cx="17684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6" name="Text Box 50">
            <a:extLst>
              <a:ext uri="{FF2B5EF4-FFF2-40B4-BE49-F238E27FC236}">
                <a16:creationId xmlns:a16="http://schemas.microsoft.com/office/drawing/2014/main" id="{E61D8DD8-2007-8130-B7FD-F4B468A46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376738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24617" name="Text Box 51">
            <a:extLst>
              <a:ext uri="{FF2B5EF4-FFF2-40B4-BE49-F238E27FC236}">
                <a16:creationId xmlns:a16="http://schemas.microsoft.com/office/drawing/2014/main" id="{CC6C2318-1EC8-DD7A-7082-B9F0DFBB5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5041900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24618" name="Text Box 52">
            <a:extLst>
              <a:ext uri="{FF2B5EF4-FFF2-40B4-BE49-F238E27FC236}">
                <a16:creationId xmlns:a16="http://schemas.microsoft.com/office/drawing/2014/main" id="{DA874912-403E-AF72-0330-56815A487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5783263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24619" name="Text Box 53">
            <a:extLst>
              <a:ext uri="{FF2B5EF4-FFF2-40B4-BE49-F238E27FC236}">
                <a16:creationId xmlns:a16="http://schemas.microsoft.com/office/drawing/2014/main" id="{9B6952EC-EB19-1427-3B00-B95E0787B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227965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4620" name="Text Box 54">
            <a:extLst>
              <a:ext uri="{FF2B5EF4-FFF2-40B4-BE49-F238E27FC236}">
                <a16:creationId xmlns:a16="http://schemas.microsoft.com/office/drawing/2014/main" id="{CB801D0B-1151-EA1E-4FD8-548DCB70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28527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4621" name="Text Box 55">
            <a:extLst>
              <a:ext uri="{FF2B5EF4-FFF2-40B4-BE49-F238E27FC236}">
                <a16:creationId xmlns:a16="http://schemas.microsoft.com/office/drawing/2014/main" id="{B54A5B35-6B41-13C6-0616-4F9BA788D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44011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24622" name="Text Box 56">
            <a:extLst>
              <a:ext uri="{FF2B5EF4-FFF2-40B4-BE49-F238E27FC236}">
                <a16:creationId xmlns:a16="http://schemas.microsoft.com/office/drawing/2014/main" id="{7A5167FB-EAA1-1116-AB4C-FCD90C498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3859213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 element</a:t>
            </a:r>
          </a:p>
        </p:txBody>
      </p:sp>
      <p:sp>
        <p:nvSpPr>
          <p:cNvPr id="24623" name="Text Box 57">
            <a:extLst>
              <a:ext uri="{FF2B5EF4-FFF2-40B4-BE49-F238E27FC236}">
                <a16:creationId xmlns:a16="http://schemas.microsoft.com/office/drawing/2014/main" id="{ABF64255-4AE4-2937-2E0D-27F24DD96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4624" name="Text Box 58">
            <a:extLst>
              <a:ext uri="{FF2B5EF4-FFF2-40B4-BE49-F238E27FC236}">
                <a16:creationId xmlns:a16="http://schemas.microsoft.com/office/drawing/2014/main" id="{D6DDBB66-C5E5-AD72-A679-3F0F4B2FE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25" name="Text Box 59">
            <a:extLst>
              <a:ext uri="{FF2B5EF4-FFF2-40B4-BE49-F238E27FC236}">
                <a16:creationId xmlns:a16="http://schemas.microsoft.com/office/drawing/2014/main" id="{207E5A7B-1EE8-342B-3C0C-77D58328E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4626" name="Text Box 60">
            <a:extLst>
              <a:ext uri="{FF2B5EF4-FFF2-40B4-BE49-F238E27FC236}">
                <a16:creationId xmlns:a16="http://schemas.microsoft.com/office/drawing/2014/main" id="{529A4CFB-BDDA-018D-3628-9CA6A371B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27" name="Text Box 61">
            <a:extLst>
              <a:ext uri="{FF2B5EF4-FFF2-40B4-BE49-F238E27FC236}">
                <a16:creationId xmlns:a16="http://schemas.microsoft.com/office/drawing/2014/main" id="{78439708-19DE-3493-67A7-3A6462A57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4628" name="Text Box 62">
            <a:extLst>
              <a:ext uri="{FF2B5EF4-FFF2-40B4-BE49-F238E27FC236}">
                <a16:creationId xmlns:a16="http://schemas.microsoft.com/office/drawing/2014/main" id="{9F13A40E-7B46-0691-196B-1F7144FAA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29" name="Text Box 63">
            <a:extLst>
              <a:ext uri="{FF2B5EF4-FFF2-40B4-BE49-F238E27FC236}">
                <a16:creationId xmlns:a16="http://schemas.microsoft.com/office/drawing/2014/main" id="{502C88D9-E6F7-BF95-CFE2-54C04CF8C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30" name="Text Box 64">
            <a:extLst>
              <a:ext uri="{FF2B5EF4-FFF2-40B4-BE49-F238E27FC236}">
                <a16:creationId xmlns:a16="http://schemas.microsoft.com/office/drawing/2014/main" id="{10096EE7-9521-569D-FCDB-8F59DB190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84577250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879281D5-7C27-5D5F-6EC1-6C42C6F2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399C9283-BBFF-D1B4-7F3E-E03D6F47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A36F60-F2AE-FE47-8068-0A7A187ADE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213DF21-66CB-2B67-78A3-E7EA0ECE6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Merging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(Details)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3F6753D1-4343-B2F5-5870-E1CA26A8C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merging requires an auxiliary array.</a:t>
            </a: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61021B9B-FB5C-BCFF-79D5-EDBF56643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31" name="Rectangle 5">
            <a:extLst>
              <a:ext uri="{FF2B5EF4-FFF2-40B4-BE49-F238E27FC236}">
                <a16:creationId xmlns:a16="http://schemas.microsoft.com/office/drawing/2014/main" id="{916006A7-F12D-57A6-7ADC-39C8DD427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6F0D8F95-EA84-261F-BC80-7F7F0F77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6633" name="Rectangle 7">
            <a:extLst>
              <a:ext uri="{FF2B5EF4-FFF2-40B4-BE49-F238E27FC236}">
                <a16:creationId xmlns:a16="http://schemas.microsoft.com/office/drawing/2014/main" id="{215625C2-FB37-37D5-2850-AF37BDEA2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6634" name="Rectangle 8">
            <a:extLst>
              <a:ext uri="{FF2B5EF4-FFF2-40B4-BE49-F238E27FC236}">
                <a16:creationId xmlns:a16="http://schemas.microsoft.com/office/drawing/2014/main" id="{CA3CF17B-7173-E26F-D106-DF2C60E8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635" name="Rectangle 9">
            <a:extLst>
              <a:ext uri="{FF2B5EF4-FFF2-40B4-BE49-F238E27FC236}">
                <a16:creationId xmlns:a16="http://schemas.microsoft.com/office/drawing/2014/main" id="{D156691E-881B-F1DE-C541-09E511C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636" name="Rectangle 10">
            <a:extLst>
              <a:ext uri="{FF2B5EF4-FFF2-40B4-BE49-F238E27FC236}">
                <a16:creationId xmlns:a16="http://schemas.microsoft.com/office/drawing/2014/main" id="{44D702F4-54EA-2C8D-E39B-1AA477EB0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6637" name="Rectangle 11">
            <a:extLst>
              <a:ext uri="{FF2B5EF4-FFF2-40B4-BE49-F238E27FC236}">
                <a16:creationId xmlns:a16="http://schemas.microsoft.com/office/drawing/2014/main" id="{349CD5ED-AA01-7D73-3E52-8357C914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6638" name="Line 12">
            <a:extLst>
              <a:ext uri="{FF2B5EF4-FFF2-40B4-BE49-F238E27FC236}">
                <a16:creationId xmlns:a16="http://schemas.microsoft.com/office/drawing/2014/main" id="{5CDA0864-7D3A-6CDB-17E4-5EF0EF920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3">
            <a:extLst>
              <a:ext uri="{FF2B5EF4-FFF2-40B4-BE49-F238E27FC236}">
                <a16:creationId xmlns:a16="http://schemas.microsoft.com/office/drawing/2014/main" id="{6D87784B-991C-7325-0290-5D968F875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4">
            <a:extLst>
              <a:ext uri="{FF2B5EF4-FFF2-40B4-BE49-F238E27FC236}">
                <a16:creationId xmlns:a16="http://schemas.microsoft.com/office/drawing/2014/main" id="{E83E6AC4-7730-F66C-52C0-1CAEC11A3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Rectangle 15">
            <a:extLst>
              <a:ext uri="{FF2B5EF4-FFF2-40B4-BE49-F238E27FC236}">
                <a16:creationId xmlns:a16="http://schemas.microsoft.com/office/drawing/2014/main" id="{AE4F3FC5-5B6E-CA03-162C-44FBED41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2" name="Rectangle 16">
            <a:extLst>
              <a:ext uri="{FF2B5EF4-FFF2-40B4-BE49-F238E27FC236}">
                <a16:creationId xmlns:a16="http://schemas.microsoft.com/office/drawing/2014/main" id="{E8C2A38C-B568-EC06-365B-13DB8DA1E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3" name="Rectangle 17">
            <a:extLst>
              <a:ext uri="{FF2B5EF4-FFF2-40B4-BE49-F238E27FC236}">
                <a16:creationId xmlns:a16="http://schemas.microsoft.com/office/drawing/2014/main" id="{484D5366-A88D-CDA6-2F1F-4172A2FE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4" name="Rectangle 18">
            <a:extLst>
              <a:ext uri="{FF2B5EF4-FFF2-40B4-BE49-F238E27FC236}">
                <a16:creationId xmlns:a16="http://schemas.microsoft.com/office/drawing/2014/main" id="{EFA8F135-BBB4-F34C-3F2A-CB2CBADE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5" name="Rectangle 19">
            <a:extLst>
              <a:ext uri="{FF2B5EF4-FFF2-40B4-BE49-F238E27FC236}">
                <a16:creationId xmlns:a16="http://schemas.microsoft.com/office/drawing/2014/main" id="{2141B939-9890-05D3-88DE-EEDE829EF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6" name="Rectangle 20">
            <a:extLst>
              <a:ext uri="{FF2B5EF4-FFF2-40B4-BE49-F238E27FC236}">
                <a16:creationId xmlns:a16="http://schemas.microsoft.com/office/drawing/2014/main" id="{8F3D8080-38E2-FF37-AA7B-29ECE708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7" name="Rectangle 21">
            <a:extLst>
              <a:ext uri="{FF2B5EF4-FFF2-40B4-BE49-F238E27FC236}">
                <a16:creationId xmlns:a16="http://schemas.microsoft.com/office/drawing/2014/main" id="{92BA0024-F1C1-4EF3-AE66-3D9346133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8" name="Rectangle 22">
            <a:extLst>
              <a:ext uri="{FF2B5EF4-FFF2-40B4-BE49-F238E27FC236}">
                <a16:creationId xmlns:a16="http://schemas.microsoft.com/office/drawing/2014/main" id="{470E0FAE-9974-06F7-DFB1-7B5D61B45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9" name="Text Box 24">
            <a:extLst>
              <a:ext uri="{FF2B5EF4-FFF2-40B4-BE49-F238E27FC236}">
                <a16:creationId xmlns:a16="http://schemas.microsoft.com/office/drawing/2014/main" id="{97C9B828-E549-7C6F-FA93-60E5ED120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06913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Auxiliary array</a:t>
            </a:r>
          </a:p>
        </p:txBody>
      </p:sp>
      <p:sp>
        <p:nvSpPr>
          <p:cNvPr id="26650" name="Line 44">
            <a:extLst>
              <a:ext uri="{FF2B5EF4-FFF2-40B4-BE49-F238E27FC236}">
                <a16:creationId xmlns:a16="http://schemas.microsoft.com/office/drawing/2014/main" id="{C538FD38-E684-432C-5262-AE7BF1627B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2E349C30-4FFF-30DA-D46E-3139320F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6808E049-0836-5A0D-34E8-39D5F4E7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843E1-6D5E-6D48-BEB1-93A2035465B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8E591F1-BC71-1154-543D-A3A2CE22C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Merging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(Details)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A5B4C58-5C53-AD34-0F77-5DF1B5C86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merging requires an auxiliary array.</a:t>
            </a:r>
          </a:p>
        </p:txBody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id="{AB07A5FE-C35F-F79C-8726-3319B688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A7C004C5-B747-450D-DE88-76CCCD28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656" name="Rectangle 6">
            <a:extLst>
              <a:ext uri="{FF2B5EF4-FFF2-40B4-BE49-F238E27FC236}">
                <a16:creationId xmlns:a16="http://schemas.microsoft.com/office/drawing/2014/main" id="{4800DF44-4227-89D5-C3E0-A869A063D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657" name="Rectangle 7">
            <a:extLst>
              <a:ext uri="{FF2B5EF4-FFF2-40B4-BE49-F238E27FC236}">
                <a16:creationId xmlns:a16="http://schemas.microsoft.com/office/drawing/2014/main" id="{38C57ED6-E944-F112-F065-652C1B9D0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7658" name="Rectangle 8">
            <a:extLst>
              <a:ext uri="{FF2B5EF4-FFF2-40B4-BE49-F238E27FC236}">
                <a16:creationId xmlns:a16="http://schemas.microsoft.com/office/drawing/2014/main" id="{24AE89EB-82CA-7664-7676-57789AB72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59" name="Rectangle 9">
            <a:extLst>
              <a:ext uri="{FF2B5EF4-FFF2-40B4-BE49-F238E27FC236}">
                <a16:creationId xmlns:a16="http://schemas.microsoft.com/office/drawing/2014/main" id="{99C0CD70-35C2-806A-E91C-71C41B987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60" name="Rectangle 10">
            <a:extLst>
              <a:ext uri="{FF2B5EF4-FFF2-40B4-BE49-F238E27FC236}">
                <a16:creationId xmlns:a16="http://schemas.microsoft.com/office/drawing/2014/main" id="{B6FDA8C3-0492-66F0-3836-2C958E2A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7661" name="Rectangle 11">
            <a:extLst>
              <a:ext uri="{FF2B5EF4-FFF2-40B4-BE49-F238E27FC236}">
                <a16:creationId xmlns:a16="http://schemas.microsoft.com/office/drawing/2014/main" id="{C79BA538-9FDF-BCC7-5466-8C1000CE6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662" name="Line 12">
            <a:extLst>
              <a:ext uri="{FF2B5EF4-FFF2-40B4-BE49-F238E27FC236}">
                <a16:creationId xmlns:a16="http://schemas.microsoft.com/office/drawing/2014/main" id="{E2A621B1-F312-744F-1186-7500FBD30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3">
            <a:extLst>
              <a:ext uri="{FF2B5EF4-FFF2-40B4-BE49-F238E27FC236}">
                <a16:creationId xmlns:a16="http://schemas.microsoft.com/office/drawing/2014/main" id="{BAAA2101-6116-2681-45EC-07F1801135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4">
            <a:extLst>
              <a:ext uri="{FF2B5EF4-FFF2-40B4-BE49-F238E27FC236}">
                <a16:creationId xmlns:a16="http://schemas.microsoft.com/office/drawing/2014/main" id="{2E16AB5D-71EE-6B61-5A77-17D344B84D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Rectangle 15">
            <a:extLst>
              <a:ext uri="{FF2B5EF4-FFF2-40B4-BE49-F238E27FC236}">
                <a16:creationId xmlns:a16="http://schemas.microsoft.com/office/drawing/2014/main" id="{04A45100-52EC-8F16-8FDC-32CB2018A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743A1967-A246-A57F-A37A-52313C210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7" name="Rectangle 17">
            <a:extLst>
              <a:ext uri="{FF2B5EF4-FFF2-40B4-BE49-F238E27FC236}">
                <a16:creationId xmlns:a16="http://schemas.microsoft.com/office/drawing/2014/main" id="{1A318438-F8C2-B671-FD04-8ED5EDD3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8" name="Rectangle 18">
            <a:extLst>
              <a:ext uri="{FF2B5EF4-FFF2-40B4-BE49-F238E27FC236}">
                <a16:creationId xmlns:a16="http://schemas.microsoft.com/office/drawing/2014/main" id="{275AE892-AEFE-14AD-68B8-06758E276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9" name="Rectangle 19">
            <a:extLst>
              <a:ext uri="{FF2B5EF4-FFF2-40B4-BE49-F238E27FC236}">
                <a16:creationId xmlns:a16="http://schemas.microsoft.com/office/drawing/2014/main" id="{682E7669-1DAD-0EE0-C2D5-0D0BA104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0" name="Rectangle 20">
            <a:extLst>
              <a:ext uri="{FF2B5EF4-FFF2-40B4-BE49-F238E27FC236}">
                <a16:creationId xmlns:a16="http://schemas.microsoft.com/office/drawing/2014/main" id="{863BE5F0-36EE-0363-ED5D-27AFA70F2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1" name="Rectangle 21">
            <a:extLst>
              <a:ext uri="{FF2B5EF4-FFF2-40B4-BE49-F238E27FC236}">
                <a16:creationId xmlns:a16="http://schemas.microsoft.com/office/drawing/2014/main" id="{197D9007-6A19-A286-06F4-641BE59C4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2" name="Rectangle 22">
            <a:extLst>
              <a:ext uri="{FF2B5EF4-FFF2-40B4-BE49-F238E27FC236}">
                <a16:creationId xmlns:a16="http://schemas.microsoft.com/office/drawing/2014/main" id="{2F563769-656C-E8D4-711A-A1D318FE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3" name="Text Box 24">
            <a:extLst>
              <a:ext uri="{FF2B5EF4-FFF2-40B4-BE49-F238E27FC236}">
                <a16:creationId xmlns:a16="http://schemas.microsoft.com/office/drawing/2014/main" id="{4D72ABF9-8C02-B474-138D-472E18949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06913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Auxiliary array</a:t>
            </a:r>
          </a:p>
        </p:txBody>
      </p:sp>
      <p:sp>
        <p:nvSpPr>
          <p:cNvPr id="27674" name="Line 44">
            <a:extLst>
              <a:ext uri="{FF2B5EF4-FFF2-40B4-BE49-F238E27FC236}">
                <a16:creationId xmlns:a16="http://schemas.microsoft.com/office/drawing/2014/main" id="{9DEA0FB6-6AAC-7125-C11C-6CCBB3A572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2462418" y="2924164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EA089-F054-444A-C3D8-BB4EEEF18A37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59891-7A4D-30BA-221C-FFB5C5B3F6D6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A[1]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865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B644F914-0EEA-F7BC-FF4F-C7537816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CB0BD837-E502-21DD-ED83-F723A53A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0DEF78-B13A-9841-966B-3890C5B887C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FE86D6DA-4036-7127-3C27-856EEF20C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Merging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(Details)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699C67C3-7D26-09C3-14B4-331042014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merging requires an auxiliary array.</a:t>
            </a:r>
          </a:p>
        </p:txBody>
      </p:sp>
      <p:sp>
        <p:nvSpPr>
          <p:cNvPr id="28678" name="Rectangle 4">
            <a:extLst>
              <a:ext uri="{FF2B5EF4-FFF2-40B4-BE49-F238E27FC236}">
                <a16:creationId xmlns:a16="http://schemas.microsoft.com/office/drawing/2014/main" id="{B2D97FBA-EEE9-DFB6-9599-A5D7DE91B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79" name="Rectangle 5">
            <a:extLst>
              <a:ext uri="{FF2B5EF4-FFF2-40B4-BE49-F238E27FC236}">
                <a16:creationId xmlns:a16="http://schemas.microsoft.com/office/drawing/2014/main" id="{E8097A7F-00FE-0A40-3E6C-67FBE2201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80" name="Rectangle 6">
            <a:extLst>
              <a:ext uri="{FF2B5EF4-FFF2-40B4-BE49-F238E27FC236}">
                <a16:creationId xmlns:a16="http://schemas.microsoft.com/office/drawing/2014/main" id="{05011629-5842-8EDE-B6E6-F780A5D6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8681" name="Rectangle 7">
            <a:extLst>
              <a:ext uri="{FF2B5EF4-FFF2-40B4-BE49-F238E27FC236}">
                <a16:creationId xmlns:a16="http://schemas.microsoft.com/office/drawing/2014/main" id="{02362CFD-B7B1-A608-74B6-73D2C88C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682" name="Rectangle 8">
            <a:extLst>
              <a:ext uri="{FF2B5EF4-FFF2-40B4-BE49-F238E27FC236}">
                <a16:creationId xmlns:a16="http://schemas.microsoft.com/office/drawing/2014/main" id="{2610DA80-2C4E-155B-623C-AE16C907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683" name="Rectangle 9">
            <a:extLst>
              <a:ext uri="{FF2B5EF4-FFF2-40B4-BE49-F238E27FC236}">
                <a16:creationId xmlns:a16="http://schemas.microsoft.com/office/drawing/2014/main" id="{061A3EED-6102-3F02-7F89-FE4808F9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684" name="Rectangle 10">
            <a:extLst>
              <a:ext uri="{FF2B5EF4-FFF2-40B4-BE49-F238E27FC236}">
                <a16:creationId xmlns:a16="http://schemas.microsoft.com/office/drawing/2014/main" id="{D2DEABF3-141F-4246-ED66-47DB4C312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8685" name="Rectangle 11">
            <a:extLst>
              <a:ext uri="{FF2B5EF4-FFF2-40B4-BE49-F238E27FC236}">
                <a16:creationId xmlns:a16="http://schemas.microsoft.com/office/drawing/2014/main" id="{8DFCD254-AC32-8E74-F6F2-778F20C9E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8686" name="Line 12">
            <a:extLst>
              <a:ext uri="{FF2B5EF4-FFF2-40B4-BE49-F238E27FC236}">
                <a16:creationId xmlns:a16="http://schemas.microsoft.com/office/drawing/2014/main" id="{86AF9399-BFBF-CD83-E7EC-CB000B6B3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3">
            <a:extLst>
              <a:ext uri="{FF2B5EF4-FFF2-40B4-BE49-F238E27FC236}">
                <a16:creationId xmlns:a16="http://schemas.microsoft.com/office/drawing/2014/main" id="{D8ECD0D1-7BB3-62A9-23E6-7CA88053F9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4">
            <a:extLst>
              <a:ext uri="{FF2B5EF4-FFF2-40B4-BE49-F238E27FC236}">
                <a16:creationId xmlns:a16="http://schemas.microsoft.com/office/drawing/2014/main" id="{05846D89-7384-54E4-AC8A-152A413E33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5">
            <a:extLst>
              <a:ext uri="{FF2B5EF4-FFF2-40B4-BE49-F238E27FC236}">
                <a16:creationId xmlns:a16="http://schemas.microsoft.com/office/drawing/2014/main" id="{EE57F290-5C51-54DA-BC96-0260BEDB7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0" name="Rectangle 16">
            <a:extLst>
              <a:ext uri="{FF2B5EF4-FFF2-40B4-BE49-F238E27FC236}">
                <a16:creationId xmlns:a16="http://schemas.microsoft.com/office/drawing/2014/main" id="{909FEF6C-6101-D834-96F6-F649D6E5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3" name="Rectangle 17">
            <a:extLst>
              <a:ext uri="{FF2B5EF4-FFF2-40B4-BE49-F238E27FC236}">
                <a16:creationId xmlns:a16="http://schemas.microsoft.com/office/drawing/2014/main" id="{51D055A6-C61F-0CBC-2891-C5CE51E07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2" name="Rectangle 18">
            <a:extLst>
              <a:ext uri="{FF2B5EF4-FFF2-40B4-BE49-F238E27FC236}">
                <a16:creationId xmlns:a16="http://schemas.microsoft.com/office/drawing/2014/main" id="{D6E79563-3C9D-2F68-4F29-9AB46514F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3" name="Rectangle 19">
            <a:extLst>
              <a:ext uri="{FF2B5EF4-FFF2-40B4-BE49-F238E27FC236}">
                <a16:creationId xmlns:a16="http://schemas.microsoft.com/office/drawing/2014/main" id="{35088863-862B-E2D5-2511-F34406A4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4" name="Rectangle 20">
            <a:extLst>
              <a:ext uri="{FF2B5EF4-FFF2-40B4-BE49-F238E27FC236}">
                <a16:creationId xmlns:a16="http://schemas.microsoft.com/office/drawing/2014/main" id="{72C53540-92FB-9E5B-9626-9B3219B0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5" name="Rectangle 21">
            <a:extLst>
              <a:ext uri="{FF2B5EF4-FFF2-40B4-BE49-F238E27FC236}">
                <a16:creationId xmlns:a16="http://schemas.microsoft.com/office/drawing/2014/main" id="{151238FB-A085-756F-B4BA-66B78F740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6" name="Rectangle 22">
            <a:extLst>
              <a:ext uri="{FF2B5EF4-FFF2-40B4-BE49-F238E27FC236}">
                <a16:creationId xmlns:a16="http://schemas.microsoft.com/office/drawing/2014/main" id="{3A882345-F4EE-B934-67E9-22499F4F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7" name="Text Box 24">
            <a:extLst>
              <a:ext uri="{FF2B5EF4-FFF2-40B4-BE49-F238E27FC236}">
                <a16:creationId xmlns:a16="http://schemas.microsoft.com/office/drawing/2014/main" id="{8D8B328C-993E-EDC9-25F0-F1190D625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06913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Auxiliary array</a:t>
            </a:r>
          </a:p>
        </p:txBody>
      </p:sp>
      <p:sp>
        <p:nvSpPr>
          <p:cNvPr id="28698" name="Line 44">
            <a:extLst>
              <a:ext uri="{FF2B5EF4-FFF2-40B4-BE49-F238E27FC236}">
                <a16:creationId xmlns:a16="http://schemas.microsoft.com/office/drawing/2014/main" id="{8EA94699-A656-5AA3-FC37-564DA58D5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DB7062D9-BA3E-4317-F786-6C105CA9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EBA35477-B169-B043-1EC1-0AB3788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2E0F4-869A-1F4F-B08E-3348789521C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4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731FB8C7-0685-0943-C72D-E38B7F42F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Merging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(Details)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EE154F2-970F-85F0-E7F6-7BF42492D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merging requires an auxiliary array.</a:t>
            </a:r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18CC5C20-4FB3-E6C1-FB1F-86AFFF67B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D22B2F50-DFD8-D88D-BF67-0FB2905B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04" name="Rectangle 6">
            <a:extLst>
              <a:ext uri="{FF2B5EF4-FFF2-40B4-BE49-F238E27FC236}">
                <a16:creationId xmlns:a16="http://schemas.microsoft.com/office/drawing/2014/main" id="{C2C38563-1C32-57C7-9D24-B850873E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9705" name="Rectangle 7">
            <a:extLst>
              <a:ext uri="{FF2B5EF4-FFF2-40B4-BE49-F238E27FC236}">
                <a16:creationId xmlns:a16="http://schemas.microsoft.com/office/drawing/2014/main" id="{F27DE2F1-6CCA-E816-D6C5-4EE30C9E2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9706" name="Rectangle 8">
            <a:extLst>
              <a:ext uri="{FF2B5EF4-FFF2-40B4-BE49-F238E27FC236}">
                <a16:creationId xmlns:a16="http://schemas.microsoft.com/office/drawing/2014/main" id="{F77D6ACF-5B56-9DCB-3FA6-8E5AB122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07" name="Rectangle 9">
            <a:extLst>
              <a:ext uri="{FF2B5EF4-FFF2-40B4-BE49-F238E27FC236}">
                <a16:creationId xmlns:a16="http://schemas.microsoft.com/office/drawing/2014/main" id="{23EBB9C3-EEA4-E02D-88F3-F9044988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08" name="Rectangle 10">
            <a:extLst>
              <a:ext uri="{FF2B5EF4-FFF2-40B4-BE49-F238E27FC236}">
                <a16:creationId xmlns:a16="http://schemas.microsoft.com/office/drawing/2014/main" id="{6EC6C655-0C6F-8145-7943-99DDAEC5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709" name="Rectangle 11">
            <a:extLst>
              <a:ext uri="{FF2B5EF4-FFF2-40B4-BE49-F238E27FC236}">
                <a16:creationId xmlns:a16="http://schemas.microsoft.com/office/drawing/2014/main" id="{FE9CAC1A-BE3B-3081-7976-B6939CCAF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9710" name="Line 12">
            <a:extLst>
              <a:ext uri="{FF2B5EF4-FFF2-40B4-BE49-F238E27FC236}">
                <a16:creationId xmlns:a16="http://schemas.microsoft.com/office/drawing/2014/main" id="{8A2BDC13-080C-294E-9C95-3005BEFEA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3">
            <a:extLst>
              <a:ext uri="{FF2B5EF4-FFF2-40B4-BE49-F238E27FC236}">
                <a16:creationId xmlns:a16="http://schemas.microsoft.com/office/drawing/2014/main" id="{36372B31-A435-B2F8-C34F-F896FF6E6E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4">
            <a:extLst>
              <a:ext uri="{FF2B5EF4-FFF2-40B4-BE49-F238E27FC236}">
                <a16:creationId xmlns:a16="http://schemas.microsoft.com/office/drawing/2014/main" id="{3B63651F-8685-5BE1-4E77-E0F28549DD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5">
            <a:extLst>
              <a:ext uri="{FF2B5EF4-FFF2-40B4-BE49-F238E27FC236}">
                <a16:creationId xmlns:a16="http://schemas.microsoft.com/office/drawing/2014/main" id="{746508F0-BC6F-04BD-1457-E56E05246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14" name="Rectangle 16">
            <a:extLst>
              <a:ext uri="{FF2B5EF4-FFF2-40B4-BE49-F238E27FC236}">
                <a16:creationId xmlns:a16="http://schemas.microsoft.com/office/drawing/2014/main" id="{6402B906-A644-2537-F839-B3BD1833A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15" name="Rectangle 17">
            <a:extLst>
              <a:ext uri="{FF2B5EF4-FFF2-40B4-BE49-F238E27FC236}">
                <a16:creationId xmlns:a16="http://schemas.microsoft.com/office/drawing/2014/main" id="{3862D5AF-DEEC-E331-0A03-7438C13D9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4" name="Rectangle 18">
            <a:extLst>
              <a:ext uri="{FF2B5EF4-FFF2-40B4-BE49-F238E27FC236}">
                <a16:creationId xmlns:a16="http://schemas.microsoft.com/office/drawing/2014/main" id="{4E00E44A-806A-2072-89F6-E8DA38CC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17" name="Rectangle 19">
            <a:extLst>
              <a:ext uri="{FF2B5EF4-FFF2-40B4-BE49-F238E27FC236}">
                <a16:creationId xmlns:a16="http://schemas.microsoft.com/office/drawing/2014/main" id="{DCBA6583-8601-FDF1-2F52-FFA27143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18" name="Rectangle 20">
            <a:extLst>
              <a:ext uri="{FF2B5EF4-FFF2-40B4-BE49-F238E27FC236}">
                <a16:creationId xmlns:a16="http://schemas.microsoft.com/office/drawing/2014/main" id="{359B9DF5-8691-8D83-181C-6323228CA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19" name="Rectangle 21">
            <a:extLst>
              <a:ext uri="{FF2B5EF4-FFF2-40B4-BE49-F238E27FC236}">
                <a16:creationId xmlns:a16="http://schemas.microsoft.com/office/drawing/2014/main" id="{C867D61A-B06E-02B3-20BA-BE82C4BD3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0" name="Rectangle 22">
            <a:extLst>
              <a:ext uri="{FF2B5EF4-FFF2-40B4-BE49-F238E27FC236}">
                <a16:creationId xmlns:a16="http://schemas.microsoft.com/office/drawing/2014/main" id="{52B2668B-D1F6-B921-1EA2-8232B6F91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21" name="Text Box 24">
            <a:extLst>
              <a:ext uri="{FF2B5EF4-FFF2-40B4-BE49-F238E27FC236}">
                <a16:creationId xmlns:a16="http://schemas.microsoft.com/office/drawing/2014/main" id="{9FDB723F-B92B-C55C-4754-B38561D68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06913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Auxiliary array</a:t>
            </a:r>
          </a:p>
        </p:txBody>
      </p:sp>
      <p:sp>
        <p:nvSpPr>
          <p:cNvPr id="29722" name="Line 44">
            <a:extLst>
              <a:ext uri="{FF2B5EF4-FFF2-40B4-BE49-F238E27FC236}">
                <a16:creationId xmlns:a16="http://schemas.microsoft.com/office/drawing/2014/main" id="{961E2C26-3EAC-14A4-D35E-8AE448014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9CE8EFBF-4697-795A-3870-1624A809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C2F7D13B-8EA9-DB42-4012-A9A22FC8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F4314F-B7D6-B44C-9A15-54AB59AD0C5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6B373FD-5FCD-46EC-0803-649B0DD64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Merging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(Details)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6C8DA3FA-0FE4-3CB6-81C9-37D757150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merging requires an auxiliary array.</a:t>
            </a:r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4442F8F2-7D32-E9D7-91D7-657992910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27" name="Rectangle 5">
            <a:extLst>
              <a:ext uri="{FF2B5EF4-FFF2-40B4-BE49-F238E27FC236}">
                <a16:creationId xmlns:a16="http://schemas.microsoft.com/office/drawing/2014/main" id="{BE9FDD38-E6C2-9127-A094-3341746BE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28" name="Rectangle 6">
            <a:extLst>
              <a:ext uri="{FF2B5EF4-FFF2-40B4-BE49-F238E27FC236}">
                <a16:creationId xmlns:a16="http://schemas.microsoft.com/office/drawing/2014/main" id="{EB335943-5C7E-7205-E40A-BE2F246D1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0729" name="Rectangle 7">
            <a:extLst>
              <a:ext uri="{FF2B5EF4-FFF2-40B4-BE49-F238E27FC236}">
                <a16:creationId xmlns:a16="http://schemas.microsoft.com/office/drawing/2014/main" id="{B838BC5A-7D41-7C50-C79E-7BCC6DEB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730" name="Rectangle 8">
            <a:extLst>
              <a:ext uri="{FF2B5EF4-FFF2-40B4-BE49-F238E27FC236}">
                <a16:creationId xmlns:a16="http://schemas.microsoft.com/office/drawing/2014/main" id="{14E6B5D8-5AAE-EC4E-A54E-58741433C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31" name="Rectangle 9">
            <a:extLst>
              <a:ext uri="{FF2B5EF4-FFF2-40B4-BE49-F238E27FC236}">
                <a16:creationId xmlns:a16="http://schemas.microsoft.com/office/drawing/2014/main" id="{80E013CA-E3E3-1043-FE3C-783E565D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32" name="Rectangle 10">
            <a:extLst>
              <a:ext uri="{FF2B5EF4-FFF2-40B4-BE49-F238E27FC236}">
                <a16:creationId xmlns:a16="http://schemas.microsoft.com/office/drawing/2014/main" id="{8E836E46-CE3F-3593-313A-30B84A45C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733" name="Rectangle 11">
            <a:extLst>
              <a:ext uri="{FF2B5EF4-FFF2-40B4-BE49-F238E27FC236}">
                <a16:creationId xmlns:a16="http://schemas.microsoft.com/office/drawing/2014/main" id="{B759C156-E1EE-251F-C3C4-72784C83D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0734" name="Line 12">
            <a:extLst>
              <a:ext uri="{FF2B5EF4-FFF2-40B4-BE49-F238E27FC236}">
                <a16:creationId xmlns:a16="http://schemas.microsoft.com/office/drawing/2014/main" id="{86918E1A-0586-AE7F-0831-9559A0E1D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3">
            <a:extLst>
              <a:ext uri="{FF2B5EF4-FFF2-40B4-BE49-F238E27FC236}">
                <a16:creationId xmlns:a16="http://schemas.microsoft.com/office/drawing/2014/main" id="{DC3CEAE0-8440-B146-F4F0-3D81629E8D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4">
            <a:extLst>
              <a:ext uri="{FF2B5EF4-FFF2-40B4-BE49-F238E27FC236}">
                <a16:creationId xmlns:a16="http://schemas.microsoft.com/office/drawing/2014/main" id="{FC0C6454-AC3D-5D7E-5472-7F7D5A9B46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5">
            <a:extLst>
              <a:ext uri="{FF2B5EF4-FFF2-40B4-BE49-F238E27FC236}">
                <a16:creationId xmlns:a16="http://schemas.microsoft.com/office/drawing/2014/main" id="{EA65FBC6-D6DD-C87A-AC6A-4F43C2BB0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8" name="Rectangle 16">
            <a:extLst>
              <a:ext uri="{FF2B5EF4-FFF2-40B4-BE49-F238E27FC236}">
                <a16:creationId xmlns:a16="http://schemas.microsoft.com/office/drawing/2014/main" id="{342408BF-2E7E-3FF4-0B0E-70CD1A94E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9" name="Rectangle 17">
            <a:extLst>
              <a:ext uri="{FF2B5EF4-FFF2-40B4-BE49-F238E27FC236}">
                <a16:creationId xmlns:a16="http://schemas.microsoft.com/office/drawing/2014/main" id="{1F0F9379-A32D-0D97-0285-7E8DA1BDC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0" name="Rectangle 18">
            <a:extLst>
              <a:ext uri="{FF2B5EF4-FFF2-40B4-BE49-F238E27FC236}">
                <a16:creationId xmlns:a16="http://schemas.microsoft.com/office/drawing/2014/main" id="{D46291F6-08BD-BD16-112E-71CEA2070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5" name="Rectangle 19">
            <a:extLst>
              <a:ext uri="{FF2B5EF4-FFF2-40B4-BE49-F238E27FC236}">
                <a16:creationId xmlns:a16="http://schemas.microsoft.com/office/drawing/2014/main" id="{A7D8F65E-B1E9-7C76-E4F9-A32A0E6F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2" name="Rectangle 20">
            <a:extLst>
              <a:ext uri="{FF2B5EF4-FFF2-40B4-BE49-F238E27FC236}">
                <a16:creationId xmlns:a16="http://schemas.microsoft.com/office/drawing/2014/main" id="{328FBF1A-E2EA-8404-9C27-5CB55A497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3" name="Rectangle 21">
            <a:extLst>
              <a:ext uri="{FF2B5EF4-FFF2-40B4-BE49-F238E27FC236}">
                <a16:creationId xmlns:a16="http://schemas.microsoft.com/office/drawing/2014/main" id="{BA6EEA4E-9291-2167-0C69-B92CD64E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4" name="Rectangle 22">
            <a:extLst>
              <a:ext uri="{FF2B5EF4-FFF2-40B4-BE49-F238E27FC236}">
                <a16:creationId xmlns:a16="http://schemas.microsoft.com/office/drawing/2014/main" id="{0DF04F8D-23DF-DA66-3C6A-2767BD16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45" name="Text Box 24">
            <a:extLst>
              <a:ext uri="{FF2B5EF4-FFF2-40B4-BE49-F238E27FC236}">
                <a16:creationId xmlns:a16="http://schemas.microsoft.com/office/drawing/2014/main" id="{DAC172BC-515F-E52D-AE1A-67E866ED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06913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Auxiliary array</a:t>
            </a:r>
          </a:p>
        </p:txBody>
      </p:sp>
      <p:sp>
        <p:nvSpPr>
          <p:cNvPr id="30746" name="Line 44">
            <a:extLst>
              <a:ext uri="{FF2B5EF4-FFF2-40B4-BE49-F238E27FC236}">
                <a16:creationId xmlns:a16="http://schemas.microsoft.com/office/drawing/2014/main" id="{D4244FBE-C565-BBA6-834F-8BA56A3A5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AEBDF78A-46FC-AA8B-AFDC-C1A5DE0E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B0B321A8-46CF-5356-7222-62AF84A1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77E895-3EC7-D44F-A421-43B7F9A5E7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AC50AC51-AA42-03BF-4D8B-FD9970E9D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Merging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(Details)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2EF3B66A-210C-B45F-758A-98B63B17D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merging requires an auxiliary array.</a:t>
            </a:r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718104C9-CF6B-1E4D-0E08-72F7D628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1BDE1759-9F49-6EBA-BAB0-3FC69A03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52" name="Rectangle 6">
            <a:extLst>
              <a:ext uri="{FF2B5EF4-FFF2-40B4-BE49-F238E27FC236}">
                <a16:creationId xmlns:a16="http://schemas.microsoft.com/office/drawing/2014/main" id="{DD63814F-BC89-63FA-A393-1C7EABF3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1753" name="Rectangle 7">
            <a:extLst>
              <a:ext uri="{FF2B5EF4-FFF2-40B4-BE49-F238E27FC236}">
                <a16:creationId xmlns:a16="http://schemas.microsoft.com/office/drawing/2014/main" id="{16B4A921-B33A-A4B6-9159-0C16AA16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1754" name="Rectangle 8">
            <a:extLst>
              <a:ext uri="{FF2B5EF4-FFF2-40B4-BE49-F238E27FC236}">
                <a16:creationId xmlns:a16="http://schemas.microsoft.com/office/drawing/2014/main" id="{93DAAB38-404A-AEB0-1ADC-CEC7F6DDE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5" name="Rectangle 9">
            <a:extLst>
              <a:ext uri="{FF2B5EF4-FFF2-40B4-BE49-F238E27FC236}">
                <a16:creationId xmlns:a16="http://schemas.microsoft.com/office/drawing/2014/main" id="{BC4971AA-A713-21D2-12C0-3599866D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56" name="Rectangle 10">
            <a:extLst>
              <a:ext uri="{FF2B5EF4-FFF2-40B4-BE49-F238E27FC236}">
                <a16:creationId xmlns:a16="http://schemas.microsoft.com/office/drawing/2014/main" id="{E13BE85F-5C02-5FEC-FAC0-FBEBAEE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757" name="Rectangle 11">
            <a:extLst>
              <a:ext uri="{FF2B5EF4-FFF2-40B4-BE49-F238E27FC236}">
                <a16:creationId xmlns:a16="http://schemas.microsoft.com/office/drawing/2014/main" id="{66D38E51-0EDB-8B1B-8EA4-38ADA0C9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758" name="Line 12">
            <a:extLst>
              <a:ext uri="{FF2B5EF4-FFF2-40B4-BE49-F238E27FC236}">
                <a16:creationId xmlns:a16="http://schemas.microsoft.com/office/drawing/2014/main" id="{01693C54-C9C8-D55B-B833-F3B28920E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3">
            <a:extLst>
              <a:ext uri="{FF2B5EF4-FFF2-40B4-BE49-F238E27FC236}">
                <a16:creationId xmlns:a16="http://schemas.microsoft.com/office/drawing/2014/main" id="{F5F1700A-16E0-EC18-3415-28804323EC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>
            <a:extLst>
              <a:ext uri="{FF2B5EF4-FFF2-40B4-BE49-F238E27FC236}">
                <a16:creationId xmlns:a16="http://schemas.microsoft.com/office/drawing/2014/main" id="{2D57CA42-34E6-9343-EFCC-C70851E9C8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5">
            <a:extLst>
              <a:ext uri="{FF2B5EF4-FFF2-40B4-BE49-F238E27FC236}">
                <a16:creationId xmlns:a16="http://schemas.microsoft.com/office/drawing/2014/main" id="{45904F64-3746-2297-6FAE-7F065929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2" name="Rectangle 16">
            <a:extLst>
              <a:ext uri="{FF2B5EF4-FFF2-40B4-BE49-F238E27FC236}">
                <a16:creationId xmlns:a16="http://schemas.microsoft.com/office/drawing/2014/main" id="{D7FC26EE-9A34-AFFB-548B-D4A32ECF7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3" name="Rectangle 17">
            <a:extLst>
              <a:ext uri="{FF2B5EF4-FFF2-40B4-BE49-F238E27FC236}">
                <a16:creationId xmlns:a16="http://schemas.microsoft.com/office/drawing/2014/main" id="{5585EAE8-3A56-E3AF-E3DA-28F95020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4" name="Rectangle 18">
            <a:extLst>
              <a:ext uri="{FF2B5EF4-FFF2-40B4-BE49-F238E27FC236}">
                <a16:creationId xmlns:a16="http://schemas.microsoft.com/office/drawing/2014/main" id="{8E4CFD34-62FC-B10A-6727-F62B7351E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5" name="Rectangle 19">
            <a:extLst>
              <a:ext uri="{FF2B5EF4-FFF2-40B4-BE49-F238E27FC236}">
                <a16:creationId xmlns:a16="http://schemas.microsoft.com/office/drawing/2014/main" id="{EE7CA068-D84C-F23E-FF97-E5665AFC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6" name="Rectangle 20">
            <a:extLst>
              <a:ext uri="{FF2B5EF4-FFF2-40B4-BE49-F238E27FC236}">
                <a16:creationId xmlns:a16="http://schemas.microsoft.com/office/drawing/2014/main" id="{423D949B-31FE-084D-8D88-E786CAA52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7" name="Rectangle 21">
            <a:extLst>
              <a:ext uri="{FF2B5EF4-FFF2-40B4-BE49-F238E27FC236}">
                <a16:creationId xmlns:a16="http://schemas.microsoft.com/office/drawing/2014/main" id="{D0808EC1-5437-66A3-663A-CB825D2B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8" name="Rectangle 22">
            <a:extLst>
              <a:ext uri="{FF2B5EF4-FFF2-40B4-BE49-F238E27FC236}">
                <a16:creationId xmlns:a16="http://schemas.microsoft.com/office/drawing/2014/main" id="{31A451A0-1584-6B58-5E96-7B5090606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9" name="Text Box 24">
            <a:extLst>
              <a:ext uri="{FF2B5EF4-FFF2-40B4-BE49-F238E27FC236}">
                <a16:creationId xmlns:a16="http://schemas.microsoft.com/office/drawing/2014/main" id="{0CFE3D03-1425-80B3-5AAD-2009FCCE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06913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Auxiliary array</a:t>
            </a:r>
          </a:p>
        </p:txBody>
      </p:sp>
      <p:sp>
        <p:nvSpPr>
          <p:cNvPr id="31770" name="Line 44">
            <a:extLst>
              <a:ext uri="{FF2B5EF4-FFF2-40B4-BE49-F238E27FC236}">
                <a16:creationId xmlns:a16="http://schemas.microsoft.com/office/drawing/2014/main" id="{05140E26-67EB-73B3-87EE-1609708B1F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9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E0075D48-2D94-BE32-69CD-AB2F7F5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3A3A5D1B-7DFB-27CF-F350-837DD4B8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8D0EC1-72F9-0A41-A20A-AEBB5DFEFBF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9550ACC6-B352-5C11-ECA9-CDA936BCF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Merging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(Details)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C9D10CD1-182A-5335-EED8-0C4B83971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merging requires an auxiliary array.</a:t>
            </a:r>
          </a:p>
        </p:txBody>
      </p:sp>
      <p:sp>
        <p:nvSpPr>
          <p:cNvPr id="32774" name="Rectangle 4">
            <a:extLst>
              <a:ext uri="{FF2B5EF4-FFF2-40B4-BE49-F238E27FC236}">
                <a16:creationId xmlns:a16="http://schemas.microsoft.com/office/drawing/2014/main" id="{D12FEF32-F720-D5A5-5C95-06814C641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775" name="Rectangle 5">
            <a:extLst>
              <a:ext uri="{FF2B5EF4-FFF2-40B4-BE49-F238E27FC236}">
                <a16:creationId xmlns:a16="http://schemas.microsoft.com/office/drawing/2014/main" id="{1EEF5430-623F-B532-C070-7D7C79F0B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776" name="Rectangle 6">
            <a:extLst>
              <a:ext uri="{FF2B5EF4-FFF2-40B4-BE49-F238E27FC236}">
                <a16:creationId xmlns:a16="http://schemas.microsoft.com/office/drawing/2014/main" id="{FCEA91E1-ECA8-8123-6B9A-4D784772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2777" name="Rectangle 7">
            <a:extLst>
              <a:ext uri="{FF2B5EF4-FFF2-40B4-BE49-F238E27FC236}">
                <a16:creationId xmlns:a16="http://schemas.microsoft.com/office/drawing/2014/main" id="{47129628-AAC5-0CBB-B101-7E0385684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2778" name="Rectangle 8">
            <a:extLst>
              <a:ext uri="{FF2B5EF4-FFF2-40B4-BE49-F238E27FC236}">
                <a16:creationId xmlns:a16="http://schemas.microsoft.com/office/drawing/2014/main" id="{72BDD3B1-2507-497F-521C-F05350080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79" name="Rectangle 9">
            <a:extLst>
              <a:ext uri="{FF2B5EF4-FFF2-40B4-BE49-F238E27FC236}">
                <a16:creationId xmlns:a16="http://schemas.microsoft.com/office/drawing/2014/main" id="{035B53B5-128A-A719-ACAA-B8D5B1B93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780" name="Rectangle 10">
            <a:extLst>
              <a:ext uri="{FF2B5EF4-FFF2-40B4-BE49-F238E27FC236}">
                <a16:creationId xmlns:a16="http://schemas.microsoft.com/office/drawing/2014/main" id="{1A113840-2A9B-4AE3-E10A-8D78E5124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781" name="Rectangle 11">
            <a:extLst>
              <a:ext uri="{FF2B5EF4-FFF2-40B4-BE49-F238E27FC236}">
                <a16:creationId xmlns:a16="http://schemas.microsoft.com/office/drawing/2014/main" id="{59860DD5-386D-02C5-E26B-6029FAD9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2782" name="Line 12">
            <a:extLst>
              <a:ext uri="{FF2B5EF4-FFF2-40B4-BE49-F238E27FC236}">
                <a16:creationId xmlns:a16="http://schemas.microsoft.com/office/drawing/2014/main" id="{4E13F38E-B54F-E68A-FA29-8DF9E9DE8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3">
            <a:extLst>
              <a:ext uri="{FF2B5EF4-FFF2-40B4-BE49-F238E27FC236}">
                <a16:creationId xmlns:a16="http://schemas.microsoft.com/office/drawing/2014/main" id="{63AF8498-2116-C906-A25A-EF7EF1640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15">
            <a:extLst>
              <a:ext uri="{FF2B5EF4-FFF2-40B4-BE49-F238E27FC236}">
                <a16:creationId xmlns:a16="http://schemas.microsoft.com/office/drawing/2014/main" id="{AF8308C1-E8A5-1D48-8B41-CCEA5E3D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5" name="Rectangle 16">
            <a:extLst>
              <a:ext uri="{FF2B5EF4-FFF2-40B4-BE49-F238E27FC236}">
                <a16:creationId xmlns:a16="http://schemas.microsoft.com/office/drawing/2014/main" id="{1AD96583-4C28-B864-71D5-5DD77B28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6" name="Rectangle 17">
            <a:extLst>
              <a:ext uri="{FF2B5EF4-FFF2-40B4-BE49-F238E27FC236}">
                <a16:creationId xmlns:a16="http://schemas.microsoft.com/office/drawing/2014/main" id="{40EC0F06-9F30-41BA-348D-C4A4CDBA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7" name="Rectangle 18">
            <a:extLst>
              <a:ext uri="{FF2B5EF4-FFF2-40B4-BE49-F238E27FC236}">
                <a16:creationId xmlns:a16="http://schemas.microsoft.com/office/drawing/2014/main" id="{773B00EB-9BF3-824C-6467-67EBE6C39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8" name="Rectangle 19">
            <a:extLst>
              <a:ext uri="{FF2B5EF4-FFF2-40B4-BE49-F238E27FC236}">
                <a16:creationId xmlns:a16="http://schemas.microsoft.com/office/drawing/2014/main" id="{4903CEA1-477B-ABA8-5455-AD76C7ADD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9" name="Rectangle 20">
            <a:extLst>
              <a:ext uri="{FF2B5EF4-FFF2-40B4-BE49-F238E27FC236}">
                <a16:creationId xmlns:a16="http://schemas.microsoft.com/office/drawing/2014/main" id="{C9D2B9C2-C4FE-DC55-1525-B4274C7AD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7" name="Rectangle 21">
            <a:extLst>
              <a:ext uri="{FF2B5EF4-FFF2-40B4-BE49-F238E27FC236}">
                <a16:creationId xmlns:a16="http://schemas.microsoft.com/office/drawing/2014/main" id="{951BA69D-9F8A-B033-AE16-0F740C10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1" name="Rectangle 22">
            <a:extLst>
              <a:ext uri="{FF2B5EF4-FFF2-40B4-BE49-F238E27FC236}">
                <a16:creationId xmlns:a16="http://schemas.microsoft.com/office/drawing/2014/main" id="{76DA9618-8879-600E-6FAE-5F6876E23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2" name="Text Box 24">
            <a:extLst>
              <a:ext uri="{FF2B5EF4-FFF2-40B4-BE49-F238E27FC236}">
                <a16:creationId xmlns:a16="http://schemas.microsoft.com/office/drawing/2014/main" id="{9FCE631B-3558-61B6-B452-92D7967F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06913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Auxiliary array</a:t>
            </a:r>
          </a:p>
        </p:txBody>
      </p:sp>
      <p:sp>
        <p:nvSpPr>
          <p:cNvPr id="32793" name="Line 44">
            <a:extLst>
              <a:ext uri="{FF2B5EF4-FFF2-40B4-BE49-F238E27FC236}">
                <a16:creationId xmlns:a16="http://schemas.microsoft.com/office/drawing/2014/main" id="{61805D0B-BEFB-9CF5-4904-2E8CF04A88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547EF2F9-A0CF-AB05-90AA-3DBD3808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6E84590D-663A-E8F8-943D-B4CC4FC2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38047-F69C-D54A-8739-532F943D12E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E42FEA0C-1884-8859-8809-BDD56F339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Merging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(Details)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7564B215-D594-1F57-FCD6-DB35777A1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merging requires an auxiliary array.</a:t>
            </a:r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EA555AE0-5677-7AF9-FF64-DBDC1A4CE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799" name="Rectangle 5">
            <a:extLst>
              <a:ext uri="{FF2B5EF4-FFF2-40B4-BE49-F238E27FC236}">
                <a16:creationId xmlns:a16="http://schemas.microsoft.com/office/drawing/2014/main" id="{FAE288F5-02DA-072C-AA63-FB8B0AE7E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00" name="Rectangle 6">
            <a:extLst>
              <a:ext uri="{FF2B5EF4-FFF2-40B4-BE49-F238E27FC236}">
                <a16:creationId xmlns:a16="http://schemas.microsoft.com/office/drawing/2014/main" id="{B55C9EAA-809B-7DAC-CB59-3E20450BE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3801" name="Rectangle 7">
            <a:extLst>
              <a:ext uri="{FF2B5EF4-FFF2-40B4-BE49-F238E27FC236}">
                <a16:creationId xmlns:a16="http://schemas.microsoft.com/office/drawing/2014/main" id="{16064A51-A03A-7326-D2D5-CFA4EE1C1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3802" name="Rectangle 8">
            <a:extLst>
              <a:ext uri="{FF2B5EF4-FFF2-40B4-BE49-F238E27FC236}">
                <a16:creationId xmlns:a16="http://schemas.microsoft.com/office/drawing/2014/main" id="{F2553747-7BFA-7DFA-1D3B-7737EE8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03" name="Rectangle 9">
            <a:extLst>
              <a:ext uri="{FF2B5EF4-FFF2-40B4-BE49-F238E27FC236}">
                <a16:creationId xmlns:a16="http://schemas.microsoft.com/office/drawing/2014/main" id="{EC903CF6-0616-1065-FF87-1651E7C1C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04" name="Rectangle 10">
            <a:extLst>
              <a:ext uri="{FF2B5EF4-FFF2-40B4-BE49-F238E27FC236}">
                <a16:creationId xmlns:a16="http://schemas.microsoft.com/office/drawing/2014/main" id="{017C730A-4DE9-595E-8FBF-C6C7B15BC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805" name="Rectangle 11">
            <a:extLst>
              <a:ext uri="{FF2B5EF4-FFF2-40B4-BE49-F238E27FC236}">
                <a16:creationId xmlns:a16="http://schemas.microsoft.com/office/drawing/2014/main" id="{FD84C50B-21AE-B2CF-6580-8EB8D3BF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3806" name="Line 12">
            <a:extLst>
              <a:ext uri="{FF2B5EF4-FFF2-40B4-BE49-F238E27FC236}">
                <a16:creationId xmlns:a16="http://schemas.microsoft.com/office/drawing/2014/main" id="{7D3F4D1E-9CD8-AD2E-F845-E56B9C0E2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3">
            <a:extLst>
              <a:ext uri="{FF2B5EF4-FFF2-40B4-BE49-F238E27FC236}">
                <a16:creationId xmlns:a16="http://schemas.microsoft.com/office/drawing/2014/main" id="{D3CCD91C-ECF8-9453-CB6B-1612A35485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15">
            <a:extLst>
              <a:ext uri="{FF2B5EF4-FFF2-40B4-BE49-F238E27FC236}">
                <a16:creationId xmlns:a16="http://schemas.microsoft.com/office/drawing/2014/main" id="{D0787E08-AB53-5CBC-4AC2-5EB7911B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09" name="Rectangle 16">
            <a:extLst>
              <a:ext uri="{FF2B5EF4-FFF2-40B4-BE49-F238E27FC236}">
                <a16:creationId xmlns:a16="http://schemas.microsoft.com/office/drawing/2014/main" id="{0807BB8D-09E3-C94F-3D6B-29650027A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0" name="Rectangle 17">
            <a:extLst>
              <a:ext uri="{FF2B5EF4-FFF2-40B4-BE49-F238E27FC236}">
                <a16:creationId xmlns:a16="http://schemas.microsoft.com/office/drawing/2014/main" id="{5E0467F1-5AB0-9F99-2A72-2541C128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1" name="Rectangle 18">
            <a:extLst>
              <a:ext uri="{FF2B5EF4-FFF2-40B4-BE49-F238E27FC236}">
                <a16:creationId xmlns:a16="http://schemas.microsoft.com/office/drawing/2014/main" id="{6F0F9084-A7AA-107C-0EE5-A129421FA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2" name="Rectangle 19">
            <a:extLst>
              <a:ext uri="{FF2B5EF4-FFF2-40B4-BE49-F238E27FC236}">
                <a16:creationId xmlns:a16="http://schemas.microsoft.com/office/drawing/2014/main" id="{4E5A70D7-EA9F-2F8C-892D-A7C4F9996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3" name="Rectangle 20">
            <a:extLst>
              <a:ext uri="{FF2B5EF4-FFF2-40B4-BE49-F238E27FC236}">
                <a16:creationId xmlns:a16="http://schemas.microsoft.com/office/drawing/2014/main" id="{8BEF21AC-7D73-4D58-A334-F57C7FA77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4" name="Rectangle 21">
            <a:extLst>
              <a:ext uri="{FF2B5EF4-FFF2-40B4-BE49-F238E27FC236}">
                <a16:creationId xmlns:a16="http://schemas.microsoft.com/office/drawing/2014/main" id="{A554CC5F-F135-AD04-155F-196B3510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8" name="Rectangle 22">
            <a:extLst>
              <a:ext uri="{FF2B5EF4-FFF2-40B4-BE49-F238E27FC236}">
                <a16:creationId xmlns:a16="http://schemas.microsoft.com/office/drawing/2014/main" id="{06ED2C34-7266-03F3-B5DE-73B844F41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16" name="Text Box 24">
            <a:extLst>
              <a:ext uri="{FF2B5EF4-FFF2-40B4-BE49-F238E27FC236}">
                <a16:creationId xmlns:a16="http://schemas.microsoft.com/office/drawing/2014/main" id="{78FA8BB7-71D8-0337-4212-62D213423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640262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Auxiliary array</a:t>
            </a:r>
          </a:p>
        </p:txBody>
      </p:sp>
      <p:sp>
        <p:nvSpPr>
          <p:cNvPr id="33817" name="Line 44">
            <a:extLst>
              <a:ext uri="{FF2B5EF4-FFF2-40B4-BE49-F238E27FC236}">
                <a16:creationId xmlns:a16="http://schemas.microsoft.com/office/drawing/2014/main" id="{C38EA033-B66F-B6B6-F86B-CDF39A92D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5562D-545E-D5C3-858A-F7F2119A8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5397500"/>
            <a:ext cx="7218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In the worst case, how many comparisons are needed in total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when merging two arrays of N/2 elements?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1A88D-6B1B-6828-9579-E780EF954617}"/>
              </a:ext>
            </a:extLst>
          </p:cNvPr>
          <p:cNvSpPr txBox="1"/>
          <p:nvPr/>
        </p:nvSpPr>
        <p:spPr>
          <a:xfrm>
            <a:off x="3733007" y="60801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Answer: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Merge Sort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58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(A, left, right) {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if (left &lt; right) {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mid = floor((left + right) / 2);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MergeSort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(A, left, mid);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MergeSort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(A, mid+1, right);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(A, left, mid, right);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Merge() 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Takes two sorted subarrays of A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Merges them into a single sorted subarray of A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How long should this take?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3294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Merge Sort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58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MergeSort(A, left, right) {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(left &lt; right) {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mid = floor((left + right) / 2);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MergeSort(A, left, mid);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MergeSort(A, mid+1, right);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Merge(A, left, mid, right);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latin typeface="Gill Sans MT" panose="020B0502020104020203" pitchFamily="34" charset="0"/>
              </a:rPr>
              <a:t>Merge()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Takes two sorted subarrays of A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Merges them into a single sorted subarray of A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How long should this take?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1234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Merge Sort –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Merge()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How do we merge two subarrays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latin typeface="Cambria Math" panose="02040503050406030204" pitchFamily="18" charset="0"/>
                        </a:rPr>
                        <m:t>[3 4 8 12] &amp; [2 3 5 7]</m:t>
                      </m:r>
                    </m:oMath>
                  </m:oMathPara>
                </a14:m>
                <a:endParaRPr lang="en-US" sz="3000" dirty="0">
                  <a:latin typeface="Gill Sans MT" panose="020B0502020104020203" pitchFamily="34" charset="0"/>
                </a:endParaRPr>
              </a:p>
              <a:p>
                <a:endParaRPr lang="en-US" sz="3000" dirty="0">
                  <a:latin typeface="Gill Sans MT" panose="020B0502020104020203" pitchFamily="34" charset="0"/>
                </a:endParaRPr>
              </a:p>
              <a:p>
                <a:r>
                  <a:rPr lang="en-US" sz="30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What is the complexity of Merge()?</a:t>
                </a:r>
              </a:p>
              <a:p>
                <a:pPr lvl="1"/>
                <a:endParaRPr lang="en-US" sz="26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8564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Merge Sort –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Merge()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How do we merge two subarrays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[3 4 8 12] &amp; [2 3 5 7]</m:t>
                      </m:r>
                    </m:oMath>
                  </m:oMathPara>
                </a14:m>
                <a:endParaRPr lang="en-US" sz="30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endParaRPr lang="en-US" sz="3000" dirty="0">
                  <a:latin typeface="Gill Sans MT" panose="020B0502020104020203" pitchFamily="34" charset="0"/>
                </a:endParaRPr>
              </a:p>
              <a:p>
                <a:r>
                  <a:rPr lang="en-US" sz="3000" dirty="0">
                    <a:latin typeface="Gill Sans MT" panose="020B0502020104020203" pitchFamily="34" charset="0"/>
                  </a:rPr>
                  <a:t>What is the complexity of </a:t>
                </a:r>
                <a:r>
                  <a:rPr lang="en-US" sz="3000" dirty="0">
                    <a:solidFill>
                      <a:srgbClr val="00B050"/>
                    </a:solidFill>
                    <a:latin typeface="Gill Sans MT" panose="020B0502020104020203" pitchFamily="34" charset="0"/>
                  </a:rPr>
                  <a:t>Merge()</a:t>
                </a:r>
                <a:r>
                  <a:rPr lang="en-US" sz="3000" dirty="0">
                    <a:latin typeface="Gill Sans MT" panose="020B0502020104020203" pitchFamily="34" charset="0"/>
                  </a:rPr>
                  <a:t>?</a:t>
                </a:r>
              </a:p>
              <a:p>
                <a:pPr lvl="1"/>
                <a:endParaRPr lang="en-US" sz="2600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81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Insertion Sort – 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pitchFamily="34" charset="0"/>
              </a:rPr>
              <a:t>Example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26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84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2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0083" y="1598601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26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0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84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42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2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60083" y="2360601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3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F86B4-4138-78D2-5BAA-CEEE051ECAC3}"/>
              </a:ext>
            </a:extLst>
          </p:cNvPr>
          <p:cNvSpPr txBox="1"/>
          <p:nvPr/>
        </p:nvSpPr>
        <p:spPr>
          <a:xfrm>
            <a:off x="715616" y="23283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67BCE-238D-38DF-656D-EC3483AF9C9F}"/>
              </a:ext>
            </a:extLst>
          </p:cNvPr>
          <p:cNvSpPr txBox="1"/>
          <p:nvPr/>
        </p:nvSpPr>
        <p:spPr>
          <a:xfrm>
            <a:off x="715616" y="17448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7E2C653-056B-9B87-DE26-1020C0C495A9}"/>
              </a:ext>
            </a:extLst>
          </p:cNvPr>
          <p:cNvSpPr/>
          <p:nvPr/>
        </p:nvSpPr>
        <p:spPr>
          <a:xfrm>
            <a:off x="2462418" y="2924164"/>
            <a:ext cx="337930" cy="3379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63E9-D207-3001-B758-3AFF9E4E47FA}"/>
              </a:ext>
            </a:extLst>
          </p:cNvPr>
          <p:cNvSpPr txBox="1"/>
          <p:nvPr/>
        </p:nvSpPr>
        <p:spPr>
          <a:xfrm>
            <a:off x="4948445" y="1714270"/>
            <a:ext cx="29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element: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040B7-EB7A-E93F-6268-5B1ED1AE0869}"/>
              </a:ext>
            </a:extLst>
          </p:cNvPr>
          <p:cNvSpPr txBox="1"/>
          <p:nvPr/>
        </p:nvSpPr>
        <p:spPr>
          <a:xfrm>
            <a:off x="5579576" y="2143669"/>
            <a:ext cx="190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A[1]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B74A8CD-40D5-D789-4ED9-B11CC07AB3BD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6200000" flipH="1">
            <a:off x="2288483" y="2322501"/>
            <a:ext cx="12700" cy="685800"/>
          </a:xfrm>
          <a:prstGeom prst="curvedConnector3">
            <a:avLst>
              <a:gd name="adj1" fmla="val 1800000"/>
            </a:avLst>
          </a:prstGeom>
          <a:ln w="317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02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Merge Sort –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Merge()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How do we merge two subarrays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[3 4 8 12] &amp; [2 3 5 7]</m:t>
                      </m:r>
                    </m:oMath>
                  </m:oMathPara>
                </a14:m>
                <a:endParaRPr lang="en-US" sz="30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endParaRPr lang="en-US" sz="3000" dirty="0">
                  <a:latin typeface="Gill Sans MT" panose="020B0502020104020203" pitchFamily="34" charset="0"/>
                </a:endParaRPr>
              </a:p>
              <a:p>
                <a:r>
                  <a:rPr lang="en-US" sz="3000" dirty="0">
                    <a:latin typeface="Gill Sans MT" panose="020B0502020104020203" pitchFamily="34" charset="0"/>
                  </a:rPr>
                  <a:t>What is the complexity of </a:t>
                </a:r>
                <a:r>
                  <a:rPr lang="en-US" sz="3000" dirty="0">
                    <a:solidFill>
                      <a:srgbClr val="00B050"/>
                    </a:solidFill>
                    <a:latin typeface="Gill Sans MT" panose="020B0502020104020203" pitchFamily="34" charset="0"/>
                  </a:rPr>
                  <a:t>Merge()</a:t>
                </a:r>
                <a:r>
                  <a:rPr lang="en-US" sz="3000" dirty="0">
                    <a:latin typeface="Gill Sans MT" panose="020B0502020104020203" pitchFamily="34" charset="0"/>
                  </a:rPr>
                  <a:t>?</a:t>
                </a:r>
              </a:p>
              <a:p>
                <a:pPr lvl="1"/>
                <a:r>
                  <a:rPr lang="en-US" sz="2600" dirty="0"/>
                  <a:t>Answer: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-- Linear time</a:t>
                </a:r>
              </a:p>
              <a:p>
                <a:pPr lvl="1"/>
                <a:r>
                  <a:rPr lang="en-US" sz="2600" dirty="0">
                    <a:latin typeface="Gill Sans MT" panose="020B0502020104020203" pitchFamily="34" charset="0"/>
                  </a:rPr>
                  <a:t>Why?</a:t>
                </a: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90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7C1AF-3C40-FCD3-A037-5223ABFA0075}"/>
              </a:ext>
            </a:extLst>
          </p:cNvPr>
          <p:cNvSpPr txBox="1"/>
          <p:nvPr/>
        </p:nvSpPr>
        <p:spPr>
          <a:xfrm>
            <a:off x="1288473" y="5045517"/>
            <a:ext cx="61981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In the worst case, </a:t>
            </a:r>
            <a:r>
              <a:rPr lang="en-US" altLang="zh-CN" sz="1800" dirty="0"/>
              <a:t>N</a:t>
            </a:r>
            <a:r>
              <a:rPr lang="zh-CN" altLang="en-US" sz="1800" dirty="0"/>
              <a:t> </a:t>
            </a:r>
            <a:r>
              <a:rPr lang="en-US" altLang="en-US" sz="1800" dirty="0"/>
              <a:t>comparisons are needed in total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when merging two arrays of N/2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A79A97DE-A9B8-F02D-25FA-4DAAD79A5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 Sort Pseudo Code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EA5A-FB2E-3F23-9DE5-53B19F29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0538"/>
            <a:ext cx="7467600" cy="41148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</a:rPr>
              <a:t>mergeSort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</a:rPr>
              <a:t>):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sz="1600" dirty="0">
              <a:latin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</a:rPr>
              <a:t>sorted_arr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</a:rPr>
              <a:t> // let sorted array with the same data 	structure as the input array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sz="1600" dirty="0">
              <a:latin typeface="Courier New" panose="02070309020205020404" pitchFamily="49" charset="0"/>
            </a:endParaRP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</a:rPr>
              <a:t>) &gt; 1: </a:t>
            </a:r>
          </a:p>
          <a:p>
            <a:pPr marL="914400" lvl="2" indent="0">
              <a:spcBef>
                <a:spcPct val="0"/>
              </a:spcBef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r = </a:t>
            </a:r>
            <a:r>
              <a:rPr lang="en-US" sz="1600" dirty="0" err="1"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</a:rPr>
              <a:t>)//2 </a:t>
            </a:r>
          </a:p>
          <a:p>
            <a:pPr marL="914400" lvl="2" indent="0">
              <a:spcBef>
                <a:spcPct val="0"/>
              </a:spcBef>
              <a:buFontTx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</a:rPr>
              <a:t>leftArr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</a:rPr>
              <a:t>[:r] </a:t>
            </a:r>
          </a:p>
          <a:p>
            <a:pPr marL="914400" lvl="2" indent="0">
              <a:spcBef>
                <a:spcPct val="0"/>
              </a:spcBef>
              <a:buFontTx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</a:rPr>
              <a:t>rightArr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</a:rPr>
              <a:t>[r:] </a:t>
            </a:r>
          </a:p>
          <a:p>
            <a:pPr marL="914400" lvl="2" indent="0">
              <a:spcBef>
                <a:spcPct val="0"/>
              </a:spcBef>
              <a:buFontTx/>
              <a:buNone/>
              <a:defRPr/>
            </a:pPr>
            <a:endParaRPr lang="en-US" sz="1600" dirty="0">
              <a:latin typeface="Courier New" panose="02070309020205020404" pitchFamily="49" charset="0"/>
            </a:endParaRPr>
          </a:p>
          <a:p>
            <a:pPr marL="914400" lvl="2" indent="0">
              <a:spcBef>
                <a:spcPct val="0"/>
              </a:spcBef>
              <a:buFontTx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</a:rPr>
              <a:t>mergeSort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leftArr</a:t>
            </a:r>
            <a:r>
              <a:rPr lang="en-US" sz="1600" dirty="0">
                <a:latin typeface="Courier New" panose="02070309020205020404" pitchFamily="49" charset="0"/>
              </a:rPr>
              <a:t>) </a:t>
            </a:r>
          </a:p>
          <a:p>
            <a:pPr marL="914400" lvl="2" indent="0">
              <a:spcBef>
                <a:spcPct val="0"/>
              </a:spcBef>
              <a:buFontTx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</a:rPr>
              <a:t>mergeSort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rightArr</a:t>
            </a:r>
            <a:r>
              <a:rPr lang="en-US" sz="1600" dirty="0">
                <a:latin typeface="Courier New" panose="02070309020205020404" pitchFamily="49" charset="0"/>
              </a:rPr>
              <a:t>) </a:t>
            </a:r>
          </a:p>
          <a:p>
            <a:pPr marL="914400" lvl="2" indent="0">
              <a:spcBef>
                <a:spcPct val="0"/>
              </a:spcBef>
              <a:buFontTx/>
              <a:buNone/>
              <a:defRPr/>
            </a:pPr>
            <a:endParaRPr lang="en-US" sz="1600" dirty="0">
              <a:latin typeface="Courier New" panose="02070309020205020404" pitchFamily="49" charset="0"/>
            </a:endParaRPr>
          </a:p>
          <a:p>
            <a:pPr marL="914400" lvl="2" indent="0">
              <a:spcBef>
                <a:spcPct val="0"/>
              </a:spcBef>
              <a:buFontTx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= j = k = 0</a:t>
            </a:r>
          </a:p>
          <a:p>
            <a:pPr marL="914400" lvl="2" indent="0">
              <a:spcBef>
                <a:spcPct val="0"/>
              </a:spcBef>
              <a:buFontTx/>
              <a:buNone/>
              <a:defRPr/>
            </a:pPr>
            <a:endParaRPr lang="en-US" sz="1600" dirty="0">
              <a:latin typeface="Courier New" panose="02070309020205020404" pitchFamily="49" charset="0"/>
            </a:endParaRPr>
          </a:p>
          <a:p>
            <a:pPr marL="914400" lvl="2" indent="0">
              <a:spcBef>
                <a:spcPct val="0"/>
              </a:spcBef>
              <a:buFontTx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</a:rPr>
              <a:t>do_merge_step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leftArr</a:t>
            </a:r>
            <a:r>
              <a:rPr lang="en-US" sz="1600" dirty="0"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</a:rPr>
              <a:t>rightArr</a:t>
            </a:r>
            <a:r>
              <a:rPr lang="en-US" sz="1600" dirty="0"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, j, k)</a:t>
            </a:r>
          </a:p>
          <a:p>
            <a:pPr marL="514350" lvl="1" indent="0">
              <a:spcBef>
                <a:spcPct val="0"/>
              </a:spcBef>
              <a:buFontTx/>
              <a:buNone/>
              <a:defRPr/>
            </a:pPr>
            <a:endParaRPr lang="en-US" sz="1600" dirty="0">
              <a:latin typeface="Courier New" panose="02070309020205020404" pitchFamily="49" charset="0"/>
            </a:endParaRPr>
          </a:p>
          <a:p>
            <a:pPr marL="514350" lvl="1" indent="0">
              <a:spcBef>
                <a:spcPct val="0"/>
              </a:spcBef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</a:rPr>
              <a:t>sorted_arr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</a:p>
          <a:p>
            <a:pPr marL="914400" lvl="2" indent="0">
              <a:spcBef>
                <a:spcPct val="0"/>
              </a:spcBef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							</a:t>
            </a:r>
          </a:p>
        </p:txBody>
      </p:sp>
      <p:sp>
        <p:nvSpPr>
          <p:cNvPr id="39940" name="Footer Placeholder 4">
            <a:extLst>
              <a:ext uri="{FF2B5EF4-FFF2-40B4-BE49-F238E27FC236}">
                <a16:creationId xmlns:a16="http://schemas.microsoft.com/office/drawing/2014/main" id="{087FA277-53AA-7DD6-DE6E-26BFED8D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8A0761E5-08F7-C6AD-CCD7-030A49AF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C7BFE-9AC1-0741-931A-A8A112FDB06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513908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C1F43815-C907-FAA1-B8B3-95A9F017D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 Sort Pseudo Code</a:t>
            </a:r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A315CC-F945-052C-1783-1816A396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</a:rPr>
              <a:t>do_merge_step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leftArr</a:t>
            </a:r>
            <a:r>
              <a:rPr lang="en-US" sz="1600" dirty="0"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</a:rPr>
              <a:t>rightArr</a:t>
            </a:r>
            <a:r>
              <a:rPr lang="en-US" sz="1600" dirty="0"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, j, k):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    while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leftArr</a:t>
            </a:r>
            <a:r>
              <a:rPr lang="en-US" sz="1600" dirty="0">
                <a:latin typeface="Courier New" panose="02070309020205020404" pitchFamily="49" charset="0"/>
              </a:rPr>
              <a:t>) and j &lt; </a:t>
            </a:r>
            <a:r>
              <a:rPr lang="en-US" sz="1600" dirty="0" err="1"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rightArr</a:t>
            </a:r>
            <a:r>
              <a:rPr lang="en-US" sz="1600" dirty="0">
                <a:latin typeface="Courier New" panose="02070309020205020404" pitchFamily="49" charset="0"/>
              </a:rPr>
              <a:t>):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        if </a:t>
            </a:r>
            <a:r>
              <a:rPr lang="en-US" sz="1600" dirty="0" err="1">
                <a:latin typeface="Courier New" panose="02070309020205020404" pitchFamily="49" charset="0"/>
              </a:rPr>
              <a:t>leftArr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 &lt; </a:t>
            </a:r>
            <a:r>
              <a:rPr lang="en-US" sz="1600" dirty="0" err="1">
                <a:latin typeface="Courier New" panose="02070309020205020404" pitchFamily="49" charset="0"/>
              </a:rPr>
              <a:t>rightArr</a:t>
            </a:r>
            <a:r>
              <a:rPr lang="en-US" sz="1600" dirty="0">
                <a:latin typeface="Courier New" panose="02070309020205020404" pitchFamily="49" charset="0"/>
              </a:rPr>
              <a:t>[j]: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	    </a:t>
            </a:r>
            <a:r>
              <a:rPr lang="en-US" sz="1600" dirty="0" err="1">
                <a:latin typeface="Courier New" panose="02070309020205020404" pitchFamily="49" charset="0"/>
              </a:rPr>
              <a:t>sorted_arr</a:t>
            </a:r>
            <a:r>
              <a:rPr lang="en-US" sz="1600" dirty="0">
                <a:latin typeface="Courier New" panose="02070309020205020404" pitchFamily="49" charset="0"/>
              </a:rPr>
              <a:t> [k] = </a:t>
            </a:r>
            <a:r>
              <a:rPr lang="en-US" sz="1600" dirty="0" err="1">
                <a:latin typeface="Courier New" panose="02070309020205020404" pitchFamily="49" charset="0"/>
              </a:rPr>
              <a:t>leftArr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	   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+= 1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	 else: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	    </a:t>
            </a:r>
            <a:r>
              <a:rPr lang="en-US" sz="1600" dirty="0" err="1">
                <a:latin typeface="Courier New" panose="02070309020205020404" pitchFamily="49" charset="0"/>
              </a:rPr>
              <a:t>sorted_arr</a:t>
            </a:r>
            <a:r>
              <a:rPr lang="en-US" sz="1600" dirty="0">
                <a:latin typeface="Courier New" panose="02070309020205020404" pitchFamily="49" charset="0"/>
              </a:rPr>
              <a:t> [k] = </a:t>
            </a:r>
            <a:r>
              <a:rPr lang="en-US" sz="1600" dirty="0" err="1">
                <a:latin typeface="Courier New" panose="02070309020205020404" pitchFamily="49" charset="0"/>
              </a:rPr>
              <a:t>rightArr</a:t>
            </a:r>
            <a:r>
              <a:rPr lang="en-US" sz="1600" dirty="0">
                <a:latin typeface="Courier New" panose="02070309020205020404" pitchFamily="49" charset="0"/>
              </a:rPr>
              <a:t>[j]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	    j += 1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	 k += 1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     while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leftArr</a:t>
            </a:r>
            <a:r>
              <a:rPr lang="en-US" sz="1600" dirty="0">
                <a:latin typeface="Courier New" panose="02070309020205020404" pitchFamily="49" charset="0"/>
              </a:rPr>
              <a:t>):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	    </a:t>
            </a:r>
            <a:r>
              <a:rPr lang="en-US" sz="1600" dirty="0" err="1">
                <a:latin typeface="Courier New" panose="02070309020205020404" pitchFamily="49" charset="0"/>
              </a:rPr>
              <a:t>sorted_arr</a:t>
            </a:r>
            <a:r>
              <a:rPr lang="en-US" sz="1600" dirty="0">
                <a:latin typeface="Courier New" panose="02070309020205020404" pitchFamily="49" charset="0"/>
              </a:rPr>
              <a:t> [k] = </a:t>
            </a:r>
            <a:r>
              <a:rPr lang="en-US" sz="1600" dirty="0" err="1">
                <a:latin typeface="Courier New" panose="02070309020205020404" pitchFamily="49" charset="0"/>
              </a:rPr>
              <a:t>leftArr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+= 1 k += 1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     while j &lt; </a:t>
            </a:r>
            <a:r>
              <a:rPr lang="en-US" sz="1600" dirty="0" err="1"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rightArr</a:t>
            </a:r>
            <a:r>
              <a:rPr lang="en-US" sz="1600" dirty="0">
                <a:latin typeface="Courier New" panose="02070309020205020404" pitchFamily="49" charset="0"/>
              </a:rPr>
              <a:t>):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	    </a:t>
            </a:r>
            <a:r>
              <a:rPr lang="en-US" sz="1600" dirty="0" err="1">
                <a:latin typeface="Courier New" panose="02070309020205020404" pitchFamily="49" charset="0"/>
              </a:rPr>
              <a:t>sorted_arr</a:t>
            </a:r>
            <a:r>
              <a:rPr lang="en-US" sz="1600" dirty="0">
                <a:latin typeface="Courier New" panose="02070309020205020404" pitchFamily="49" charset="0"/>
              </a:rPr>
              <a:t> [k] = </a:t>
            </a:r>
            <a:r>
              <a:rPr lang="en-US" sz="1600" dirty="0" err="1">
                <a:latin typeface="Courier New" panose="02070309020205020404" pitchFamily="49" charset="0"/>
              </a:rPr>
              <a:t>rightArr</a:t>
            </a:r>
            <a:r>
              <a:rPr lang="en-US" sz="1600" dirty="0">
                <a:latin typeface="Courier New" panose="02070309020205020404" pitchFamily="49" charset="0"/>
              </a:rPr>
              <a:t>[j] j += 1 k += 1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     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0964" name="Footer Placeholder 4">
            <a:extLst>
              <a:ext uri="{FF2B5EF4-FFF2-40B4-BE49-F238E27FC236}">
                <a16:creationId xmlns:a16="http://schemas.microsoft.com/office/drawing/2014/main" id="{A8ED1F5C-815B-CD40-93DE-AC968683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33D0FFDA-756C-6D09-6C11-103A1932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91393C-E2EC-1641-B087-BF47E309F87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680235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3ACB9705-8797-D9CF-14FF-10CE99D4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Merge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Sort </a:t>
            </a:r>
            <a:r>
              <a:rPr lang="en-US" altLang="zh-CN" sz="1400">
                <a:ea typeface="宋体" panose="02010600030101010101" pitchFamily="2" charset="-122"/>
              </a:rPr>
              <a:t>-</a:t>
            </a:r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en-US" sz="1400"/>
              <a:t>Divide and Conquer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4790DCBD-6E18-CA64-9984-041FFCB2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639254-BF74-474A-84BE-F562FA9EE65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BC9093E9-CB81-9B45-8D91-4F8738E08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FF0000"/>
                </a:solidFill>
              </a:rPr>
              <a:t>Merge Sort Complexity Analysis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F31CBE09-464C-0DFA-352A-99683E6AA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Let T(N) be the running time for an array of N elements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How to find estimate T(N) ?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We need to discover the </a:t>
            </a:r>
            <a:r>
              <a:rPr lang="en-US" altLang="en-US">
                <a:solidFill>
                  <a:srgbClr val="FF0000"/>
                </a:solidFill>
              </a:rPr>
              <a:t>Recurrence Relation </a:t>
            </a:r>
            <a:r>
              <a:rPr lang="en-US" altLang="en-US"/>
              <a:t>between T(N) and T(N/2).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Merge Sort –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10306"/>
              </a:xfrm>
            </p:spPr>
            <p:txBody>
              <a:bodyPr/>
              <a:lstStyle/>
              <a:p>
                <a:r>
                  <a:rPr lang="en-US" sz="2500" u="sng" dirty="0">
                    <a:latin typeface="Gill Sans MT" panose="020B0502020104020203" pitchFamily="34" charset="0"/>
                  </a:rPr>
                  <a:t>Statement						Effort</a:t>
                </a: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500" b="1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𝐓</m:t>
                    </m:r>
                    <m:d>
                      <m:dPr>
                        <m:ctrlPr>
                          <a:rPr lang="en-US" sz="25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1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2500" b="1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1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			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500" b="0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500" b="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500" b="1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𝐓</m:t>
                    </m:r>
                    <m:d>
                      <m:dPr>
                        <m:ctrlPr>
                          <a:rPr lang="en-US" sz="25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1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2500" b="1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1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𝟐𝐓</m:t>
                    </m:r>
                    <m:d>
                      <m:dPr>
                        <m:ctrlPr>
                          <a:rPr lang="en-US" sz="25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5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b="1" i="0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num>
                          <m:den>
                            <m:r>
                              <a:rPr lang="en-US" sz="2500" b="1" i="0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500" b="1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1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sz="2500" b="1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500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	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500" i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10306"/>
              </a:xfrm>
              <a:blipFill>
                <a:blip r:embed="rId2"/>
                <a:stretch>
                  <a:fillRect l="-1082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94</a:t>
            </a:fld>
            <a:endParaRPr lang="en-US" altLang="en-US"/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628650" y="2192774"/>
            <a:ext cx="805815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tabLst>
                <a:tab pos="66278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tabLst>
                <a:tab pos="66278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tabLst>
                <a:tab pos="6627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66278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66278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66278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66278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66278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66278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2000" b="1" i="0" dirty="0">
                <a:latin typeface="Courier New" panose="02070309020205020404" pitchFamily="49" charset="0"/>
              </a:rPr>
              <a:t>(A, left, right) {               </a:t>
            </a:r>
            <a:r>
              <a:rPr lang="en-US" altLang="en-US" sz="2000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T(n)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   if (left &lt; right) {                    </a:t>
            </a:r>
            <a:r>
              <a:rPr lang="en-US" altLang="en-US" sz="20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altLang="en-US" sz="2000" b="1" i="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      mid = floor((left + right) / 2);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2000" b="1" i="0" dirty="0">
                <a:latin typeface="Courier New" panose="02070309020205020404" pitchFamily="49" charset="0"/>
              </a:rPr>
              <a:t>(A, left, mid);            </a:t>
            </a:r>
            <a:r>
              <a:rPr lang="en-US" altLang="en-US" sz="2000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T(n/2)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2000" b="1" i="0" dirty="0">
                <a:latin typeface="Courier New" panose="02070309020205020404" pitchFamily="49" charset="0"/>
              </a:rPr>
              <a:t>(A, mid+1, right);         </a:t>
            </a:r>
            <a:r>
              <a:rPr lang="en-US" altLang="en-US" sz="2000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T(n/2)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i="0" dirty="0">
                <a:solidFill>
                  <a:srgbClr val="00B050"/>
                </a:solidFill>
                <a:latin typeface="Courier New" panose="02070309020205020404" pitchFamily="49" charset="0"/>
              </a:rPr>
              <a:t>Merge</a:t>
            </a:r>
            <a:r>
              <a:rPr lang="en-US" altLang="en-US" sz="2000" b="1" i="0" dirty="0">
                <a:latin typeface="Courier New" panose="02070309020205020404" pitchFamily="49" charset="0"/>
              </a:rPr>
              <a:t>(A, left, mid, right);         </a:t>
            </a:r>
            <a:r>
              <a:rPr lang="en-US" altLang="en-US" sz="20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n</a:t>
            </a:r>
            <a:endParaRPr lang="en-US" altLang="en-US" sz="2000" b="1" i="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7FA56-4FE1-B758-2181-7BC48745D16D}"/>
              </a:ext>
            </a:extLst>
          </p:cNvPr>
          <p:cNvSpPr txBox="1"/>
          <p:nvPr/>
        </p:nvSpPr>
        <p:spPr>
          <a:xfrm>
            <a:off x="334541" y="3059668"/>
            <a:ext cx="692561" cy="369332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index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191B02-7451-EEA0-3310-F4E8649E48E7}"/>
              </a:ext>
            </a:extLst>
          </p:cNvPr>
          <p:cNvCxnSpPr>
            <a:cxnSpLocks/>
          </p:cNvCxnSpPr>
          <p:nvPr/>
        </p:nvCxnSpPr>
        <p:spPr>
          <a:xfrm flipV="1">
            <a:off x="1048871" y="2743200"/>
            <a:ext cx="770964" cy="3164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AA729D-F827-1F8E-A157-DBF8022D95A1}"/>
              </a:ext>
            </a:extLst>
          </p:cNvPr>
          <p:cNvCxnSpPr>
            <a:cxnSpLocks/>
          </p:cNvCxnSpPr>
          <p:nvPr/>
        </p:nvCxnSpPr>
        <p:spPr>
          <a:xfrm flipV="1">
            <a:off x="1048871" y="2743200"/>
            <a:ext cx="1846729" cy="3164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3506CE-BBC1-46D4-B99A-F3A843FEABC9}"/>
              </a:ext>
            </a:extLst>
          </p:cNvPr>
          <p:cNvCxnSpPr>
            <a:cxnSpLocks/>
          </p:cNvCxnSpPr>
          <p:nvPr/>
        </p:nvCxnSpPr>
        <p:spPr>
          <a:xfrm>
            <a:off x="1048871" y="3059668"/>
            <a:ext cx="555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343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Merge Sort –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10306"/>
              </a:xfrm>
            </p:spPr>
            <p:txBody>
              <a:bodyPr/>
              <a:lstStyle/>
              <a:p>
                <a:r>
                  <a:rPr lang="en-US" sz="2500" u="sng" dirty="0">
                    <a:latin typeface="Gill Sans MT" panose="020B0502020104020203" pitchFamily="34" charset="0"/>
                  </a:rPr>
                  <a:t>Statement				</a:t>
                </a:r>
                <a:r>
                  <a:rPr lang="en-US" sz="2500" u="sng" dirty="0"/>
                  <a:t>                 </a:t>
                </a:r>
                <a:r>
                  <a:rPr lang="en-US" sz="2500" u="sng" dirty="0">
                    <a:latin typeface="Gill Sans MT" panose="020B0502020104020203" pitchFamily="34" charset="0"/>
                  </a:rPr>
                  <a:t>Time cost</a:t>
                </a: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5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𝐓</m:t>
                    </m:r>
                    <m:d>
                      <m:dPr>
                        <m:ctrlPr>
                          <a:rPr lang="en-US" sz="2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25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 			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500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5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5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𝐓</m:t>
                    </m:r>
                    <m:d>
                      <m:dPr>
                        <m:ctrlPr>
                          <a:rPr lang="en-US" sz="2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25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𝟐𝐓</m:t>
                    </m:r>
                    <m:d>
                      <m:dPr>
                        <m:ctrlPr>
                          <a:rPr lang="en-US" sz="2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num>
                          <m:den>
                            <m:r>
                              <a:rPr lang="en-US" sz="25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5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sz="2500" b="1" dirty="0"/>
                  <a:t> </a:t>
                </a:r>
                <a:r>
                  <a:rPr lang="en-US" sz="2500" dirty="0">
                    <a:latin typeface="Gill Sans MT" panose="020B0502020104020203" pitchFamily="34" charset="0"/>
                  </a:rPr>
                  <a:t>	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500" i="0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sz="2500" dirty="0">
                  <a:latin typeface="Gill Sans MT" panose="020B0502020104020203" pitchFamily="34" charset="0"/>
                </a:endParaRPr>
              </a:p>
              <a:p>
                <a:endParaRPr lang="en-US" sz="25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10306"/>
              </a:xfrm>
              <a:blipFill>
                <a:blip r:embed="rId2"/>
                <a:stretch>
                  <a:fillRect l="-1125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95</a:t>
            </a:fld>
            <a:endParaRPr lang="en-US" altLang="en-US"/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628650" y="2192774"/>
            <a:ext cx="805815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tabLst>
                <a:tab pos="66278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tabLst>
                <a:tab pos="66278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tabLst>
                <a:tab pos="66278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66278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66278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66278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66278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66278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66278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2000" b="1" i="0" dirty="0">
                <a:latin typeface="Courier New" panose="02070309020205020404" pitchFamily="49" charset="0"/>
              </a:rPr>
              <a:t>(A, left, right) {               </a:t>
            </a:r>
            <a:r>
              <a:rPr lang="en-US" altLang="en-US" sz="2000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T(n)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   if (left &lt; right) {                    </a:t>
            </a:r>
            <a:r>
              <a:rPr lang="en-US" altLang="en-US" sz="20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altLang="en-US" sz="2000" b="1" i="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      mid = floor((left + right) / 2);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2000" b="1" i="0" dirty="0">
                <a:latin typeface="Courier New" panose="02070309020205020404" pitchFamily="49" charset="0"/>
              </a:rPr>
              <a:t>(A, left, mid);            </a:t>
            </a:r>
            <a:r>
              <a:rPr lang="en-US" altLang="en-US" sz="2000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T(n/2)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2000" b="1" i="0" dirty="0">
                <a:latin typeface="Courier New" panose="02070309020205020404" pitchFamily="49" charset="0"/>
              </a:rPr>
              <a:t>(A, mid+1, right);         </a:t>
            </a:r>
            <a:r>
              <a:rPr lang="en-US" altLang="en-US" sz="2000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T(n/2)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i="0" dirty="0">
                <a:solidFill>
                  <a:srgbClr val="00B050"/>
                </a:solidFill>
                <a:latin typeface="Courier New" panose="02070309020205020404" pitchFamily="49" charset="0"/>
              </a:rPr>
              <a:t>Merge</a:t>
            </a:r>
            <a:r>
              <a:rPr lang="en-US" altLang="en-US" sz="2000" b="1" i="0" dirty="0">
                <a:latin typeface="Courier New" panose="02070309020205020404" pitchFamily="49" charset="0"/>
              </a:rPr>
              <a:t>(A, left, mid, right);         </a:t>
            </a:r>
            <a:r>
              <a:rPr lang="en-US" altLang="en-US" sz="20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n</a:t>
            </a:r>
            <a:endParaRPr lang="en-US" altLang="en-US" sz="2000" b="1" i="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5348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Merge Sort –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96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75764" y="1776752"/>
                <a:ext cx="6322566" cy="1244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			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3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sz="3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	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3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64" y="1776752"/>
                <a:ext cx="6322566" cy="1244893"/>
              </a:xfrm>
              <a:prstGeom prst="rect">
                <a:avLst/>
              </a:prstGeom>
              <a:blipFill>
                <a:blip r:embed="rId2"/>
                <a:stretch>
                  <a:fillRect t="-634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11731" y="4869270"/>
                <a:ext cx="3801836" cy="553998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3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3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func>
                      <m:r>
                        <a:rPr lang="en-US" sz="3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31" y="4869270"/>
                <a:ext cx="380183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3300549" y="3070518"/>
            <a:ext cx="0" cy="1788865"/>
          </a:xfrm>
          <a:prstGeom prst="straightConnector1">
            <a:avLst/>
          </a:prstGeom>
          <a:ln w="38100">
            <a:solidFill>
              <a:schemeClr val="tx1">
                <a:alpha val="9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16583" y="3089114"/>
            <a:ext cx="0" cy="1780156"/>
          </a:xfrm>
          <a:prstGeom prst="straightConnector1">
            <a:avLst/>
          </a:prstGeom>
          <a:ln w="38100">
            <a:solidFill>
              <a:schemeClr val="tx1">
                <a:alpha val="9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48541" y="3610698"/>
            <a:ext cx="15263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Gill Sans MT" panose="020B0502020104020203" pitchFamily="34" charset="0"/>
              </a:rPr>
              <a:t>Iteration</a:t>
            </a:r>
          </a:p>
          <a:p>
            <a:r>
              <a:rPr lang="en-US" sz="3000" dirty="0">
                <a:latin typeface="Gill Sans MT" panose="020B0502020104020203" pitchFamily="34" charset="0"/>
              </a:rPr>
              <a:t>method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19501" y="3610698"/>
            <a:ext cx="15267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Gill Sans MT" panose="020B0502020104020203" pitchFamily="34" charset="0"/>
              </a:rPr>
              <a:t>Master</a:t>
            </a:r>
          </a:p>
          <a:p>
            <a:r>
              <a:rPr lang="en-US" sz="3000" dirty="0">
                <a:latin typeface="Gill Sans MT" panose="020B0502020104020203" pitchFamily="34" charset="0"/>
              </a:rPr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75764" y="5583911"/>
                <a:ext cx="58108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Merge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000" i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func>
                      <m:funcPr>
                        <m:ctrlPr>
                          <a:rPr lang="en-US" sz="3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  <m:r>
                      <a:rPr lang="en-US" sz="30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 guaranteed</a:t>
                </a:r>
                <a:endParaRPr lang="en-US" sz="3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64" y="5583911"/>
                <a:ext cx="5810886" cy="553998"/>
              </a:xfrm>
              <a:prstGeom prst="rect">
                <a:avLst/>
              </a:prstGeom>
              <a:blipFill>
                <a:blip r:embed="rId4"/>
                <a:stretch>
                  <a:fillRect l="-2518" t="-14286" r="-2623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374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Sorting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What is the </a:t>
                </a:r>
                <a:r>
                  <a:rPr lang="en-US" b="1" u="sng" dirty="0">
                    <a:latin typeface="Gill Sans MT" panose="020B0502020104020203" pitchFamily="34" charset="0"/>
                  </a:rPr>
                  <a:t>advantage</a:t>
                </a:r>
                <a:r>
                  <a:rPr lang="en-US" dirty="0">
                    <a:latin typeface="Gill Sans MT" panose="020B0502020104020203" pitchFamily="34" charset="0"/>
                  </a:rPr>
                  <a:t> of </a:t>
                </a:r>
                <a:r>
                  <a:rPr lang="en-US" b="1" i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insertion sort</a:t>
                </a:r>
                <a:r>
                  <a:rPr lang="en-US" dirty="0">
                    <a:latin typeface="Gill Sans MT" panose="020B0502020104020203" pitchFamily="34" charset="0"/>
                  </a:rPr>
                  <a:t>?</a:t>
                </a:r>
              </a:p>
              <a:p>
                <a:pPr lvl="1"/>
                <a:r>
                  <a:rPr lang="en-US" dirty="0">
                    <a:latin typeface="Gill Sans MT" panose="020B0502020104020203" pitchFamily="34" charset="0"/>
                  </a:rPr>
                  <a:t>Answer: </a:t>
                </a:r>
                <a:r>
                  <a:rPr lang="en-US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sorts in place</a:t>
                </a:r>
              </a:p>
              <a:p>
                <a:pPr lvl="1"/>
                <a:r>
                  <a:rPr lang="en-US" dirty="0">
                    <a:latin typeface="Gill Sans MT" panose="020B0502020104020203" pitchFamily="34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When array “nearly sorted”, runs fast in practice</a:t>
                </a:r>
              </a:p>
              <a:p>
                <a:pPr lvl="2"/>
                <a:r>
                  <a:rPr lang="en-US" dirty="0">
                    <a:solidFill>
                      <a:srgbClr val="0000FF"/>
                    </a:solidFill>
                  </a:rPr>
                  <a:t>Used as a </a:t>
                </a:r>
                <a:r>
                  <a:rPr lang="en-US" dirty="0" err="1">
                    <a:solidFill>
                      <a:srgbClr val="0000FF"/>
                    </a:solidFill>
                  </a:rPr>
                  <a:t>subprocedure</a:t>
                </a:r>
                <a:r>
                  <a:rPr lang="en-US" dirty="0">
                    <a:solidFill>
                      <a:srgbClr val="0000FF"/>
                    </a:solidFill>
                  </a:rPr>
                  <a:t> in other sorting algorithms</a:t>
                </a:r>
                <a:endParaRPr lang="en-US" dirty="0">
                  <a:solidFill>
                    <a:srgbClr val="0000FF"/>
                  </a:solidFill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What is the </a:t>
                </a:r>
                <a:r>
                  <a:rPr lang="en-US" b="1" u="sng" dirty="0">
                    <a:solidFill>
                      <a:schemeClr val="bg1">
                        <a:lumMod val="85000"/>
                      </a:schemeClr>
                    </a:solidFill>
                  </a:rPr>
                  <a:t>advantage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 of merge sort?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Answer: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 worst-case running time</a:t>
                </a:r>
              </a:p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97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8758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Sorting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What is the </a:t>
                </a:r>
                <a:r>
                  <a:rPr lang="en-US" b="1" u="sng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advantage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of </a:t>
                </a:r>
                <a:r>
                  <a:rPr lang="en-US" b="1" i="1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insertion sort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?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Answer: sorts in place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ill Sans MT" panose="020B0502020104020203" pitchFamily="34" charset="0"/>
                  </a:rPr>
                  <a:t> When array “nearly sorted”, runs fast in practice</a:t>
                </a:r>
              </a:p>
              <a:p>
                <a:pPr lvl="2"/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Used as a </a:t>
                </a:r>
                <a:r>
                  <a:rPr lang="en-US" sz="2400" dirty="0" err="1">
                    <a:solidFill>
                      <a:schemeClr val="bg1">
                        <a:lumMod val="85000"/>
                      </a:schemeClr>
                    </a:solidFill>
                  </a:rPr>
                  <a:t>subprocedure</a:t>
                </a: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 in other sorting algorithms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dirty="0"/>
                  <a:t>What is the </a:t>
                </a:r>
                <a:r>
                  <a:rPr lang="en-US" b="1" u="sng" dirty="0"/>
                  <a:t>advantage</a:t>
                </a:r>
                <a:r>
                  <a:rPr lang="en-US" dirty="0"/>
                  <a:t>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merge sort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Answer: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worst-case running time</a:t>
                </a:r>
                <a:endParaRPr lang="en-US" dirty="0"/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98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9694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Sorting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What is the </a:t>
                </a:r>
                <a:r>
                  <a:rPr lang="en-US" b="1" u="sng" dirty="0">
                    <a:latin typeface="Gill Sans MT" panose="020B0502020104020203" pitchFamily="34" charset="0"/>
                  </a:rPr>
                  <a:t>disadvantage</a:t>
                </a:r>
                <a:r>
                  <a:rPr lang="en-US" dirty="0">
                    <a:latin typeface="Gill Sans MT" panose="020B0502020104020203" pitchFamily="34" charset="0"/>
                  </a:rPr>
                  <a:t> of </a:t>
                </a:r>
                <a:r>
                  <a:rPr lang="en-US" b="1" i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insertion sort</a:t>
                </a:r>
                <a:r>
                  <a:rPr lang="en-US" dirty="0">
                    <a:latin typeface="Gill Sans MT" panose="020B0502020104020203" pitchFamily="34" charset="0"/>
                  </a:rPr>
                  <a:t>?</a:t>
                </a:r>
              </a:p>
              <a:p>
                <a:pPr lvl="1"/>
                <a:r>
                  <a:rPr lang="en-US" dirty="0">
                    <a:latin typeface="Gill Sans MT" panose="020B0502020104020203" pitchFamily="34" charset="0"/>
                  </a:rPr>
                  <a:t>Answer: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 in </a:t>
                </a:r>
                <a:r>
                  <a:rPr lang="en-US" altLang="zh-CN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both</a:t>
                </a:r>
                <a:r>
                  <a:rPr lang="zh-CN" altLang="en-US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u="sng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worst</a:t>
                </a:r>
                <a:r>
                  <a:rPr lang="en-US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 and </a:t>
                </a:r>
                <a:r>
                  <a:rPr lang="en-US" u="sng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average</a:t>
                </a:r>
                <a:r>
                  <a:rPr lang="en-US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 cases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What is the </a:t>
                </a:r>
                <a:r>
                  <a:rPr lang="en-US" b="1" u="sng" dirty="0">
                    <a:solidFill>
                      <a:schemeClr val="bg1">
                        <a:lumMod val="85000"/>
                      </a:schemeClr>
                    </a:solidFill>
                  </a:rPr>
                  <a:t>disadvantage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 of </a:t>
                </a:r>
                <a:r>
                  <a:rPr lang="en-US" b="1" i="1" dirty="0">
                    <a:solidFill>
                      <a:schemeClr val="bg1">
                        <a:lumMod val="85000"/>
                      </a:schemeClr>
                    </a:solidFill>
                  </a:rPr>
                  <a:t>merge sort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?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Answer: Many recursive calls </a:t>
                </a:r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99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60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5515</TotalTime>
  <Words>10849</Words>
  <Application>Microsoft Office PowerPoint</Application>
  <PresentationFormat>On-screen Show (4:3)</PresentationFormat>
  <Paragraphs>2068</Paragraphs>
  <Slides>142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58" baseType="lpstr">
      <vt:lpstr>Monotype Sorts</vt:lpstr>
      <vt:lpstr>宋体</vt:lpstr>
      <vt:lpstr>Arial</vt:lpstr>
      <vt:lpstr>Calibri</vt:lpstr>
      <vt:lpstr>Calibri Light</vt:lpstr>
      <vt:lpstr>Cambria</vt:lpstr>
      <vt:lpstr>Cambria Math</vt:lpstr>
      <vt:lpstr>Comic Sans MS</vt:lpstr>
      <vt:lpstr>Courier New</vt:lpstr>
      <vt:lpstr>Gill Sans MT</vt:lpstr>
      <vt:lpstr>Helvetica</vt:lpstr>
      <vt:lpstr>Roboto</vt:lpstr>
      <vt:lpstr>Symbol</vt:lpstr>
      <vt:lpstr>Times New Roman</vt:lpstr>
      <vt:lpstr>Wingdings</vt:lpstr>
      <vt:lpstr>Office Theme</vt:lpstr>
      <vt:lpstr>CS 219</vt:lpstr>
      <vt:lpstr>Road Map</vt:lpstr>
      <vt:lpstr>Sorting Algorithms</vt:lpstr>
      <vt:lpstr>Why Study Sorting Algorithms?</vt:lpstr>
      <vt:lpstr>Insertion Sort</vt:lpstr>
      <vt:lpstr>Insertion Sort – Example</vt:lpstr>
      <vt:lpstr>Insertion Sort – Example</vt:lpstr>
      <vt:lpstr>Insertion Sort – Example</vt:lpstr>
      <vt:lpstr>Insertion Sort – Example</vt:lpstr>
      <vt:lpstr>Insertion Sort – Example</vt:lpstr>
      <vt:lpstr>Insertion Sort – Example</vt:lpstr>
      <vt:lpstr>Insertion Sort – Example</vt:lpstr>
      <vt:lpstr>Insertion Sort – Example</vt:lpstr>
      <vt:lpstr>Insertion Sort – Example</vt:lpstr>
      <vt:lpstr>Insertion Sort – Example</vt:lpstr>
      <vt:lpstr>Insertion Sort – Example</vt:lpstr>
      <vt:lpstr>Insertion Sort – Example</vt:lpstr>
      <vt:lpstr>Insertion Sort – Example</vt:lpstr>
      <vt:lpstr>Insertion Sort – Example</vt:lpstr>
      <vt:lpstr>Insertion Sort – Example</vt:lpstr>
      <vt:lpstr>Insertion Sort – Implementation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Execution</vt:lpstr>
      <vt:lpstr>Insertion Sort – Analysis</vt:lpstr>
      <vt:lpstr>Insertion Sort – Analysis</vt:lpstr>
      <vt:lpstr>Insertion Sort – Analysis</vt:lpstr>
      <vt:lpstr>Insertion Sort – Analysis</vt:lpstr>
      <vt:lpstr>Insertion Sort – Analysis</vt:lpstr>
      <vt:lpstr>Insertion Sort – Analysis</vt:lpstr>
      <vt:lpstr>Insertion Sort – Analysis</vt:lpstr>
      <vt:lpstr>Insertion Sort – Analysis</vt:lpstr>
      <vt:lpstr>Insertion Sort – Analysis</vt:lpstr>
      <vt:lpstr>Insertion Sort – Analysis</vt:lpstr>
      <vt:lpstr>Insertion Sort – Analysis</vt:lpstr>
      <vt:lpstr>Insertion Sort – Analysis</vt:lpstr>
      <vt:lpstr>Insertion Sort – Analysis</vt:lpstr>
      <vt:lpstr>Algorithm Design</vt:lpstr>
      <vt:lpstr>Divide &amp; Conquer</vt:lpstr>
      <vt:lpstr>Divide &amp; Conquer</vt:lpstr>
      <vt:lpstr>Dynamic Programming</vt:lpstr>
      <vt:lpstr>Dynamic Programming</vt:lpstr>
      <vt:lpstr>Divide &amp; Conquer v.s Dynamic Programming</vt:lpstr>
      <vt:lpstr>Divide and Conquer</vt:lpstr>
      <vt:lpstr>Divide &amp; Conquer</vt:lpstr>
      <vt:lpstr>Divide &amp; Conquer</vt:lpstr>
      <vt:lpstr>Divide &amp; Conquer</vt:lpstr>
      <vt:lpstr>Divide &amp; Conquer</vt:lpstr>
      <vt:lpstr>Divide &amp; Conquer: Balanced Sub-problems</vt:lpstr>
      <vt:lpstr>Divide &amp; Conquer: Balanced Sub-problems</vt:lpstr>
      <vt:lpstr>Merge Sort</vt:lpstr>
      <vt:lpstr>Mergesort Example</vt:lpstr>
      <vt:lpstr>Mergesort Example</vt:lpstr>
      <vt:lpstr>Mergesort Example</vt:lpstr>
      <vt:lpstr>Mergesort Example</vt:lpstr>
      <vt:lpstr>Mergesort Example</vt:lpstr>
      <vt:lpstr>Mergesort Example</vt:lpstr>
      <vt:lpstr>Mergesort Example</vt:lpstr>
      <vt:lpstr>Merging Step (Details)</vt:lpstr>
      <vt:lpstr>Merging Step (Details)</vt:lpstr>
      <vt:lpstr>Merging Step (Details)</vt:lpstr>
      <vt:lpstr>Merging Step (Details)</vt:lpstr>
      <vt:lpstr>Merging Step (Details)</vt:lpstr>
      <vt:lpstr>Merging Step (Details)</vt:lpstr>
      <vt:lpstr>Merging Step (Details)</vt:lpstr>
      <vt:lpstr>Merging Step (Details)</vt:lpstr>
      <vt:lpstr>Merge Sort – Implementation</vt:lpstr>
      <vt:lpstr>Merge Sort – Implementation</vt:lpstr>
      <vt:lpstr>Merge Sort – Merge()</vt:lpstr>
      <vt:lpstr>Merge Sort – Merge()</vt:lpstr>
      <vt:lpstr>Merge Sort – Merge()</vt:lpstr>
      <vt:lpstr>Merge Sort Pseudo Code</vt:lpstr>
      <vt:lpstr>Merge Sort Pseudo Code</vt:lpstr>
      <vt:lpstr>Merge Sort Complexity Analysis</vt:lpstr>
      <vt:lpstr>Merge Sort – Analysis</vt:lpstr>
      <vt:lpstr>Merge Sort – Analysis</vt:lpstr>
      <vt:lpstr>Merge Sort – Analysis</vt:lpstr>
      <vt:lpstr>Sorting Revisited</vt:lpstr>
      <vt:lpstr>Sorting Revisited</vt:lpstr>
      <vt:lpstr>Sorting Revisited</vt:lpstr>
      <vt:lpstr>Sorting Revisited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 – Partition()</vt:lpstr>
      <vt:lpstr>Quick Sort – Partition()</vt:lpstr>
      <vt:lpstr>Quick Sort – Partition()</vt:lpstr>
      <vt:lpstr>Quick Sort – Partition()</vt:lpstr>
      <vt:lpstr>Quick Sort – Partition()</vt:lpstr>
      <vt:lpstr>Quick Sort – Partition()</vt:lpstr>
      <vt:lpstr>Quick Sort – Partition()</vt:lpstr>
      <vt:lpstr>Quick Sort – Partition()</vt:lpstr>
      <vt:lpstr>Quick Sort – Partition()</vt:lpstr>
      <vt:lpstr>Quick Sort – Partition() Illustration</vt:lpstr>
      <vt:lpstr>Quick Sort – Partition() Illustration</vt:lpstr>
      <vt:lpstr>Quick Sort – Partition() Illustration</vt:lpstr>
      <vt:lpstr>Quick Sort – Partition() Illustration</vt:lpstr>
      <vt:lpstr>Quick Sort – Partition() Illustration</vt:lpstr>
      <vt:lpstr>Quick Sort – Partition() Illustration</vt:lpstr>
      <vt:lpstr>Quick Sort – Partition() Illustration</vt:lpstr>
      <vt:lpstr>Quick Sort – Partition() Illustration</vt:lpstr>
      <vt:lpstr>Quick Sort – Partition() Illustration</vt:lpstr>
      <vt:lpstr>Quick Sort – Partition() Illustration</vt:lpstr>
      <vt:lpstr>Quick Sort – Partition() Illustration</vt:lpstr>
      <vt:lpstr>Quick Sort – Partition() Illustration</vt:lpstr>
      <vt:lpstr>Quick Sort – Partition() Illustration</vt:lpstr>
      <vt:lpstr>Quick Sort – Partition()</vt:lpstr>
      <vt:lpstr>Quick Sort – Partition()</vt:lpstr>
      <vt:lpstr>Analyzing Quicksort</vt:lpstr>
      <vt:lpstr>Analyzing Quicksort</vt:lpstr>
      <vt:lpstr>Quick Sort Worst Case Illustration</vt:lpstr>
      <vt:lpstr>Quick Sort Time Complexity Analysis </vt:lpstr>
      <vt:lpstr>Quick Sort – Worst Case</vt:lpstr>
      <vt:lpstr>Quick Sort – Worst Case</vt:lpstr>
      <vt:lpstr>Quick Sort – Best Case</vt:lpstr>
      <vt:lpstr>Quick Sort – Best Case</vt:lpstr>
      <vt:lpstr>Sorting Summary</vt:lpstr>
      <vt:lpstr>Sorting Summary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COSC336</dc:title>
  <dc:creator>Hood User</dc:creator>
  <cp:lastModifiedBy>Qian, Cheng</cp:lastModifiedBy>
  <cp:revision>832</cp:revision>
  <dcterms:created xsi:type="dcterms:W3CDTF">2003-07-26T00:47:08Z</dcterms:created>
  <dcterms:modified xsi:type="dcterms:W3CDTF">2024-11-21T20:30:47Z</dcterms:modified>
</cp:coreProperties>
</file>