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4"/>
  </p:sldMasterIdLst>
  <p:notesMasterIdLst>
    <p:notesMasterId r:id="rId34"/>
  </p:notesMasterIdLst>
  <p:sldIdLst>
    <p:sldId id="419" r:id="rId5"/>
    <p:sldId id="261" r:id="rId6"/>
    <p:sldId id="262" r:id="rId7"/>
    <p:sldId id="410" r:id="rId8"/>
    <p:sldId id="335" r:id="rId9"/>
    <p:sldId id="336" r:id="rId10"/>
    <p:sldId id="337" r:id="rId11"/>
    <p:sldId id="343" r:id="rId12"/>
    <p:sldId id="449" r:id="rId13"/>
    <p:sldId id="413" r:id="rId14"/>
    <p:sldId id="295" r:id="rId15"/>
    <p:sldId id="424" r:id="rId16"/>
    <p:sldId id="425" r:id="rId17"/>
    <p:sldId id="360" r:id="rId18"/>
    <p:sldId id="338" r:id="rId19"/>
    <p:sldId id="420" r:id="rId20"/>
    <p:sldId id="448" r:id="rId21"/>
    <p:sldId id="341" r:id="rId22"/>
    <p:sldId id="333" r:id="rId23"/>
    <p:sldId id="348" r:id="rId24"/>
    <p:sldId id="422" r:id="rId25"/>
    <p:sldId id="355" r:id="rId26"/>
    <p:sldId id="423" r:id="rId27"/>
    <p:sldId id="356" r:id="rId28"/>
    <p:sldId id="358" r:id="rId29"/>
    <p:sldId id="412" r:id="rId30"/>
    <p:sldId id="359" r:id="rId31"/>
    <p:sldId id="416" r:id="rId32"/>
    <p:sldId id="417"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055C91"/>
    <a:srgbClr val="3F3B3C"/>
    <a:srgbClr val="000000"/>
    <a:srgbClr val="055C69"/>
    <a:srgbClr val="6A6466"/>
    <a:srgbClr val="3333FF"/>
    <a:srgbClr val="333399"/>
    <a:srgbClr val="B2B2B2"/>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9E111-CDBB-4A40-B109-C48D1662BC65}" v="465" dt="2021-06-09T18:19:00.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4730" autoAdjust="0"/>
  </p:normalViewPr>
  <p:slideViewPr>
    <p:cSldViewPr>
      <p:cViewPr varScale="1">
        <p:scale>
          <a:sx n="105" d="100"/>
          <a:sy n="105" d="100"/>
        </p:scale>
        <p:origin x="127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9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charset="0"/>
                <a:cs typeface="+mn-cs"/>
              </a:defRPr>
            </a:lvl1pPr>
          </a:lstStyle>
          <a:p>
            <a:pPr>
              <a:defRPr/>
            </a:pPr>
            <a:endParaRPr lang="en-US"/>
          </a:p>
        </p:txBody>
      </p:sp>
      <p:sp>
        <p:nvSpPr>
          <p:cNvPr id="269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charset="0"/>
                <a:cs typeface="+mn-cs"/>
              </a:defRPr>
            </a:lvl1pPr>
          </a:lstStyle>
          <a:p>
            <a:pPr>
              <a:defRPr/>
            </a:pPr>
            <a:endParaRPr lang="en-US"/>
          </a:p>
        </p:txBody>
      </p:sp>
      <p:sp>
        <p:nvSpPr>
          <p:cNvPr id="8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9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9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charset="0"/>
                <a:cs typeface="+mn-cs"/>
              </a:defRPr>
            </a:lvl1pPr>
          </a:lstStyle>
          <a:p>
            <a:pPr>
              <a:defRPr/>
            </a:pPr>
            <a:endParaRPr lang="en-US"/>
          </a:p>
        </p:txBody>
      </p:sp>
      <p:sp>
        <p:nvSpPr>
          <p:cNvPr id="269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2F5F2376-D4B3-43C5-9B9A-C75D838A4708}" type="slidenum">
              <a:rPr lang="en-US"/>
              <a:pPr>
                <a:defRPr/>
              </a:pPr>
              <a:t>‹#›</a:t>
            </a:fld>
            <a:endParaRPr lang="en-US" dirty="0"/>
          </a:p>
        </p:txBody>
      </p:sp>
    </p:spTree>
    <p:extLst>
      <p:ext uri="{BB962C8B-B14F-4D97-AF65-F5344CB8AC3E}">
        <p14:creationId xmlns:p14="http://schemas.microsoft.com/office/powerpoint/2010/main" val="3057812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8499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96E3E174-880C-424A-AD96-0D6E04A83CCC}" type="slidenum">
              <a:rPr kumimoji="0" lang="en-US" altLang="en-US" smtClean="0">
                <a:solidFill>
                  <a:srgbClr val="000000"/>
                </a:solidFill>
              </a:rPr>
              <a:pPr eaLnBrk="1" hangingPunct="1">
                <a:spcBef>
                  <a:spcPct val="0"/>
                </a:spcBef>
                <a:defRPr/>
              </a:pPr>
              <a:t>1</a:t>
            </a:fld>
            <a:endParaRPr kumimoji="0" lang="en-US" altLang="en-US" dirty="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1059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47D23498-4080-4352-B549-C1F8FB250B83}" type="slidenum">
              <a:rPr kumimoji="0" lang="en-US" altLang="en-US" smtClean="0"/>
              <a:pPr eaLnBrk="1" hangingPunct="1">
                <a:spcBef>
                  <a:spcPct val="0"/>
                </a:spcBef>
                <a:defRPr/>
              </a:pPr>
              <a:t>11</a:t>
            </a:fld>
            <a:endParaRPr kumimoji="0" lang="en-US" altLang="en-US" dirty="0"/>
          </a:p>
        </p:txBody>
      </p:sp>
    </p:spTree>
    <p:extLst>
      <p:ext uri="{BB962C8B-B14F-4D97-AF65-F5344CB8AC3E}">
        <p14:creationId xmlns:p14="http://schemas.microsoft.com/office/powerpoint/2010/main" val="1455705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1162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456BD46F-8B53-4DB2-82BA-9D69325793E8}" type="slidenum">
              <a:rPr kumimoji="0" lang="en-US" altLang="en-US" smtClean="0"/>
              <a:pPr eaLnBrk="1" hangingPunct="1">
                <a:spcBef>
                  <a:spcPct val="0"/>
                </a:spcBef>
                <a:defRPr/>
              </a:pPr>
              <a:t>12</a:t>
            </a:fld>
            <a:endParaRPr kumimoji="0" lang="en-US" altLang="en-US" dirty="0"/>
          </a:p>
        </p:txBody>
      </p:sp>
    </p:spTree>
    <p:extLst>
      <p:ext uri="{BB962C8B-B14F-4D97-AF65-F5344CB8AC3E}">
        <p14:creationId xmlns:p14="http://schemas.microsoft.com/office/powerpoint/2010/main" val="1968534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1264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AD6ABBA1-109A-4234-BC54-AF42EE6E8413}" type="slidenum">
              <a:rPr kumimoji="0" lang="en-US" altLang="en-US" smtClean="0"/>
              <a:pPr eaLnBrk="1" hangingPunct="1">
                <a:spcBef>
                  <a:spcPct val="0"/>
                </a:spcBef>
                <a:defRPr/>
              </a:pPr>
              <a:t>13</a:t>
            </a:fld>
            <a:endParaRPr kumimoji="0" lang="en-US" altLang="en-US" dirty="0"/>
          </a:p>
        </p:txBody>
      </p:sp>
    </p:spTree>
    <p:extLst>
      <p:ext uri="{BB962C8B-B14F-4D97-AF65-F5344CB8AC3E}">
        <p14:creationId xmlns:p14="http://schemas.microsoft.com/office/powerpoint/2010/main" val="4004622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1366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06A8A710-2A8E-4AA5-93F3-CD2E75C7665F}" type="slidenum">
              <a:rPr kumimoji="0" lang="en-US" altLang="en-US" smtClean="0"/>
              <a:pPr eaLnBrk="1" hangingPunct="1">
                <a:spcBef>
                  <a:spcPct val="0"/>
                </a:spcBef>
                <a:defRPr/>
              </a:pPr>
              <a:t>14</a:t>
            </a:fld>
            <a:endParaRPr kumimoji="0" lang="en-US" altLang="en-US" dirty="0"/>
          </a:p>
        </p:txBody>
      </p:sp>
    </p:spTree>
    <p:extLst>
      <p:ext uri="{BB962C8B-B14F-4D97-AF65-F5344CB8AC3E}">
        <p14:creationId xmlns:p14="http://schemas.microsoft.com/office/powerpoint/2010/main" val="3095292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9523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50EFF93F-57AC-4CD8-BA3C-2ECA3000FA4A}" type="slidenum">
              <a:rPr kumimoji="0" lang="en-US" altLang="en-US" smtClean="0"/>
              <a:pPr eaLnBrk="1" hangingPunct="1">
                <a:spcBef>
                  <a:spcPct val="0"/>
                </a:spcBef>
                <a:defRPr/>
              </a:pPr>
              <a:t>15</a:t>
            </a:fld>
            <a:endParaRPr kumimoji="0"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9626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B66B9183-2E30-461C-830C-C5E924704088}" type="slidenum">
              <a:rPr kumimoji="0" lang="en-US" altLang="en-US" smtClean="0"/>
              <a:pPr eaLnBrk="1" hangingPunct="1">
                <a:spcBef>
                  <a:spcPct val="0"/>
                </a:spcBef>
                <a:defRPr/>
              </a:pPr>
              <a:t>16</a:t>
            </a:fld>
            <a:endParaRPr kumimoji="0"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9626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B66B9183-2E30-461C-830C-C5E924704088}" type="slidenum">
              <a:rPr kumimoji="0" lang="en-US" altLang="en-US" smtClean="0"/>
              <a:pPr eaLnBrk="1" hangingPunct="1">
                <a:spcBef>
                  <a:spcPct val="0"/>
                </a:spcBef>
                <a:defRPr/>
              </a:pPr>
              <a:t>17</a:t>
            </a:fld>
            <a:endParaRPr kumimoji="0" lang="en-US" altLang="en-US" dirty="0"/>
          </a:p>
        </p:txBody>
      </p:sp>
    </p:spTree>
    <p:extLst>
      <p:ext uri="{BB962C8B-B14F-4D97-AF65-F5344CB8AC3E}">
        <p14:creationId xmlns:p14="http://schemas.microsoft.com/office/powerpoint/2010/main" val="3949504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9830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AC7F4119-3F0A-4D95-9D4F-C23F1D0FACA1}" type="slidenum">
              <a:rPr kumimoji="0" lang="en-US" altLang="en-US" smtClean="0"/>
              <a:pPr eaLnBrk="1" hangingPunct="1">
                <a:spcBef>
                  <a:spcPct val="0"/>
                </a:spcBef>
                <a:defRPr/>
              </a:pPr>
              <a:t>18</a:t>
            </a:fld>
            <a:endParaRPr kumimoji="0"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0035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8BACA088-926C-4658-917E-C5751B0941C2}" type="slidenum">
              <a:rPr kumimoji="0" lang="en-US" altLang="en-US" smtClean="0"/>
              <a:pPr eaLnBrk="1" hangingPunct="1">
                <a:spcBef>
                  <a:spcPct val="0"/>
                </a:spcBef>
                <a:defRPr/>
              </a:pPr>
              <a:t>19</a:t>
            </a:fld>
            <a:endParaRPr kumimoji="0"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0138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31C9727A-EBC3-4F08-9C66-6A756AB996B0}" type="slidenum">
              <a:rPr kumimoji="0" lang="en-US" altLang="en-US" smtClean="0"/>
              <a:pPr eaLnBrk="1" hangingPunct="1">
                <a:spcBef>
                  <a:spcPct val="0"/>
                </a:spcBef>
                <a:defRPr/>
              </a:pPr>
              <a:t>20</a:t>
            </a:fld>
            <a:endParaRPr kumimoji="0"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8602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A350C971-4776-48F2-8FC7-DE786DCCB6A2}" type="slidenum">
              <a:rPr kumimoji="0" lang="en-US" altLang="en-US" smtClean="0"/>
              <a:pPr eaLnBrk="1" hangingPunct="1">
                <a:spcBef>
                  <a:spcPct val="0"/>
                </a:spcBef>
                <a:defRPr/>
              </a:pPr>
              <a:t>2</a:t>
            </a:fld>
            <a:endParaRPr kumimoji="0"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0240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591A24AB-327C-4CC7-9163-CCF3A84C2752}" type="slidenum">
              <a:rPr kumimoji="0" lang="en-US" altLang="en-US" smtClean="0"/>
              <a:pPr eaLnBrk="1" hangingPunct="1">
                <a:spcBef>
                  <a:spcPct val="0"/>
                </a:spcBef>
                <a:defRPr/>
              </a:pPr>
              <a:t>21</a:t>
            </a:fld>
            <a:endParaRPr kumimoji="0"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034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E14AAFDF-1D51-4BBE-A37D-6EC331376FDF}" type="slidenum">
              <a:rPr kumimoji="0" lang="en-US" altLang="en-US" smtClean="0"/>
              <a:pPr eaLnBrk="1" hangingPunct="1">
                <a:spcBef>
                  <a:spcPct val="0"/>
                </a:spcBef>
                <a:defRPr/>
              </a:pPr>
              <a:t>22</a:t>
            </a:fld>
            <a:endParaRPr kumimoji="0"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0445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664715A9-0F3B-40BF-A44B-286A14BE375E}" type="slidenum">
              <a:rPr kumimoji="0" lang="en-US" altLang="en-US" smtClean="0"/>
              <a:pPr eaLnBrk="1" hangingPunct="1">
                <a:spcBef>
                  <a:spcPct val="0"/>
                </a:spcBef>
                <a:defRPr/>
              </a:pPr>
              <a:t>23</a:t>
            </a:fld>
            <a:endParaRPr kumimoji="0"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0547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95C1B94B-BD6C-4C8A-8E9C-864E200255AA}" type="slidenum">
              <a:rPr kumimoji="0" lang="en-US" altLang="en-US" smtClean="0"/>
              <a:pPr eaLnBrk="1" hangingPunct="1">
                <a:spcBef>
                  <a:spcPct val="0"/>
                </a:spcBef>
                <a:defRPr/>
              </a:pPr>
              <a:t>24</a:t>
            </a:fld>
            <a:endParaRPr kumimoji="0"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0650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1EF30286-0A32-48FA-856A-43884F7486A6}" type="slidenum">
              <a:rPr kumimoji="0" lang="en-US" altLang="en-US" smtClean="0"/>
              <a:pPr eaLnBrk="1" hangingPunct="1">
                <a:spcBef>
                  <a:spcPct val="0"/>
                </a:spcBef>
                <a:defRPr/>
              </a:pPr>
              <a:t>25</a:t>
            </a:fld>
            <a:endParaRPr kumimoji="0"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0752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2E42549F-5D87-4642-9DC3-A65E6DA0E084}" type="slidenum">
              <a:rPr kumimoji="0" lang="en-US" altLang="en-US" smtClean="0"/>
              <a:pPr eaLnBrk="1" hangingPunct="1">
                <a:spcBef>
                  <a:spcPct val="0"/>
                </a:spcBef>
                <a:defRPr/>
              </a:pPr>
              <a:t>26</a:t>
            </a:fld>
            <a:endParaRPr kumimoji="0"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0854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4E44BE40-032C-4F75-BABD-77B7C4970554}" type="slidenum">
              <a:rPr kumimoji="0" lang="en-US" altLang="en-US" smtClean="0"/>
              <a:pPr eaLnBrk="1" hangingPunct="1">
                <a:spcBef>
                  <a:spcPct val="0"/>
                </a:spcBef>
                <a:defRPr/>
              </a:pPr>
              <a:t>27</a:t>
            </a:fld>
            <a:endParaRPr kumimoji="0"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5360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71FDEFBF-FA3D-4316-8B7D-C32A129CC6B9}" type="slidenum">
              <a:rPr kumimoji="0" lang="en-US" altLang="en-US" smtClean="0"/>
              <a:pPr eaLnBrk="1" hangingPunct="1">
                <a:spcBef>
                  <a:spcPct val="0"/>
                </a:spcBef>
                <a:defRPr/>
              </a:pPr>
              <a:t>28</a:t>
            </a:fld>
            <a:endParaRPr kumimoji="0"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5462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627C420F-8797-45B5-A7CB-4880DC531A3B}" type="slidenum">
              <a:rPr kumimoji="0" lang="en-US" altLang="en-US" smtClean="0"/>
              <a:pPr eaLnBrk="1" hangingPunct="1">
                <a:spcBef>
                  <a:spcPct val="0"/>
                </a:spcBef>
                <a:defRPr/>
              </a:pPr>
              <a:t>29</a:t>
            </a:fld>
            <a:endParaRPr kumimoji="0"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8909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0107D00E-6AFB-4701-B131-F66AEAEB84EB}" type="slidenum">
              <a:rPr kumimoji="0" lang="en-US" altLang="en-US" smtClean="0"/>
              <a:pPr eaLnBrk="1" hangingPunct="1">
                <a:spcBef>
                  <a:spcPct val="0"/>
                </a:spcBef>
                <a:defRPr/>
              </a:pPr>
              <a:t>3</a:t>
            </a:fld>
            <a:endParaRPr kumimoji="0"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90116"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03444465-A0F7-4993-B8ED-05664D8DE482}" type="slidenum">
              <a:rPr kumimoji="0" lang="en-US" altLang="en-US" smtClean="0"/>
              <a:pPr eaLnBrk="1" hangingPunct="1">
                <a:spcBef>
                  <a:spcPct val="0"/>
                </a:spcBef>
                <a:defRPr/>
              </a:pPr>
              <a:t>4</a:t>
            </a:fld>
            <a:endParaRPr kumimoji="0"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91140"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3370810F-92EF-4F4D-9E1D-B46F9E1E9BC6}" type="slidenum">
              <a:rPr kumimoji="0" lang="en-US" altLang="en-US" smtClean="0"/>
              <a:pPr eaLnBrk="1" hangingPunct="1">
                <a:spcBef>
                  <a:spcPct val="0"/>
                </a:spcBef>
                <a:defRPr/>
              </a:pPr>
              <a:t>5</a:t>
            </a:fld>
            <a:endParaRPr kumimoji="0"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92164"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DAFD7E2B-124A-4763-9913-2595B1C41E11}" type="slidenum">
              <a:rPr kumimoji="0" lang="en-US" altLang="en-US" smtClean="0"/>
              <a:pPr eaLnBrk="1" hangingPunct="1">
                <a:spcBef>
                  <a:spcPct val="0"/>
                </a:spcBef>
                <a:defRPr/>
              </a:pPr>
              <a:t>6</a:t>
            </a:fld>
            <a:endParaRPr kumimoji="0"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93188"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1B7CC7B9-1C8B-4CD1-B8A8-2F648D289ED6}" type="slidenum">
              <a:rPr kumimoji="0" lang="en-US" altLang="en-US" smtClean="0"/>
              <a:pPr eaLnBrk="1" hangingPunct="1">
                <a:spcBef>
                  <a:spcPct val="0"/>
                </a:spcBef>
                <a:defRPr/>
              </a:pPr>
              <a:t>7</a:t>
            </a:fld>
            <a:endParaRPr kumimoji="0"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9421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6EF5FB45-58A2-4558-BC78-2A57D6B492A7}" type="slidenum">
              <a:rPr kumimoji="0" lang="en-US" altLang="en-US" smtClean="0"/>
              <a:pPr eaLnBrk="1" hangingPunct="1">
                <a:spcBef>
                  <a:spcPct val="0"/>
                </a:spcBef>
                <a:defRPr/>
              </a:pPr>
              <a:t>8</a:t>
            </a:fld>
            <a:endParaRPr kumimoji="0"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itchFamily="34" charset="0"/>
            </a:endParaRPr>
          </a:p>
        </p:txBody>
      </p:sp>
      <p:sp>
        <p:nvSpPr>
          <p:cNvPr id="109572" name="Slide Number Placeholder 3"/>
          <p:cNvSpPr>
            <a:spLocks noGrp="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defRPr/>
            </a:pPr>
            <a:fld id="{826219B6-A3FE-412E-ADD4-8379BF2C7EA7}" type="slidenum">
              <a:rPr kumimoji="0" lang="en-US" altLang="en-US" smtClean="0"/>
              <a:pPr eaLnBrk="1" hangingPunct="1">
                <a:spcBef>
                  <a:spcPct val="0"/>
                </a:spcBef>
                <a:defRPr/>
              </a:pPr>
              <a:t>10</a:t>
            </a:fld>
            <a:endParaRPr kumimoji="0" lang="en-US" altLang="en-US" dirty="0"/>
          </a:p>
        </p:txBody>
      </p:sp>
    </p:spTree>
    <p:extLst>
      <p:ext uri="{BB962C8B-B14F-4D97-AF65-F5344CB8AC3E}">
        <p14:creationId xmlns:p14="http://schemas.microsoft.com/office/powerpoint/2010/main" val="3718116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5" name="Text Placeholder 4"/>
          <p:cNvSpPr>
            <a:spLocks noGrp="1"/>
          </p:cNvSpPr>
          <p:nvPr>
            <p:ph type="body" sz="quarter" idx="1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a:t>Click to edit Master text styles</a:t>
            </a:r>
          </a:p>
        </p:txBody>
      </p:sp>
      <p:pic>
        <p:nvPicPr>
          <p:cNvPr id="4"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2"/>
          <p:cNvSpPr>
            <a:spLocks noGrp="1"/>
          </p:cNvSpPr>
          <p:nvPr>
            <p:ph type="ftr" sz="quarter" idx="12"/>
          </p:nvPr>
        </p:nvSpPr>
        <p:spPr>
          <a:xfrm>
            <a:off x="1597025" y="6578600"/>
            <a:ext cx="6781800" cy="244475"/>
          </a:xfrm>
        </p:spPr>
        <p:txBody>
          <a:bodyPr/>
          <a:lstStyle>
            <a:lvl1pPr>
              <a:defRPr sz="600" dirty="0">
                <a:solidFill>
                  <a:schemeClr val="tx1">
                    <a:tint val="75000"/>
                  </a:schemeClr>
                </a:solidFill>
              </a:defRPr>
            </a:lvl1pPr>
          </a:lstStyle>
          <a:p>
            <a:pPr>
              <a:defRPr/>
            </a:pPr>
            <a:r>
              <a:rPr lang="en-US"/>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667165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5"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288"/>
            <a:ext cx="8415338"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112F0AF3-BCC3-4549-91F6-3CCB469B44A6}"/>
              </a:ext>
            </a:extLst>
          </p:cNvPr>
          <p:cNvSpPr>
            <a:spLocks noGrp="1"/>
          </p:cNvSpPr>
          <p:nvPr>
            <p:ph idx="10"/>
          </p:nvPr>
        </p:nvSpPr>
        <p:spPr>
          <a:xfrm>
            <a:off x="365125" y="2213346"/>
            <a:ext cx="8415338"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A33F5D1A-5A56-40DA-B7E3-508681DC16F2}"/>
              </a:ext>
            </a:extLst>
          </p:cNvPr>
          <p:cNvSpPr>
            <a:spLocks noGrp="1"/>
          </p:cNvSpPr>
          <p:nvPr>
            <p:ph idx="11"/>
          </p:nvPr>
        </p:nvSpPr>
        <p:spPr>
          <a:xfrm>
            <a:off x="364331" y="2863075"/>
            <a:ext cx="8415338"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3288426-57E9-4AE2-9F9E-786B0B61ACDD}"/>
              </a:ext>
            </a:extLst>
          </p:cNvPr>
          <p:cNvSpPr>
            <a:spLocks noGrp="1"/>
          </p:cNvSpPr>
          <p:nvPr>
            <p:ph idx="12"/>
          </p:nvPr>
        </p:nvSpPr>
        <p:spPr>
          <a:xfrm>
            <a:off x="364331" y="3505200"/>
            <a:ext cx="4055269"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a:extLst>
              <a:ext uri="{FF2B5EF4-FFF2-40B4-BE49-F238E27FC236}">
                <a16:creationId xmlns:a16="http://schemas.microsoft.com/office/drawing/2014/main" id="{9B237865-4C01-4BBE-878C-A444FF6FD888}"/>
              </a:ext>
            </a:extLst>
          </p:cNvPr>
          <p:cNvSpPr>
            <a:spLocks noGrp="1"/>
          </p:cNvSpPr>
          <p:nvPr>
            <p:ph idx="18"/>
          </p:nvPr>
        </p:nvSpPr>
        <p:spPr>
          <a:xfrm>
            <a:off x="4724400" y="3498251"/>
            <a:ext cx="4055269"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A9DA3698-5D3B-4A26-AC93-045BE1B3EBFE}"/>
              </a:ext>
            </a:extLst>
          </p:cNvPr>
          <p:cNvSpPr>
            <a:spLocks noGrp="1"/>
          </p:cNvSpPr>
          <p:nvPr>
            <p:ph idx="13"/>
          </p:nvPr>
        </p:nvSpPr>
        <p:spPr>
          <a:xfrm>
            <a:off x="364331" y="4158457"/>
            <a:ext cx="4055269"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FD6AA812-B8DD-4C3B-B3D4-9F82D473333E}"/>
              </a:ext>
            </a:extLst>
          </p:cNvPr>
          <p:cNvSpPr>
            <a:spLocks noGrp="1"/>
          </p:cNvSpPr>
          <p:nvPr>
            <p:ph idx="17"/>
          </p:nvPr>
        </p:nvSpPr>
        <p:spPr>
          <a:xfrm>
            <a:off x="4724402" y="4162795"/>
            <a:ext cx="4055269"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EDA73F89-D186-422D-8991-0A45A4782E60}"/>
              </a:ext>
            </a:extLst>
          </p:cNvPr>
          <p:cNvSpPr>
            <a:spLocks noGrp="1"/>
          </p:cNvSpPr>
          <p:nvPr>
            <p:ph idx="14"/>
          </p:nvPr>
        </p:nvSpPr>
        <p:spPr>
          <a:xfrm>
            <a:off x="364331" y="4800600"/>
            <a:ext cx="4055269"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34B146A5-4673-40DB-BF50-522DEE2A2863}"/>
              </a:ext>
            </a:extLst>
          </p:cNvPr>
          <p:cNvSpPr>
            <a:spLocks noGrp="1"/>
          </p:cNvSpPr>
          <p:nvPr>
            <p:ph idx="15"/>
          </p:nvPr>
        </p:nvSpPr>
        <p:spPr>
          <a:xfrm>
            <a:off x="4701383" y="4804920"/>
            <a:ext cx="4078286"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68345B15-1DBB-4000-A485-048A1442D831}"/>
              </a:ext>
            </a:extLst>
          </p:cNvPr>
          <p:cNvSpPr>
            <a:spLocks noGrp="1"/>
          </p:cNvSpPr>
          <p:nvPr>
            <p:ph idx="16"/>
          </p:nvPr>
        </p:nvSpPr>
        <p:spPr>
          <a:xfrm>
            <a:off x="364331" y="5432886"/>
            <a:ext cx="4055269"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5BF65617-EACA-4EED-9EFA-1BA6630CCCE1}"/>
              </a:ext>
            </a:extLst>
          </p:cNvPr>
          <p:cNvSpPr>
            <a:spLocks noGrp="1"/>
          </p:cNvSpPr>
          <p:nvPr>
            <p:ph idx="19"/>
          </p:nvPr>
        </p:nvSpPr>
        <p:spPr>
          <a:xfrm>
            <a:off x="4717312" y="5432886"/>
            <a:ext cx="4055269"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
            <a:extLst>
              <a:ext uri="{FF2B5EF4-FFF2-40B4-BE49-F238E27FC236}">
                <a16:creationId xmlns:a16="http://schemas.microsoft.com/office/drawing/2014/main" id="{74082A55-4370-4FE2-8769-5605DE7F6FC6}"/>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932928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5"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4"/>
          <p:cNvSpPr>
            <a:spLocks noGrp="1"/>
          </p:cNvSpPr>
          <p:nvPr>
            <p:ph type="body" sz="quarter" idx="1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a:t>Click to edit Master text styles</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1">
            <a:extLst>
              <a:ext uri="{FF2B5EF4-FFF2-40B4-BE49-F238E27FC236}">
                <a16:creationId xmlns:a16="http://schemas.microsoft.com/office/drawing/2014/main" id="{75652B91-2C4C-4BCA-89FB-1F0B0659A3A0}"/>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302277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4"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B3EABDE5-9A98-45D9-8E04-2F6476E61801}"/>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136616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pic>
        <p:nvPicPr>
          <p:cNvPr id="4"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a:t>Click to edit Master text styles</a:t>
            </a:r>
          </a:p>
        </p:txBody>
      </p:sp>
      <p:sp>
        <p:nvSpPr>
          <p:cNvPr id="9" name="Footer Placeholder 1">
            <a:extLst>
              <a:ext uri="{FF2B5EF4-FFF2-40B4-BE49-F238E27FC236}">
                <a16:creationId xmlns:a16="http://schemas.microsoft.com/office/drawing/2014/main" id="{FC7C012B-4C48-49BF-A01A-9DDDFDCE4DC0}"/>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712001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5"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2"/>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35424DDC-54E0-4F50-B87C-3FB33040869C}"/>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814122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3"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Footer Placeholder 1">
            <a:extLst>
              <a:ext uri="{FF2B5EF4-FFF2-40B4-BE49-F238E27FC236}">
                <a16:creationId xmlns:a16="http://schemas.microsoft.com/office/drawing/2014/main" id="{86454A79-6FB5-4E9B-A68C-27510C228667}"/>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654672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3"/>
          <p:cNvSpPr>
            <a:spLocks noGrp="1"/>
          </p:cNvSpPr>
          <p:nvPr>
            <p:ph type="ftr" sz="quarter" idx="10"/>
          </p:nvPr>
        </p:nvSpPr>
        <p:spPr/>
        <p:txBody>
          <a:bodyPr/>
          <a:lstStyle>
            <a:lvl1pPr>
              <a:defRPr/>
            </a:lvl1pPr>
          </a:lstStyle>
          <a:p>
            <a:pPr>
              <a:defRPr/>
            </a:pPr>
            <a:r>
              <a:rPr lang="en-US"/>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30017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4" name="Picture 5" descr="Title_Sli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813" y="254000"/>
            <a:ext cx="8713787" cy="652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482975" y="223838"/>
            <a:ext cx="2125663" cy="985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pic>
        <p:nvPicPr>
          <p:cNvPr id="6" name="Picture 8" descr="Rules_Single_A.png"/>
          <p:cNvPicPr>
            <a:picLocks noChangeAspect="1"/>
          </p:cNvPicPr>
          <p:nvPr/>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627188" y="481013"/>
            <a:ext cx="10034587" cy="1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6257925"/>
            <a:ext cx="635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p:cNvSpPr/>
          <p:nvPr/>
        </p:nvSpPr>
        <p:spPr>
          <a:xfrm>
            <a:off x="6811963" y="4884738"/>
            <a:ext cx="2081212" cy="1927225"/>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ndParaRPr>
          </a:p>
        </p:txBody>
      </p:sp>
      <p:pic>
        <p:nvPicPr>
          <p:cNvPr id="9" name="Picture 11" descr="Audi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65938" y="5389563"/>
            <a:ext cx="9858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6">
            <a:extLst>
              <a:ext uri="{28A0092B-C50C-407E-A947-70E740481C1C}">
                <a14:useLocalDpi xmlns:a14="http://schemas.microsoft.com/office/drawing/2010/main" val="0"/>
              </a:ext>
            </a:extLst>
          </a:blip>
          <a:srcRect l="24477" r="23795"/>
          <a:stretch>
            <a:fillRect/>
          </a:stretch>
        </p:blipFill>
        <p:spPr bwMode="auto">
          <a:xfrm>
            <a:off x="8674100" y="5121275"/>
            <a:ext cx="276225"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descr="Swirl_3.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rot="9688654">
            <a:off x="7440613" y="6392863"/>
            <a:ext cx="3857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4" descr="Swirl_3.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18073124">
            <a:off x="7908926" y="5449887"/>
            <a:ext cx="590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5"/>
          <p:cNvPicPr>
            <a:picLocks noChangeAspect="1"/>
          </p:cNvPicPr>
          <p:nvPr/>
        </p:nvPicPr>
        <p:blipFill>
          <a:blip r:embed="rId9">
            <a:extLst>
              <a:ext uri="{28A0092B-C50C-407E-A947-70E740481C1C}">
                <a14:useLocalDpi xmlns:a14="http://schemas.microsoft.com/office/drawing/2010/main" val="0"/>
              </a:ext>
            </a:extLst>
          </a:blip>
          <a:srcRect l="4669" t="13753" r="6580" b="12460"/>
          <a:stretch>
            <a:fillRect/>
          </a:stretch>
        </p:blipFill>
        <p:spPr bwMode="auto">
          <a:xfrm>
            <a:off x="7939088" y="5832475"/>
            <a:ext cx="673100"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a:spLocks noChangeArrowheads="1"/>
          </p:cNvSpPr>
          <p:nvPr/>
        </p:nvSpPr>
        <p:spPr bwMode="auto">
          <a:xfrm>
            <a:off x="1016000" y="6223000"/>
            <a:ext cx="640080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altLang="en-US" sz="900" dirty="0">
                <a:solidFill>
                  <a:srgbClr val="055C91"/>
                </a:solidFill>
                <a:cs typeface="+mn-cs"/>
              </a:rPr>
              <a:t>C++ Programming: From Problem Analysis to Program Design, Eighth Edition</a:t>
            </a:r>
          </a:p>
        </p:txBody>
      </p:sp>
      <p:sp>
        <p:nvSpPr>
          <p:cNvPr id="20" name="Content Placeholder 19">
            <a:extLst>
              <a:ext uri="{FF2B5EF4-FFF2-40B4-BE49-F238E27FC236}">
                <a16:creationId xmlns:a16="http://schemas.microsoft.com/office/drawing/2014/main" id="{FD5CFA15-837E-40C4-8E10-68DE84549746}"/>
              </a:ext>
            </a:extLst>
          </p:cNvPr>
          <p:cNvSpPr>
            <a:spLocks noGrp="1"/>
          </p:cNvSpPr>
          <p:nvPr>
            <p:ph sz="quarter" idx="11"/>
          </p:nvPr>
        </p:nvSpPr>
        <p:spPr>
          <a:xfrm>
            <a:off x="1016000" y="6465888"/>
            <a:ext cx="6399213" cy="344486"/>
          </a:xfrm>
        </p:spPr>
        <p:txBody>
          <a:bodyPr/>
          <a:lstStyle>
            <a:lvl1pPr>
              <a:defRPr/>
            </a:lvl1pPr>
          </a:lstStyle>
          <a:p>
            <a:pPr lvl="0"/>
            <a:endParaRPr lang="en-IN" dirty="0"/>
          </a:p>
        </p:txBody>
      </p:sp>
    </p:spTree>
    <p:extLst>
      <p:ext uri="{BB962C8B-B14F-4D97-AF65-F5344CB8AC3E}">
        <p14:creationId xmlns:p14="http://schemas.microsoft.com/office/powerpoint/2010/main" val="1845989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4" name="Picture 5" descr="CL_Logo_DRAWN.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Rules_Single_A.png"/>
          <p:cNvPicPr>
            <a:picLocks noChangeAspect="1"/>
          </p:cNvPicPr>
          <p:nvPr/>
        </p:nvPicPr>
        <p:blipFill>
          <a:blip r:embed="rId3"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Audi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1288" y="361950"/>
            <a:ext cx="1839912" cy="194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Swirl_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2569126">
            <a:off x="1431925" y="1916113"/>
            <a:ext cx="90805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0" descr="Swirl_2.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rot="3873741" flipH="1">
            <a:off x="218281" y="3552032"/>
            <a:ext cx="7953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p:cNvPicPr>
            <a:picLocks noChangeAspect="1"/>
          </p:cNvPicPr>
          <p:nvPr/>
        </p:nvPicPr>
        <p:blipFill>
          <a:blip r:embed="rId7">
            <a:extLst>
              <a:ext uri="{28A0092B-C50C-407E-A947-70E740481C1C}">
                <a14:useLocalDpi xmlns:a14="http://schemas.microsoft.com/office/drawing/2010/main" val="0"/>
              </a:ext>
            </a:extLst>
          </a:blip>
          <a:srcRect l="4669" t="13753" r="6580" b="12460"/>
          <a:stretch>
            <a:fillRect/>
          </a:stretch>
        </p:blipFill>
        <p:spPr bwMode="auto">
          <a:xfrm>
            <a:off x="879475" y="2605088"/>
            <a:ext cx="110172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2"/>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41288" y="4535488"/>
            <a:ext cx="5969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3"/>
          <p:cNvPicPr>
            <a:picLocks noChangeAspect="1"/>
          </p:cNvPicPr>
          <p:nvPr/>
        </p:nvPicPr>
        <p:blipFill>
          <a:blip r:embed="rId9">
            <a:extLst>
              <a:ext uri="{28A0092B-C50C-407E-A947-70E740481C1C}">
                <a14:useLocalDpi xmlns:a14="http://schemas.microsoft.com/office/drawing/2010/main" val="0"/>
              </a:ext>
            </a:extLst>
          </a:blip>
          <a:srcRect l="24477" r="23795"/>
          <a:stretch>
            <a:fillRect/>
          </a:stretch>
        </p:blipFill>
        <p:spPr bwMode="auto">
          <a:xfrm>
            <a:off x="738188" y="4805363"/>
            <a:ext cx="252412"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ooter Placeholder 6"/>
          <p:cNvSpPr>
            <a:spLocks noGrp="1"/>
          </p:cNvSpPr>
          <p:nvPr>
            <p:ph type="ftr" sz="quarter" idx="10"/>
          </p:nvPr>
        </p:nvSpPr>
        <p:spPr>
          <a:xfrm>
            <a:off x="1597025" y="6578600"/>
            <a:ext cx="6781800" cy="244475"/>
          </a:xfrm>
        </p:spPr>
        <p:txBody>
          <a:bodyPr/>
          <a:lstStyle>
            <a:lvl1pPr>
              <a:defRPr sz="600" dirty="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951303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1">
            <a:extLst>
              <a:ext uri="{FF2B5EF4-FFF2-40B4-BE49-F238E27FC236}">
                <a16:creationId xmlns:a16="http://schemas.microsoft.com/office/drawing/2014/main" id="{6FC29188-4D1B-4718-A651-C6BB38727749}"/>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03571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a:xfrm>
            <a:off x="365125" y="1538288"/>
            <a:ext cx="8415338" cy="230346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
            <a:extLst>
              <a:ext uri="{FF2B5EF4-FFF2-40B4-BE49-F238E27FC236}">
                <a16:creationId xmlns:a16="http://schemas.microsoft.com/office/drawing/2014/main" id="{74082A55-4370-4FE2-8769-5605DE7F6FC6}"/>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970820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5"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818"/>
            <a:ext cx="8415338" cy="2124286"/>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1"/>
          </p:nvPr>
        </p:nvSpPr>
        <p:spPr>
          <a:xfrm>
            <a:off x="365125" y="3962400"/>
            <a:ext cx="8415338" cy="2112962"/>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1">
            <a:extLst>
              <a:ext uri="{FF2B5EF4-FFF2-40B4-BE49-F238E27FC236}">
                <a16:creationId xmlns:a16="http://schemas.microsoft.com/office/drawing/2014/main" id="{86F6CCEA-BF8C-435D-94DD-337C9E8ADE0D}"/>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60746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5"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288"/>
            <a:ext cx="8415338" cy="116046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112F0AF3-BCC3-4549-91F6-3CCB469B44A6}"/>
              </a:ext>
            </a:extLst>
          </p:cNvPr>
          <p:cNvSpPr>
            <a:spLocks noGrp="1"/>
          </p:cNvSpPr>
          <p:nvPr>
            <p:ph idx="10"/>
          </p:nvPr>
        </p:nvSpPr>
        <p:spPr>
          <a:xfrm>
            <a:off x="365125" y="2779271"/>
            <a:ext cx="8415338" cy="116046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A33F5D1A-5A56-40DA-B7E3-508681DC16F2}"/>
              </a:ext>
            </a:extLst>
          </p:cNvPr>
          <p:cNvSpPr>
            <a:spLocks noGrp="1"/>
          </p:cNvSpPr>
          <p:nvPr>
            <p:ph idx="11"/>
          </p:nvPr>
        </p:nvSpPr>
        <p:spPr>
          <a:xfrm>
            <a:off x="364331" y="4006057"/>
            <a:ext cx="8415338" cy="116046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3288426-57E9-4AE2-9F9E-786B0B61ACDD}"/>
              </a:ext>
            </a:extLst>
          </p:cNvPr>
          <p:cNvSpPr>
            <a:spLocks noGrp="1"/>
          </p:cNvSpPr>
          <p:nvPr>
            <p:ph idx="12"/>
          </p:nvPr>
        </p:nvSpPr>
        <p:spPr>
          <a:xfrm>
            <a:off x="364331" y="5257800"/>
            <a:ext cx="8415338" cy="79261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
            <a:extLst>
              <a:ext uri="{FF2B5EF4-FFF2-40B4-BE49-F238E27FC236}">
                <a16:creationId xmlns:a16="http://schemas.microsoft.com/office/drawing/2014/main" id="{74082A55-4370-4FE2-8769-5605DE7F6FC6}"/>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95758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5"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288"/>
            <a:ext cx="8415338" cy="116046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112F0AF3-BCC3-4549-91F6-3CCB469B44A6}"/>
              </a:ext>
            </a:extLst>
          </p:cNvPr>
          <p:cNvSpPr>
            <a:spLocks noGrp="1"/>
          </p:cNvSpPr>
          <p:nvPr>
            <p:ph idx="10"/>
          </p:nvPr>
        </p:nvSpPr>
        <p:spPr>
          <a:xfrm>
            <a:off x="365125" y="2779271"/>
            <a:ext cx="8415338"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A33F5D1A-5A56-40DA-B7E3-508681DC16F2}"/>
              </a:ext>
            </a:extLst>
          </p:cNvPr>
          <p:cNvSpPr>
            <a:spLocks noGrp="1"/>
          </p:cNvSpPr>
          <p:nvPr>
            <p:ph idx="11"/>
          </p:nvPr>
        </p:nvSpPr>
        <p:spPr>
          <a:xfrm>
            <a:off x="364331" y="3429000"/>
            <a:ext cx="8415338"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3288426-57E9-4AE2-9F9E-786B0B61ACDD}"/>
              </a:ext>
            </a:extLst>
          </p:cNvPr>
          <p:cNvSpPr>
            <a:spLocks noGrp="1"/>
          </p:cNvSpPr>
          <p:nvPr>
            <p:ph idx="12"/>
          </p:nvPr>
        </p:nvSpPr>
        <p:spPr>
          <a:xfrm>
            <a:off x="364331" y="4158457"/>
            <a:ext cx="8415338"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A9DA3698-5D3B-4A26-AC93-045BE1B3EBFE}"/>
              </a:ext>
            </a:extLst>
          </p:cNvPr>
          <p:cNvSpPr>
            <a:spLocks noGrp="1"/>
          </p:cNvSpPr>
          <p:nvPr>
            <p:ph idx="13"/>
          </p:nvPr>
        </p:nvSpPr>
        <p:spPr>
          <a:xfrm>
            <a:off x="364331" y="4825955"/>
            <a:ext cx="8415338"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
            <a:extLst>
              <a:ext uri="{FF2B5EF4-FFF2-40B4-BE49-F238E27FC236}">
                <a16:creationId xmlns:a16="http://schemas.microsoft.com/office/drawing/2014/main" id="{74082A55-4370-4FE2-8769-5605DE7F6FC6}"/>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27995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5" name="Picture 5" descr="Rules_Single_B.png"/>
          <p:cNvPicPr>
            <a:picLocks noChangeAspect="1"/>
          </p:cNvPicPr>
          <p:nvPr/>
        </p:nvPicPr>
        <p:blipFill>
          <a:blip r:embed="rId2" cstate="print">
            <a:extLst>
              <a:ext uri="{28A0092B-C50C-407E-A947-70E740481C1C}">
                <a14:useLocalDpi xmlns:a14="http://schemas.microsoft.com/office/drawing/2010/main" val="0"/>
              </a:ext>
            </a:extLst>
          </a:blip>
          <a:srcRect l="-4002" r="10007"/>
          <a:stretch>
            <a:fillRect/>
          </a:stretch>
        </p:blipFill>
        <p:spPr bwMode="auto">
          <a:xfrm>
            <a:off x="215900" y="947738"/>
            <a:ext cx="8586788"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p:cNvPicPr>
          <p:nvPr/>
        </p:nvPicPr>
        <p:blipFill>
          <a:blip r:embed="rId3">
            <a:extLst>
              <a:ext uri="{28A0092B-C50C-407E-A947-70E740481C1C}">
                <a14:useLocalDpi xmlns:a14="http://schemas.microsoft.com/office/drawing/2010/main" val="0"/>
              </a:ext>
            </a:extLst>
          </a:blip>
          <a:srcRect l="4669" t="13753" r="6580" b="12460"/>
          <a:stretch>
            <a:fillRect/>
          </a:stretch>
        </p:blipFill>
        <p:spPr bwMode="auto">
          <a:xfrm>
            <a:off x="79375" y="222250"/>
            <a:ext cx="62865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365125" y="1538288"/>
            <a:ext cx="8415338" cy="116046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112F0AF3-BCC3-4549-91F6-3CCB469B44A6}"/>
              </a:ext>
            </a:extLst>
          </p:cNvPr>
          <p:cNvSpPr>
            <a:spLocks noGrp="1"/>
          </p:cNvSpPr>
          <p:nvPr>
            <p:ph idx="10"/>
          </p:nvPr>
        </p:nvSpPr>
        <p:spPr>
          <a:xfrm>
            <a:off x="365125" y="2779271"/>
            <a:ext cx="8415338"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A33F5D1A-5A56-40DA-B7E3-508681DC16F2}"/>
              </a:ext>
            </a:extLst>
          </p:cNvPr>
          <p:cNvSpPr>
            <a:spLocks noGrp="1"/>
          </p:cNvSpPr>
          <p:nvPr>
            <p:ph idx="11"/>
          </p:nvPr>
        </p:nvSpPr>
        <p:spPr>
          <a:xfrm>
            <a:off x="364331" y="3429000"/>
            <a:ext cx="8415338"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F3288426-57E9-4AE2-9F9E-786B0B61ACDD}"/>
              </a:ext>
            </a:extLst>
          </p:cNvPr>
          <p:cNvSpPr>
            <a:spLocks noGrp="1"/>
          </p:cNvSpPr>
          <p:nvPr>
            <p:ph idx="12"/>
          </p:nvPr>
        </p:nvSpPr>
        <p:spPr>
          <a:xfrm>
            <a:off x="364331" y="4158457"/>
            <a:ext cx="8415338"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A9DA3698-5D3B-4A26-AC93-045BE1B3EBFE}"/>
              </a:ext>
            </a:extLst>
          </p:cNvPr>
          <p:cNvSpPr>
            <a:spLocks noGrp="1"/>
          </p:cNvSpPr>
          <p:nvPr>
            <p:ph idx="13"/>
          </p:nvPr>
        </p:nvSpPr>
        <p:spPr>
          <a:xfrm>
            <a:off x="364331" y="4825955"/>
            <a:ext cx="8415338"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8" descr="CL_Logo_DRAWN.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2588" y="6235700"/>
            <a:ext cx="121443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Rules_Single_A.png"/>
          <p:cNvPicPr>
            <a:picLocks noChangeAspect="1"/>
          </p:cNvPicPr>
          <p:nvPr/>
        </p:nvPicPr>
        <p:blipFill>
          <a:blip r:embed="rId5" cstate="print">
            <a:extLst>
              <a:ext uri="{28A0092B-C50C-407E-A947-70E740481C1C}">
                <a14:useLocalDpi xmlns:a14="http://schemas.microsoft.com/office/drawing/2010/main" val="0"/>
              </a:ext>
            </a:extLst>
          </a:blip>
          <a:srcRect l="25529" r="-57141"/>
          <a:stretch>
            <a:fillRect/>
          </a:stretch>
        </p:blipFill>
        <p:spPr bwMode="auto">
          <a:xfrm>
            <a:off x="1597025" y="6488113"/>
            <a:ext cx="1142365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Footer Placeholder 1">
            <a:extLst>
              <a:ext uri="{FF2B5EF4-FFF2-40B4-BE49-F238E27FC236}">
                <a16:creationId xmlns:a16="http://schemas.microsoft.com/office/drawing/2014/main" id="{74082A55-4370-4FE2-8769-5605DE7F6FC6}"/>
              </a:ext>
            </a:extLst>
          </p:cNvPr>
          <p:cNvSpPr txBox="1">
            <a:spLocks/>
          </p:cNvSpPr>
          <p:nvPr userDrawn="1"/>
        </p:nvSpPr>
        <p:spPr>
          <a:xfrm>
            <a:off x="1597682" y="6568633"/>
            <a:ext cx="6781693" cy="244535"/>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800" dirty="0">
                <a:solidFill>
                  <a:srgbClr val="000000"/>
                </a:solidFill>
                <a:latin typeface="+mn-lt"/>
              </a:rPr>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14" name="Content Placeholder 2">
            <a:extLst>
              <a:ext uri="{FF2B5EF4-FFF2-40B4-BE49-F238E27FC236}">
                <a16:creationId xmlns:a16="http://schemas.microsoft.com/office/drawing/2014/main" id="{EDA73F89-D186-422D-8991-0A45A4782E60}"/>
              </a:ext>
            </a:extLst>
          </p:cNvPr>
          <p:cNvSpPr>
            <a:spLocks noGrp="1"/>
          </p:cNvSpPr>
          <p:nvPr>
            <p:ph idx="14"/>
          </p:nvPr>
        </p:nvSpPr>
        <p:spPr>
          <a:xfrm>
            <a:off x="364331" y="5486382"/>
            <a:ext cx="4055269"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34B146A5-4673-40DB-BF50-522DEE2A2863}"/>
              </a:ext>
            </a:extLst>
          </p:cNvPr>
          <p:cNvSpPr>
            <a:spLocks noGrp="1"/>
          </p:cNvSpPr>
          <p:nvPr>
            <p:ph idx="15"/>
          </p:nvPr>
        </p:nvSpPr>
        <p:spPr>
          <a:xfrm>
            <a:off x="4710243" y="5486382"/>
            <a:ext cx="4078286" cy="565943"/>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7917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125" y="481013"/>
            <a:ext cx="84153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lvl="0"/>
            <a:r>
              <a:rPr lang="en-US" altLang="en-US" dirty="0"/>
              <a:t>Click to edit Master title style</a:t>
            </a:r>
          </a:p>
        </p:txBody>
      </p:sp>
      <p:sp>
        <p:nvSpPr>
          <p:cNvPr id="1027" name="Text Placeholder 2"/>
          <p:cNvSpPr>
            <a:spLocks noGrp="1"/>
          </p:cNvSpPr>
          <p:nvPr>
            <p:ph type="body" idx="1"/>
          </p:nvPr>
        </p:nvSpPr>
        <p:spPr bwMode="auto">
          <a:xfrm>
            <a:off x="365125" y="1538288"/>
            <a:ext cx="841533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Footer Placeholder 3"/>
          <p:cNvSpPr>
            <a:spLocks noGrp="1"/>
          </p:cNvSpPr>
          <p:nvPr>
            <p:ph type="ftr" sz="quarter" idx="3"/>
          </p:nvPr>
        </p:nvSpPr>
        <p:spPr>
          <a:xfrm>
            <a:off x="1014413" y="6456363"/>
            <a:ext cx="6400800" cy="365125"/>
          </a:xfrm>
          <a:prstGeom prst="rect">
            <a:avLst/>
          </a:prstGeom>
        </p:spPr>
        <p:txBody>
          <a:bodyPr vert="horz" lIns="91440" tIns="45720" rIns="91440" bIns="45720" rtlCol="0" anchor="ctr"/>
          <a:lstStyle>
            <a:lvl1pPr algn="ctr">
              <a:defRPr sz="600" dirty="0">
                <a:solidFill>
                  <a:srgbClr val="000000">
                    <a:tint val="75000"/>
                  </a:srgbClr>
                </a:solidFill>
                <a:latin typeface="Arial" charset="0"/>
                <a:cs typeface="+mn-cs"/>
              </a:defRPr>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7" name="Slide Number Placeholder 5"/>
          <p:cNvSpPr txBox="1">
            <a:spLocks/>
          </p:cNvSpPr>
          <p:nvPr/>
        </p:nvSpPr>
        <p:spPr>
          <a:xfrm>
            <a:off x="8381894" y="6513741"/>
            <a:ext cx="306494" cy="215444"/>
          </a:xfrm>
          <a:prstGeom prst="rect">
            <a:avLst/>
          </a:prstGeom>
        </p:spPr>
        <p:txBody>
          <a:bodyPr wrap="none" anchor="ctr">
            <a:spAutoFit/>
          </a:bodyPr>
          <a:lstStyle>
            <a:lvl1pPr algn="r">
              <a:defRPr sz="1200">
                <a:solidFill>
                  <a:schemeClr val="tx1">
                    <a:tint val="75000"/>
                  </a:schemeClr>
                </a:solidFill>
              </a:defRPr>
            </a:lvl1pPr>
          </a:lstStyle>
          <a:p>
            <a:pPr fontAlgn="auto">
              <a:spcBef>
                <a:spcPts val="0"/>
              </a:spcBef>
              <a:spcAft>
                <a:spcPts val="0"/>
              </a:spcAft>
              <a:defRPr/>
            </a:pPr>
            <a:fld id="{8A0FED90-5A30-4D3B-BD11-A665344A8713}" type="slidenum">
              <a:rPr lang="en-US" sz="800" smtClean="0">
                <a:solidFill>
                  <a:srgbClr val="000000"/>
                </a:solidFill>
                <a:latin typeface="Calibri"/>
                <a:cs typeface="+mn-cs"/>
              </a:rPr>
              <a:pPr fontAlgn="auto">
                <a:spcBef>
                  <a:spcPts val="0"/>
                </a:spcBef>
                <a:spcAft>
                  <a:spcPts val="0"/>
                </a:spcAft>
                <a:defRPr/>
              </a:pPr>
              <a:t>‹#›</a:t>
            </a:fld>
            <a:endParaRPr lang="en-US" sz="800" dirty="0">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8" r:id="rId4"/>
    <p:sldLayoutId id="2147484001" r:id="rId5"/>
    <p:sldLayoutId id="2147484002" r:id="rId6"/>
    <p:sldLayoutId id="2147484009" r:id="rId7"/>
    <p:sldLayoutId id="2147484010" r:id="rId8"/>
    <p:sldLayoutId id="2147484011" r:id="rId9"/>
    <p:sldLayoutId id="2147484012" r:id="rId10"/>
    <p:sldLayoutId id="2147484003" r:id="rId11"/>
    <p:sldLayoutId id="2147484004" r:id="rId12"/>
    <p:sldLayoutId id="2147484005" r:id="rId13"/>
    <p:sldLayoutId id="2147484006" r:id="rId14"/>
    <p:sldLayoutId id="2147484007" r:id="rId15"/>
    <p:sldLayoutId id="2147483997" r:id="rId16"/>
  </p:sldLayoutIdLst>
  <p:hf hdr="0" dt="0"/>
  <p:txStyles>
    <p:titleStyle>
      <a:lvl1pPr algn="l" rtl="0" eaLnBrk="0" fontAlgn="base" hangingPunct="0">
        <a:lnSpc>
          <a:spcPct val="85000"/>
        </a:lnSpc>
        <a:spcBef>
          <a:spcPct val="0"/>
        </a:spcBef>
        <a:spcAft>
          <a:spcPct val="0"/>
        </a:spcAft>
        <a:defRPr sz="2200" kern="1200">
          <a:solidFill>
            <a:schemeClr val="accent2"/>
          </a:solidFill>
          <a:latin typeface="+mn-lt"/>
          <a:ea typeface="+mj-ea"/>
          <a:cs typeface="+mj-cs"/>
        </a:defRPr>
      </a:lvl1pPr>
      <a:lvl2pPr algn="l" rtl="0" eaLnBrk="0" fontAlgn="base" hangingPunct="0">
        <a:lnSpc>
          <a:spcPct val="85000"/>
        </a:lnSpc>
        <a:spcBef>
          <a:spcPct val="0"/>
        </a:spcBef>
        <a:spcAft>
          <a:spcPct val="0"/>
        </a:spcAft>
        <a:defRPr sz="2200">
          <a:solidFill>
            <a:schemeClr val="accent2"/>
          </a:solidFill>
          <a:latin typeface="Calibri Light" pitchFamily="34" charset="0"/>
        </a:defRPr>
      </a:lvl2pPr>
      <a:lvl3pPr algn="l" rtl="0" eaLnBrk="0" fontAlgn="base" hangingPunct="0">
        <a:lnSpc>
          <a:spcPct val="85000"/>
        </a:lnSpc>
        <a:spcBef>
          <a:spcPct val="0"/>
        </a:spcBef>
        <a:spcAft>
          <a:spcPct val="0"/>
        </a:spcAft>
        <a:defRPr sz="2200">
          <a:solidFill>
            <a:schemeClr val="accent2"/>
          </a:solidFill>
          <a:latin typeface="Calibri Light" pitchFamily="34" charset="0"/>
        </a:defRPr>
      </a:lvl3pPr>
      <a:lvl4pPr algn="l" rtl="0" eaLnBrk="0" fontAlgn="base" hangingPunct="0">
        <a:lnSpc>
          <a:spcPct val="85000"/>
        </a:lnSpc>
        <a:spcBef>
          <a:spcPct val="0"/>
        </a:spcBef>
        <a:spcAft>
          <a:spcPct val="0"/>
        </a:spcAft>
        <a:defRPr sz="2200">
          <a:solidFill>
            <a:schemeClr val="accent2"/>
          </a:solidFill>
          <a:latin typeface="Calibri Light" pitchFamily="34" charset="0"/>
        </a:defRPr>
      </a:lvl4pPr>
      <a:lvl5pPr algn="l" rtl="0" eaLnBrk="0" fontAlgn="base" hangingPunct="0">
        <a:lnSpc>
          <a:spcPct val="85000"/>
        </a:lnSpc>
        <a:spcBef>
          <a:spcPct val="0"/>
        </a:spcBef>
        <a:spcAft>
          <a:spcPct val="0"/>
        </a:spcAft>
        <a:defRPr sz="2200">
          <a:solidFill>
            <a:schemeClr val="accent2"/>
          </a:solidFill>
          <a:latin typeface="Calibri Light" pitchFamily="34" charset="0"/>
        </a:defRPr>
      </a:lvl5pPr>
      <a:lvl6pPr marL="457200" algn="l" rtl="0" fontAlgn="base">
        <a:lnSpc>
          <a:spcPct val="85000"/>
        </a:lnSpc>
        <a:spcBef>
          <a:spcPct val="0"/>
        </a:spcBef>
        <a:spcAft>
          <a:spcPct val="0"/>
        </a:spcAft>
        <a:defRPr sz="2200">
          <a:solidFill>
            <a:schemeClr val="accent2"/>
          </a:solidFill>
          <a:latin typeface="Calibri Light" pitchFamily="34" charset="0"/>
        </a:defRPr>
      </a:lvl6pPr>
      <a:lvl7pPr marL="914400" algn="l" rtl="0" fontAlgn="base">
        <a:lnSpc>
          <a:spcPct val="85000"/>
        </a:lnSpc>
        <a:spcBef>
          <a:spcPct val="0"/>
        </a:spcBef>
        <a:spcAft>
          <a:spcPct val="0"/>
        </a:spcAft>
        <a:defRPr sz="2200">
          <a:solidFill>
            <a:schemeClr val="accent2"/>
          </a:solidFill>
          <a:latin typeface="Calibri Light" pitchFamily="34" charset="0"/>
        </a:defRPr>
      </a:lvl7pPr>
      <a:lvl8pPr marL="1371600" algn="l" rtl="0" fontAlgn="base">
        <a:lnSpc>
          <a:spcPct val="85000"/>
        </a:lnSpc>
        <a:spcBef>
          <a:spcPct val="0"/>
        </a:spcBef>
        <a:spcAft>
          <a:spcPct val="0"/>
        </a:spcAft>
        <a:defRPr sz="2200">
          <a:solidFill>
            <a:schemeClr val="accent2"/>
          </a:solidFill>
          <a:latin typeface="Calibri Light" pitchFamily="34" charset="0"/>
        </a:defRPr>
      </a:lvl8pPr>
      <a:lvl9pPr marL="1828800" algn="l" rtl="0" fontAlgn="base">
        <a:lnSpc>
          <a:spcPct val="85000"/>
        </a:lnSpc>
        <a:spcBef>
          <a:spcPct val="0"/>
        </a:spcBef>
        <a:spcAft>
          <a:spcPct val="0"/>
        </a:spcAft>
        <a:defRPr sz="2200">
          <a:solidFill>
            <a:schemeClr val="accent2"/>
          </a:solidFill>
          <a:latin typeface="Calibri Light" pitchFamily="34" charset="0"/>
        </a:defRPr>
      </a:lvl9pPr>
    </p:titleStyle>
    <p:bodyStyle>
      <a:lvl1pPr marL="171450" indent="-171450" algn="l" rtl="0" eaLnBrk="0" fontAlgn="base" hangingPunct="0">
        <a:lnSpc>
          <a:spcPct val="95000"/>
        </a:lnSpc>
        <a:spcBef>
          <a:spcPts val="1200"/>
        </a:spcBef>
        <a:spcAft>
          <a:spcPct val="0"/>
        </a:spcAft>
        <a:buClr>
          <a:schemeClr val="accent2"/>
        </a:buClr>
        <a:buFont typeface="Arial" pitchFamily="34" charset="0"/>
        <a:buChar char="•"/>
        <a:defRPr sz="2000" kern="1200">
          <a:solidFill>
            <a:srgbClr val="404040"/>
          </a:solidFill>
          <a:latin typeface="+mn-lt"/>
          <a:ea typeface="+mn-ea"/>
          <a:cs typeface="+mn-cs"/>
        </a:defRPr>
      </a:lvl1pPr>
      <a:lvl2pPr marL="400050" indent="-171450" algn="l" rtl="0" eaLnBrk="0" fontAlgn="base" hangingPunct="0">
        <a:lnSpc>
          <a:spcPct val="95000"/>
        </a:lnSpc>
        <a:spcBef>
          <a:spcPts val="600"/>
        </a:spcBef>
        <a:spcAft>
          <a:spcPct val="0"/>
        </a:spcAft>
        <a:buClr>
          <a:schemeClr val="accent1"/>
        </a:buClr>
        <a:buFont typeface="Arial" pitchFamily="34" charset="0"/>
        <a:buChar char="•"/>
        <a:defRPr kern="1200">
          <a:solidFill>
            <a:srgbClr val="404040"/>
          </a:solidFill>
          <a:latin typeface="+mn-lt"/>
          <a:ea typeface="+mn-ea"/>
          <a:cs typeface="+mn-cs"/>
        </a:defRPr>
      </a:lvl2pPr>
      <a:lvl3pPr marL="571500" indent="-114300" algn="l" rtl="0" eaLnBrk="0" fontAlgn="base" hangingPunct="0">
        <a:lnSpc>
          <a:spcPct val="95000"/>
        </a:lnSpc>
        <a:spcBef>
          <a:spcPct val="20000"/>
        </a:spcBef>
        <a:spcAft>
          <a:spcPct val="0"/>
        </a:spcAft>
        <a:buClr>
          <a:srgbClr val="404040"/>
        </a:buClr>
        <a:buFont typeface="Arial" pitchFamily="34" charset="0"/>
        <a:buChar char="-"/>
        <a:defRPr sz="1600" kern="1200">
          <a:solidFill>
            <a:srgbClr val="404040"/>
          </a:solidFill>
          <a:latin typeface="+mn-lt"/>
          <a:ea typeface="+mn-ea"/>
          <a:cs typeface="+mn-cs"/>
        </a:defRPr>
      </a:lvl3pPr>
      <a:lvl4pPr marL="742950" indent="-114300" algn="l" rtl="0" eaLnBrk="0" fontAlgn="base" hangingPunct="0">
        <a:lnSpc>
          <a:spcPct val="95000"/>
        </a:lnSpc>
        <a:spcBef>
          <a:spcPct val="20000"/>
        </a:spcBef>
        <a:spcAft>
          <a:spcPct val="0"/>
        </a:spcAft>
        <a:buFont typeface="Arial" pitchFamily="34" charset="0"/>
        <a:buChar char="•"/>
        <a:defRPr sz="1400" kern="1200">
          <a:solidFill>
            <a:srgbClr val="404040"/>
          </a:solidFill>
          <a:latin typeface="+mn-lt"/>
          <a:ea typeface="+mn-ea"/>
          <a:cs typeface="+mn-cs"/>
        </a:defRPr>
      </a:lvl4pPr>
      <a:lvl5pPr marL="914400" indent="-114300" algn="l" rtl="0" eaLnBrk="0" fontAlgn="base" hangingPunct="0">
        <a:lnSpc>
          <a:spcPct val="95000"/>
        </a:lnSpc>
        <a:spcBef>
          <a:spcPct val="20000"/>
        </a:spcBef>
        <a:spcAft>
          <a:spcPct val="0"/>
        </a:spcAft>
        <a:buFont typeface="Arial" pitchFamily="34" charset="0"/>
        <a:buChar char="-"/>
        <a:defRPr sz="14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32.jpe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Title 1"/>
          <p:cNvSpPr>
            <a:spLocks noGrp="1"/>
          </p:cNvSpPr>
          <p:nvPr>
            <p:ph type="ctrTitle"/>
          </p:nvPr>
        </p:nvSpPr>
        <p:spPr/>
        <p:txBody>
          <a:bodyPr/>
          <a:lstStyle/>
          <a:p>
            <a:pPr eaLnBrk="1" hangingPunct="1"/>
            <a:r>
              <a:rPr lang="en-US" altLang="en-US" dirty="0"/>
              <a:t>Chapter 18</a:t>
            </a:r>
          </a:p>
        </p:txBody>
      </p:sp>
      <p:sp>
        <p:nvSpPr>
          <p:cNvPr id="2" name="Subtitle 1"/>
          <p:cNvSpPr>
            <a:spLocks noGrp="1"/>
          </p:cNvSpPr>
          <p:nvPr>
            <p:ph type="subTitle" idx="1"/>
          </p:nvPr>
        </p:nvSpPr>
        <p:spPr/>
        <p:txBody>
          <a:bodyPr/>
          <a:lstStyle/>
          <a:p>
            <a:pPr eaLnBrk="1" hangingPunct="1">
              <a:buFont typeface="Arial" charset="0"/>
              <a:buNone/>
              <a:defRPr/>
            </a:pPr>
            <a:r>
              <a:rPr lang="en-US" altLang="en-US" dirty="0">
                <a:solidFill>
                  <a:srgbClr val="000000"/>
                </a:solidFill>
              </a:rPr>
              <a:t>Searching and Sorting Algorithms</a:t>
            </a:r>
            <a:endParaRPr lang="en-US" dirty="0">
              <a:solidFill>
                <a:srgbClr val="000000"/>
              </a:solidFill>
            </a:endParaRPr>
          </a:p>
        </p:txBody>
      </p:sp>
      <p:sp>
        <p:nvSpPr>
          <p:cNvPr id="4" name="Content Placeholder 3">
            <a:extLst>
              <a:ext uri="{FF2B5EF4-FFF2-40B4-BE49-F238E27FC236}">
                <a16:creationId xmlns:a16="http://schemas.microsoft.com/office/drawing/2014/main" id="{E465B196-CCB5-4561-B5D3-24FE94C4D2A5}"/>
              </a:ext>
            </a:extLst>
          </p:cNvPr>
          <p:cNvSpPr>
            <a:spLocks noGrp="1"/>
          </p:cNvSpPr>
          <p:nvPr>
            <p:ph sz="quarter" idx="11"/>
          </p:nvPr>
        </p:nvSpPr>
        <p:spPr>
          <a:xfrm>
            <a:off x="1016000" y="6530369"/>
            <a:ext cx="6399213" cy="263149"/>
          </a:xfrm>
        </p:spPr>
        <p:txBody>
          <a:bodyPr anchor="ctr"/>
          <a:lstStyle/>
          <a:p>
            <a:pPr marL="0" indent="0">
              <a:buNone/>
            </a:pPr>
            <a:r>
              <a:rPr lang="en-US" sz="900" dirty="0">
                <a:solidFill>
                  <a:srgbClr val="000000"/>
                </a:solidFill>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0" y="406400"/>
            <a:ext cx="8026400" cy="296863"/>
          </a:xfrm>
        </p:spPr>
        <p:txBody>
          <a:bodyPr/>
          <a:lstStyle/>
          <a:p>
            <a:pPr eaLnBrk="1" hangingPunct="1"/>
            <a:r>
              <a:rPr lang="en-US" altLang="en-US" dirty="0"/>
              <a:t>Sorting Algorithms</a:t>
            </a:r>
          </a:p>
        </p:txBody>
      </p:sp>
      <p:sp>
        <p:nvSpPr>
          <p:cNvPr id="34819" name="Rectangle 3"/>
          <p:cNvSpPr>
            <a:spLocks noGrp="1" noChangeArrowheads="1"/>
          </p:cNvSpPr>
          <p:nvPr>
            <p:ph idx="1"/>
          </p:nvPr>
        </p:nvSpPr>
        <p:spPr>
          <a:xfrm>
            <a:off x="365125" y="1538288"/>
            <a:ext cx="8415338" cy="1204912"/>
          </a:xfrm>
        </p:spPr>
        <p:txBody>
          <a:bodyPr/>
          <a:lstStyle/>
          <a:p>
            <a:pPr eaLnBrk="1" hangingPunct="1"/>
            <a:r>
              <a:rPr lang="en-US" altLang="en-US" dirty="0"/>
              <a:t>To compare the performance of commonly used sorting algorithms</a:t>
            </a:r>
          </a:p>
          <a:p>
            <a:pPr lvl="1" eaLnBrk="1" hangingPunct="1"/>
            <a:r>
              <a:rPr lang="en-US" altLang="en-US" dirty="0"/>
              <a:t>Must provide some analysis of these algorithms</a:t>
            </a:r>
          </a:p>
          <a:p>
            <a:pPr eaLnBrk="1" hangingPunct="1"/>
            <a:r>
              <a:rPr lang="en-US" altLang="en-US" dirty="0"/>
              <a:t>These sorting algorithms can be applied to either array-based lists or linked lists</a:t>
            </a:r>
          </a:p>
        </p:txBody>
      </p:sp>
    </p:spTree>
    <p:extLst>
      <p:ext uri="{BB962C8B-B14F-4D97-AF65-F5344CB8AC3E}">
        <p14:creationId xmlns:p14="http://schemas.microsoft.com/office/powerpoint/2010/main" val="331866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a:t>Sorting a List: Bubble Sort (1 of 3)</a:t>
            </a:r>
          </a:p>
        </p:txBody>
      </p:sp>
      <p:sp>
        <p:nvSpPr>
          <p:cNvPr id="35843" name="Rectangle 3"/>
          <p:cNvSpPr>
            <a:spLocks noGrp="1" noChangeArrowheads="1"/>
          </p:cNvSpPr>
          <p:nvPr>
            <p:ph idx="1"/>
          </p:nvPr>
        </p:nvSpPr>
        <p:spPr>
          <a:xfrm>
            <a:off x="365125" y="1538289"/>
            <a:ext cx="8415338" cy="1814512"/>
          </a:xfrm>
        </p:spPr>
        <p:txBody>
          <a:bodyPr/>
          <a:lstStyle/>
          <a:p>
            <a:pPr eaLnBrk="1" hangingPunct="1"/>
            <a:r>
              <a:rPr lang="en-US" altLang="en-US" dirty="0"/>
              <a:t>Suppose </a:t>
            </a:r>
            <a:r>
              <a:rPr lang="en-US" altLang="en-US" dirty="0">
                <a:latin typeface="Courier New" pitchFamily="49" charset="0"/>
              </a:rPr>
              <a:t>list[0]...list[n–1]</a:t>
            </a:r>
            <a:r>
              <a:rPr lang="en-US" altLang="en-US" dirty="0"/>
              <a:t> is a list of </a:t>
            </a:r>
            <a:r>
              <a:rPr lang="en-US" altLang="en-US" i="1" dirty="0"/>
              <a:t>n</a:t>
            </a:r>
            <a:r>
              <a:rPr lang="en-US" altLang="en-US" dirty="0"/>
              <a:t> elements, indexed </a:t>
            </a:r>
            <a:r>
              <a:rPr lang="en-US" altLang="en-US" dirty="0">
                <a:latin typeface="Courier New" pitchFamily="49" charset="0"/>
              </a:rPr>
              <a:t>0</a:t>
            </a:r>
            <a:r>
              <a:rPr lang="en-US" altLang="en-US" dirty="0"/>
              <a:t> to </a:t>
            </a:r>
            <a:r>
              <a:rPr lang="en-US" altLang="en-US" dirty="0">
                <a:latin typeface="Courier New" pitchFamily="49" charset="0"/>
              </a:rPr>
              <a:t>n–1</a:t>
            </a:r>
          </a:p>
          <a:p>
            <a:pPr eaLnBrk="1" hangingPunct="1"/>
            <a:r>
              <a:rPr lang="en-US" altLang="en-US" u="sng" dirty="0"/>
              <a:t>Bubble sort algorithm</a:t>
            </a:r>
            <a:r>
              <a:rPr lang="en-US" altLang="en-US" dirty="0"/>
              <a:t>:</a:t>
            </a:r>
          </a:p>
          <a:p>
            <a:pPr lvl="1" eaLnBrk="1" hangingPunct="1"/>
            <a:r>
              <a:rPr lang="en-US" altLang="en-US" dirty="0"/>
              <a:t>In a series of </a:t>
            </a:r>
            <a:r>
              <a:rPr lang="en-US" altLang="en-US" dirty="0">
                <a:latin typeface="Courier New" pitchFamily="49" charset="0"/>
              </a:rPr>
              <a:t>n-1</a:t>
            </a:r>
            <a:r>
              <a:rPr lang="en-US" altLang="en-US" dirty="0"/>
              <a:t> iterations, compare successive elements, </a:t>
            </a:r>
            <a:r>
              <a:rPr lang="en-US" altLang="en-US" dirty="0">
                <a:latin typeface="Courier New" pitchFamily="49" charset="0"/>
              </a:rPr>
              <a:t>list[index]</a:t>
            </a:r>
            <a:r>
              <a:rPr lang="en-US" altLang="en-US" dirty="0"/>
              <a:t> and </a:t>
            </a:r>
            <a:r>
              <a:rPr lang="en-US" altLang="en-US" dirty="0">
                <a:latin typeface="Courier New" pitchFamily="49" charset="0"/>
              </a:rPr>
              <a:t>list[index+1]</a:t>
            </a:r>
          </a:p>
          <a:p>
            <a:pPr lvl="1" eaLnBrk="1" hangingPunct="1"/>
            <a:r>
              <a:rPr lang="en-US" altLang="en-US" dirty="0"/>
              <a:t>If </a:t>
            </a:r>
            <a:r>
              <a:rPr lang="en-US" altLang="en-US" dirty="0">
                <a:latin typeface="Courier New" pitchFamily="49" charset="0"/>
              </a:rPr>
              <a:t>list[index]</a:t>
            </a:r>
            <a:r>
              <a:rPr lang="en-US" altLang="en-US" dirty="0"/>
              <a:t> is greater than </a:t>
            </a:r>
            <a:r>
              <a:rPr lang="en-US" altLang="en-US" dirty="0">
                <a:latin typeface="Courier New" pitchFamily="49" charset="0"/>
              </a:rPr>
              <a:t>list[index+1]</a:t>
            </a:r>
            <a:r>
              <a:rPr lang="en-US" altLang="en-US" dirty="0"/>
              <a:t>, then swap them</a:t>
            </a:r>
          </a:p>
        </p:txBody>
      </p:sp>
      <p:pic>
        <p:nvPicPr>
          <p:cNvPr id="2050" name="Picture 2" descr="Program code. In the code, the words in the variable names are merged. Line 1: template &lt; class e l e m type, &gt;. Line 2: void bubble sort, left parenthesis, e l e m type, list, open bracket, close bracket, i n t length, right parenthesis. Line 3: left brace. Line 4, indented once: for, left parenthesis, i n t iteration = 1, semi colon, iteration &lt; length, semi colon, iteration + +, right parenthesis. Line 5, indented once: left brace. Line 6, indented twice: for, left parenthesis, i n t index = 0, semi colon, index &lt; length minus iteration, semi colon. Line 7, indented 5 times: index + +, right parenthesis. Line 8, indented twice: left brace. Line 9, indented 3 times: if, left parenthesis, list, open bracket, index, close bracket, &gt; list, open bracket, index + 1, close bracket, right parenthesis. Line 10, indented 3 times: left brace. Line 11, indented 4 times: e l e m type, temp = list, open bracket, index, close bracket, semi colon. Line 12, indented 4 times: list, open bracket, index, close bracket, = list, open bracket, index + 1, close bracket, semi colon. Line 13, indented 4 times: list, open bracket, index + 1, close bracket, = t e m p, semi colon. Line 14, indented 3 times: right brace. Line 15, indented twice: right brace. Line 16, indented once: right brace. Line 17: right brace, indented once, forward slash, forward slash, end bubble sort.">
            <a:extLst>
              <a:ext uri="{FF2B5EF4-FFF2-40B4-BE49-F238E27FC236}">
                <a16:creationId xmlns:a16="http://schemas.microsoft.com/office/drawing/2014/main" id="{3F397F4D-B869-66DE-20A1-B6A0CBFCF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352801"/>
            <a:ext cx="539115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80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dirty="0"/>
              <a:t>Sorting a List: Bubble Sort (2 of 3)</a:t>
            </a:r>
          </a:p>
        </p:txBody>
      </p:sp>
      <p:sp>
        <p:nvSpPr>
          <p:cNvPr id="4" name="Content Placeholder 3">
            <a:extLst>
              <a:ext uri="{FF2B5EF4-FFF2-40B4-BE49-F238E27FC236}">
                <a16:creationId xmlns:a16="http://schemas.microsoft.com/office/drawing/2014/main" id="{88EB3866-A35D-499F-BAF3-2A3AE82F6964}"/>
              </a:ext>
            </a:extLst>
          </p:cNvPr>
          <p:cNvSpPr>
            <a:spLocks noGrp="1"/>
          </p:cNvSpPr>
          <p:nvPr>
            <p:ph idx="1"/>
          </p:nvPr>
        </p:nvSpPr>
        <p:spPr>
          <a:xfrm>
            <a:off x="365125" y="1538288"/>
            <a:ext cx="7745901" cy="296235"/>
          </a:xfrm>
        </p:spPr>
        <p:txBody>
          <a:bodyPr/>
          <a:lstStyle/>
          <a:p>
            <a:pPr marL="0" lvl="0" indent="0" eaLnBrk="1" hangingPunct="1">
              <a:lnSpc>
                <a:spcPct val="100000"/>
              </a:lnSpc>
              <a:spcBef>
                <a:spcPct val="0"/>
              </a:spcBef>
              <a:buClrTx/>
              <a:buNone/>
              <a:defRPr/>
            </a:pPr>
            <a:r>
              <a:rPr lang="en-US" b="1" dirty="0">
                <a:cs typeface="Arial" charset="0"/>
              </a:rPr>
              <a:t>FIGURE 18-7 </a:t>
            </a:r>
            <a:r>
              <a:rPr lang="en-US" dirty="0">
                <a:cs typeface="Arial" charset="0"/>
              </a:rPr>
              <a:t>Elements of </a:t>
            </a:r>
            <a:r>
              <a:rPr lang="en-US" b="1" dirty="0">
                <a:latin typeface="Courier New" panose="02070309020205020404" pitchFamily="49" charset="0"/>
                <a:cs typeface="Courier New" panose="02070309020205020404" pitchFamily="49" charset="0"/>
              </a:rPr>
              <a:t>list</a:t>
            </a:r>
            <a:r>
              <a:rPr lang="en-US" b="1" dirty="0">
                <a:cs typeface="Arial" charset="0"/>
              </a:rPr>
              <a:t> </a:t>
            </a:r>
            <a:r>
              <a:rPr lang="en-US" dirty="0">
                <a:cs typeface="Arial" charset="0"/>
              </a:rPr>
              <a:t>during the first iteration</a:t>
            </a:r>
          </a:p>
        </p:txBody>
      </p:sp>
      <p:pic>
        <p:nvPicPr>
          <p:cNvPr id="14" name="Picture 8" descr="A bubble sort. An elements of list during the first iteration are as follows.&#10;From top to bottom, the column of unsorted list are as follows. 10, 7, 19, 5, 16. compare and swap the 10 and 7. &#10;From top to bottom, the column of unsorted list are as follows. 7, 10, 19, 5, 16. compare and swap the 10 and 19.&#10;From top to bottom, the column of unsorted list are as follows. 7, 10, 19, 5, 16. compare and swap the 19 and 5.&#10;From top to bottom, the column of unsorted list are as follows. 7, 10, 5, 19, 16. compare and swap the 19 and 16.&#10;From top to bottom, the column of unsorted list are as follows. 7, 10, 5, 16, 19. ">
            <a:extLst>
              <a:ext uri="{FF2B5EF4-FFF2-40B4-BE49-F238E27FC236}">
                <a16:creationId xmlns:a16="http://schemas.microsoft.com/office/drawing/2014/main" id="{856EC34B-D44C-4AB5-BB59-A917D1FE8E34}"/>
              </a:ext>
            </a:extLst>
          </p:cNvPr>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1032974" y="1965780"/>
            <a:ext cx="7078052" cy="176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a:extLst>
              <a:ext uri="{FF2B5EF4-FFF2-40B4-BE49-F238E27FC236}">
                <a16:creationId xmlns:a16="http://schemas.microsoft.com/office/drawing/2014/main" id="{E7E8DADF-9C13-4A59-94BA-09C005950875}"/>
              </a:ext>
            </a:extLst>
          </p:cNvPr>
          <p:cNvSpPr>
            <a:spLocks noGrp="1"/>
          </p:cNvSpPr>
          <p:nvPr>
            <p:ph idx="11"/>
          </p:nvPr>
        </p:nvSpPr>
        <p:spPr>
          <a:xfrm>
            <a:off x="364331" y="3949768"/>
            <a:ext cx="8168272" cy="296235"/>
          </a:xfrm>
        </p:spPr>
        <p:txBody>
          <a:bodyPr/>
          <a:lstStyle/>
          <a:p>
            <a:pPr marL="0" lvl="0" indent="0" eaLnBrk="1" hangingPunct="1">
              <a:lnSpc>
                <a:spcPct val="100000"/>
              </a:lnSpc>
              <a:spcBef>
                <a:spcPct val="0"/>
              </a:spcBef>
              <a:buClrTx/>
              <a:buNone/>
              <a:defRPr/>
            </a:pPr>
            <a:r>
              <a:rPr lang="en-US" b="1" dirty="0">
                <a:cs typeface="Arial" charset="0"/>
              </a:rPr>
              <a:t>FIGURE 18-8 </a:t>
            </a:r>
            <a:r>
              <a:rPr lang="en-US" dirty="0">
                <a:cs typeface="Arial" charset="0"/>
              </a:rPr>
              <a:t>Elements of </a:t>
            </a:r>
            <a:r>
              <a:rPr lang="en-US" b="1" dirty="0">
                <a:latin typeface="Courier New" panose="02070309020205020404" pitchFamily="49" charset="0"/>
                <a:cs typeface="Courier New" panose="02070309020205020404" pitchFamily="49" charset="0"/>
              </a:rPr>
              <a:t>list</a:t>
            </a:r>
            <a:r>
              <a:rPr lang="en-US" b="1" dirty="0">
                <a:cs typeface="Arial" charset="0"/>
              </a:rPr>
              <a:t> </a:t>
            </a:r>
            <a:r>
              <a:rPr lang="en-US" dirty="0">
                <a:cs typeface="Arial" charset="0"/>
              </a:rPr>
              <a:t>during the second iteration</a:t>
            </a:r>
          </a:p>
        </p:txBody>
      </p:sp>
      <p:pic>
        <p:nvPicPr>
          <p:cNvPr id="15" name="Picture 9" descr="A bubble sort. An elements of list during the second iteration are as follows.&#10;From top to bottom, the column are as follows. 7, 10, 5, 16, 19. compare 10 and 7. 7, 10, 5, 16 are labeled unsorted list.&#10;From top to bottom, the column are as follows. 7, 10, 5, 16, 19. compare and swap the 10 and 5.&#10;From top to bottom, the column are as follows. 7, 5, 10, 16, 19. compare 10 and 16.&#10;From top to bottom, the column are as follows. 7, 5, 10, 16, 19. ">
            <a:extLst>
              <a:ext uri="{FF2B5EF4-FFF2-40B4-BE49-F238E27FC236}">
                <a16:creationId xmlns:a16="http://schemas.microsoft.com/office/drawing/2014/main" id="{7A7BF414-E2F4-45A5-A569-C5DB3DD3F090}"/>
              </a:ext>
            </a:extLst>
          </p:cNvPr>
          <p:cNvPicPr>
            <a:picLocks noGrp="1" noChangeAspect="1" noChangeArrowheads="1"/>
          </p:cNvPicPr>
          <p:nvPr>
            <p:ph idx="12"/>
          </p:nvPr>
        </p:nvPicPr>
        <p:blipFill>
          <a:blip r:embed="rId4">
            <a:extLst>
              <a:ext uri="{28A0092B-C50C-407E-A947-70E740481C1C}">
                <a14:useLocalDpi xmlns:a14="http://schemas.microsoft.com/office/drawing/2010/main" val="0"/>
              </a:ext>
            </a:extLst>
          </a:blip>
          <a:srcRect/>
          <a:stretch>
            <a:fillRect/>
          </a:stretch>
        </p:blipFill>
        <p:spPr bwMode="auto">
          <a:xfrm>
            <a:off x="987739" y="4331087"/>
            <a:ext cx="7168522" cy="1709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858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dirty="0"/>
              <a:t>Sorting a List: Bubble Sort (3 of 3)</a:t>
            </a:r>
          </a:p>
        </p:txBody>
      </p:sp>
      <p:sp>
        <p:nvSpPr>
          <p:cNvPr id="4" name="Content Placeholder 3">
            <a:extLst>
              <a:ext uri="{FF2B5EF4-FFF2-40B4-BE49-F238E27FC236}">
                <a16:creationId xmlns:a16="http://schemas.microsoft.com/office/drawing/2014/main" id="{E1ABDF4E-D6D9-4E2E-98DE-F9B0B9FD508F}"/>
              </a:ext>
            </a:extLst>
          </p:cNvPr>
          <p:cNvSpPr>
            <a:spLocks noGrp="1"/>
          </p:cNvSpPr>
          <p:nvPr>
            <p:ph idx="1"/>
          </p:nvPr>
        </p:nvSpPr>
        <p:spPr>
          <a:xfrm>
            <a:off x="365125" y="1538289"/>
            <a:ext cx="7559675" cy="296236"/>
          </a:xfrm>
        </p:spPr>
        <p:txBody>
          <a:bodyPr/>
          <a:lstStyle/>
          <a:p>
            <a:pPr marL="0" lvl="0" indent="0" eaLnBrk="1" hangingPunct="1">
              <a:lnSpc>
                <a:spcPct val="100000"/>
              </a:lnSpc>
              <a:spcBef>
                <a:spcPct val="0"/>
              </a:spcBef>
              <a:buClrTx/>
              <a:buNone/>
              <a:defRPr/>
            </a:pPr>
            <a:r>
              <a:rPr lang="en-US" b="1" dirty="0">
                <a:cs typeface="Arial" charset="0"/>
              </a:rPr>
              <a:t>FIGURE 18-10 </a:t>
            </a:r>
            <a:r>
              <a:rPr lang="en-US" dirty="0">
                <a:cs typeface="Arial" charset="0"/>
              </a:rPr>
              <a:t>Elements of </a:t>
            </a:r>
            <a:r>
              <a:rPr lang="en-US" b="1" dirty="0">
                <a:latin typeface="Courier New" panose="02070309020205020404" pitchFamily="49" charset="0"/>
                <a:cs typeface="Courier New" panose="02070309020205020404" pitchFamily="49" charset="0"/>
              </a:rPr>
              <a:t>list</a:t>
            </a:r>
            <a:r>
              <a:rPr lang="en-US" b="1" dirty="0">
                <a:cs typeface="Arial" charset="0"/>
              </a:rPr>
              <a:t> </a:t>
            </a:r>
            <a:r>
              <a:rPr lang="en-US" dirty="0">
                <a:cs typeface="Arial" charset="0"/>
              </a:rPr>
              <a:t>during the fourth iteration</a:t>
            </a:r>
          </a:p>
        </p:txBody>
      </p:sp>
      <p:pic>
        <p:nvPicPr>
          <p:cNvPr id="11" name="Picture 8" descr="A bubble sort. An elements of list during the fourth iteration are as follows.&#10;From top to bottom, the column are as follows. 7, 5, 10, 16, 19. compare 10 and 5. 7, 5, 10 are unsorted list.&#10;From top to bottom, the column are as follows. 5, 7, 10, 16, 19. compare and swap the 10 and 7.&#10;From top to bottom, the column are as follows. 5, 7, 10, 16, 19. ">
            <a:extLst>
              <a:ext uri="{FF2B5EF4-FFF2-40B4-BE49-F238E27FC236}">
                <a16:creationId xmlns:a16="http://schemas.microsoft.com/office/drawing/2014/main" id="{594299DA-E469-4B39-9681-F29F27782CB7}"/>
              </a:ext>
            </a:extLst>
          </p:cNvPr>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1113917" y="1985764"/>
            <a:ext cx="6917754" cy="1738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a:extLst>
              <a:ext uri="{FF2B5EF4-FFF2-40B4-BE49-F238E27FC236}">
                <a16:creationId xmlns:a16="http://schemas.microsoft.com/office/drawing/2014/main" id="{25CBCFCD-7A92-4F02-B763-B62A35C80DCB}"/>
              </a:ext>
            </a:extLst>
          </p:cNvPr>
          <p:cNvSpPr>
            <a:spLocks noGrp="1"/>
          </p:cNvSpPr>
          <p:nvPr>
            <p:ph idx="11"/>
          </p:nvPr>
        </p:nvSpPr>
        <p:spPr>
          <a:xfrm>
            <a:off x="364331" y="3940947"/>
            <a:ext cx="7305647" cy="296236"/>
          </a:xfrm>
        </p:spPr>
        <p:txBody>
          <a:bodyPr/>
          <a:lstStyle/>
          <a:p>
            <a:pPr marL="0" lvl="0" indent="0" eaLnBrk="1" hangingPunct="1">
              <a:lnSpc>
                <a:spcPct val="100000"/>
              </a:lnSpc>
              <a:spcBef>
                <a:spcPct val="0"/>
              </a:spcBef>
              <a:buClrTx/>
              <a:buNone/>
              <a:defRPr/>
            </a:pPr>
            <a:r>
              <a:rPr lang="en-US" b="1" dirty="0">
                <a:cs typeface="Arial" charset="0"/>
              </a:rPr>
              <a:t>FIGURE 18-9 </a:t>
            </a:r>
            <a:r>
              <a:rPr lang="en-US" dirty="0">
                <a:cs typeface="Arial" charset="0"/>
              </a:rPr>
              <a:t>Elements of </a:t>
            </a:r>
            <a:r>
              <a:rPr lang="en-US" b="1" dirty="0">
                <a:latin typeface="Courier New" panose="02070309020205020404" pitchFamily="49" charset="0"/>
                <a:cs typeface="Courier New" panose="02070309020205020404" pitchFamily="49" charset="0"/>
              </a:rPr>
              <a:t>list</a:t>
            </a:r>
            <a:r>
              <a:rPr lang="en-US" b="1" dirty="0">
                <a:cs typeface="Arial" charset="0"/>
              </a:rPr>
              <a:t> </a:t>
            </a:r>
            <a:r>
              <a:rPr lang="en-US" dirty="0">
                <a:cs typeface="Arial" charset="0"/>
              </a:rPr>
              <a:t>during the third iteration</a:t>
            </a:r>
          </a:p>
        </p:txBody>
      </p:sp>
      <p:pic>
        <p:nvPicPr>
          <p:cNvPr id="12" name="Picture 9" descr="A bubble sort. An elements of list during the fourth iteration are as follows.&#10;From top to bottom, the column are as follows. 5, 7, 10, 16, 19. compare 7 and 5. 7, 5, are unsorted list.&#10;From top to bottom, the column are as follows. 5, 7, 10, 16, 19. ">
            <a:extLst>
              <a:ext uri="{FF2B5EF4-FFF2-40B4-BE49-F238E27FC236}">
                <a16:creationId xmlns:a16="http://schemas.microsoft.com/office/drawing/2014/main" id="{24651EE3-207E-473D-92F1-74AC1377FF02}"/>
              </a:ext>
            </a:extLst>
          </p:cNvPr>
          <p:cNvPicPr>
            <a:picLocks noGrp="1" noChangeAspect="1" noChangeArrowheads="1"/>
          </p:cNvPicPr>
          <p:nvPr>
            <p:ph idx="12"/>
          </p:nvPr>
        </p:nvPicPr>
        <p:blipFill>
          <a:blip r:embed="rId4">
            <a:extLst>
              <a:ext uri="{28A0092B-C50C-407E-A947-70E740481C1C}">
                <a14:useLocalDpi xmlns:a14="http://schemas.microsoft.com/office/drawing/2010/main" val="0"/>
              </a:ext>
            </a:extLst>
          </a:blip>
          <a:srcRect/>
          <a:stretch>
            <a:fillRect/>
          </a:stretch>
        </p:blipFill>
        <p:spPr bwMode="auto">
          <a:xfrm>
            <a:off x="1090396" y="4287072"/>
            <a:ext cx="6963208" cy="173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634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7"/>
          <p:cNvSpPr>
            <a:spLocks noGrp="1" noChangeArrowheads="1"/>
          </p:cNvSpPr>
          <p:nvPr>
            <p:ph type="title"/>
          </p:nvPr>
        </p:nvSpPr>
        <p:spPr/>
        <p:txBody>
          <a:bodyPr/>
          <a:lstStyle/>
          <a:p>
            <a:pPr eaLnBrk="1" hangingPunct="1"/>
            <a:r>
              <a:rPr lang="en-US" altLang="en-US" dirty="0"/>
              <a:t>Analysis: Bubble Sort</a:t>
            </a:r>
          </a:p>
        </p:txBody>
      </p:sp>
      <p:sp>
        <p:nvSpPr>
          <p:cNvPr id="38916" name="Rectangle 8"/>
          <p:cNvSpPr>
            <a:spLocks noGrp="1" noChangeArrowheads="1"/>
          </p:cNvSpPr>
          <p:nvPr>
            <p:ph idx="1"/>
          </p:nvPr>
        </p:nvSpPr>
        <p:spPr>
          <a:xfrm>
            <a:off x="365125" y="1538287"/>
            <a:ext cx="8415338" cy="1425945"/>
          </a:xfrm>
        </p:spPr>
        <p:txBody>
          <a:bodyPr/>
          <a:lstStyle/>
          <a:p>
            <a:pPr eaLnBrk="1" hangingPunct="1">
              <a:defRPr/>
            </a:pPr>
            <a:r>
              <a:rPr lang="en-US" altLang="en-US" dirty="0">
                <a:latin typeface="Courier New" pitchFamily="49" charset="0"/>
              </a:rPr>
              <a:t>bubbleSort </a:t>
            </a:r>
            <a:r>
              <a:rPr lang="en-US" altLang="en-US" dirty="0"/>
              <a:t>contains nested loops</a:t>
            </a:r>
          </a:p>
          <a:p>
            <a:pPr lvl="1" eaLnBrk="1" hangingPunct="1">
              <a:defRPr/>
            </a:pPr>
            <a:r>
              <a:rPr lang="en-US" altLang="en-US" dirty="0"/>
              <a:t>Outer loop executes </a:t>
            </a:r>
            <a:r>
              <a:rPr lang="en-US" altLang="en-US" i="1" dirty="0"/>
              <a:t>n</a:t>
            </a:r>
            <a:r>
              <a:rPr lang="en-US" altLang="en-US" dirty="0"/>
              <a:t> – 1 times </a:t>
            </a:r>
          </a:p>
          <a:p>
            <a:pPr lvl="1" eaLnBrk="1" hangingPunct="1">
              <a:defRPr/>
            </a:pPr>
            <a:r>
              <a:rPr lang="en-US" altLang="en-US" dirty="0"/>
              <a:t>For each iteration of outer loop, inner loop executes a certain number of times</a:t>
            </a:r>
          </a:p>
          <a:p>
            <a:pPr eaLnBrk="1" hangingPunct="1">
              <a:defRPr/>
            </a:pPr>
            <a:r>
              <a:rPr lang="en-US" altLang="en-US" dirty="0"/>
              <a:t>Total number of comparisons:</a:t>
            </a:r>
          </a:p>
        </p:txBody>
      </p:sp>
      <p:pic>
        <p:nvPicPr>
          <p:cNvPr id="5" name="Content Placeholder 4" descr="left parenthesis n minus 1 right parenthesis plus left parenthesis n minus 2 right parenthesis plus period period period plus 2 plus 1 equals n left parenthesis n minus 1 right parenthesis over 2 equals 1 over 2 n squared minus 1 over 2 minus 1 over 2 n equals O left parenthesis n squared right parenthesis  ">
            <a:extLst>
              <a:ext uri="{FF2B5EF4-FFF2-40B4-BE49-F238E27FC236}">
                <a16:creationId xmlns:a16="http://schemas.microsoft.com/office/drawing/2014/main" id="{28CB7A25-7B3D-4723-9E73-DF85781805B0}"/>
              </a:ext>
            </a:extLst>
          </p:cNvPr>
          <p:cNvPicPr>
            <a:picLocks noGrp="1" noChangeAspect="1"/>
          </p:cNvPicPr>
          <p:nvPr>
            <p:ph idx="10"/>
          </p:nvPr>
        </p:nvPicPr>
        <p:blipFill>
          <a:blip r:embed="rId3"/>
          <a:stretch>
            <a:fillRect/>
          </a:stretch>
        </p:blipFill>
        <p:spPr>
          <a:xfrm>
            <a:off x="569341" y="3110447"/>
            <a:ext cx="8006906" cy="830687"/>
          </a:xfrm>
          <a:prstGeom prst="rect">
            <a:avLst/>
          </a:prstGeom>
        </p:spPr>
      </p:pic>
      <p:sp>
        <p:nvSpPr>
          <p:cNvPr id="3" name="Content Placeholder 2">
            <a:extLst>
              <a:ext uri="{FF2B5EF4-FFF2-40B4-BE49-F238E27FC236}">
                <a16:creationId xmlns:a16="http://schemas.microsoft.com/office/drawing/2014/main" id="{6744B66F-66D0-4AC1-8F48-AFD3426D7D0F}"/>
              </a:ext>
            </a:extLst>
          </p:cNvPr>
          <p:cNvSpPr>
            <a:spLocks noGrp="1"/>
          </p:cNvSpPr>
          <p:nvPr>
            <p:ph idx="11"/>
          </p:nvPr>
        </p:nvSpPr>
        <p:spPr>
          <a:xfrm>
            <a:off x="364331" y="4066074"/>
            <a:ext cx="4207669" cy="321627"/>
          </a:xfrm>
        </p:spPr>
        <p:txBody>
          <a:bodyPr/>
          <a:lstStyle/>
          <a:p>
            <a:pPr lvl="0" eaLnBrk="1" hangingPunct="1">
              <a:buClr>
                <a:srgbClr val="055C91"/>
              </a:buClr>
              <a:defRPr/>
            </a:pPr>
            <a:r>
              <a:rPr lang="en-US" altLang="en-US" dirty="0"/>
              <a:t>Number of assignments (worst case):</a:t>
            </a:r>
          </a:p>
        </p:txBody>
      </p:sp>
      <p:pic>
        <p:nvPicPr>
          <p:cNvPr id="6" name="Content Placeholder 5" descr="3 n left parenthesis n minus 1 right parenthesis over 2 equals 3 over 2 n squared minus 3 over 2 n equals O left parenthesis n squared right parenthesis">
            <a:extLst>
              <a:ext uri="{FF2B5EF4-FFF2-40B4-BE49-F238E27FC236}">
                <a16:creationId xmlns:a16="http://schemas.microsoft.com/office/drawing/2014/main" id="{1B5BBB9C-479C-4145-8A4A-B51B84D1ABB1}"/>
              </a:ext>
            </a:extLst>
          </p:cNvPr>
          <p:cNvPicPr>
            <a:picLocks noGrp="1" noChangeAspect="1"/>
          </p:cNvPicPr>
          <p:nvPr>
            <p:ph idx="12"/>
          </p:nvPr>
        </p:nvPicPr>
        <p:blipFill>
          <a:blip r:embed="rId4"/>
          <a:stretch>
            <a:fillRect/>
          </a:stretch>
        </p:blipFill>
        <p:spPr>
          <a:xfrm>
            <a:off x="569341" y="4528466"/>
            <a:ext cx="3821143" cy="816167"/>
          </a:xfrm>
          <a:prstGeom prst="rect">
            <a:avLst/>
          </a:prstGeom>
        </p:spPr>
      </p:pic>
    </p:spTree>
    <p:extLst>
      <p:ext uri="{BB962C8B-B14F-4D97-AF65-F5344CB8AC3E}">
        <p14:creationId xmlns:p14="http://schemas.microsoft.com/office/powerpoint/2010/main" val="141323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10"/>
          <p:cNvSpPr>
            <a:spLocks noGrp="1" noChangeArrowheads="1"/>
          </p:cNvSpPr>
          <p:nvPr>
            <p:ph type="title"/>
          </p:nvPr>
        </p:nvSpPr>
        <p:spPr/>
        <p:txBody>
          <a:bodyPr/>
          <a:lstStyle/>
          <a:p>
            <a:pPr eaLnBrk="1" hangingPunct="1"/>
            <a:r>
              <a:rPr lang="en-US" altLang="en-US" dirty="0"/>
              <a:t>Binary Search (1 of 3)</a:t>
            </a:r>
          </a:p>
        </p:txBody>
      </p:sp>
      <p:sp>
        <p:nvSpPr>
          <p:cNvPr id="20483" name="Rectangle 11"/>
          <p:cNvSpPr>
            <a:spLocks noGrp="1" noChangeArrowheads="1"/>
          </p:cNvSpPr>
          <p:nvPr>
            <p:ph idx="1"/>
          </p:nvPr>
        </p:nvSpPr>
        <p:spPr>
          <a:xfrm>
            <a:off x="365125" y="1538288"/>
            <a:ext cx="8415338" cy="2043111"/>
          </a:xfrm>
        </p:spPr>
        <p:txBody>
          <a:bodyPr/>
          <a:lstStyle/>
          <a:p>
            <a:pPr eaLnBrk="1" hangingPunct="1"/>
            <a:r>
              <a:rPr lang="en-US" altLang="en-US" dirty="0"/>
              <a:t>Binary search can be applied to sorted lists</a:t>
            </a:r>
          </a:p>
          <a:p>
            <a:pPr eaLnBrk="1" hangingPunct="1"/>
            <a:r>
              <a:rPr lang="en-US" altLang="en-US" dirty="0"/>
              <a:t> Uses the “divide and conquer” technique</a:t>
            </a:r>
          </a:p>
          <a:p>
            <a:pPr lvl="1" eaLnBrk="1" hangingPunct="1"/>
            <a:r>
              <a:rPr lang="en-US" altLang="en-US" dirty="0"/>
              <a:t>Compare search item to middle element</a:t>
            </a:r>
          </a:p>
          <a:p>
            <a:pPr lvl="1" eaLnBrk="1" hangingPunct="1"/>
            <a:r>
              <a:rPr lang="en-US" altLang="en-US" dirty="0"/>
              <a:t>If search item is less than middle element, restrict the search to the lower half of the list</a:t>
            </a:r>
          </a:p>
          <a:p>
            <a:pPr lvl="2" eaLnBrk="1" hangingPunct="1">
              <a:lnSpc>
                <a:spcPct val="98000"/>
              </a:lnSpc>
              <a:spcBef>
                <a:spcPct val="18000"/>
              </a:spcBef>
            </a:pPr>
            <a:r>
              <a:rPr lang="en-US" altLang="en-US" dirty="0"/>
              <a:t>Otherwise restrict the search to the upper half of the list</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dirty="0"/>
              <a:t>Binary Search (2 of 3)</a:t>
            </a:r>
          </a:p>
        </p:txBody>
      </p:sp>
      <p:sp>
        <p:nvSpPr>
          <p:cNvPr id="9" name="Content Placeholder 8">
            <a:extLst>
              <a:ext uri="{FF2B5EF4-FFF2-40B4-BE49-F238E27FC236}">
                <a16:creationId xmlns:a16="http://schemas.microsoft.com/office/drawing/2014/main" id="{25B89CF5-2759-40F1-B7B5-693A9A3BF696}"/>
              </a:ext>
            </a:extLst>
          </p:cNvPr>
          <p:cNvSpPr>
            <a:spLocks noGrp="1"/>
          </p:cNvSpPr>
          <p:nvPr>
            <p:ph idx="1"/>
          </p:nvPr>
        </p:nvSpPr>
        <p:spPr>
          <a:xfrm>
            <a:off x="365125" y="1538288"/>
            <a:ext cx="6873875" cy="296235"/>
          </a:xfrm>
        </p:spPr>
        <p:txBody>
          <a:bodyPr/>
          <a:lstStyle/>
          <a:p>
            <a:pPr marL="0" lvl="0" indent="0" eaLnBrk="1" hangingPunct="1">
              <a:lnSpc>
                <a:spcPct val="100000"/>
              </a:lnSpc>
              <a:spcBef>
                <a:spcPct val="0"/>
              </a:spcBef>
              <a:buClrTx/>
              <a:buNone/>
              <a:defRPr/>
            </a:pPr>
            <a:r>
              <a:rPr lang="en-US" b="1" dirty="0">
                <a:cs typeface="Arial" charset="0"/>
              </a:rPr>
              <a:t>FIGURE 18-1 </a:t>
            </a:r>
            <a:r>
              <a:rPr lang="en-US" dirty="0">
                <a:cs typeface="Arial" charset="0"/>
              </a:rPr>
              <a:t>List of length </a:t>
            </a:r>
            <a:r>
              <a:rPr lang="en-US" b="1" dirty="0">
                <a:cs typeface="Arial" charset="0"/>
              </a:rPr>
              <a:t>12</a:t>
            </a:r>
            <a:endParaRPr lang="en-US" dirty="0">
              <a:cs typeface="Arial" charset="0"/>
            </a:endParaRPr>
          </a:p>
        </p:txBody>
      </p:sp>
      <p:pic>
        <p:nvPicPr>
          <p:cNvPr id="16" name="Picture 9" descr="A list of lenght 12. An Array of list has 12 horizontal components left bracket 0 right bracket, 4. left bracket 1 right bracket, 8. left bracket 2 right bracket, 19. left bracket 3 right bracket, 25. left bracket 4 right bracket¸ 34. left bracket 5 right bracket, 39. left bracket 6 right bracket¸ 45. left bracket 7 right bracket, 48. left bracket 8 right bracket¸ 66. left bracket 9 right bracket, 75.left bracket 9 right bracket, 89.left bracket 9 right bracket, 95.">
            <a:extLst>
              <a:ext uri="{FF2B5EF4-FFF2-40B4-BE49-F238E27FC236}">
                <a16:creationId xmlns:a16="http://schemas.microsoft.com/office/drawing/2014/main" id="{A18D6B89-9E13-4466-A482-A89EA50030E4}"/>
              </a:ext>
            </a:extLst>
          </p:cNvPr>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599191" y="1988765"/>
            <a:ext cx="7945618" cy="113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0">
            <a:extLst>
              <a:ext uri="{FF2B5EF4-FFF2-40B4-BE49-F238E27FC236}">
                <a16:creationId xmlns:a16="http://schemas.microsoft.com/office/drawing/2014/main" id="{3D798A0F-D4D6-40E9-B040-7FABE8F6EB3E}"/>
              </a:ext>
            </a:extLst>
          </p:cNvPr>
          <p:cNvSpPr>
            <a:spLocks noGrp="1"/>
          </p:cNvSpPr>
          <p:nvPr>
            <p:ph idx="11"/>
          </p:nvPr>
        </p:nvSpPr>
        <p:spPr>
          <a:xfrm>
            <a:off x="364331" y="3294644"/>
            <a:ext cx="7636669" cy="296235"/>
          </a:xfrm>
        </p:spPr>
        <p:txBody>
          <a:bodyPr/>
          <a:lstStyle/>
          <a:p>
            <a:pPr marL="0" lvl="0" indent="0" eaLnBrk="1" hangingPunct="1">
              <a:lnSpc>
                <a:spcPct val="100000"/>
              </a:lnSpc>
              <a:spcBef>
                <a:spcPct val="0"/>
              </a:spcBef>
              <a:buClrTx/>
              <a:buNone/>
              <a:defRPr/>
            </a:pPr>
            <a:r>
              <a:rPr lang="en-US" b="1" dirty="0">
                <a:cs typeface="Arial" charset="0"/>
              </a:rPr>
              <a:t>FIGURE 18-2 </a:t>
            </a:r>
            <a:r>
              <a:rPr lang="en-US" dirty="0">
                <a:cs typeface="Arial" charset="0"/>
              </a:rPr>
              <a:t>Search list, </a:t>
            </a:r>
            <a:r>
              <a:rPr lang="en-US" b="1" dirty="0">
                <a:latin typeface="Courier New" panose="02070309020205020404" pitchFamily="49" charset="0"/>
                <a:cs typeface="Courier New" panose="02070309020205020404" pitchFamily="49" charset="0"/>
              </a:rPr>
              <a:t>list[0] . . . list[11]</a:t>
            </a:r>
            <a:endParaRPr lang="en-US" dirty="0">
              <a:latin typeface="Courier New" panose="02070309020205020404" pitchFamily="49" charset="0"/>
              <a:cs typeface="Courier New" panose="02070309020205020404" pitchFamily="49" charset="0"/>
            </a:endParaRPr>
          </a:p>
        </p:txBody>
      </p:sp>
      <p:pic>
        <p:nvPicPr>
          <p:cNvPr id="17" name="Picture 10" descr="A search list of lenght 12. An Array of list has 12 horizontal components left bracket 0 right bracket, 4. left bracket 1 right bracket, 8. left bracket 2 right bracket, 19. left bracket 3 right bracket, 25. left bracket 4 right bracket¸ 34. left bracket 5 right bracket, 39. left bracket 6 right bracket¸ 45. left bracket 7 right bracket, 48. left bracket 8 right bracket¸ 66. left bracket 9 right bracket, 75.left bracket 9 right bracket, 89.left bracket 9 right bracket, 95. 39 is marked as mid. The entire list is search list.">
            <a:extLst>
              <a:ext uri="{FF2B5EF4-FFF2-40B4-BE49-F238E27FC236}">
                <a16:creationId xmlns:a16="http://schemas.microsoft.com/office/drawing/2014/main" id="{96769811-B2F7-40F3-B5D5-3494926F19A1}"/>
              </a:ext>
            </a:extLst>
          </p:cNvPr>
          <p:cNvPicPr>
            <a:picLocks noGrp="1" noChangeAspect="1" noChangeArrowheads="1"/>
          </p:cNvPicPr>
          <p:nvPr>
            <p:ph idx="12"/>
          </p:nvPr>
        </p:nvPicPr>
        <p:blipFill>
          <a:blip r:embed="rId4">
            <a:extLst>
              <a:ext uri="{28A0092B-C50C-407E-A947-70E740481C1C}">
                <a14:useLocalDpi xmlns:a14="http://schemas.microsoft.com/office/drawing/2010/main" val="0"/>
              </a:ext>
            </a:extLst>
          </a:blip>
          <a:srcRect/>
          <a:stretch>
            <a:fillRect/>
          </a:stretch>
        </p:blipFill>
        <p:spPr bwMode="auto">
          <a:xfrm>
            <a:off x="960423" y="3749322"/>
            <a:ext cx="7223154" cy="1867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altLang="en-US" dirty="0"/>
              <a:t>Binary Search (3 of 3)</a:t>
            </a:r>
          </a:p>
        </p:txBody>
      </p:sp>
      <p:sp>
        <p:nvSpPr>
          <p:cNvPr id="9" name="Content Placeholder 8">
            <a:extLst>
              <a:ext uri="{FF2B5EF4-FFF2-40B4-BE49-F238E27FC236}">
                <a16:creationId xmlns:a16="http://schemas.microsoft.com/office/drawing/2014/main" id="{25B89CF5-2759-40F1-B7B5-693A9A3BF696}"/>
              </a:ext>
            </a:extLst>
          </p:cNvPr>
          <p:cNvSpPr>
            <a:spLocks noGrp="1"/>
          </p:cNvSpPr>
          <p:nvPr>
            <p:ph idx="1"/>
          </p:nvPr>
        </p:nvSpPr>
        <p:spPr>
          <a:xfrm>
            <a:off x="365125" y="1538288"/>
            <a:ext cx="3825875" cy="296234"/>
          </a:xfrm>
        </p:spPr>
        <p:txBody>
          <a:bodyPr/>
          <a:lstStyle/>
          <a:p>
            <a:pPr lvl="0" eaLnBrk="1" hangingPunct="1">
              <a:buClr>
                <a:srgbClr val="055C91"/>
              </a:buClr>
            </a:pPr>
            <a:r>
              <a:rPr lang="en-US" altLang="en-US" dirty="0"/>
              <a:t>Search for value of 75:</a:t>
            </a:r>
          </a:p>
        </p:txBody>
      </p:sp>
      <p:sp>
        <p:nvSpPr>
          <p:cNvPr id="2" name="Content Placeholder 1">
            <a:extLst>
              <a:ext uri="{FF2B5EF4-FFF2-40B4-BE49-F238E27FC236}">
                <a16:creationId xmlns:a16="http://schemas.microsoft.com/office/drawing/2014/main" id="{1E03AC0C-5CD0-4DE3-AF41-DF78822442E7}"/>
              </a:ext>
            </a:extLst>
          </p:cNvPr>
          <p:cNvSpPr>
            <a:spLocks noGrp="1"/>
          </p:cNvSpPr>
          <p:nvPr>
            <p:ph idx="11"/>
          </p:nvPr>
        </p:nvSpPr>
        <p:spPr>
          <a:xfrm>
            <a:off x="364331" y="1981200"/>
            <a:ext cx="7255669" cy="307777"/>
          </a:xfrm>
        </p:spPr>
        <p:txBody>
          <a:bodyPr/>
          <a:lstStyle/>
          <a:p>
            <a:pPr marL="0" lvl="0" indent="0" eaLnBrk="1" hangingPunct="1">
              <a:lnSpc>
                <a:spcPct val="100000"/>
              </a:lnSpc>
              <a:spcBef>
                <a:spcPct val="0"/>
              </a:spcBef>
              <a:buClrTx/>
              <a:buNone/>
              <a:defRPr/>
            </a:pPr>
            <a:r>
              <a:rPr lang="en-US" b="1" dirty="0">
                <a:cs typeface="Arial" charset="0"/>
              </a:rPr>
              <a:t>FIGURE 18-3 </a:t>
            </a:r>
            <a:r>
              <a:rPr lang="en-US" dirty="0">
                <a:cs typeface="Arial" charset="0"/>
              </a:rPr>
              <a:t>Search list, </a:t>
            </a:r>
            <a:r>
              <a:rPr lang="en-US" b="1" dirty="0">
                <a:latin typeface="Courier New" panose="02070309020205020404" pitchFamily="49" charset="0"/>
                <a:cs typeface="Courier New" panose="02070309020205020404" pitchFamily="49" charset="0"/>
              </a:rPr>
              <a:t>list[6]...list[11]</a:t>
            </a:r>
            <a:endParaRPr lang="en-US" dirty="0">
              <a:latin typeface="Courier New" panose="02070309020205020404" pitchFamily="49" charset="0"/>
              <a:cs typeface="Courier New" panose="02070309020205020404" pitchFamily="49" charset="0"/>
            </a:endParaRPr>
          </a:p>
        </p:txBody>
      </p:sp>
      <p:pic>
        <p:nvPicPr>
          <p:cNvPr id="16" name="Picture 9" descr="A search list left bracket 6 right bracket to left bracket 11 right bracket. An Array of list has 12 horizontal components left bracket 0 right bracket, 4. left bracket 1 right bracket, 8. left bracket 2 right bracket, 19. left bracket 3 right bracket, 25. left bracket 4 right bracket¸ 34. left bracket 5 right bracket, 39. left bracket 6 right bracket¸ 45. left bracket 7 right bracket, 48. left bracket 8 right bracket¸ 66. left bracket 9 right bracket, 75.left bracket 9 right bracket, 89.left bracket 9 right bracket, 95. left bracket 6 right bracket to left bracket 11 right bracket is labeles as search list">
            <a:extLst>
              <a:ext uri="{FF2B5EF4-FFF2-40B4-BE49-F238E27FC236}">
                <a16:creationId xmlns:a16="http://schemas.microsoft.com/office/drawing/2014/main" id="{A18D6B89-9E13-4466-A482-A89EA50030E4}"/>
              </a:ext>
            </a:extLst>
          </p:cNvPr>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p:blipFill>
        <p:spPr bwMode="auto">
          <a:xfrm>
            <a:off x="637444" y="2520696"/>
            <a:ext cx="7869112" cy="1376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3688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pPr eaLnBrk="1" hangingPunct="1"/>
            <a:r>
              <a:rPr lang="en-US" altLang="en-US" dirty="0"/>
              <a:t>Performance of Binary Search</a:t>
            </a:r>
          </a:p>
        </p:txBody>
      </p:sp>
      <p:sp>
        <p:nvSpPr>
          <p:cNvPr id="23555" name="Rectangle 7"/>
          <p:cNvSpPr>
            <a:spLocks noGrp="1" noChangeArrowheads="1"/>
          </p:cNvSpPr>
          <p:nvPr>
            <p:ph idx="1"/>
          </p:nvPr>
        </p:nvSpPr>
        <p:spPr>
          <a:xfrm>
            <a:off x="365125" y="1538288"/>
            <a:ext cx="8415338" cy="738664"/>
          </a:xfrm>
        </p:spPr>
        <p:txBody>
          <a:bodyPr/>
          <a:lstStyle/>
          <a:p>
            <a:pPr eaLnBrk="1" hangingPunct="1"/>
            <a:r>
              <a:rPr lang="en-US" altLang="en-US" dirty="0"/>
              <a:t>Every iteration cuts size of the search list in half</a:t>
            </a:r>
          </a:p>
          <a:p>
            <a:pPr eaLnBrk="1" hangingPunct="1"/>
            <a:r>
              <a:rPr lang="en-US" altLang="en-US" dirty="0"/>
              <a:t>If list </a:t>
            </a:r>
            <a:r>
              <a:rPr lang="en-US" altLang="en-US" i="1" dirty="0"/>
              <a:t>L</a:t>
            </a:r>
            <a:r>
              <a:rPr lang="en-US" altLang="en-US" dirty="0"/>
              <a:t> has </a:t>
            </a:r>
          </a:p>
        </p:txBody>
      </p:sp>
      <p:pic>
        <p:nvPicPr>
          <p:cNvPr id="5" name="Content Placeholder 4" descr="1024 equals 2 superscript 10 items ">
            <a:extLst>
              <a:ext uri="{FF2B5EF4-FFF2-40B4-BE49-F238E27FC236}">
                <a16:creationId xmlns:a16="http://schemas.microsoft.com/office/drawing/2014/main" id="{5529AED3-A075-445C-841D-AF0354A49C73}"/>
              </a:ext>
            </a:extLst>
          </p:cNvPr>
          <p:cNvPicPr>
            <a:picLocks noGrp="1" noChangeAspect="1"/>
          </p:cNvPicPr>
          <p:nvPr>
            <p:ph idx="10"/>
          </p:nvPr>
        </p:nvPicPr>
        <p:blipFill>
          <a:blip r:embed="rId3"/>
          <a:stretch>
            <a:fillRect/>
          </a:stretch>
        </p:blipFill>
        <p:spPr>
          <a:xfrm>
            <a:off x="1665838" y="1983786"/>
            <a:ext cx="1629719" cy="336291"/>
          </a:xfrm>
          <a:prstGeom prst="rect">
            <a:avLst/>
          </a:prstGeom>
        </p:spPr>
      </p:pic>
      <p:sp>
        <p:nvSpPr>
          <p:cNvPr id="3" name="Content Placeholder 2">
            <a:extLst>
              <a:ext uri="{FF2B5EF4-FFF2-40B4-BE49-F238E27FC236}">
                <a16:creationId xmlns:a16="http://schemas.microsoft.com/office/drawing/2014/main" id="{219237F6-9560-44C6-824C-A3CFB282A8BB}"/>
              </a:ext>
            </a:extLst>
          </p:cNvPr>
          <p:cNvSpPr>
            <a:spLocks noGrp="1"/>
          </p:cNvSpPr>
          <p:nvPr>
            <p:ph idx="11"/>
          </p:nvPr>
        </p:nvSpPr>
        <p:spPr>
          <a:xfrm>
            <a:off x="364331" y="2383466"/>
            <a:ext cx="8415338" cy="1312667"/>
          </a:xfrm>
        </p:spPr>
        <p:txBody>
          <a:bodyPr/>
          <a:lstStyle/>
          <a:p>
            <a:pPr lvl="1" eaLnBrk="1" hangingPunct="1">
              <a:buClr>
                <a:srgbClr val="0D3857"/>
              </a:buClr>
            </a:pPr>
            <a:r>
              <a:rPr lang="en-US" altLang="en-US" dirty="0"/>
              <a:t>At most 11 iterations needed to find </a:t>
            </a:r>
            <a:r>
              <a:rPr lang="en-US" altLang="en-US" i="1" dirty="0"/>
              <a:t>x</a:t>
            </a:r>
          </a:p>
          <a:p>
            <a:pPr lvl="0" eaLnBrk="1" hangingPunct="1">
              <a:spcBef>
                <a:spcPts val="600"/>
              </a:spcBef>
              <a:buClr>
                <a:srgbClr val="055C91"/>
              </a:buClr>
            </a:pPr>
            <a:r>
              <a:rPr lang="en-US" altLang="en-US" dirty="0"/>
              <a:t>Every iteration makes two key comparisons</a:t>
            </a:r>
          </a:p>
          <a:p>
            <a:pPr lvl="1" eaLnBrk="1" hangingPunct="1">
              <a:buClr>
                <a:srgbClr val="0D3857"/>
              </a:buClr>
            </a:pPr>
            <a:r>
              <a:rPr lang="en-US" altLang="en-US" dirty="0"/>
              <a:t>In this case, at most 22 key comparisons</a:t>
            </a:r>
          </a:p>
          <a:p>
            <a:pPr lvl="1" eaLnBrk="1" hangingPunct="1">
              <a:buClr>
                <a:srgbClr val="0D3857"/>
              </a:buClr>
            </a:pPr>
            <a:r>
              <a:rPr lang="en-US" altLang="en-US" i="1" dirty="0"/>
              <a:t>​</a:t>
            </a:r>
          </a:p>
        </p:txBody>
      </p:sp>
      <p:pic>
        <p:nvPicPr>
          <p:cNvPr id="6" name="Content Placeholder 5" descr="Max hash of comoarisons equals 2 log subscript 2 n plus 2">
            <a:extLst>
              <a:ext uri="{FF2B5EF4-FFF2-40B4-BE49-F238E27FC236}">
                <a16:creationId xmlns:a16="http://schemas.microsoft.com/office/drawing/2014/main" id="{7BBAB22C-4CC9-4F8B-A940-C5A0CA02EE18}"/>
              </a:ext>
            </a:extLst>
          </p:cNvPr>
          <p:cNvPicPr>
            <a:picLocks noGrp="1" noChangeAspect="1"/>
          </p:cNvPicPr>
          <p:nvPr>
            <p:ph idx="12"/>
          </p:nvPr>
        </p:nvPicPr>
        <p:blipFill>
          <a:blip r:embed="rId4"/>
          <a:stretch>
            <a:fillRect/>
          </a:stretch>
        </p:blipFill>
        <p:spPr>
          <a:xfrm>
            <a:off x="698200" y="3409669"/>
            <a:ext cx="3230697" cy="288304"/>
          </a:xfrm>
          <a:prstGeom prst="rect">
            <a:avLst/>
          </a:prstGeom>
        </p:spPr>
      </p:pic>
      <p:sp>
        <p:nvSpPr>
          <p:cNvPr id="8" name="Content Placeholder 7">
            <a:extLst>
              <a:ext uri="{FF2B5EF4-FFF2-40B4-BE49-F238E27FC236}">
                <a16:creationId xmlns:a16="http://schemas.microsoft.com/office/drawing/2014/main" id="{A4C3CD94-EF3D-4883-9E47-47E6FEAAEF9F}"/>
              </a:ext>
            </a:extLst>
          </p:cNvPr>
          <p:cNvSpPr>
            <a:spLocks noGrp="1"/>
          </p:cNvSpPr>
          <p:nvPr>
            <p:ph idx="13"/>
          </p:nvPr>
        </p:nvSpPr>
        <p:spPr>
          <a:xfrm>
            <a:off x="364331" y="3793173"/>
            <a:ext cx="8415338" cy="321627"/>
          </a:xfrm>
        </p:spPr>
        <p:txBody>
          <a:bodyPr/>
          <a:lstStyle/>
          <a:p>
            <a:pPr lvl="0" eaLnBrk="1" hangingPunct="1">
              <a:buClr>
                <a:srgbClr val="055C91"/>
              </a:buClr>
            </a:pPr>
            <a:r>
              <a:rPr lang="en-US" altLang="en-US" dirty="0"/>
              <a:t>Sequential search required 512 key comparisons (average) to find if </a:t>
            </a:r>
            <a:r>
              <a:rPr lang="en-US" altLang="en-US" i="1" dirty="0"/>
              <a:t>x</a:t>
            </a:r>
            <a:r>
              <a:rPr lang="en-US" altLang="en-US" dirty="0"/>
              <a:t> is in </a:t>
            </a:r>
            <a:r>
              <a:rPr lang="en-US" altLang="en-US" i="1" dirty="0"/>
              <a:t>L</a:t>
            </a:r>
            <a:endParaRPr lang="en-IN" dirty="0"/>
          </a:p>
        </p:txBody>
      </p:sp>
      <p:pic>
        <p:nvPicPr>
          <p:cNvPr id="3074" name="Picture 2" descr="Program code. In the code, the words in the variable names are merged. Line 1: template &lt; class e l e m type, &gt;. Line 2: i n t binary search, left parenthesis, c o n s t e l e m type, list, open bracket, close bracket, i n t length, comma. Line 3, indented 4 times: c o n s t e l e m type, asterisk, item, right parenthesis. Line 4: left brace. Line 5, indented once: i n t first = 0, semi colon. Line 6, indented once: i n t last = length minus 1, semi colon. Line 7, indented once: i n t m i d, semi colon. Line 8, indented once: bool found = false, semi colon. Line 9, indented once: while, left parenthesis, first &lt; = last, asterisk, asterisk, exclamation mark, found, right parenthesis. Line 10, indented once: left brace. Line 11, indented twice: m i d = left parenthesis, first + last, right parenthesis, forward slash 2, semi colon. Line 12, indented twice: if, left parenthesis, list, open bracket, m i d, close bracket, = = item, right parenthesis. Line 13, indented 3 times: found = true, semi colon. Line 14, indented twice: else if, left parenthesis, list, open bracket, m i d, close bracket, &gt; item, right parenthesis. Line 15, indented 3 times: last = m i d minus 1, semi colon. Line 16, indented twice: else. Line 17, indented 3 times: first = m i d + 1, semi colon. Line 18, indented once: right brace. Line 19, indented once: if, left parenthesis, found, right parenthesis. Line 20, indented twice: return m i d, semi colon. Line 21, indented once: else. Line 22, indented twice: return, minus 1, semi colon. Line 23: right brace, forward slash, forward slash, end binary search.">
            <a:extLst>
              <a:ext uri="{FF2B5EF4-FFF2-40B4-BE49-F238E27FC236}">
                <a16:creationId xmlns:a16="http://schemas.microsoft.com/office/drawing/2014/main" id="{79DD8968-6F81-C69D-39FF-223A989BEA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220196"/>
            <a:ext cx="4572000" cy="4667250"/>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6"/>
          <p:cNvSpPr>
            <a:spLocks noGrp="1" noChangeArrowheads="1"/>
          </p:cNvSpPr>
          <p:nvPr>
            <p:ph type="title"/>
          </p:nvPr>
        </p:nvSpPr>
        <p:spPr/>
        <p:txBody>
          <a:bodyPr/>
          <a:lstStyle/>
          <a:p>
            <a:pPr eaLnBrk="1" hangingPunct="1"/>
            <a:r>
              <a:rPr lang="en-US" altLang="en-US" dirty="0"/>
              <a:t>Asymptotic Notation: Big-O Notation (1 of 8)</a:t>
            </a:r>
          </a:p>
        </p:txBody>
      </p:sp>
      <p:sp>
        <p:nvSpPr>
          <p:cNvPr id="25603" name="Rectangle 7"/>
          <p:cNvSpPr>
            <a:spLocks noGrp="1" noChangeArrowheads="1"/>
          </p:cNvSpPr>
          <p:nvPr>
            <p:ph idx="1"/>
          </p:nvPr>
        </p:nvSpPr>
        <p:spPr>
          <a:xfrm>
            <a:off x="365125" y="1538289"/>
            <a:ext cx="8415338" cy="1509712"/>
          </a:xfrm>
        </p:spPr>
        <p:txBody>
          <a:bodyPr/>
          <a:lstStyle/>
          <a:p>
            <a:r>
              <a:rPr lang="en-US" altLang="en-US" dirty="0"/>
              <a:t>After an algorithm is designed, it should be analyzed</a:t>
            </a:r>
          </a:p>
          <a:p>
            <a:r>
              <a:rPr lang="en-US" altLang="en-US" dirty="0"/>
              <a:t>May be various ways to design a particular algorithm</a:t>
            </a:r>
          </a:p>
          <a:p>
            <a:pPr lvl="1"/>
            <a:r>
              <a:rPr lang="en-US" altLang="en-US" dirty="0"/>
              <a:t>Certain algorithms take very little computer time to execute</a:t>
            </a:r>
          </a:p>
          <a:p>
            <a:pPr lvl="1"/>
            <a:r>
              <a:rPr lang="en-US" altLang="en-US" dirty="0"/>
              <a:t>Others take a considerable amount of time</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pPr eaLnBrk="1" hangingPunct="1"/>
            <a:r>
              <a:rPr lang="en-US" altLang="en-US" dirty="0"/>
              <a:t>Objectives</a:t>
            </a:r>
          </a:p>
        </p:txBody>
      </p:sp>
      <p:sp>
        <p:nvSpPr>
          <p:cNvPr id="13315" name="Rectangle 5"/>
          <p:cNvSpPr>
            <a:spLocks noGrp="1" noChangeArrowheads="1"/>
          </p:cNvSpPr>
          <p:nvPr>
            <p:ph idx="1"/>
          </p:nvPr>
        </p:nvSpPr>
        <p:spPr>
          <a:xfrm>
            <a:off x="365125" y="1538288"/>
            <a:ext cx="8415338" cy="2424112"/>
          </a:xfrm>
        </p:spPr>
        <p:txBody>
          <a:bodyPr/>
          <a:lstStyle/>
          <a:p>
            <a:pPr eaLnBrk="1" hangingPunct="1"/>
            <a:r>
              <a:rPr lang="en-US" altLang="en-US" dirty="0"/>
              <a:t>In this chapter, you will:</a:t>
            </a:r>
          </a:p>
          <a:p>
            <a:pPr lvl="1" eaLnBrk="1" hangingPunct="1"/>
            <a:r>
              <a:rPr lang="en-US" altLang="en-US" dirty="0"/>
              <a:t>Learn about the various search algorithms</a:t>
            </a:r>
          </a:p>
          <a:p>
            <a:pPr lvl="1" eaLnBrk="1" hangingPunct="1"/>
            <a:r>
              <a:rPr lang="en-US" altLang="en-US" dirty="0"/>
              <a:t>Explore how to implement the sequential search algorithm and how it performs</a:t>
            </a:r>
          </a:p>
          <a:p>
            <a:pPr lvl="1" eaLnBrk="1" hangingPunct="1"/>
            <a:r>
              <a:rPr lang="en-US" altLang="en-US" dirty="0"/>
              <a:t>Explore how to implement the binary search algorithm and how it performs</a:t>
            </a:r>
          </a:p>
          <a:p>
            <a:pPr lvl="1" eaLnBrk="1" hangingPunct="1"/>
            <a:r>
              <a:rPr lang="en-US" altLang="en-US" dirty="0"/>
              <a:t>Learn about the asymptotic notation, Big-O, used in algorithm analysis</a:t>
            </a:r>
          </a:p>
          <a:p>
            <a:pPr lvl="1" eaLnBrk="1" hangingPunct="1"/>
            <a:r>
              <a:rPr lang="en-US" altLang="en-US" dirty="0"/>
              <a:t>Become familiar with the lower bound on comparison-based search algorithms</a:t>
            </a:r>
          </a:p>
          <a:p>
            <a:pPr lvl="1" eaLnBrk="1" hangingPunct="1"/>
            <a:r>
              <a:rPr lang="en-US" altLang="en-US" dirty="0"/>
              <a:t>Learn about the various sorting algorithms</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5"/>
          <p:cNvSpPr>
            <a:spLocks noGrp="1" noChangeArrowheads="1"/>
          </p:cNvSpPr>
          <p:nvPr>
            <p:ph type="title"/>
          </p:nvPr>
        </p:nvSpPr>
        <p:spPr/>
        <p:txBody>
          <a:bodyPr/>
          <a:lstStyle/>
          <a:p>
            <a:pPr eaLnBrk="1" hangingPunct="1"/>
            <a:r>
              <a:rPr lang="en-US" altLang="en-US" dirty="0"/>
              <a:t>Asymptotic Notation: Big-O Notation (2 of 8)</a:t>
            </a:r>
          </a:p>
        </p:txBody>
      </p:sp>
      <p:sp>
        <p:nvSpPr>
          <p:cNvPr id="3" name="Content Placeholder 2">
            <a:extLst>
              <a:ext uri="{FF2B5EF4-FFF2-40B4-BE49-F238E27FC236}">
                <a16:creationId xmlns:a16="http://schemas.microsoft.com/office/drawing/2014/main" id="{D459C8D2-3975-4440-A37A-E0E68BAC4848}"/>
              </a:ext>
            </a:extLst>
          </p:cNvPr>
          <p:cNvSpPr>
            <a:spLocks noGrp="1"/>
          </p:cNvSpPr>
          <p:nvPr>
            <p:ph idx="1"/>
          </p:nvPr>
        </p:nvSpPr>
        <p:spPr>
          <a:xfrm>
            <a:off x="365125" y="1538819"/>
            <a:ext cx="7788275" cy="296236"/>
          </a:xfrm>
        </p:spPr>
        <p:txBody>
          <a:bodyPr/>
          <a:lstStyle/>
          <a:p>
            <a:pPr marL="0" lvl="0" indent="0" eaLnBrk="1" hangingPunct="1">
              <a:lnSpc>
                <a:spcPct val="100000"/>
              </a:lnSpc>
              <a:spcBef>
                <a:spcPct val="0"/>
              </a:spcBef>
              <a:buClrTx/>
              <a:buNone/>
              <a:defRPr/>
            </a:pPr>
            <a:r>
              <a:rPr lang="en-US" b="1" dirty="0">
                <a:cs typeface="Arial" charset="0"/>
              </a:rPr>
              <a:t>TABLE 18-4 </a:t>
            </a:r>
            <a:r>
              <a:rPr lang="en-US" dirty="0">
                <a:cs typeface="Arial" charset="0"/>
              </a:rPr>
              <a:t>Growth Rate of Various Functions</a:t>
            </a:r>
          </a:p>
        </p:txBody>
      </p:sp>
      <p:pic>
        <p:nvPicPr>
          <p:cNvPr id="8" name="Content Placeholder 7" descr="A Table has 6 rows and 5 columns. The columns have the following headings from left to right. n, log_2 n , n log_2n, n^2 , 2^n. The row entries are as follows. Row 1. n, 1. log_2 n , 0. n log_2n, 0. n^2 , 1. 2^n , 2. Row 2. n, 2. log_2 n , 1. n log_2n, 2. n^2 , 2. 2^n , 4. Row 3. n, 4. log_2 n , 2. n log_2n, 8. n^2 , 16. 2^n , 16. Row 4. n, 8. log_2 n , 3. n log_2n, 24. n^2 , 64. 2^n , 256. Row 5. n, 16. log_2 n , 4. n log_2n, 64. n^2 , 256. 2^n , 65536. Row 6. n, 32. log_2 n , 5. n log_2n, 160. n^2 , 1024. 2^n , 4294967296.">
            <a:extLst>
              <a:ext uri="{FF2B5EF4-FFF2-40B4-BE49-F238E27FC236}">
                <a16:creationId xmlns:a16="http://schemas.microsoft.com/office/drawing/2014/main" id="{41A37C91-BCA8-4FDC-BAC3-E97E6CD8BA10}"/>
              </a:ext>
            </a:extLst>
          </p:cNvPr>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452402" y="1981200"/>
            <a:ext cx="8240784" cy="2404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a:lstStyle/>
          <a:p>
            <a:pPr eaLnBrk="1" hangingPunct="1"/>
            <a:r>
              <a:rPr lang="en-US" altLang="en-US" dirty="0"/>
              <a:t>Asymptotic Notation: Big-O Notation (3 of 8)</a:t>
            </a:r>
          </a:p>
        </p:txBody>
      </p:sp>
      <p:sp>
        <p:nvSpPr>
          <p:cNvPr id="3" name="Content Placeholder 2">
            <a:extLst>
              <a:ext uri="{FF2B5EF4-FFF2-40B4-BE49-F238E27FC236}">
                <a16:creationId xmlns:a16="http://schemas.microsoft.com/office/drawing/2014/main" id="{98FC2502-5665-44EA-B004-3E3EB9B19FD4}"/>
              </a:ext>
            </a:extLst>
          </p:cNvPr>
          <p:cNvSpPr>
            <a:spLocks noGrp="1"/>
          </p:cNvSpPr>
          <p:nvPr>
            <p:ph idx="1"/>
          </p:nvPr>
        </p:nvSpPr>
        <p:spPr>
          <a:xfrm>
            <a:off x="365125" y="1066801"/>
            <a:ext cx="8415338" cy="609600"/>
          </a:xfrm>
        </p:spPr>
        <p:txBody>
          <a:bodyPr/>
          <a:lstStyle/>
          <a:p>
            <a:pPr marL="0" lvl="0" indent="0" eaLnBrk="1" hangingPunct="1">
              <a:lnSpc>
                <a:spcPct val="100000"/>
              </a:lnSpc>
              <a:spcBef>
                <a:spcPct val="0"/>
              </a:spcBef>
              <a:buClrTx/>
              <a:buNone/>
              <a:defRPr/>
            </a:pPr>
            <a:r>
              <a:rPr lang="en-US" b="1" dirty="0">
                <a:latin typeface="FrutigerLTStd-BoldCn"/>
                <a:cs typeface="Arial" charset="0"/>
              </a:rPr>
              <a:t>TABLE 18-5 </a:t>
            </a:r>
            <a:r>
              <a:rPr lang="en-US" dirty="0">
                <a:latin typeface="FrutigerLTStd-Cn"/>
                <a:cs typeface="Arial" charset="0"/>
              </a:rPr>
              <a:t>Time for </a:t>
            </a:r>
            <a:r>
              <a:rPr lang="en-US" i="1" dirty="0">
                <a:latin typeface="FrutigerLTStd-Italic"/>
                <a:cs typeface="Arial" charset="0"/>
              </a:rPr>
              <a:t>f</a:t>
            </a:r>
            <a:r>
              <a:rPr lang="en-US" dirty="0">
                <a:latin typeface="FrutigerLTStd-Cn"/>
                <a:cs typeface="Arial" charset="0"/>
              </a:rPr>
              <a:t>(</a:t>
            </a:r>
            <a:r>
              <a:rPr lang="en-US" i="1" dirty="0">
                <a:latin typeface="FrutigerLTStd-Italic"/>
                <a:cs typeface="Arial" charset="0"/>
              </a:rPr>
              <a:t>n</a:t>
            </a:r>
            <a:r>
              <a:rPr lang="en-US" dirty="0">
                <a:latin typeface="FrutigerLTStd-Cn"/>
                <a:cs typeface="Arial" charset="0"/>
              </a:rPr>
              <a:t>) Instructions on a Computer That Executes 1 Billion Instructions per Second</a:t>
            </a:r>
            <a:endParaRPr lang="en-US" dirty="0">
              <a:cs typeface="Arial" charset="0"/>
            </a:endParaRPr>
          </a:p>
        </p:txBody>
      </p:sp>
      <p:pic>
        <p:nvPicPr>
          <p:cNvPr id="8" name="Content Placeholder 7" descr="A Table has 12 rows and 6 columns. The columns have the following headings from left to right. n , f(n)=n, f(n)=log_2(n), f(n)=nlog_2(n), f(n)=(n^2), f(n)=(2^n). The row entries are as follows. Row 1. n , 10. f(n)=n, 0.01 (mu)s. f(n)=log_2(n), 0.003(mu)s. f(n)=nlog_2(n), 0.033(mu)s. f(n)=(n^2), 0.1(mu)s. f(n)=(2^n), 1(mu)s. Row 2. n , 20. f(n)=n, 0.02 (mu)s. f(n)=log_2(n), 0.004(mu)s. f(n)=nlog_2(n), 0.086(mu)s. f(n)=(n^2), 0.4(mu)s. f(n)=(2^n), 1ms. Row 3. n , 30. f(n)=n, 0.03 (mu)s. f(n)=log_2(n), 0.005(mu)s. f(n)=nlog_2(n), 0.147(mu)s. f(n)=(n^2), 0.9(mu)s. f(n)=(2^n), 1s. Row 4. n , 40. f(n)=n, 0.04 (mu)s. f(n)=log_2(n), 0.005(mu)s. f(n)=nlog_2(n), 0.213(mu)s. f(n)=(n^2), 1.6(mu)s. f(n)=(2^n), 18.3min. Row 5. n , 50. f(n)=n, 0.05 (mu)s. f(n)=log_2(n), 0.006(mu)s. f(n)=nlog_2(n), 0.282(mu)s. f(n)=(n^2), 2.5(mu)s. f(n)=(2^n), 13 days. Row 6. n , 100. f(n)=n, 0.10 (mu)s. f(n)=log_2(n), 0.007(mu)s. f(n)=nlog_2(n), 0.664(mu)s. f(n)=(n^2), 10(mu)s. f(n)=(2^n), 4 times (10^13)years. Row 7. n , 1000. f(n)=n, 1.00 (mu)s. f(n)=log_2(n), 0.010(mu)s. f(n)=nlog_2(n), 0.966(mu)s. f(n)=(n^2), 1ms. f(n)=(2^n). Row 8. n , 10000. f(n)=n, 10 (mu)s. f(n)=log_2(n), 0.013(mu)s. f(n)=nlog_2(n), 130(mu)s. f(n)=(n^2), 100ms. f(n)=(2^n). Row 9. n , 100000. f(n)=n, 0.10 ms. f(n)=log_2(n), 0.017(mu)s. f(n)=nlog_2(n), 1.67ms. f(n)=(n^2), 10s. f(n)=(2^n), . Row 10. n , 1000000. f(n)=n, 1 ms. f(n)=log_2(n), 0.020(mu)s. f(n)=nlog_2(n), 19.93ms. f(n)=(n^2), 16.7m. f(n)=(2^n), . Row 11. n , 10000000. f(n)=n, 0.01s. f(n)=log_2(n), 0.023(mu)s. f(n)=nlog_2(n), 0.23s. f(n)=(n^2), 1.16 days. f(n)=(2^n). Row 12. n , 100000000. f(n)=n, 0.10s. f(n)=log_2(n), 0.027(mu)s. f(n)=nlog_2(n), 2.66s. f(n)=(n^2), 115.7days. f(n)=(2^n).">
            <a:extLst>
              <a:ext uri="{FF2B5EF4-FFF2-40B4-BE49-F238E27FC236}">
                <a16:creationId xmlns:a16="http://schemas.microsoft.com/office/drawing/2014/main" id="{CEDD6F61-E10D-47B2-BE60-7E3FAB0E3628}"/>
              </a:ext>
            </a:extLst>
          </p:cNvPr>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874450" y="1776446"/>
            <a:ext cx="7395099" cy="4327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5"/>
          <p:cNvSpPr>
            <a:spLocks noGrp="1" noChangeArrowheads="1"/>
          </p:cNvSpPr>
          <p:nvPr>
            <p:ph type="title"/>
          </p:nvPr>
        </p:nvSpPr>
        <p:spPr/>
        <p:txBody>
          <a:bodyPr/>
          <a:lstStyle/>
          <a:p>
            <a:pPr eaLnBrk="1" hangingPunct="1"/>
            <a:r>
              <a:rPr lang="en-US" altLang="en-US" dirty="0"/>
              <a:t>Asymptotic Notation: Big-O Notation (4 of 8)</a:t>
            </a:r>
          </a:p>
        </p:txBody>
      </p:sp>
      <p:sp>
        <p:nvSpPr>
          <p:cNvPr id="3" name="Content Placeholder 2">
            <a:extLst>
              <a:ext uri="{FF2B5EF4-FFF2-40B4-BE49-F238E27FC236}">
                <a16:creationId xmlns:a16="http://schemas.microsoft.com/office/drawing/2014/main" id="{DF27104C-1BF4-47B9-B82E-D19C2620F1AF}"/>
              </a:ext>
            </a:extLst>
          </p:cNvPr>
          <p:cNvSpPr>
            <a:spLocks noGrp="1"/>
          </p:cNvSpPr>
          <p:nvPr>
            <p:ph idx="1"/>
          </p:nvPr>
        </p:nvSpPr>
        <p:spPr>
          <a:xfrm>
            <a:off x="365125" y="1538818"/>
            <a:ext cx="8415338" cy="307777"/>
          </a:xfrm>
        </p:spPr>
        <p:txBody>
          <a:bodyPr/>
          <a:lstStyle/>
          <a:p>
            <a:pPr marL="0" lvl="0" indent="0" eaLnBrk="1" hangingPunct="1">
              <a:lnSpc>
                <a:spcPct val="100000"/>
              </a:lnSpc>
              <a:spcBef>
                <a:spcPct val="0"/>
              </a:spcBef>
              <a:buClrTx/>
              <a:buNone/>
              <a:defRPr/>
            </a:pPr>
            <a:r>
              <a:rPr lang="en-US" b="1" dirty="0">
                <a:solidFill>
                  <a:srgbClr val="6A6466"/>
                </a:solidFill>
                <a:cs typeface="Arial" charset="0"/>
              </a:rPr>
              <a:t>FIGURE 18-5 </a:t>
            </a:r>
            <a:r>
              <a:rPr lang="en-US" dirty="0">
                <a:solidFill>
                  <a:srgbClr val="6A6466"/>
                </a:solidFill>
                <a:cs typeface="Arial" charset="0"/>
              </a:rPr>
              <a:t>Growth rate of various functions</a:t>
            </a:r>
          </a:p>
        </p:txBody>
      </p:sp>
      <p:pic>
        <p:nvPicPr>
          <p:cNvPr id="7" name="Picture 7" descr="A graph depicting the growth rate of various functions. The x-axis labeled n ranges from 0 to 10 in increments of 2. The y-axis labeled f left parenthesis n right parenthesis ranges from 0 to 10 in increments of 2. A linear line starts from the origin and moves upwards to the right and is labeled f left parenthesis n right parenthesis. A curve starts from 1 on the x-axis and moves toward the right through coordinates (2 comma 1), (4 comma 2), (6 comma 2.2), (8 comma 2.4) and terminates (10 comma 3) and the curve is labeled f left parenthesis n right parenthesis equals log superscript 2 n. A line starts from (1 comma 0) moves upwards through coordinates (2 comma 2), (4 comma 6), and terminates at (4 comma 10) and is labeled f left parenthesis n right parenthesis equals 2 superscript n. An upward curve starts from (0 comma 0), moves upwards through coordinates (2 comma 4), (2.2 comma 6), and terminates at (5 comma 10) and the curve is labeled f left parenthesis n right parenthesis equals 2 superscript n. Another curve starts from (0 comma 1) moves upwards through coordinates (2 comma 4), (2.3 comma 6), and terminates at (5.2 comma 10).">
            <a:extLst>
              <a:ext uri="{FF2B5EF4-FFF2-40B4-BE49-F238E27FC236}">
                <a16:creationId xmlns:a16="http://schemas.microsoft.com/office/drawing/2014/main" id="{263862DD-F66C-4452-8DAE-D861277A924C}"/>
              </a:ext>
            </a:extLst>
          </p:cNvPr>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1135603" y="1949301"/>
            <a:ext cx="6874382" cy="416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dirty="0"/>
              <a:t>Asymptotic Notation: Big-O Notation (5 of 8)</a:t>
            </a:r>
          </a:p>
        </p:txBody>
      </p:sp>
      <p:sp>
        <p:nvSpPr>
          <p:cNvPr id="6" name="Content Placeholder 5"/>
          <p:cNvSpPr>
            <a:spLocks noGrp="1"/>
          </p:cNvSpPr>
          <p:nvPr>
            <p:ph idx="1"/>
          </p:nvPr>
        </p:nvSpPr>
        <p:spPr>
          <a:xfrm>
            <a:off x="365125" y="1538818"/>
            <a:ext cx="8415338" cy="2215991"/>
          </a:xfrm>
        </p:spPr>
        <p:txBody>
          <a:bodyPr/>
          <a:lstStyle/>
          <a:p>
            <a:pPr eaLnBrk="1" hangingPunct="1">
              <a:buFont typeface="Arial" charset="0"/>
              <a:buChar char="•"/>
              <a:defRPr/>
            </a:pPr>
            <a:r>
              <a:rPr lang="en-US" dirty="0"/>
              <a:t>Let </a:t>
            </a:r>
            <a:r>
              <a:rPr lang="en-US" i="1" dirty="0"/>
              <a:t>f</a:t>
            </a:r>
            <a:r>
              <a:rPr lang="en-US" dirty="0"/>
              <a:t> be a function of </a:t>
            </a:r>
            <a:r>
              <a:rPr lang="en-US" i="1" dirty="0"/>
              <a:t>n</a:t>
            </a:r>
          </a:p>
          <a:p>
            <a:pPr eaLnBrk="1" hangingPunct="1">
              <a:buFont typeface="Arial" charset="0"/>
              <a:buChar char="•"/>
              <a:defRPr/>
            </a:pPr>
            <a:r>
              <a:rPr lang="en-US" u="sng" dirty="0"/>
              <a:t>Asymptotic</a:t>
            </a:r>
            <a:r>
              <a:rPr lang="en-US" dirty="0"/>
              <a:t>: the study of the function </a:t>
            </a:r>
            <a:r>
              <a:rPr lang="en-US" i="1" dirty="0"/>
              <a:t>f</a:t>
            </a:r>
            <a:r>
              <a:rPr lang="en-US" dirty="0"/>
              <a:t> as </a:t>
            </a:r>
            <a:r>
              <a:rPr lang="en-US" i="1" dirty="0"/>
              <a:t>n</a:t>
            </a:r>
            <a:r>
              <a:rPr lang="en-US" dirty="0"/>
              <a:t> becomes larger and larger without bound</a:t>
            </a:r>
          </a:p>
          <a:p>
            <a:pPr eaLnBrk="1" hangingPunct="1">
              <a:buFont typeface="Arial" charset="0"/>
              <a:buChar char="•"/>
              <a:defRPr/>
            </a:pPr>
            <a:r>
              <a:rPr lang="en-US" dirty="0"/>
              <a:t>Let </a:t>
            </a:r>
            <a:r>
              <a:rPr lang="en-US" i="1" dirty="0"/>
              <a:t>f</a:t>
            </a:r>
            <a:r>
              <a:rPr lang="en-US" dirty="0"/>
              <a:t> and </a:t>
            </a:r>
            <a:r>
              <a:rPr lang="en-US" i="1" dirty="0"/>
              <a:t>g</a:t>
            </a:r>
            <a:r>
              <a:rPr lang="en-US" dirty="0"/>
              <a:t> be real-valued, non-negative functions</a:t>
            </a:r>
          </a:p>
          <a:p>
            <a:pPr eaLnBrk="1" hangingPunct="1">
              <a:buFont typeface="Arial" charset="0"/>
              <a:buChar char="•"/>
              <a:defRPr/>
            </a:pPr>
            <a:r>
              <a:rPr lang="en-US" i="1" dirty="0"/>
              <a:t>f(n)</a:t>
            </a:r>
            <a:r>
              <a:rPr lang="en-US" dirty="0"/>
              <a:t> is </a:t>
            </a:r>
            <a:r>
              <a:rPr lang="en-US" u="sng" dirty="0"/>
              <a:t>Big-O</a:t>
            </a:r>
            <a:r>
              <a:rPr lang="en-US" dirty="0"/>
              <a:t> of </a:t>
            </a:r>
            <a:r>
              <a:rPr lang="en-US" i="1" dirty="0"/>
              <a:t>g(n)</a:t>
            </a:r>
            <a:r>
              <a:rPr lang="en-US" dirty="0"/>
              <a:t>, written </a:t>
            </a:r>
            <a:r>
              <a:rPr lang="en-US" i="1" dirty="0"/>
              <a:t>f(n) = O(g(n)) </a:t>
            </a:r>
            <a:r>
              <a:rPr lang="en-US" dirty="0"/>
              <a:t>if there are constants </a:t>
            </a:r>
            <a:r>
              <a:rPr lang="en-US" i="1" dirty="0"/>
              <a:t>c</a:t>
            </a:r>
            <a:r>
              <a:rPr lang="en-US" dirty="0"/>
              <a:t> and </a:t>
            </a:r>
            <a:r>
              <a:rPr lang="en-US" i="1" dirty="0"/>
              <a:t>n</a:t>
            </a:r>
            <a:r>
              <a:rPr lang="en-US" i="1" baseline="-25000" dirty="0"/>
              <a:t>0</a:t>
            </a:r>
            <a:r>
              <a:rPr lang="en-US" dirty="0"/>
              <a:t> such that</a:t>
            </a:r>
          </a:p>
        </p:txBody>
      </p:sp>
      <p:pic>
        <p:nvPicPr>
          <p:cNvPr id="7" name="Content Placeholder 6" descr="f left parenthesis n right parenthesis less than or equal to cg left parenthesis n right parenthesis for all n greater than or equal to n subscript 0">
            <a:extLst>
              <a:ext uri="{FF2B5EF4-FFF2-40B4-BE49-F238E27FC236}">
                <a16:creationId xmlns:a16="http://schemas.microsoft.com/office/drawing/2014/main" id="{C739002E-6037-4E8C-B60A-D8E5C7048ACC}"/>
              </a:ext>
            </a:extLst>
          </p:cNvPr>
          <p:cNvPicPr>
            <a:picLocks noGrp="1" noChangeAspect="1"/>
          </p:cNvPicPr>
          <p:nvPr>
            <p:ph idx="11"/>
          </p:nvPr>
        </p:nvPicPr>
        <p:blipFill>
          <a:blip r:embed="rId3"/>
          <a:stretch>
            <a:fillRect/>
          </a:stretch>
        </p:blipFill>
        <p:spPr>
          <a:xfrm>
            <a:off x="990600" y="3886200"/>
            <a:ext cx="2752725" cy="3905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lstStyle/>
          <a:p>
            <a:pPr eaLnBrk="1" hangingPunct="1"/>
            <a:r>
              <a:rPr lang="en-US" altLang="en-US" dirty="0"/>
              <a:t>Asymptotic Notation: Big-O Notation (6 of 8)</a:t>
            </a:r>
          </a:p>
        </p:txBody>
      </p:sp>
      <p:sp>
        <p:nvSpPr>
          <p:cNvPr id="3" name="Content Placeholder 2">
            <a:extLst>
              <a:ext uri="{FF2B5EF4-FFF2-40B4-BE49-F238E27FC236}">
                <a16:creationId xmlns:a16="http://schemas.microsoft.com/office/drawing/2014/main" id="{140F4891-6B04-459D-AD55-C952AC279FCC}"/>
              </a:ext>
            </a:extLst>
          </p:cNvPr>
          <p:cNvSpPr>
            <a:spLocks noGrp="1"/>
          </p:cNvSpPr>
          <p:nvPr>
            <p:ph idx="1"/>
          </p:nvPr>
        </p:nvSpPr>
        <p:spPr>
          <a:xfrm>
            <a:off x="365125" y="1538288"/>
            <a:ext cx="2911475" cy="296235"/>
          </a:xfrm>
        </p:spPr>
        <p:txBody>
          <a:bodyPr/>
          <a:lstStyle/>
          <a:p>
            <a:pPr marL="0" lvl="0" indent="0" eaLnBrk="1" hangingPunct="1">
              <a:lnSpc>
                <a:spcPct val="100000"/>
              </a:lnSpc>
              <a:spcBef>
                <a:spcPct val="0"/>
              </a:spcBef>
              <a:buClrTx/>
              <a:buNone/>
              <a:defRPr/>
            </a:pPr>
            <a:r>
              <a:rPr lang="en-US" b="1" dirty="0">
                <a:cs typeface="Arial" charset="0"/>
              </a:rPr>
              <a:t>TABLE 18-6 </a:t>
            </a:r>
            <a:r>
              <a:rPr lang="en-US" dirty="0">
                <a:cs typeface="Arial" charset="0"/>
              </a:rPr>
              <a:t>Growth Rate of</a:t>
            </a:r>
          </a:p>
        </p:txBody>
      </p:sp>
      <p:pic>
        <p:nvPicPr>
          <p:cNvPr id="9" name="Content Placeholder 8" descr="n squared and n squared plus 4n plus 20">
            <a:extLst>
              <a:ext uri="{FF2B5EF4-FFF2-40B4-BE49-F238E27FC236}">
                <a16:creationId xmlns:a16="http://schemas.microsoft.com/office/drawing/2014/main" id="{1222EEAA-079D-4227-9D4B-028ADEFB0D51}"/>
              </a:ext>
            </a:extLst>
          </p:cNvPr>
          <p:cNvPicPr>
            <a:picLocks noGrp="1" noChangeAspect="1"/>
          </p:cNvPicPr>
          <p:nvPr>
            <p:ph idx="12"/>
          </p:nvPr>
        </p:nvPicPr>
        <p:blipFill>
          <a:blip r:embed="rId3"/>
          <a:stretch>
            <a:fillRect/>
          </a:stretch>
        </p:blipFill>
        <p:spPr>
          <a:xfrm>
            <a:off x="3218587" y="1500154"/>
            <a:ext cx="2054210" cy="392167"/>
          </a:xfrm>
          <a:prstGeom prst="rect">
            <a:avLst/>
          </a:prstGeom>
        </p:spPr>
      </p:pic>
      <p:pic>
        <p:nvPicPr>
          <p:cNvPr id="7" name="Picture 7" descr="A Table has 5 rows and 3 columns. The columns have the following headings from left to right. n , g(n) = (n^2) , f(n) = (n^2)+4n+20. The row entries are as follows. Row 1. n , 10. g(n) = (n^2) , 100. f(n) = (n^2)+4n+20, 160. Row 2. n , 50. g(n) = (n^2) , 2500. f(n) = (n^2)+4n+20, 2720. Row 3. n , 100. g(n) = (n^2) , 10000. f(n) = (n^2)+4n+20, 10420. Row 4. n , 1000. g(n) = (n^2) , 1000000. f(n) = (n^2)+4n+20, 1004020. Row 5. n , 10000. g(n) = (n^2) , 100000000. f(n) = (n^2)+4n+20, 100040020.">
            <a:extLst>
              <a:ext uri="{FF2B5EF4-FFF2-40B4-BE49-F238E27FC236}">
                <a16:creationId xmlns:a16="http://schemas.microsoft.com/office/drawing/2014/main" id="{603F7DA1-D537-41EB-ADC4-D03087EE241B}"/>
              </a:ext>
            </a:extLst>
          </p:cNvPr>
          <p:cNvPicPr>
            <a:picLocks noGrp="1" noChangeAspect="1" noChangeArrowheads="1"/>
          </p:cNvPicPr>
          <p:nvPr>
            <p:ph idx="10"/>
          </p:nvPr>
        </p:nvPicPr>
        <p:blipFill>
          <a:blip r:embed="rId4">
            <a:extLst>
              <a:ext uri="{28A0092B-C50C-407E-A947-70E740481C1C}">
                <a14:useLocalDpi xmlns:a14="http://schemas.microsoft.com/office/drawing/2010/main" val="0"/>
              </a:ext>
            </a:extLst>
          </a:blip>
          <a:stretch>
            <a:fillRect/>
          </a:stretch>
        </p:blipFill>
        <p:spPr bwMode="auto">
          <a:xfrm>
            <a:off x="1161657" y="2263040"/>
            <a:ext cx="6822273" cy="219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5"/>
          <p:cNvSpPr>
            <a:spLocks noGrp="1" noChangeArrowheads="1"/>
          </p:cNvSpPr>
          <p:nvPr>
            <p:ph type="title"/>
          </p:nvPr>
        </p:nvSpPr>
        <p:spPr/>
        <p:txBody>
          <a:bodyPr/>
          <a:lstStyle/>
          <a:p>
            <a:pPr eaLnBrk="1" hangingPunct="1"/>
            <a:r>
              <a:rPr lang="en-US" altLang="en-US" dirty="0"/>
              <a:t>Asymptotic Notation: Big-O Notation (7 of 8)</a:t>
            </a:r>
          </a:p>
        </p:txBody>
      </p:sp>
      <p:sp>
        <p:nvSpPr>
          <p:cNvPr id="3" name="Content Placeholder 2">
            <a:extLst>
              <a:ext uri="{FF2B5EF4-FFF2-40B4-BE49-F238E27FC236}">
                <a16:creationId xmlns:a16="http://schemas.microsoft.com/office/drawing/2014/main" id="{8B2DF7C3-6CB0-41C8-8084-B6CE030AA694}"/>
              </a:ext>
            </a:extLst>
          </p:cNvPr>
          <p:cNvSpPr>
            <a:spLocks noGrp="1"/>
          </p:cNvSpPr>
          <p:nvPr>
            <p:ph idx="1"/>
          </p:nvPr>
        </p:nvSpPr>
        <p:spPr>
          <a:xfrm>
            <a:off x="365125" y="1538817"/>
            <a:ext cx="8415338" cy="307777"/>
          </a:xfrm>
        </p:spPr>
        <p:txBody>
          <a:bodyPr/>
          <a:lstStyle/>
          <a:p>
            <a:pPr marL="0" lvl="0" indent="0" eaLnBrk="1" hangingPunct="1">
              <a:lnSpc>
                <a:spcPct val="100000"/>
              </a:lnSpc>
              <a:spcBef>
                <a:spcPct val="0"/>
              </a:spcBef>
              <a:buClrTx/>
              <a:buNone/>
              <a:defRPr/>
            </a:pPr>
            <a:r>
              <a:rPr lang="en-US" b="1" dirty="0">
                <a:cs typeface="Arial" charset="0"/>
              </a:rPr>
              <a:t>TABLE 18-7 </a:t>
            </a:r>
            <a:r>
              <a:rPr lang="en-US" dirty="0">
                <a:cs typeface="Arial" charset="0"/>
              </a:rPr>
              <a:t>Some Big-O Functions That Appear in Algorithm Analysis</a:t>
            </a:r>
          </a:p>
        </p:txBody>
      </p:sp>
      <p:pic>
        <p:nvPicPr>
          <p:cNvPr id="9" name="Picture 7" descr="A Table has 6 rows and 2 columns. The columns have the following headings from left to right. Function g(n), Growth rate of f(n). The row entries are as follows. Row 1. Function g(n), g(n)=1. Growth rate of f(n), The growth rate is constant and so does not depend on n, the size of the problem. Row 2. Function g(n), g(n)=log_2(n). Growth rate of f(n), The growth rate is a function of log_2(n). Because a logarithm function grows slowly, the growth rate of the function f is also slow. Row 3. Function g(n), g(n)=n. Growth rate of f(n), The growth rate is linear. The growth rate of f is directly proportional to the size of the problem. Row 4. Function g(n), g(n)=nlog_2(n). Growth rate of f(n), The growth rate is faster than the linear algorithm. Row 5. Function g(n), g(n)=(n^2). Growth rate of f(n), The growth rate of such function increases rapidly with the size of the problem. The growth rate is quadrupled when the problem size is doubled. Row 6. Function g(n), g(n)=(2^n). Growth rate of f(n), The growth rate is exponential. The growth rate is squares when the problem size is doubled.">
            <a:extLst>
              <a:ext uri="{FF2B5EF4-FFF2-40B4-BE49-F238E27FC236}">
                <a16:creationId xmlns:a16="http://schemas.microsoft.com/office/drawing/2014/main" id="{EF14913E-5B5D-469A-AE31-6FD0C35563D2}"/>
              </a:ext>
            </a:extLst>
          </p:cNvPr>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950156" y="2046767"/>
            <a:ext cx="7245274" cy="3402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a:t>Asymptotic Notation: Big-O Notation (8 of 8)</a:t>
            </a:r>
          </a:p>
        </p:txBody>
      </p:sp>
      <p:sp>
        <p:nvSpPr>
          <p:cNvPr id="32771" name="Rectangle 3"/>
          <p:cNvSpPr>
            <a:spLocks noGrp="1" noChangeArrowheads="1"/>
          </p:cNvSpPr>
          <p:nvPr>
            <p:ph idx="1"/>
          </p:nvPr>
        </p:nvSpPr>
        <p:spPr>
          <a:xfrm>
            <a:off x="365125" y="1538288"/>
            <a:ext cx="8415338" cy="324291"/>
          </a:xfrm>
        </p:spPr>
        <p:txBody>
          <a:bodyPr/>
          <a:lstStyle/>
          <a:p>
            <a:pPr eaLnBrk="1" hangingPunct="1"/>
            <a:r>
              <a:rPr lang="en-US" altLang="en-US" dirty="0"/>
              <a:t>We can use Big-O notation to compare sequential and binary search algorithms:</a:t>
            </a:r>
          </a:p>
        </p:txBody>
      </p:sp>
      <p:sp>
        <p:nvSpPr>
          <p:cNvPr id="3" name="Content Placeholder 2">
            <a:extLst>
              <a:ext uri="{FF2B5EF4-FFF2-40B4-BE49-F238E27FC236}">
                <a16:creationId xmlns:a16="http://schemas.microsoft.com/office/drawing/2014/main" id="{75E400DE-39F9-442F-8930-8F68ED9B6E7D}"/>
              </a:ext>
            </a:extLst>
          </p:cNvPr>
          <p:cNvSpPr>
            <a:spLocks noGrp="1"/>
          </p:cNvSpPr>
          <p:nvPr>
            <p:ph idx="10"/>
          </p:nvPr>
        </p:nvSpPr>
        <p:spPr>
          <a:xfrm>
            <a:off x="365125" y="1999244"/>
            <a:ext cx="7102475" cy="324291"/>
          </a:xfrm>
        </p:spPr>
        <p:txBody>
          <a:bodyPr/>
          <a:lstStyle/>
          <a:p>
            <a:pPr marL="0" lvl="0" indent="0" eaLnBrk="1" hangingPunct="1">
              <a:lnSpc>
                <a:spcPct val="100000"/>
              </a:lnSpc>
              <a:spcBef>
                <a:spcPct val="0"/>
              </a:spcBef>
              <a:buClrTx/>
              <a:buNone/>
              <a:defRPr/>
            </a:pPr>
            <a:r>
              <a:rPr lang="en-US" b="1" dirty="0">
                <a:cs typeface="Arial" charset="0"/>
              </a:rPr>
              <a:t>TABLE 18-8 </a:t>
            </a:r>
            <a:r>
              <a:rPr lang="en-US" dirty="0">
                <a:cs typeface="Arial" charset="0"/>
              </a:rPr>
              <a:t>Number of Comparisons for a List of Length </a:t>
            </a:r>
            <a:r>
              <a:rPr lang="en-US" i="1" dirty="0">
                <a:cs typeface="Arial" charset="0"/>
              </a:rPr>
              <a:t>n</a:t>
            </a:r>
            <a:endParaRPr lang="en-US" dirty="0">
              <a:cs typeface="Arial" charset="0"/>
            </a:endParaRPr>
          </a:p>
        </p:txBody>
      </p:sp>
      <p:pic>
        <p:nvPicPr>
          <p:cNvPr id="9" name="Picture 7" descr="A Table has 2 rows and 3 columns. The columns have the following headings from left to right. Algorithm, Successful search, Unsuccessful search. The row entries are as follows. Row 1. Algorithm, Sequential search. Successful search, (n+1)/2 = (1/2)n+(1/2)=O(n). Unsuccessful search, n = O(n). Row 2. Algorithm, Binary search. Successful search, 2log_2n-3 = O(log_2n). Unsuccessful search, 2log_2n = O(log_2n).">
            <a:extLst>
              <a:ext uri="{FF2B5EF4-FFF2-40B4-BE49-F238E27FC236}">
                <a16:creationId xmlns:a16="http://schemas.microsoft.com/office/drawing/2014/main" id="{263422C1-8E5F-46F4-A9D6-EA8933213C57}"/>
              </a:ext>
            </a:extLst>
          </p:cNvPr>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442389" y="2486559"/>
            <a:ext cx="8234838" cy="153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6"/>
          <p:cNvSpPr>
            <a:spLocks noGrp="1" noChangeArrowheads="1"/>
          </p:cNvSpPr>
          <p:nvPr>
            <p:ph type="title"/>
          </p:nvPr>
        </p:nvSpPr>
        <p:spPr/>
        <p:txBody>
          <a:bodyPr/>
          <a:lstStyle/>
          <a:p>
            <a:pPr eaLnBrk="1" hangingPunct="1"/>
            <a:r>
              <a:rPr lang="en-US" altLang="en-US" dirty="0"/>
              <a:t>Lower Bound on Comparison-Based Search Algorithms</a:t>
            </a:r>
          </a:p>
        </p:txBody>
      </p:sp>
      <p:sp>
        <p:nvSpPr>
          <p:cNvPr id="33795" name="Rectangle 7"/>
          <p:cNvSpPr>
            <a:spLocks noGrp="1" noChangeArrowheads="1"/>
          </p:cNvSpPr>
          <p:nvPr>
            <p:ph idx="1"/>
          </p:nvPr>
        </p:nvSpPr>
        <p:spPr>
          <a:xfrm>
            <a:off x="365125" y="1538288"/>
            <a:ext cx="8415338" cy="671512"/>
          </a:xfrm>
        </p:spPr>
        <p:txBody>
          <a:bodyPr/>
          <a:lstStyle/>
          <a:p>
            <a:pPr eaLnBrk="1" hangingPunct="1"/>
            <a:r>
              <a:rPr lang="en-US" altLang="en-US" u="sng" dirty="0"/>
              <a:t>Comparison-based search algorithms</a:t>
            </a:r>
            <a:r>
              <a:rPr lang="en-US" altLang="en-US" dirty="0"/>
              <a:t>: </a:t>
            </a:r>
          </a:p>
          <a:p>
            <a:pPr lvl="1" eaLnBrk="1" hangingPunct="1"/>
            <a:r>
              <a:rPr lang="en-US" altLang="en-US" dirty="0"/>
              <a:t>Search a list by comparing the target element with list elements</a:t>
            </a:r>
          </a:p>
        </p:txBody>
      </p:sp>
      <p:sp>
        <p:nvSpPr>
          <p:cNvPr id="3" name="Content Placeholder 2">
            <a:extLst>
              <a:ext uri="{FF2B5EF4-FFF2-40B4-BE49-F238E27FC236}">
                <a16:creationId xmlns:a16="http://schemas.microsoft.com/office/drawing/2014/main" id="{69FB27EC-CD8C-427F-814C-C0583F25908E}"/>
              </a:ext>
            </a:extLst>
          </p:cNvPr>
          <p:cNvSpPr>
            <a:spLocks noGrp="1"/>
          </p:cNvSpPr>
          <p:nvPr>
            <p:ph idx="10"/>
          </p:nvPr>
        </p:nvSpPr>
        <p:spPr>
          <a:xfrm>
            <a:off x="365125" y="2362200"/>
            <a:ext cx="8415338" cy="1798954"/>
          </a:xfrm>
        </p:spPr>
        <p:txBody>
          <a:bodyPr/>
          <a:lstStyle/>
          <a:p>
            <a:pPr marL="0" indent="0">
              <a:lnSpc>
                <a:spcPct val="150000"/>
              </a:lnSpc>
              <a:buNone/>
            </a:pPr>
            <a:r>
              <a:rPr lang="en-US" b="1" dirty="0"/>
              <a:t>Theorem: </a:t>
            </a:r>
            <a:r>
              <a:rPr lang="en-US" dirty="0"/>
              <a:t>Let </a:t>
            </a:r>
            <a:r>
              <a:rPr lang="en-US" i="1" dirty="0"/>
              <a:t>L </a:t>
            </a:r>
            <a:r>
              <a:rPr lang="en-US" dirty="0"/>
              <a:t>be a list of size </a:t>
            </a:r>
            <a:r>
              <a:rPr lang="en-US" i="1" dirty="0"/>
              <a:t>n </a:t>
            </a:r>
            <a:r>
              <a:rPr lang="en-US" dirty="0"/>
              <a:t>&gt; 1. Suppose that the elements of </a:t>
            </a:r>
            <a:r>
              <a:rPr lang="en-US" i="1" dirty="0"/>
              <a:t>L </a:t>
            </a:r>
            <a:r>
              <a:rPr lang="en-US" dirty="0"/>
              <a:t>are sorted. If SRH(</a:t>
            </a:r>
            <a:r>
              <a:rPr lang="en-US" i="1" dirty="0"/>
              <a:t>n</a:t>
            </a:r>
            <a:r>
              <a:rPr lang="en-US" dirty="0"/>
              <a:t>) denotes the minimum number of comparisons needed, in the worst case, by using a comparison-based algorithm to recognize whether an element </a:t>
            </a:r>
            <a:r>
              <a:rPr lang="en-US" i="1" dirty="0"/>
              <a:t>x </a:t>
            </a:r>
            <a:r>
              <a:rPr lang="en-US" dirty="0"/>
              <a:t>is in </a:t>
            </a:r>
            <a:r>
              <a:rPr lang="en-US" i="1" dirty="0"/>
              <a:t>L</a:t>
            </a:r>
            <a:r>
              <a:rPr lang="en-US" dirty="0"/>
              <a:t>, then</a:t>
            </a:r>
            <a:endParaRPr lang="en-IN" dirty="0"/>
          </a:p>
        </p:txBody>
      </p:sp>
      <p:pic>
        <p:nvPicPr>
          <p:cNvPr id="8" name="Content Placeholder 7" descr="SRH left parenthesis n right parenthesis greater than or equal to log subscript 2 left parenthesis n plus 1 right parenthesis period ">
            <a:extLst>
              <a:ext uri="{FF2B5EF4-FFF2-40B4-BE49-F238E27FC236}">
                <a16:creationId xmlns:a16="http://schemas.microsoft.com/office/drawing/2014/main" id="{C92CF579-D619-49BB-BDA7-2905621A8702}"/>
              </a:ext>
            </a:extLst>
          </p:cNvPr>
          <p:cNvPicPr>
            <a:picLocks noGrp="1" noChangeAspect="1"/>
          </p:cNvPicPr>
          <p:nvPr>
            <p:ph idx="11"/>
          </p:nvPr>
        </p:nvPicPr>
        <p:blipFill>
          <a:blip r:embed="rId3"/>
          <a:stretch>
            <a:fillRect/>
          </a:stretch>
        </p:blipFill>
        <p:spPr>
          <a:xfrm>
            <a:off x="887847" y="3844461"/>
            <a:ext cx="2243026" cy="343051"/>
          </a:xfrm>
          <a:prstGeom prst="rect">
            <a:avLst/>
          </a:prstGeom>
        </p:spPr>
      </p:pic>
      <p:sp>
        <p:nvSpPr>
          <p:cNvPr id="5" name="Content Placeholder 4">
            <a:extLst>
              <a:ext uri="{FF2B5EF4-FFF2-40B4-BE49-F238E27FC236}">
                <a16:creationId xmlns:a16="http://schemas.microsoft.com/office/drawing/2014/main" id="{3D7FED48-59DA-48F1-B3CA-C6F33EE60CB2}"/>
              </a:ext>
            </a:extLst>
          </p:cNvPr>
          <p:cNvSpPr>
            <a:spLocks noGrp="1"/>
          </p:cNvSpPr>
          <p:nvPr>
            <p:ph idx="12"/>
          </p:nvPr>
        </p:nvSpPr>
        <p:spPr>
          <a:xfrm>
            <a:off x="364331" y="4371126"/>
            <a:ext cx="8415338" cy="1363540"/>
          </a:xfrm>
        </p:spPr>
        <p:txBody>
          <a:bodyPr/>
          <a:lstStyle/>
          <a:p>
            <a:pPr marL="0" indent="0">
              <a:buNone/>
            </a:pPr>
            <a:r>
              <a:rPr lang="en-US" b="1" dirty="0"/>
              <a:t>Corollary: </a:t>
            </a:r>
            <a:r>
              <a:rPr lang="en-US" dirty="0"/>
              <a:t>The binary search algorithm is an optimal worst-case algorithm for solving search problems by the comparison method.</a:t>
            </a:r>
          </a:p>
          <a:p>
            <a:pPr marL="0" indent="0">
              <a:buNone/>
            </a:pPr>
            <a:r>
              <a:rPr lang="en-US" dirty="0"/>
              <a:t>From these results, it follows that if we want to design a search algorithm that is of an order less than log</a:t>
            </a:r>
            <a:r>
              <a:rPr lang="en-US" baseline="-25000" dirty="0"/>
              <a:t>2</a:t>
            </a:r>
            <a:r>
              <a:rPr lang="en-US" i="1" dirty="0"/>
              <a:t>n</a:t>
            </a:r>
            <a:r>
              <a:rPr lang="en-US" dirty="0"/>
              <a:t>, then it cannot be comparison based.</a:t>
            </a:r>
            <a:endParaRPr lang="en-IN" dirty="0"/>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762000" y="406400"/>
            <a:ext cx="8026400" cy="296863"/>
          </a:xfrm>
        </p:spPr>
        <p:txBody>
          <a:bodyPr/>
          <a:lstStyle/>
          <a:p>
            <a:pPr eaLnBrk="1" hangingPunct="1"/>
            <a:r>
              <a:rPr lang="en-US" altLang="en-US" dirty="0"/>
              <a:t>Summary (1 of 2)</a:t>
            </a:r>
          </a:p>
        </p:txBody>
      </p:sp>
      <p:sp>
        <p:nvSpPr>
          <p:cNvPr id="78851" name="Rectangle 3"/>
          <p:cNvSpPr>
            <a:spLocks noGrp="1" noChangeArrowheads="1"/>
          </p:cNvSpPr>
          <p:nvPr>
            <p:ph idx="1"/>
          </p:nvPr>
        </p:nvSpPr>
        <p:spPr>
          <a:xfrm>
            <a:off x="365125" y="1538288"/>
            <a:ext cx="8415338" cy="2449901"/>
          </a:xfrm>
        </p:spPr>
        <p:txBody>
          <a:bodyPr/>
          <a:lstStyle/>
          <a:p>
            <a:pPr eaLnBrk="1" hangingPunct="1"/>
            <a:r>
              <a:rPr lang="en-US" altLang="en-US" dirty="0"/>
              <a:t>On average, a sequential search searches half the list and makes </a:t>
            </a:r>
            <a:r>
              <a:rPr lang="en-US" altLang="en-US" i="1" dirty="0"/>
              <a:t>O</a:t>
            </a:r>
            <a:r>
              <a:rPr lang="en-US" altLang="en-US" dirty="0"/>
              <a:t>(</a:t>
            </a:r>
            <a:r>
              <a:rPr lang="en-US" altLang="en-US" i="1" dirty="0"/>
              <a:t>n</a:t>
            </a:r>
            <a:r>
              <a:rPr lang="en-US" altLang="en-US" dirty="0"/>
              <a:t>) comparisons</a:t>
            </a:r>
          </a:p>
          <a:p>
            <a:pPr lvl="1" eaLnBrk="1" hangingPunct="1"/>
            <a:r>
              <a:rPr lang="en-US" altLang="en-US" dirty="0"/>
              <a:t>Not efficient for large lists</a:t>
            </a:r>
          </a:p>
          <a:p>
            <a:pPr eaLnBrk="1" hangingPunct="1"/>
            <a:r>
              <a:rPr lang="en-US" altLang="en-US" dirty="0"/>
              <a:t>A binary search requires the list to be sorted</a:t>
            </a:r>
          </a:p>
          <a:p>
            <a:pPr lvl="1" eaLnBrk="1" hangingPunct="1"/>
            <a:r>
              <a:rPr lang="en-US" altLang="en-US" dirty="0"/>
              <a:t>2log</a:t>
            </a:r>
            <a:r>
              <a:rPr lang="en-US" altLang="en-US" baseline="-25000" dirty="0"/>
              <a:t>2</a:t>
            </a:r>
            <a:r>
              <a:rPr lang="en-US" altLang="en-US" i="1" dirty="0"/>
              <a:t>n</a:t>
            </a:r>
            <a:r>
              <a:rPr lang="en-US" altLang="en-US" dirty="0"/>
              <a:t> − 3 key comparisons</a:t>
            </a:r>
          </a:p>
          <a:p>
            <a:pPr eaLnBrk="1" hangingPunct="1"/>
            <a:r>
              <a:rPr lang="en-US" altLang="en-US" dirty="0"/>
              <a:t>Let </a:t>
            </a:r>
            <a:r>
              <a:rPr lang="en-US" altLang="en-US" i="1" dirty="0"/>
              <a:t>f</a:t>
            </a:r>
            <a:r>
              <a:rPr lang="en-US" altLang="en-US" dirty="0"/>
              <a:t> be a function of </a:t>
            </a:r>
            <a:r>
              <a:rPr lang="en-US" altLang="en-US" i="1" dirty="0"/>
              <a:t>n</a:t>
            </a:r>
            <a:r>
              <a:rPr lang="en-US" altLang="en-US" dirty="0"/>
              <a:t>: by </a:t>
            </a:r>
            <a:r>
              <a:rPr lang="en-US" altLang="en-US" u="sng" dirty="0"/>
              <a:t>asymptotic</a:t>
            </a:r>
            <a:r>
              <a:rPr lang="en-US" altLang="en-US" dirty="0"/>
              <a:t>, we mean the study of the function </a:t>
            </a:r>
            <a:r>
              <a:rPr lang="en-US" altLang="en-US" i="1" dirty="0"/>
              <a:t>f</a:t>
            </a:r>
            <a:r>
              <a:rPr lang="en-US" altLang="en-US" dirty="0"/>
              <a:t> as </a:t>
            </a:r>
            <a:r>
              <a:rPr lang="en-US" altLang="en-US" i="1" dirty="0"/>
              <a:t>n</a:t>
            </a:r>
            <a:r>
              <a:rPr lang="en-US" altLang="en-US" dirty="0"/>
              <a:t> becomes larger and larger without bound</a:t>
            </a: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dirty="0"/>
              <a:t>Summary (2 of 2)</a:t>
            </a:r>
          </a:p>
        </p:txBody>
      </p:sp>
      <p:sp>
        <p:nvSpPr>
          <p:cNvPr id="79875" name="Rectangle 3"/>
          <p:cNvSpPr>
            <a:spLocks noGrp="1" noChangeArrowheads="1"/>
          </p:cNvSpPr>
          <p:nvPr>
            <p:ph idx="1"/>
          </p:nvPr>
        </p:nvSpPr>
        <p:spPr>
          <a:xfrm>
            <a:off x="365125" y="1538288"/>
            <a:ext cx="8415338" cy="1188018"/>
          </a:xfrm>
        </p:spPr>
        <p:txBody>
          <a:bodyPr/>
          <a:lstStyle/>
          <a:p>
            <a:pPr eaLnBrk="1" hangingPunct="1"/>
            <a:r>
              <a:rPr lang="en-US" altLang="en-US" dirty="0"/>
              <a:t>Binary search algorithm is the optimal worst-case algorithm for solving search problems by using the comparison method</a:t>
            </a:r>
          </a:p>
          <a:p>
            <a:pPr lvl="1" eaLnBrk="1" hangingPunct="1"/>
            <a:r>
              <a:rPr lang="en-US" altLang="en-US" dirty="0"/>
              <a:t>To construct a search algorithm of the order less than log</a:t>
            </a:r>
            <a:r>
              <a:rPr lang="en-US" altLang="en-US" baseline="-25000" dirty="0"/>
              <a:t>2</a:t>
            </a:r>
            <a:r>
              <a:rPr lang="en-US" altLang="en-US" sz="100" baseline="-25000" dirty="0"/>
              <a:t> </a:t>
            </a:r>
            <a:r>
              <a:rPr lang="en-US" altLang="en-US" i="1" dirty="0"/>
              <a:t>n</a:t>
            </a:r>
            <a:r>
              <a:rPr lang="en-US" altLang="en-US" dirty="0"/>
              <a:t>, it cannot be comparison based</a:t>
            </a:r>
          </a:p>
        </p:txBody>
      </p:sp>
      <p:sp>
        <p:nvSpPr>
          <p:cNvPr id="2" name="Content Placeholder 1">
            <a:extLst>
              <a:ext uri="{FF2B5EF4-FFF2-40B4-BE49-F238E27FC236}">
                <a16:creationId xmlns:a16="http://schemas.microsoft.com/office/drawing/2014/main" id="{CDB1E704-59EF-4030-B6E2-0A29C86DF52B}"/>
              </a:ext>
            </a:extLst>
          </p:cNvPr>
          <p:cNvSpPr>
            <a:spLocks noGrp="1"/>
          </p:cNvSpPr>
          <p:nvPr>
            <p:ph idx="10"/>
          </p:nvPr>
        </p:nvSpPr>
        <p:spPr>
          <a:xfrm>
            <a:off x="365125" y="2876113"/>
            <a:ext cx="1463675" cy="292388"/>
          </a:xfrm>
        </p:spPr>
        <p:txBody>
          <a:bodyPr/>
          <a:lstStyle/>
          <a:p>
            <a:pPr lvl="0" eaLnBrk="1" hangingPunct="1">
              <a:buClr>
                <a:srgbClr val="055C91"/>
              </a:buClr>
            </a:pPr>
            <a:r>
              <a:rPr lang="en-US" altLang="en-US" dirty="0"/>
              <a:t>Bubble sort:</a:t>
            </a:r>
          </a:p>
        </p:txBody>
      </p:sp>
      <p:pic>
        <p:nvPicPr>
          <p:cNvPr id="10" name="Content Placeholder 4" descr="O left parenthesis n squared right parenthesis">
            <a:extLst>
              <a:ext uri="{FF2B5EF4-FFF2-40B4-BE49-F238E27FC236}">
                <a16:creationId xmlns:a16="http://schemas.microsoft.com/office/drawing/2014/main" id="{403B3A40-22E6-483B-BEF1-3B5A927707FF}"/>
              </a:ext>
            </a:extLst>
          </p:cNvPr>
          <p:cNvPicPr>
            <a:picLocks noGrp="1" noChangeAspect="1"/>
          </p:cNvPicPr>
          <p:nvPr>
            <p:ph idx="11"/>
          </p:nvPr>
        </p:nvPicPr>
        <p:blipFill>
          <a:blip r:embed="rId3"/>
          <a:stretch>
            <a:fillRect/>
          </a:stretch>
        </p:blipFill>
        <p:spPr>
          <a:xfrm>
            <a:off x="1873506" y="2834439"/>
            <a:ext cx="602431" cy="401621"/>
          </a:xfrm>
          <a:prstGeom prst="rect">
            <a:avLst/>
          </a:prstGeom>
        </p:spPr>
      </p:pic>
      <p:sp>
        <p:nvSpPr>
          <p:cNvPr id="4" name="Content Placeholder 3">
            <a:extLst>
              <a:ext uri="{FF2B5EF4-FFF2-40B4-BE49-F238E27FC236}">
                <a16:creationId xmlns:a16="http://schemas.microsoft.com/office/drawing/2014/main" id="{2F4E8582-779B-485E-BE6E-B28C97094920}"/>
              </a:ext>
            </a:extLst>
          </p:cNvPr>
          <p:cNvSpPr>
            <a:spLocks noGrp="1"/>
          </p:cNvSpPr>
          <p:nvPr>
            <p:ph idx="12"/>
          </p:nvPr>
        </p:nvSpPr>
        <p:spPr>
          <a:xfrm>
            <a:off x="2529945" y="2876113"/>
            <a:ext cx="4131469" cy="292388"/>
          </a:xfrm>
        </p:spPr>
        <p:txBody>
          <a:bodyPr/>
          <a:lstStyle/>
          <a:p>
            <a:pPr marL="0" indent="0">
              <a:buNone/>
            </a:pPr>
            <a:r>
              <a:rPr lang="en-US" altLang="en-US" dirty="0"/>
              <a:t>key comparisons and item assignments</a:t>
            </a:r>
            <a:endParaRPr lang="en-IN" dirty="0"/>
          </a:p>
        </p:txBody>
      </p:sp>
      <p:sp>
        <p:nvSpPr>
          <p:cNvPr id="3" name="Content Placeholder 2">
            <a:extLst>
              <a:ext uri="{FF2B5EF4-FFF2-40B4-BE49-F238E27FC236}">
                <a16:creationId xmlns:a16="http://schemas.microsoft.com/office/drawing/2014/main" id="{0A5A55F6-8C76-44F5-48F5-AA3811503E1B}"/>
              </a:ext>
            </a:extLst>
          </p:cNvPr>
          <p:cNvSpPr>
            <a:spLocks noGrp="1"/>
          </p:cNvSpPr>
          <p:nvPr>
            <p:ph idx="13"/>
          </p:nvPr>
        </p:nvSpPr>
        <p:spPr/>
        <p:txBody>
          <a:bodyPr/>
          <a:lstStyle/>
          <a:p>
            <a:endParaRPr lang="en-US" dirty="0"/>
          </a:p>
        </p:txBody>
      </p:sp>
      <p:sp>
        <p:nvSpPr>
          <p:cNvPr id="6" name="Content Placeholder 5">
            <a:extLst>
              <a:ext uri="{FF2B5EF4-FFF2-40B4-BE49-F238E27FC236}">
                <a16:creationId xmlns:a16="http://schemas.microsoft.com/office/drawing/2014/main" id="{0A005E79-4146-D196-7070-ADFEC791E28E}"/>
              </a:ext>
            </a:extLst>
          </p:cNvPr>
          <p:cNvSpPr>
            <a:spLocks noGrp="1"/>
          </p:cNvSpPr>
          <p:nvPr>
            <p:ph idx="14"/>
          </p:nvPr>
        </p:nvSpPr>
        <p:spPr/>
        <p:txBody>
          <a:bodyPr/>
          <a:lstStyle/>
          <a:p>
            <a:endParaRPr lang="en-US"/>
          </a:p>
        </p:txBody>
      </p:sp>
      <p:sp>
        <p:nvSpPr>
          <p:cNvPr id="8" name="Content Placeholder 7">
            <a:extLst>
              <a:ext uri="{FF2B5EF4-FFF2-40B4-BE49-F238E27FC236}">
                <a16:creationId xmlns:a16="http://schemas.microsoft.com/office/drawing/2014/main" id="{5E99A83D-1F43-208A-C8FC-8A33B4725B2F}"/>
              </a:ext>
            </a:extLst>
          </p:cNvPr>
          <p:cNvSpPr>
            <a:spLocks noGrp="1"/>
          </p:cNvSpPr>
          <p:nvPr>
            <p:ph idx="15"/>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a:lstStyle/>
          <a:p>
            <a:pPr eaLnBrk="1" hangingPunct="1"/>
            <a:r>
              <a:rPr lang="en-US" altLang="en-US" dirty="0"/>
              <a:t>Introduction</a:t>
            </a:r>
          </a:p>
        </p:txBody>
      </p:sp>
      <p:sp>
        <p:nvSpPr>
          <p:cNvPr id="14339" name="Rectangle 8"/>
          <p:cNvSpPr>
            <a:spLocks noGrp="1" noChangeArrowheads="1"/>
          </p:cNvSpPr>
          <p:nvPr>
            <p:ph idx="1"/>
          </p:nvPr>
        </p:nvSpPr>
        <p:spPr>
          <a:xfrm>
            <a:off x="365125" y="1538289"/>
            <a:ext cx="8415338" cy="1662112"/>
          </a:xfrm>
        </p:spPr>
        <p:txBody>
          <a:bodyPr/>
          <a:lstStyle/>
          <a:p>
            <a:pPr eaLnBrk="1" hangingPunct="1"/>
            <a:r>
              <a:rPr lang="en-US" altLang="en-US" dirty="0"/>
              <a:t>Using a search algorithm, you can:</a:t>
            </a:r>
          </a:p>
          <a:p>
            <a:pPr lvl="1" eaLnBrk="1" hangingPunct="1"/>
            <a:r>
              <a:rPr lang="en-US" altLang="en-US" dirty="0"/>
              <a:t>Determine whether a particular item is in a list</a:t>
            </a:r>
          </a:p>
          <a:p>
            <a:pPr lvl="1" eaLnBrk="1" hangingPunct="1"/>
            <a:r>
              <a:rPr lang="en-US" altLang="en-US" dirty="0"/>
              <a:t>If the data is specially organized (for example, sorted), find the location in the list where a new item can be inserted</a:t>
            </a:r>
          </a:p>
          <a:p>
            <a:pPr lvl="1" eaLnBrk="1" hangingPunct="1"/>
            <a:r>
              <a:rPr lang="en-US" altLang="en-US" dirty="0"/>
              <a:t>Find the location of an item to be deleted</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Searching and Sorting Algorithms</a:t>
            </a:r>
          </a:p>
        </p:txBody>
      </p:sp>
      <p:sp>
        <p:nvSpPr>
          <p:cNvPr id="15363" name="Rectangle 3"/>
          <p:cNvSpPr>
            <a:spLocks noGrp="1" noChangeArrowheads="1"/>
          </p:cNvSpPr>
          <p:nvPr>
            <p:ph idx="1"/>
          </p:nvPr>
        </p:nvSpPr>
        <p:spPr>
          <a:xfrm>
            <a:off x="365125" y="1538289"/>
            <a:ext cx="8415338" cy="1128712"/>
          </a:xfrm>
        </p:spPr>
        <p:txBody>
          <a:bodyPr/>
          <a:lstStyle/>
          <a:p>
            <a:pPr eaLnBrk="1" hangingPunct="1"/>
            <a:r>
              <a:rPr lang="en-US" altLang="en-US" dirty="0"/>
              <a:t>Data can be organized with the help of an array or a linked list</a:t>
            </a:r>
          </a:p>
          <a:p>
            <a:pPr lvl="1" eaLnBrk="1" hangingPunct="1"/>
            <a:r>
              <a:rPr lang="en-US" altLang="en-US" dirty="0" err="1">
                <a:latin typeface="Courier New" pitchFamily="49" charset="0"/>
              </a:rPr>
              <a:t>unorderedLinkedList</a:t>
            </a:r>
            <a:endParaRPr lang="en-US" altLang="en-US" dirty="0">
              <a:latin typeface="Courier New" pitchFamily="49" charset="0"/>
            </a:endParaRPr>
          </a:p>
          <a:p>
            <a:pPr lvl="1" eaLnBrk="1" hangingPunct="1"/>
            <a:r>
              <a:rPr lang="en-US" altLang="en-US" dirty="0" err="1">
                <a:latin typeface="Courier New" pitchFamily="49" charset="0"/>
              </a:rPr>
              <a:t>unorderedArrayListType</a:t>
            </a:r>
            <a:endParaRPr lang="en-US" altLang="en-US" dirty="0">
              <a:latin typeface="Courier New"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US" altLang="en-US" dirty="0">
                <a:solidFill>
                  <a:srgbClr val="055C69"/>
                </a:solidFill>
              </a:rPr>
              <a:t>Search Algorithms</a:t>
            </a:r>
          </a:p>
        </p:txBody>
      </p:sp>
      <p:sp>
        <p:nvSpPr>
          <p:cNvPr id="16387" name="Rectangle 5"/>
          <p:cNvSpPr>
            <a:spLocks noGrp="1" noChangeArrowheads="1"/>
          </p:cNvSpPr>
          <p:nvPr>
            <p:ph idx="1"/>
          </p:nvPr>
        </p:nvSpPr>
        <p:spPr>
          <a:xfrm>
            <a:off x="365125" y="1538289"/>
            <a:ext cx="8415338" cy="1890712"/>
          </a:xfrm>
        </p:spPr>
        <p:txBody>
          <a:bodyPr/>
          <a:lstStyle/>
          <a:p>
            <a:pPr eaLnBrk="1" hangingPunct="1"/>
            <a:r>
              <a:rPr lang="en-US" altLang="en-US" u="sng" dirty="0"/>
              <a:t>Key</a:t>
            </a:r>
            <a:r>
              <a:rPr lang="en-US" altLang="en-US" dirty="0"/>
              <a:t> of the item</a:t>
            </a:r>
          </a:p>
          <a:p>
            <a:pPr lvl="1" eaLnBrk="1" hangingPunct="1"/>
            <a:r>
              <a:rPr lang="en-US" altLang="en-US" dirty="0"/>
              <a:t>Special member that uniquely identifies the item in the data set</a:t>
            </a:r>
          </a:p>
          <a:p>
            <a:pPr eaLnBrk="1" hangingPunct="1"/>
            <a:r>
              <a:rPr lang="en-US" altLang="en-US" dirty="0"/>
              <a:t>Key comparison: comparing the key of the search item with the key of an item in the list</a:t>
            </a:r>
          </a:p>
          <a:p>
            <a:pPr lvl="1" eaLnBrk="1" hangingPunct="1"/>
            <a:r>
              <a:rPr lang="en-US" altLang="en-US" dirty="0"/>
              <a:t>Can count the number of key comparisons</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pPr eaLnBrk="1" hangingPunct="1"/>
            <a:r>
              <a:rPr lang="en-US" altLang="en-US" dirty="0">
                <a:solidFill>
                  <a:srgbClr val="055C69"/>
                </a:solidFill>
              </a:rPr>
              <a:t>Sequential Search</a:t>
            </a:r>
          </a:p>
        </p:txBody>
      </p:sp>
      <p:sp>
        <p:nvSpPr>
          <p:cNvPr id="17411" name="Content Placeholder 3"/>
          <p:cNvSpPr>
            <a:spLocks noGrp="1"/>
          </p:cNvSpPr>
          <p:nvPr>
            <p:ph idx="1"/>
          </p:nvPr>
        </p:nvSpPr>
        <p:spPr>
          <a:xfrm>
            <a:off x="365125" y="1538289"/>
            <a:ext cx="8415338" cy="1890711"/>
          </a:xfrm>
        </p:spPr>
        <p:txBody>
          <a:bodyPr/>
          <a:lstStyle/>
          <a:p>
            <a:pPr eaLnBrk="1" hangingPunct="1"/>
            <a:r>
              <a:rPr lang="en-US" altLang="en-US" dirty="0"/>
              <a:t>Sequential search (linear search):</a:t>
            </a:r>
          </a:p>
          <a:p>
            <a:pPr lvl="1" eaLnBrk="1" hangingPunct="1"/>
            <a:r>
              <a:rPr lang="en-US" altLang="en-US" dirty="0"/>
              <a:t>Same for both array-based and linked lists</a:t>
            </a:r>
          </a:p>
          <a:p>
            <a:pPr lvl="1" eaLnBrk="1" hangingPunct="1"/>
            <a:r>
              <a:rPr lang="en-US" altLang="en-US" dirty="0"/>
              <a:t>Starts at first element and examines each element until a match is found</a:t>
            </a:r>
          </a:p>
          <a:p>
            <a:pPr eaLnBrk="1" hangingPunct="1"/>
            <a:r>
              <a:rPr lang="en-US" altLang="en-US" dirty="0"/>
              <a:t>Our implementation uses an iterative approach</a:t>
            </a:r>
          </a:p>
          <a:p>
            <a:pPr lvl="1" eaLnBrk="1" hangingPunct="1"/>
            <a:r>
              <a:rPr lang="en-US" altLang="en-US" dirty="0"/>
              <a:t>Can also be implemented with recursion</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p:txBody>
          <a:bodyPr/>
          <a:lstStyle/>
          <a:p>
            <a:pPr eaLnBrk="1" hangingPunct="1"/>
            <a:r>
              <a:rPr lang="en-US" altLang="en-US" dirty="0">
                <a:solidFill>
                  <a:srgbClr val="055C69"/>
                </a:solidFill>
              </a:rPr>
              <a:t>Sequential Search Analysis (1 of 2)</a:t>
            </a:r>
          </a:p>
        </p:txBody>
      </p:sp>
      <p:sp>
        <p:nvSpPr>
          <p:cNvPr id="18435" name="Rectangle 6"/>
          <p:cNvSpPr>
            <a:spLocks noGrp="1" noChangeArrowheads="1"/>
          </p:cNvSpPr>
          <p:nvPr>
            <p:ph idx="1"/>
          </p:nvPr>
        </p:nvSpPr>
        <p:spPr/>
        <p:txBody>
          <a:bodyPr/>
          <a:lstStyle/>
          <a:p>
            <a:pPr eaLnBrk="1" hangingPunct="1"/>
            <a:r>
              <a:rPr lang="en-US" altLang="en-US" dirty="0"/>
              <a:t>Statements before and after the loop are executed only once</a:t>
            </a:r>
          </a:p>
          <a:p>
            <a:pPr lvl="1" eaLnBrk="1" hangingPunct="1"/>
            <a:r>
              <a:rPr lang="en-US" altLang="en-US" dirty="0"/>
              <a:t>Require very little computer time</a:t>
            </a:r>
          </a:p>
          <a:p>
            <a:pPr eaLnBrk="1" hangingPunct="1"/>
            <a:r>
              <a:rPr lang="en-US" altLang="en-US" dirty="0"/>
              <a:t>Statements in the </a:t>
            </a:r>
            <a:r>
              <a:rPr lang="en-US" altLang="en-US" dirty="0">
                <a:latin typeface="Courier New" pitchFamily="49" charset="0"/>
              </a:rPr>
              <a:t>while</a:t>
            </a:r>
            <a:r>
              <a:rPr lang="en-US" altLang="en-US" dirty="0"/>
              <a:t> loop repeated several times</a:t>
            </a:r>
          </a:p>
          <a:p>
            <a:pPr lvl="1" eaLnBrk="1" hangingPunct="1"/>
            <a:r>
              <a:rPr lang="en-US" altLang="en-US" dirty="0"/>
              <a:t>Execution of the other statements in loop is directly related to outcome of key comparison</a:t>
            </a:r>
          </a:p>
          <a:p>
            <a:pPr eaLnBrk="1" hangingPunct="1"/>
            <a:r>
              <a:rPr lang="en-US" altLang="en-US" dirty="0"/>
              <a:t>Speed of a computer does not affect the number of key comparisons required</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dirty="0"/>
              <a:t>Sequential Search Analysis (2 of 2)</a:t>
            </a:r>
          </a:p>
        </p:txBody>
      </p:sp>
      <p:sp>
        <p:nvSpPr>
          <p:cNvPr id="19459" name="Rectangle 2"/>
          <p:cNvSpPr>
            <a:spLocks noGrp="1" noChangeArrowheads="1"/>
          </p:cNvSpPr>
          <p:nvPr>
            <p:ph idx="1"/>
          </p:nvPr>
        </p:nvSpPr>
        <p:spPr>
          <a:xfrm>
            <a:off x="365125" y="1538818"/>
            <a:ext cx="8415338" cy="2271182"/>
          </a:xfrm>
        </p:spPr>
        <p:txBody>
          <a:bodyPr/>
          <a:lstStyle/>
          <a:p>
            <a:pPr eaLnBrk="1" hangingPunct="1"/>
            <a:r>
              <a:rPr lang="en-US" altLang="en-US" i="1" dirty="0"/>
              <a:t>L</a:t>
            </a:r>
            <a:r>
              <a:rPr lang="en-US" altLang="en-US" dirty="0"/>
              <a:t>: a list of length </a:t>
            </a:r>
            <a:r>
              <a:rPr lang="en-US" altLang="en-US" i="1" dirty="0"/>
              <a:t>n</a:t>
            </a:r>
          </a:p>
          <a:p>
            <a:pPr eaLnBrk="1" hangingPunct="1"/>
            <a:r>
              <a:rPr lang="en-US" altLang="en-US" dirty="0"/>
              <a:t>If search item (</a:t>
            </a:r>
            <a:r>
              <a:rPr lang="en-US" altLang="en-US" u="sng" dirty="0"/>
              <a:t>target</a:t>
            </a:r>
            <a:r>
              <a:rPr lang="en-US" altLang="en-US" dirty="0"/>
              <a:t>) is not in the list: </a:t>
            </a:r>
            <a:r>
              <a:rPr lang="en-US" altLang="en-US" i="1" dirty="0"/>
              <a:t>n</a:t>
            </a:r>
            <a:r>
              <a:rPr lang="en-US" altLang="en-US" dirty="0"/>
              <a:t> comparisons</a:t>
            </a:r>
          </a:p>
          <a:p>
            <a:pPr eaLnBrk="1" hangingPunct="1"/>
            <a:r>
              <a:rPr lang="en-US" altLang="en-US" dirty="0"/>
              <a:t>If the search item is in the list:</a:t>
            </a:r>
          </a:p>
          <a:p>
            <a:pPr lvl="1" eaLnBrk="1" hangingPunct="1"/>
            <a:r>
              <a:rPr lang="en-US" altLang="en-US" dirty="0"/>
              <a:t>As first element of L </a:t>
            </a:r>
            <a:r>
              <a:rPr lang="en-IN" dirty="0"/>
              <a:t>→</a:t>
            </a:r>
            <a:r>
              <a:rPr lang="en-US" altLang="en-US" dirty="0"/>
              <a:t> 1 comparison (best case)</a:t>
            </a:r>
          </a:p>
          <a:p>
            <a:pPr lvl="1" eaLnBrk="1" hangingPunct="1"/>
            <a:r>
              <a:rPr lang="en-US" altLang="en-US" dirty="0"/>
              <a:t>As last element of </a:t>
            </a:r>
            <a:r>
              <a:rPr lang="en-US" altLang="en-US" i="1" dirty="0"/>
              <a:t>L</a:t>
            </a:r>
            <a:r>
              <a:rPr lang="en-US" altLang="en-US" dirty="0"/>
              <a:t> </a:t>
            </a:r>
            <a:r>
              <a:rPr lang="en-IN" dirty="0"/>
              <a:t>→</a:t>
            </a:r>
            <a:r>
              <a:rPr lang="en-US" altLang="en-US" dirty="0">
                <a:sym typeface="Wingdings" pitchFamily="2" charset="2"/>
              </a:rPr>
              <a:t> </a:t>
            </a:r>
            <a:r>
              <a:rPr lang="en-US" altLang="en-US" i="1" dirty="0"/>
              <a:t>n</a:t>
            </a:r>
            <a:r>
              <a:rPr lang="en-US" altLang="en-US" dirty="0"/>
              <a:t> comparisons (worst case)</a:t>
            </a:r>
          </a:p>
          <a:p>
            <a:pPr lvl="1" eaLnBrk="1" hangingPunct="1"/>
            <a:r>
              <a:rPr lang="en-US" altLang="en-US" dirty="0"/>
              <a:t>Average number of comparisons:</a:t>
            </a:r>
          </a:p>
        </p:txBody>
      </p:sp>
      <p:pic>
        <p:nvPicPr>
          <p:cNvPr id="4" name="Content Placeholder 3" descr="1 plus 2 plus period period period plus n over n equals 1 over n n left parenthesis n plus 1 right parenthesis over 2 equals n plus 1 over 2 ">
            <a:extLst>
              <a:ext uri="{FF2B5EF4-FFF2-40B4-BE49-F238E27FC236}">
                <a16:creationId xmlns:a16="http://schemas.microsoft.com/office/drawing/2014/main" id="{0BF8E629-D18D-4D58-8EFF-144762425D11}"/>
              </a:ext>
            </a:extLst>
          </p:cNvPr>
          <p:cNvPicPr>
            <a:picLocks noGrp="1" noChangeAspect="1"/>
          </p:cNvPicPr>
          <p:nvPr>
            <p:ph idx="11"/>
          </p:nvPr>
        </p:nvPicPr>
        <p:blipFill>
          <a:blip r:embed="rId3"/>
          <a:stretch>
            <a:fillRect/>
          </a:stretch>
        </p:blipFill>
        <p:spPr>
          <a:xfrm>
            <a:off x="2177197" y="3962400"/>
            <a:ext cx="4791193" cy="818425"/>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CE08B-FD3F-824A-5F1B-45B12BC8FD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441A92-0AAF-E5F9-68DC-5AE8EF14FC37}"/>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7109E8A0-EF08-3F0B-BF31-8A035235EE6C}"/>
              </a:ext>
            </a:extLst>
          </p:cNvPr>
          <p:cNvSpPr>
            <a:spLocks noGrp="1"/>
          </p:cNvSpPr>
          <p:nvPr>
            <p:ph idx="11"/>
          </p:nvPr>
        </p:nvSpPr>
        <p:spPr/>
        <p:txBody>
          <a:bodyPr/>
          <a:lstStyle/>
          <a:p>
            <a:endParaRPr lang="en-US" dirty="0"/>
          </a:p>
        </p:txBody>
      </p:sp>
      <p:pic>
        <p:nvPicPr>
          <p:cNvPr id="1026" name="Picture 2" descr="Program code. In the code, the words in the variable names are merged. Line 1: template &lt; class e l e m type, &gt;. Line 2: i n t s e q search, left parenthesis, c o n s t e l e m type, list, open bracket, close bracket, i n t length, comma. Line 3: c o n s t e l e m type, asterisk, item, right parenthesis. Line 4: left brace. Line 5, indented once: i n t l o c, semi colon. Line 6, indented once: bool found = false, semi colon. Line 7, indented once: l o c = 0, semi colon. Line 8, indented once: while, left parenthesis, l o c &lt; list length, asterisk, asterisk, exclamation mark, found, right parenthesis. Line 9, indented twice: if, left parenthesis, list, open bracket, l o c, close bracket, = = item, right parenthesis. Line 10, indented 3 times: found = true, semi colon. Line 11, indented twice: else. Line 12, indented 3 times: l o c + +, semi colon. Line 13, indented once: if, left parenthesis, found, right parenthesis. Line 14, indented twice: return l o c, semi colon. Line 15, indented once: else. Line 16, indented twice: return, minus, 1, semi colon. Line 17: right brace, forward slash, forward slash, end s e q search.">
            <a:extLst>
              <a:ext uri="{FF2B5EF4-FFF2-40B4-BE49-F238E27FC236}">
                <a16:creationId xmlns:a16="http://schemas.microsoft.com/office/drawing/2014/main" id="{54B53E86-2175-22BD-BB15-90AA22672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981200"/>
            <a:ext cx="4295775"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530476"/>
      </p:ext>
    </p:extLst>
  </p:cSld>
  <p:clrMapOvr>
    <a:masterClrMapping/>
  </p:clrMapOvr>
</p:sld>
</file>

<file path=ppt/theme/theme1.xml><?xml version="1.0" encoding="utf-8"?>
<a:theme xmlns:a="http://schemas.openxmlformats.org/drawingml/2006/main" name="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1477CC20B80D448EEC76396B55D6A9" ma:contentTypeVersion="4" ma:contentTypeDescription="Create a new document." ma:contentTypeScope="" ma:versionID="e9f36b948fd32d0a430909119bdc985a">
  <xsd:schema xmlns:xsd="http://www.w3.org/2001/XMLSchema" xmlns:xs="http://www.w3.org/2001/XMLSchema" xmlns:p="http://schemas.microsoft.com/office/2006/metadata/properties" xmlns:ns2="84987e6e-58d7-4a04-a8a8-e5a96f4e0445" xmlns:ns3="27497919-b5c2-458d-b12d-54690cab10d3" targetNamespace="http://schemas.microsoft.com/office/2006/metadata/properties" ma:root="true" ma:fieldsID="f92a43c929f38fc5f4294db75717c4ce" ns2:_="" ns3:_="">
    <xsd:import namespace="84987e6e-58d7-4a04-a8a8-e5a96f4e0445"/>
    <xsd:import namespace="27497919-b5c2-458d-b12d-54690cab10d3"/>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987e6e-58d7-4a04-a8a8-e5a96f4e044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497919-b5c2-458d-b12d-54690cab10d3"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637EEA-C82B-459C-BF87-2E9417B0D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987e6e-58d7-4a04-a8a8-e5a96f4e0445"/>
    <ds:schemaRef ds:uri="27497919-b5c2-458d-b12d-54690cab10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F15DFB-5FFA-4556-AA4F-86E58ACF2207}">
  <ds:schemaRefs>
    <ds:schemaRef ds:uri="http://purl.org/dc/elements/1.1/"/>
    <ds:schemaRef ds:uri="http://schemas.microsoft.com/office/2006/metadata/properties"/>
    <ds:schemaRef ds:uri="84987e6e-58d7-4a04-a8a8-e5a96f4e0445"/>
    <ds:schemaRef ds:uri="http://schemas.microsoft.com/office/2006/documentManagement/types"/>
    <ds:schemaRef ds:uri="http://purl.org/dc/terms/"/>
    <ds:schemaRef ds:uri="http://schemas.openxmlformats.org/package/2006/metadata/core-properties"/>
    <ds:schemaRef ds:uri="27497919-b5c2-458d-b12d-54690cab10d3"/>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9F65E7A-CB70-4C10-8DB7-B0746785E5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8939</TotalTime>
  <Words>1308</Words>
  <Application>Microsoft Office PowerPoint</Application>
  <PresentationFormat>On-screen Show (4:3)</PresentationFormat>
  <Paragraphs>153</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FrutigerLTStd-BoldCn</vt:lpstr>
      <vt:lpstr>FrutigerLTStd-Cn</vt:lpstr>
      <vt:lpstr>FrutigerLTStd-Italic</vt:lpstr>
      <vt:lpstr>Arial</vt:lpstr>
      <vt:lpstr>Calibri</vt:lpstr>
      <vt:lpstr>Calibri Light</vt:lpstr>
      <vt:lpstr>Courier New</vt:lpstr>
      <vt:lpstr>Malik_cpp</vt:lpstr>
      <vt:lpstr>Chapter 18</vt:lpstr>
      <vt:lpstr>Objectives</vt:lpstr>
      <vt:lpstr>Introduction</vt:lpstr>
      <vt:lpstr>Searching and Sorting Algorithms</vt:lpstr>
      <vt:lpstr>Search Algorithms</vt:lpstr>
      <vt:lpstr>Sequential Search</vt:lpstr>
      <vt:lpstr>Sequential Search Analysis (1 of 2)</vt:lpstr>
      <vt:lpstr>Sequential Search Analysis (2 of 2)</vt:lpstr>
      <vt:lpstr>PowerPoint Presentation</vt:lpstr>
      <vt:lpstr>Sorting Algorithms</vt:lpstr>
      <vt:lpstr>Sorting a List: Bubble Sort (1 of 3)</vt:lpstr>
      <vt:lpstr>Sorting a List: Bubble Sort (2 of 3)</vt:lpstr>
      <vt:lpstr>Sorting a List: Bubble Sort (3 of 3)</vt:lpstr>
      <vt:lpstr>Analysis: Bubble Sort</vt:lpstr>
      <vt:lpstr>Binary Search (1 of 3)</vt:lpstr>
      <vt:lpstr>Binary Search (2 of 3)</vt:lpstr>
      <vt:lpstr>Binary Search (3 of 3)</vt:lpstr>
      <vt:lpstr>Performance of Binary Search</vt:lpstr>
      <vt:lpstr>Asymptotic Notation: Big-O Notation (1 of 8)</vt:lpstr>
      <vt:lpstr>Asymptotic Notation: Big-O Notation (2 of 8)</vt:lpstr>
      <vt:lpstr>Asymptotic Notation: Big-O Notation (3 of 8)</vt:lpstr>
      <vt:lpstr>Asymptotic Notation: Big-O Notation (4 of 8)</vt:lpstr>
      <vt:lpstr>Asymptotic Notation: Big-O Notation (5 of 8)</vt:lpstr>
      <vt:lpstr>Asymptotic Notation: Big-O Notation (6 of 8)</vt:lpstr>
      <vt:lpstr>Asymptotic Notation: Big-O Notation (7 of 8)</vt:lpstr>
      <vt:lpstr>Asymptotic Notation: Big-O Notation (8 of 8)</vt:lpstr>
      <vt:lpstr>Lower Bound on Comparison-Based Search Algorithms</vt:lpstr>
      <vt:lpstr>Summary (1 of 2)</vt:lpstr>
      <vt:lpstr>Summary (2 of 2)</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Chimbo</dc:creator>
  <cp:lastModifiedBy>Qian, Cheng</cp:lastModifiedBy>
  <cp:revision>494</cp:revision>
  <cp:lastPrinted>2009-04-22T19:24:48Z</cp:lastPrinted>
  <dcterms:created xsi:type="dcterms:W3CDTF">2002-08-15T16:41:45Z</dcterms:created>
  <dcterms:modified xsi:type="dcterms:W3CDTF">2023-11-14T20:37:37Z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0x010100601477CC20B80D448EEC76396B55D6A9</vt:lpwstr>
  </property>
</Properties>
</file>