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4" r:id="rId1"/>
    <p:sldMasterId id="2147483965" r:id="rId2"/>
  </p:sldMasterIdLst>
  <p:notesMasterIdLst>
    <p:notesMasterId r:id="rId59"/>
  </p:notesMasterIdLst>
  <p:sldIdLst>
    <p:sldId id="323" r:id="rId3"/>
    <p:sldId id="261" r:id="rId4"/>
    <p:sldId id="260" r:id="rId5"/>
    <p:sldId id="347" r:id="rId6"/>
    <p:sldId id="349" r:id="rId7"/>
    <p:sldId id="262" r:id="rId8"/>
    <p:sldId id="263" r:id="rId9"/>
    <p:sldId id="264" r:id="rId10"/>
    <p:sldId id="326" r:id="rId11"/>
    <p:sldId id="327" r:id="rId12"/>
    <p:sldId id="328" r:id="rId13"/>
    <p:sldId id="341" r:id="rId14"/>
    <p:sldId id="342" r:id="rId15"/>
    <p:sldId id="343" r:id="rId16"/>
    <p:sldId id="344" r:id="rId17"/>
    <p:sldId id="355" r:id="rId18"/>
    <p:sldId id="351" r:id="rId19"/>
    <p:sldId id="269" r:id="rId20"/>
    <p:sldId id="270" r:id="rId21"/>
    <p:sldId id="345" r:id="rId22"/>
    <p:sldId id="352" r:id="rId23"/>
    <p:sldId id="363" r:id="rId24"/>
    <p:sldId id="330" r:id="rId25"/>
    <p:sldId id="353" r:id="rId26"/>
    <p:sldId id="354" r:id="rId27"/>
    <p:sldId id="331" r:id="rId28"/>
    <p:sldId id="346" r:id="rId29"/>
    <p:sldId id="274" r:id="rId30"/>
    <p:sldId id="332" r:id="rId31"/>
    <p:sldId id="356" r:id="rId32"/>
    <p:sldId id="365" r:id="rId33"/>
    <p:sldId id="333" r:id="rId34"/>
    <p:sldId id="302" r:id="rId35"/>
    <p:sldId id="277" r:id="rId36"/>
    <p:sldId id="357" r:id="rId37"/>
    <p:sldId id="334" r:id="rId38"/>
    <p:sldId id="335" r:id="rId39"/>
    <p:sldId id="336" r:id="rId40"/>
    <p:sldId id="316" r:id="rId41"/>
    <p:sldId id="325" r:id="rId42"/>
    <p:sldId id="337" r:id="rId43"/>
    <p:sldId id="281" r:id="rId44"/>
    <p:sldId id="338" r:id="rId45"/>
    <p:sldId id="339" r:id="rId46"/>
    <p:sldId id="284" r:id="rId47"/>
    <p:sldId id="360" r:id="rId48"/>
    <p:sldId id="361" r:id="rId49"/>
    <p:sldId id="362" r:id="rId50"/>
    <p:sldId id="364" r:id="rId51"/>
    <p:sldId id="340" r:id="rId52"/>
    <p:sldId id="358" r:id="rId53"/>
    <p:sldId id="321" r:id="rId54"/>
    <p:sldId id="286" r:id="rId55"/>
    <p:sldId id="299" r:id="rId56"/>
    <p:sldId id="301" r:id="rId57"/>
    <p:sldId id="300"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pos="7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5C91"/>
    <a:srgbClr val="638DAD"/>
    <a:srgbClr val="3333FF"/>
    <a:srgbClr val="333399"/>
    <a:srgbClr val="B2B2B2"/>
    <a:srgbClr val="800000"/>
    <a:srgbClr val="996600"/>
    <a:srgbClr val="FF9999"/>
    <a:srgbClr val="33CC33"/>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55" autoAdjust="0"/>
    <p:restoredTop sz="94654" autoAdjust="0"/>
  </p:normalViewPr>
  <p:slideViewPr>
    <p:cSldViewPr>
      <p:cViewPr varScale="1">
        <p:scale>
          <a:sx n="97" d="100"/>
          <a:sy n="97" d="100"/>
        </p:scale>
        <p:origin x="91" y="58"/>
      </p:cViewPr>
      <p:guideLst>
        <p:guide orient="horz" pos="912"/>
        <p:guide pos="7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17076"/>
    </p:cViewPr>
  </p:sorterViewPr>
  <p:notesViewPr>
    <p:cSldViewPr>
      <p:cViewPr varScale="1">
        <p:scale>
          <a:sx n="60" d="100"/>
          <a:sy n="60" d="100"/>
        </p:scale>
        <p:origin x="-16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42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2242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53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42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42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2242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1E5FBC0D-B76C-46AE-8350-8CA8D463CD27}" type="slidenum">
              <a:rPr lang="en-US"/>
              <a:pPr>
                <a:defRPr/>
              </a:pPr>
              <a:t>‹#›</a:t>
            </a:fld>
            <a:endParaRPr lang="en-US" dirty="0"/>
          </a:p>
        </p:txBody>
      </p:sp>
    </p:spTree>
    <p:extLst>
      <p:ext uri="{BB962C8B-B14F-4D97-AF65-F5344CB8AC3E}">
        <p14:creationId xmlns:p14="http://schemas.microsoft.com/office/powerpoint/2010/main" val="19541655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F89591A-5B6A-4997-A10F-EF17642F23E1}" type="slidenum">
              <a:rPr lang="en-US" altLang="en-US" smtClean="0"/>
              <a:pPr eaLnBrk="1" hangingPunct="1"/>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D46E144-4763-46CE-8FE2-01432B15D7B9}" type="slidenum">
              <a:rPr lang="en-US" altLang="en-US" smtClean="0"/>
              <a:pPr eaLnBrk="1" hangingPunct="1"/>
              <a:t>19</a:t>
            </a:fld>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E5FBC0D-B76C-46AE-8350-8CA8D463CD27}" type="slidenum">
              <a:rPr lang="en-US" smtClean="0"/>
              <a:pPr>
                <a:defRPr/>
              </a:pPr>
              <a:t>27</a:t>
            </a:fld>
            <a:endParaRPr lang="en-US" dirty="0"/>
          </a:p>
        </p:txBody>
      </p:sp>
    </p:spTree>
    <p:extLst>
      <p:ext uri="{BB962C8B-B14F-4D97-AF65-F5344CB8AC3E}">
        <p14:creationId xmlns:p14="http://schemas.microsoft.com/office/powerpoint/2010/main" val="3739295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9BA18F5-14CA-44B3-8854-04E935079680}" type="slidenum">
              <a:rPr lang="en-US" altLang="en-US" smtClean="0"/>
              <a:pPr eaLnBrk="1" hangingPunct="1"/>
              <a:t>28</a:t>
            </a:fld>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35AE1F6-5C85-44BF-85FB-D58437382756}" type="slidenum">
              <a:rPr lang="en-US" altLang="en-US" smtClean="0"/>
              <a:pPr eaLnBrk="1" hangingPunct="1"/>
              <a:t>33</a:t>
            </a:fld>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34CD42D-D223-41A5-BD0C-F14BBC81DED2}" type="slidenum">
              <a:rPr lang="en-US" altLang="en-US" smtClean="0"/>
              <a:pPr eaLnBrk="1" hangingPunct="1"/>
              <a:t>34</a:t>
            </a:fld>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E5FBC0D-B76C-46AE-8350-8CA8D463CD27}" type="slidenum">
              <a:rPr lang="en-US" smtClean="0"/>
              <a:pPr>
                <a:defRPr/>
              </a:pPr>
              <a:t>35</a:t>
            </a:fld>
            <a:endParaRPr lang="en-US" dirty="0"/>
          </a:p>
        </p:txBody>
      </p:sp>
    </p:spTree>
    <p:extLst>
      <p:ext uri="{BB962C8B-B14F-4D97-AF65-F5344CB8AC3E}">
        <p14:creationId xmlns:p14="http://schemas.microsoft.com/office/powerpoint/2010/main" val="1439705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B85B21-B606-4F11-B3CF-7CE2417FCF4B}" type="slidenum">
              <a:rPr lang="en-US" altLang="en-US" smtClean="0"/>
              <a:pPr eaLnBrk="1" hangingPunct="1"/>
              <a:t>39</a:t>
            </a:fld>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B85B21-B606-4F11-B3CF-7CE2417FCF4B}" type="slidenum">
              <a:rPr lang="en-US" altLang="en-US" smtClean="0"/>
              <a:pPr eaLnBrk="1" hangingPunct="1"/>
              <a:t>40</a:t>
            </a:fld>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E789DF2-D3F6-4372-B247-4B9BBC1DC502}" type="slidenum">
              <a:rPr lang="en-US" altLang="en-US" smtClean="0"/>
              <a:pPr eaLnBrk="1" hangingPunct="1"/>
              <a:t>42</a:t>
            </a:fld>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DE93086-2C3F-4924-A4E3-17BCFEC3A408}" type="slidenum">
              <a:rPr lang="en-US" altLang="en-US" smtClean="0"/>
              <a:pPr eaLnBrk="1" hangingPunct="1"/>
              <a:t>45</a:t>
            </a:fld>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A3F8AA9-D32A-40F2-8B77-5303CFA70360}" type="slidenum">
              <a:rPr lang="en-US" altLang="en-US" smtClean="0"/>
              <a:pPr eaLnBrk="1" hangingPunct="1"/>
              <a:t>2</a:t>
            </a:fld>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1821B19-A30F-461C-AC47-26B153EEA795}" type="slidenum">
              <a:rPr lang="en-US" altLang="en-US" smtClean="0"/>
              <a:pPr eaLnBrk="1" hangingPunct="1"/>
              <a:t>52</a:t>
            </a:fld>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3B65610-F1E4-4DAA-B6ED-455AD2C7FE9F}" type="slidenum">
              <a:rPr lang="en-US" altLang="en-US" smtClean="0"/>
              <a:pPr eaLnBrk="1" hangingPunct="1"/>
              <a:t>53</a:t>
            </a:fld>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144F1BC-4D03-41EC-AFA5-F96A472C7A9D}" type="slidenum">
              <a:rPr lang="en-US" altLang="en-US" smtClean="0"/>
              <a:pPr eaLnBrk="1" hangingPunct="1"/>
              <a:t>54</a:t>
            </a:fld>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BBDC8AF-60C4-4DA3-94EB-A2B99F615675}" type="slidenum">
              <a:rPr lang="en-US" altLang="en-US" smtClean="0"/>
              <a:pPr eaLnBrk="1" hangingPunct="1"/>
              <a:t>55</a:t>
            </a:fld>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2523962-817B-457D-93EB-0A8ECE9532AF}" type="slidenum">
              <a:rPr lang="en-US" altLang="en-US" smtClean="0"/>
              <a:pPr eaLnBrk="1" hangingPunct="1"/>
              <a:t>56</a:t>
            </a:fld>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664BC4B-1ED2-4A52-B039-67F5E2B52438}" type="slidenum">
              <a:rPr lang="en-US" altLang="en-US" smtClean="0"/>
              <a:pPr eaLnBrk="1" hangingPunct="1"/>
              <a:t>3</a:t>
            </a:fld>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86715F8-3523-4083-B66D-6B33FCBD7D16}" type="slidenum">
              <a:rPr lang="en-US" altLang="en-US" smtClean="0"/>
              <a:pPr/>
              <a:t>4</a:t>
            </a:fld>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0D1ABAE-53D7-4502-80D1-8B873F5193ED}" type="slidenum">
              <a:rPr lang="en-US" altLang="en-US" smtClean="0"/>
              <a:pPr/>
              <a:t>5</a:t>
            </a:fld>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6E66AC0-2306-446D-BE67-4D62456313FC}" type="slidenum">
              <a:rPr lang="en-US" altLang="en-US" smtClean="0"/>
              <a:pPr eaLnBrk="1" hangingPunct="1"/>
              <a:t>6</a:t>
            </a:fld>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1361D95-6099-49E6-867A-76632E915A32}" type="slidenum">
              <a:rPr lang="en-US" altLang="en-US" smtClean="0"/>
              <a:pPr eaLnBrk="1" hangingPunct="1"/>
              <a:t>7</a:t>
            </a:fld>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B765030-F7EA-4C00-87BD-CD88584535B0}" type="slidenum">
              <a:rPr lang="en-US" altLang="en-US" smtClean="0"/>
              <a:pPr eaLnBrk="1" hangingPunct="1"/>
              <a:t>8</a:t>
            </a:fld>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6573EA1-B8A2-479B-B166-F25101BB5124}" type="slidenum">
              <a:rPr lang="en-US" altLang="en-US" smtClean="0"/>
              <a:pPr eaLnBrk="1" hangingPunct="1"/>
              <a:t>18</a:t>
            </a:fld>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jpe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Title_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 name="Title 1"/>
          <p:cNvSpPr>
            <a:spLocks noGrp="1"/>
          </p:cNvSpPr>
          <p:nvPr>
            <p:ph type="ctrTitle"/>
          </p:nvPr>
        </p:nvSpPr>
        <p:spPr>
          <a:xfrm>
            <a:off x="698500" y="3090672"/>
            <a:ext cx="7747000" cy="377026"/>
          </a:xfrm>
        </p:spPr>
        <p:txBody>
          <a:bodyPr anchor="b"/>
          <a:lstStyle>
            <a:lvl1pPr algn="ctr">
              <a:defRPr sz="28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98500" y="3730752"/>
            <a:ext cx="7747000" cy="235962"/>
          </a:xfrm>
        </p:spPr>
        <p:txBody>
          <a:bodyPr/>
          <a:lstStyle>
            <a:lvl1pPr marL="0" indent="0" algn="ctr">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Rectangle 3"/>
          <p:cNvSpPr/>
          <p:nvPr/>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7" name="Picture 6"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r="-57141"/>
          <a:stretch/>
        </p:blipFill>
        <p:spPr>
          <a:xfrm>
            <a:off x="1627124" y="481304"/>
            <a:ext cx="10034016" cy="99113"/>
          </a:xfrm>
          <a:prstGeom prst="rect">
            <a:avLst/>
          </a:prstGeom>
        </p:spPr>
      </p:pic>
      <p:pic>
        <p:nvPicPr>
          <p:cNvPr id="8" name="Picture 7"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80" y="6257889"/>
            <a:ext cx="634845" cy="262424"/>
          </a:xfrm>
          <a:prstGeom prst="rect">
            <a:avLst/>
          </a:prstGeom>
        </p:spPr>
      </p:pic>
      <p:sp>
        <p:nvSpPr>
          <p:cNvPr id="5" name="Rectangle 4"/>
          <p:cNvSpPr/>
          <p:nvPr/>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0" name="Picture 9" descr="Audio.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p:nvPicPr>
        <p:blipFill rotWithShape="1">
          <a:blip r:embed="rId6"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p:nvPicPr>
        <p:blipFill rotWithShape="1">
          <a:blip r:embed="rId9"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sp>
        <p:nvSpPr>
          <p:cNvPr id="6" name="Footer Placeholder 5"/>
          <p:cNvSpPr>
            <a:spLocks noGrp="1"/>
          </p:cNvSpPr>
          <p:nvPr>
            <p:ph type="ftr" sz="quarter" idx="10"/>
          </p:nvPr>
        </p:nvSpPr>
        <p:spPr>
          <a:xfrm>
            <a:off x="1015922" y="6456817"/>
            <a:ext cx="6399830" cy="366183"/>
          </a:xfrm>
        </p:spPr>
        <p:txBody>
          <a:bodyPr/>
          <a:lstStyle>
            <a:lvl1pPr>
              <a:defRPr sz="600">
                <a:solidFill>
                  <a:schemeClr val="tx1"/>
                </a:solidFill>
              </a:defRPr>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
        <p:nvSpPr>
          <p:cNvPr id="9" name="TextBox 8"/>
          <p:cNvSpPr txBox="1"/>
          <p:nvPr/>
        </p:nvSpPr>
        <p:spPr>
          <a:xfrm>
            <a:off x="1015924" y="6222910"/>
            <a:ext cx="6400800" cy="230832"/>
          </a:xfrm>
          <a:prstGeom prst="rect">
            <a:avLst/>
          </a:prstGeom>
          <a:noFill/>
        </p:spPr>
        <p:txBody>
          <a:bodyPr wrap="square" rtlCol="0">
            <a:spAutoFit/>
          </a:bodyPr>
          <a:lstStyle/>
          <a:p>
            <a:pPr algn="ctr"/>
            <a:r>
              <a:rPr lang="en-US" sz="900" dirty="0">
                <a:solidFill>
                  <a:srgbClr val="055C91"/>
                </a:solidFill>
              </a:rPr>
              <a:t>C++ Programming: Program Design Including Data Structures, Eighth</a:t>
            </a:r>
            <a:r>
              <a:rPr lang="en-US" sz="900" baseline="0" dirty="0">
                <a:solidFill>
                  <a:srgbClr val="055C91"/>
                </a:solidFill>
              </a:rPr>
              <a:t> </a:t>
            </a:r>
            <a:r>
              <a:rPr lang="en-US" sz="900" dirty="0">
                <a:solidFill>
                  <a:srgbClr val="055C91"/>
                </a:solidFill>
              </a:rPr>
              <a:t>Edition</a:t>
            </a:r>
          </a:p>
        </p:txBody>
      </p:sp>
    </p:spTree>
    <p:extLst>
      <p:ext uri="{BB962C8B-B14F-4D97-AF65-F5344CB8AC3E}">
        <p14:creationId xmlns:p14="http://schemas.microsoft.com/office/powerpoint/2010/main" val="259408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Content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3673475"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1" name="Text Placeholder 4"/>
          <p:cNvSpPr>
            <a:spLocks noGrp="1"/>
          </p:cNvSpPr>
          <p:nvPr>
            <p:ph type="body" sz="quarter" idx="12" hasCustomPrompt="1"/>
          </p:nvPr>
        </p:nvSpPr>
        <p:spPr>
          <a:xfrm>
            <a:off x="4572000" y="5722796"/>
            <a:ext cx="4114800" cy="297004"/>
          </a:xfrm>
        </p:spPr>
        <p:txBody>
          <a:bodyPr lIns="91440" tIns="45720" rIns="91440" bIns="45720"/>
          <a:lstStyle>
            <a:lvl1pPr marL="0" indent="0">
              <a:buNone/>
              <a:defRPr sz="1400" b="0">
                <a:solidFill>
                  <a:srgbClr val="6A6466"/>
                </a:solidFill>
              </a:defRPr>
            </a:lvl1pPr>
          </a:lstStyle>
          <a:p>
            <a:pPr lvl="0"/>
            <a:r>
              <a:rPr lang="en-US" dirty="0"/>
              <a:t>&lt;FIGURE #-# apply bold&gt; &lt;Figure caption text normal&gt;</a:t>
            </a:r>
          </a:p>
        </p:txBody>
      </p:sp>
      <p:sp>
        <p:nvSpPr>
          <p:cNvPr id="10" name="Footer Placeholder 1">
            <a:extLst>
              <a:ext uri="{FF2B5EF4-FFF2-40B4-BE49-F238E27FC236}">
                <a16:creationId xmlns:a16="http://schemas.microsoft.com/office/drawing/2014/main" id="{C7DE3BF5-CBEE-44F4-98D5-8E33A6FD5A47}"/>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239122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Footer Placeholder 1">
            <a:extLst>
              <a:ext uri="{FF2B5EF4-FFF2-40B4-BE49-F238E27FC236}">
                <a16:creationId xmlns:a16="http://schemas.microsoft.com/office/drawing/2014/main" id="{8AF2033A-2109-48EA-9AC4-8399AEA92DEB}"/>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336393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3647033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Title_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 name="Title 1"/>
          <p:cNvSpPr>
            <a:spLocks noGrp="1"/>
          </p:cNvSpPr>
          <p:nvPr>
            <p:ph type="ctrTitle"/>
          </p:nvPr>
        </p:nvSpPr>
        <p:spPr>
          <a:xfrm>
            <a:off x="698500" y="3090672"/>
            <a:ext cx="7747000" cy="377026"/>
          </a:xfrm>
        </p:spPr>
        <p:txBody>
          <a:bodyPr anchor="b"/>
          <a:lstStyle>
            <a:lvl1pPr algn="ctr">
              <a:defRPr sz="2800">
                <a:solidFill>
                  <a:schemeClr val="accent2"/>
                </a:solidFill>
              </a:defRPr>
            </a:lvl1pPr>
          </a:lstStyle>
          <a:p>
            <a:r>
              <a:rPr lang="en-US"/>
              <a:t>Click to edit Master title style</a:t>
            </a:r>
            <a:endParaRPr lang="en-US" dirty="0"/>
          </a:p>
        </p:txBody>
      </p:sp>
      <p:sp>
        <p:nvSpPr>
          <p:cNvPr id="3" name="Subtitle 2"/>
          <p:cNvSpPr>
            <a:spLocks noGrp="1"/>
          </p:cNvSpPr>
          <p:nvPr>
            <p:ph type="subTitle" idx="1"/>
          </p:nvPr>
        </p:nvSpPr>
        <p:spPr>
          <a:xfrm>
            <a:off x="698500" y="3730752"/>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Rectangle 3"/>
          <p:cNvSpPr/>
          <p:nvPr/>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r="-57141"/>
          <a:stretch/>
        </p:blipFill>
        <p:spPr>
          <a:xfrm>
            <a:off x="1627124" y="481304"/>
            <a:ext cx="10034016" cy="99113"/>
          </a:xfrm>
          <a:prstGeom prst="rect">
            <a:avLst/>
          </a:prstGeom>
        </p:spPr>
      </p:pic>
      <p:pic>
        <p:nvPicPr>
          <p:cNvPr id="8" name="Picture 7"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80" y="6257889"/>
            <a:ext cx="634845" cy="262424"/>
          </a:xfrm>
          <a:prstGeom prst="rect">
            <a:avLst/>
          </a:prstGeom>
        </p:spPr>
      </p:pic>
      <p:sp>
        <p:nvSpPr>
          <p:cNvPr id="5" name="Rectangle 4"/>
          <p:cNvSpPr/>
          <p:nvPr/>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p:nvPicPr>
        <p:blipFill rotWithShape="1">
          <a:blip r:embed="rId6"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p:nvPicPr>
        <p:blipFill rotWithShape="1">
          <a:blip r:embed="rId9"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sp>
        <p:nvSpPr>
          <p:cNvPr id="6" name="Footer Placeholder 5"/>
          <p:cNvSpPr>
            <a:spLocks noGrp="1"/>
          </p:cNvSpPr>
          <p:nvPr>
            <p:ph type="ftr" sz="quarter" idx="10"/>
          </p:nvPr>
        </p:nvSpPr>
        <p:spPr>
          <a:xfrm>
            <a:off x="1015922" y="6456817"/>
            <a:ext cx="6399830" cy="366183"/>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
        <p:nvSpPr>
          <p:cNvPr id="9" name="TextBox 8"/>
          <p:cNvSpPr txBox="1"/>
          <p:nvPr/>
        </p:nvSpPr>
        <p:spPr>
          <a:xfrm>
            <a:off x="1015924" y="6222910"/>
            <a:ext cx="6400800" cy="230832"/>
          </a:xfrm>
          <a:prstGeom prst="rect">
            <a:avLst/>
          </a:prstGeom>
          <a:noFill/>
        </p:spPr>
        <p:txBody>
          <a:bodyPr wrap="square" rtlCol="0">
            <a:spAutoFit/>
          </a:bodyPr>
          <a:lstStyle/>
          <a:p>
            <a:pPr algn="ctr"/>
            <a:r>
              <a:rPr lang="en-US" sz="900" dirty="0">
                <a:solidFill>
                  <a:schemeClr val="accent2"/>
                </a:solidFill>
              </a:rPr>
              <a:t>C++ Programming: Program Design Including Data Structures, Eighth</a:t>
            </a:r>
            <a:r>
              <a:rPr lang="en-US" sz="900" baseline="0" dirty="0">
                <a:solidFill>
                  <a:schemeClr val="accent2"/>
                </a:solidFill>
              </a:rPr>
              <a:t> </a:t>
            </a:r>
            <a:r>
              <a:rPr lang="en-US" sz="900" dirty="0">
                <a:solidFill>
                  <a:schemeClr val="accent2"/>
                </a:solidFill>
              </a:rPr>
              <a:t>Edition</a:t>
            </a:r>
          </a:p>
        </p:txBody>
      </p:sp>
    </p:spTree>
    <p:extLst>
      <p:ext uri="{BB962C8B-B14F-4D97-AF65-F5344CB8AC3E}">
        <p14:creationId xmlns:p14="http://schemas.microsoft.com/office/powerpoint/2010/main" val="1154909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5" name="Picture 4" descr="CL_Logo_DRAW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6" name="Picture 5"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pic>
        <p:nvPicPr>
          <p:cNvPr id="4" name="Picture 3" descr="Audio.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p:nvPicPr>
        <p:blipFill rotWithShape="1">
          <a:blip r:embed="rId7"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p:nvPicPr>
        <p:blipFill rotWithShape="1">
          <a:blip r:embed="rId9"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708837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2"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837858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plit Content with Objec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2" name="Footer Placeholder 1"/>
          <p:cNvSpPr>
            <a:spLocks noGrp="1"/>
          </p:cNvSpPr>
          <p:nvPr>
            <p:ph type="ftr" sz="quarter" idx="10"/>
          </p:nvPr>
        </p:nvSpPr>
        <p:spPr>
          <a:xfrm>
            <a:off x="1597682" y="6578465"/>
            <a:ext cx="6781693" cy="244535"/>
          </a:xfrm>
        </p:spPr>
        <p:txBody>
          <a:bodyPr/>
          <a:lstStyle>
            <a:lvl1pPr>
              <a:defRPr sz="600"/>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
        <p:nvSpPr>
          <p:cNvPr id="9" name="Content Placeholder 2"/>
          <p:cNvSpPr>
            <a:spLocks noGrp="1"/>
          </p:cNvSpPr>
          <p:nvPr>
            <p:ph idx="11"/>
          </p:nvPr>
        </p:nvSpPr>
        <p:spPr>
          <a:xfrm>
            <a:off x="365125" y="3997249"/>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8436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with Tab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sp>
        <p:nvSpPr>
          <p:cNvPr id="9" name="Content Placeholder 2"/>
          <p:cNvSpPr>
            <a:spLocks noGrp="1"/>
          </p:cNvSpPr>
          <p:nvPr>
            <p:ph idx="12"/>
          </p:nvPr>
        </p:nvSpPr>
        <p:spPr>
          <a:xfrm>
            <a:off x="365125" y="3997249"/>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390872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with Figur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
        <p:nvSpPr>
          <p:cNvPr id="5" name="Text Placeholder 4"/>
          <p:cNvSpPr>
            <a:spLocks noGrp="1"/>
          </p:cNvSpPr>
          <p:nvPr>
            <p:ph type="body" sz="quarter" idx="11" hasCustomPrompt="1"/>
          </p:nvPr>
        </p:nvSpPr>
        <p:spPr>
          <a:xfrm>
            <a:off x="1066800" y="5102423"/>
            <a:ext cx="6949440" cy="297004"/>
          </a:xfrm>
        </p:spPr>
        <p:txBody>
          <a:bodyPr lIns="45720" tIns="45720" rIns="45720" bIns="45720"/>
          <a:lstStyle>
            <a:lvl1pPr marL="0" indent="0">
              <a:buNone/>
              <a:defRPr sz="1400" b="0">
                <a:solidFill>
                  <a:srgbClr val="6A6466"/>
                </a:solidFill>
              </a:defRPr>
            </a:lvl1pPr>
          </a:lstStyle>
          <a:p>
            <a:pPr lvl="0"/>
            <a:r>
              <a:rPr lang="en-US" dirty="0"/>
              <a:t>&lt;FIGURE #-# apply bold&gt; &lt;Figure caption text normal&gt;</a:t>
            </a:r>
          </a:p>
        </p:txBody>
      </p:sp>
    </p:spTree>
    <p:extLst>
      <p:ext uri="{BB962C8B-B14F-4D97-AF65-F5344CB8AC3E}">
        <p14:creationId xmlns:p14="http://schemas.microsoft.com/office/powerpoint/2010/main" val="964670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with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spTree>
    <p:extLst>
      <p:ext uri="{BB962C8B-B14F-4D97-AF65-F5344CB8AC3E}">
        <p14:creationId xmlns:p14="http://schemas.microsoft.com/office/powerpoint/2010/main" val="2066881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5" name="Picture 4" descr="CL_Logo_DRAW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6" name="Picture 5"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pic>
        <p:nvPicPr>
          <p:cNvPr id="4" name="Picture 3" descr="Audio.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p:nvPicPr>
        <p:blipFill rotWithShape="1">
          <a:blip r:embed="rId7"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p:nvPicPr>
        <p:blipFill rotWithShape="1">
          <a:blip r:embed="rId9"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578465"/>
            <a:ext cx="6781693" cy="244535"/>
          </a:xfrm>
        </p:spPr>
        <p:txBody>
          <a:bodyPr/>
          <a:lstStyle>
            <a:lvl1pPr>
              <a:defRPr sz="600">
                <a:solidFill>
                  <a:schemeClr val="tx1"/>
                </a:solidFill>
              </a:defRPr>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7067353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Content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3673475"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2"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
        <p:nvSpPr>
          <p:cNvPr id="11" name="Text Placeholder 4"/>
          <p:cNvSpPr>
            <a:spLocks noGrp="1"/>
          </p:cNvSpPr>
          <p:nvPr>
            <p:ph type="body" sz="quarter" idx="12" hasCustomPrompt="1"/>
          </p:nvPr>
        </p:nvSpPr>
        <p:spPr>
          <a:xfrm>
            <a:off x="4572000" y="5722796"/>
            <a:ext cx="4114800" cy="297004"/>
          </a:xfrm>
        </p:spPr>
        <p:txBody>
          <a:bodyPr lIns="91440" tIns="45720" rIns="91440" bIns="45720"/>
          <a:lstStyle>
            <a:lvl1pPr marL="0" indent="0">
              <a:buNone/>
              <a:defRPr sz="1400" b="0">
                <a:solidFill>
                  <a:srgbClr val="6A6466"/>
                </a:solidFill>
              </a:defRPr>
            </a:lvl1pPr>
          </a:lstStyle>
          <a:p>
            <a:pPr lvl="0"/>
            <a:r>
              <a:rPr lang="en-US" dirty="0"/>
              <a:t>&lt;FIGURE #-# apply bold&gt; &lt;Figure caption text normal&gt;</a:t>
            </a:r>
          </a:p>
        </p:txBody>
      </p:sp>
    </p:spTree>
    <p:extLst>
      <p:ext uri="{BB962C8B-B14F-4D97-AF65-F5344CB8AC3E}">
        <p14:creationId xmlns:p14="http://schemas.microsoft.com/office/powerpoint/2010/main" val="2605153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9787113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762462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Footer Placeholder 1">
            <a:extLst>
              <a:ext uri="{FF2B5EF4-FFF2-40B4-BE49-F238E27FC236}">
                <a16:creationId xmlns:a16="http://schemas.microsoft.com/office/drawing/2014/main" id="{258D96B5-7DAD-4217-8F72-19BB9CB26B09}"/>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Split Content with Objec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9"/>
            <a:ext cx="8415338" cy="5185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65125" y="2286001"/>
            <a:ext cx="8415338" cy="6095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1">
            <a:extLst>
              <a:ext uri="{FF2B5EF4-FFF2-40B4-BE49-F238E27FC236}">
                <a16:creationId xmlns:a16="http://schemas.microsoft.com/office/drawing/2014/main" id="{DD15A785-0095-468B-A6A3-E7D5DB11CBB2}"/>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533053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Split Content with Objec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9"/>
            <a:ext cx="8415338" cy="21378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65125" y="1905001"/>
            <a:ext cx="8415338" cy="2285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1000" y="2286000"/>
            <a:ext cx="8415338" cy="2285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381000" y="2667000"/>
            <a:ext cx="8415338" cy="2285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4"/>
          </p:nvPr>
        </p:nvSpPr>
        <p:spPr>
          <a:xfrm>
            <a:off x="382089" y="3048000"/>
            <a:ext cx="8415338" cy="2285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5"/>
          </p:nvPr>
        </p:nvSpPr>
        <p:spPr>
          <a:xfrm>
            <a:off x="382089" y="3429000"/>
            <a:ext cx="8415338" cy="2285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6"/>
          </p:nvPr>
        </p:nvSpPr>
        <p:spPr>
          <a:xfrm>
            <a:off x="394164" y="3810000"/>
            <a:ext cx="8415338" cy="2285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7"/>
          </p:nvPr>
        </p:nvSpPr>
        <p:spPr>
          <a:xfrm>
            <a:off x="382089" y="4191000"/>
            <a:ext cx="8415338" cy="2285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8"/>
          </p:nvPr>
        </p:nvSpPr>
        <p:spPr>
          <a:xfrm>
            <a:off x="382089" y="4495800"/>
            <a:ext cx="8415338" cy="2285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9"/>
          </p:nvPr>
        </p:nvSpPr>
        <p:spPr>
          <a:xfrm>
            <a:off x="394164" y="4876800"/>
            <a:ext cx="8415338" cy="2285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20"/>
          </p:nvPr>
        </p:nvSpPr>
        <p:spPr>
          <a:xfrm>
            <a:off x="382089" y="5257800"/>
            <a:ext cx="8415338" cy="2285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
          <p:cNvSpPr>
            <a:spLocks noGrp="1"/>
          </p:cNvSpPr>
          <p:nvPr>
            <p:ph idx="21"/>
          </p:nvPr>
        </p:nvSpPr>
        <p:spPr>
          <a:xfrm>
            <a:off x="394164" y="5562600"/>
            <a:ext cx="8415338" cy="2285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2"/>
          <p:cNvSpPr>
            <a:spLocks noGrp="1"/>
          </p:cNvSpPr>
          <p:nvPr>
            <p:ph idx="22"/>
          </p:nvPr>
        </p:nvSpPr>
        <p:spPr>
          <a:xfrm>
            <a:off x="417948" y="5867400"/>
            <a:ext cx="8415338" cy="2285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Footer Placeholder 1">
            <a:extLst>
              <a:ext uri="{FF2B5EF4-FFF2-40B4-BE49-F238E27FC236}">
                <a16:creationId xmlns:a16="http://schemas.microsoft.com/office/drawing/2014/main" id="{68301FD7-1442-40D2-9C0A-8703E5A0BFBB}"/>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957488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Split Content with Objec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9"/>
            <a:ext cx="8415338" cy="28998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65125" y="2133601"/>
            <a:ext cx="8415338" cy="4571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2089" y="2743201"/>
            <a:ext cx="8415338" cy="3048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381000" y="3352801"/>
            <a:ext cx="8415338" cy="4572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4"/>
          </p:nvPr>
        </p:nvSpPr>
        <p:spPr>
          <a:xfrm>
            <a:off x="381000" y="4038601"/>
            <a:ext cx="8415338" cy="2285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5"/>
          </p:nvPr>
        </p:nvSpPr>
        <p:spPr>
          <a:xfrm>
            <a:off x="382089" y="4648201"/>
            <a:ext cx="8415338" cy="4572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6"/>
          </p:nvPr>
        </p:nvSpPr>
        <p:spPr>
          <a:xfrm>
            <a:off x="394164" y="5257800"/>
            <a:ext cx="8415338" cy="4572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7"/>
          </p:nvPr>
        </p:nvSpPr>
        <p:spPr>
          <a:xfrm>
            <a:off x="394164" y="5779187"/>
            <a:ext cx="8415338" cy="4572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1">
            <a:extLst>
              <a:ext uri="{FF2B5EF4-FFF2-40B4-BE49-F238E27FC236}">
                <a16:creationId xmlns:a16="http://schemas.microsoft.com/office/drawing/2014/main" id="{9586CFA9-8C5A-41E2-9C73-DC311B0F58A8}"/>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623382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with Tab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sp>
        <p:nvSpPr>
          <p:cNvPr id="9" name="Content Placeholder 2"/>
          <p:cNvSpPr>
            <a:spLocks noGrp="1"/>
          </p:cNvSpPr>
          <p:nvPr>
            <p:ph idx="12"/>
          </p:nvPr>
        </p:nvSpPr>
        <p:spPr>
          <a:xfrm>
            <a:off x="365125" y="3997249"/>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
            <a:extLst>
              <a:ext uri="{FF2B5EF4-FFF2-40B4-BE49-F238E27FC236}">
                <a16:creationId xmlns:a16="http://schemas.microsoft.com/office/drawing/2014/main" id="{A59173D8-E07C-4C4A-AF0C-E93FA7071CA1}"/>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84904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with Figur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5" name="Text Placeholder 4"/>
          <p:cNvSpPr>
            <a:spLocks noGrp="1"/>
          </p:cNvSpPr>
          <p:nvPr>
            <p:ph type="body" sz="quarter" idx="11" hasCustomPrompt="1"/>
          </p:nvPr>
        </p:nvSpPr>
        <p:spPr>
          <a:xfrm>
            <a:off x="1066800" y="5102423"/>
            <a:ext cx="6949440" cy="297004"/>
          </a:xfrm>
        </p:spPr>
        <p:txBody>
          <a:bodyPr lIns="45720" tIns="45720" rIns="45720" bIns="45720"/>
          <a:lstStyle>
            <a:lvl1pPr marL="0" indent="0">
              <a:buNone/>
              <a:defRPr sz="1400" b="0">
                <a:solidFill>
                  <a:srgbClr val="6A6466"/>
                </a:solidFill>
              </a:defRPr>
            </a:lvl1pPr>
          </a:lstStyle>
          <a:p>
            <a:pPr lvl="0"/>
            <a:r>
              <a:rPr lang="en-US" dirty="0"/>
              <a:t>&lt;FIGURE #-# apply bold&gt; &lt;Figure caption text normal&gt;</a:t>
            </a:r>
          </a:p>
        </p:txBody>
      </p:sp>
      <p:sp>
        <p:nvSpPr>
          <p:cNvPr id="9" name="Footer Placeholder 1">
            <a:extLst>
              <a:ext uri="{FF2B5EF4-FFF2-40B4-BE49-F238E27FC236}">
                <a16:creationId xmlns:a16="http://schemas.microsoft.com/office/drawing/2014/main" id="{1941F3EB-30F5-4503-9EFB-CBFAFEE85CB1}"/>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415393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with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sp>
        <p:nvSpPr>
          <p:cNvPr id="9" name="Footer Placeholder 1">
            <a:extLst>
              <a:ext uri="{FF2B5EF4-FFF2-40B4-BE49-F238E27FC236}">
                <a16:creationId xmlns:a16="http://schemas.microsoft.com/office/drawing/2014/main" id="{E66EE764-F044-4E32-BE1F-0819170A90CB}"/>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28790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txBox="1">
            <a:spLocks/>
          </p:cNvSpPr>
          <p:nvPr/>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a:t>Click to edit Master title style</a:t>
            </a:r>
            <a:endParaRPr lang="en-US" dirty="0"/>
          </a:p>
        </p:txBody>
      </p:sp>
      <p:sp>
        <p:nvSpPr>
          <p:cNvPr id="4" name="Footer Placeholder 3"/>
          <p:cNvSpPr>
            <a:spLocks noGrp="1"/>
          </p:cNvSpPr>
          <p:nvPr>
            <p:ph type="ftr" sz="quarter" idx="3"/>
          </p:nvPr>
        </p:nvSpPr>
        <p:spPr>
          <a:xfrm>
            <a:off x="1014984" y="6455663"/>
            <a:ext cx="6400800" cy="365760"/>
          </a:xfrm>
          <a:prstGeom prst="rect">
            <a:avLst/>
          </a:prstGeom>
        </p:spPr>
        <p:txBody>
          <a:bodyPr vert="horz" lIns="91440" tIns="45720" rIns="91440" bIns="45720" rtlCol="0" anchor="ctr"/>
          <a:lstStyle>
            <a:lvl1pPr algn="ctr">
              <a:defRPr sz="600">
                <a:solidFill>
                  <a:schemeClr val="tx1"/>
                </a:solidFill>
              </a:defRPr>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77" r:id="rId5"/>
    <p:sldLayoutId id="2147483976" r:id="rId6"/>
    <p:sldLayoutId id="2147483959" r:id="rId7"/>
    <p:sldLayoutId id="2147483960" r:id="rId8"/>
    <p:sldLayoutId id="2147483961" r:id="rId9"/>
    <p:sldLayoutId id="2147483962" r:id="rId10"/>
    <p:sldLayoutId id="2147483963" r:id="rId11"/>
    <p:sldLayoutId id="2147483964" r:id="rId12"/>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a:t>Click to edit Master title style</a:t>
            </a:r>
            <a:endParaRPr lang="en-US" dirty="0"/>
          </a:p>
        </p:txBody>
      </p:sp>
      <p:sp>
        <p:nvSpPr>
          <p:cNvPr id="4" name="Footer Placeholder 3"/>
          <p:cNvSpPr>
            <a:spLocks noGrp="1"/>
          </p:cNvSpPr>
          <p:nvPr>
            <p:ph type="ftr" sz="quarter" idx="3"/>
          </p:nvPr>
        </p:nvSpPr>
        <p:spPr>
          <a:xfrm>
            <a:off x="1014984" y="6455663"/>
            <a:ext cx="6400800" cy="365760"/>
          </a:xfrm>
          <a:prstGeom prst="rect">
            <a:avLst/>
          </a:prstGeom>
        </p:spPr>
        <p:txBody>
          <a:bodyPr vert="horz" lIns="91440" tIns="45720" rIns="91440" bIns="45720" rtlCol="0" anchor="ctr"/>
          <a:lstStyle>
            <a:lvl1pPr algn="ctr">
              <a:defRPr sz="600">
                <a:solidFill>
                  <a:schemeClr val="tx1">
                    <a:tint val="75000"/>
                  </a:schemeClr>
                </a:solidFill>
              </a:defRPr>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498322195"/>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 Id="rId4" Type="http://schemas.openxmlformats.org/officeDocument/2006/relationships/image" Target="../media/image56.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 Id="rId4" Type="http://schemas.openxmlformats.org/officeDocument/2006/relationships/image" Target="../media/image59.png"/></Relationships>
</file>

<file path=ppt/slides/_rels/slide4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altLang="en-US" dirty="0">
                <a:latin typeface="+mn-lt"/>
              </a:rPr>
              <a:t>Chapter 3</a:t>
            </a:r>
          </a:p>
        </p:txBody>
      </p:sp>
      <p:sp>
        <p:nvSpPr>
          <p:cNvPr id="3" name="Subtitle 2"/>
          <p:cNvSpPr>
            <a:spLocks noGrp="1"/>
          </p:cNvSpPr>
          <p:nvPr>
            <p:ph type="subTitle" idx="1"/>
          </p:nvPr>
        </p:nvSpPr>
        <p:spPr>
          <a:xfrm>
            <a:off x="698500" y="3730752"/>
            <a:ext cx="7747000" cy="233910"/>
          </a:xfrm>
        </p:spPr>
        <p:txBody>
          <a:bodyPr/>
          <a:lstStyle/>
          <a:p>
            <a:r>
              <a:rPr lang="en-US" altLang="en-US" dirty="0">
                <a:solidFill>
                  <a:schemeClr val="tx1"/>
                </a:solidFill>
              </a:rPr>
              <a:t>Input/Output</a:t>
            </a:r>
            <a:endParaRPr lang="en-US" dirty="0">
              <a:solidFill>
                <a:schemeClr val="tx1"/>
              </a:solidFill>
            </a:endParaRPr>
          </a:p>
        </p:txBody>
      </p:sp>
      <p:sp>
        <p:nvSpPr>
          <p:cNvPr id="5" name="Footer Placeholder 1">
            <a:extLst>
              <a:ext uri="{FF2B5EF4-FFF2-40B4-BE49-F238E27FC236}">
                <a16:creationId xmlns:a16="http://schemas.microsoft.com/office/drawing/2014/main" id="{367916DD-404F-4C25-BD66-AF271A71E36B}"/>
              </a:ext>
            </a:extLst>
          </p:cNvPr>
          <p:cNvSpPr>
            <a:spLocks noGrp="1"/>
          </p:cNvSpPr>
          <p:nvPr>
            <p:ph type="ftr" sz="quarter" idx="10"/>
          </p:nvPr>
        </p:nvSpPr>
        <p:spPr>
          <a:xfrm>
            <a:off x="1524000" y="6477000"/>
            <a:ext cx="5604705" cy="244535"/>
          </a:xfrm>
        </p:spPr>
        <p:txBody>
          <a:bodyPr/>
          <a:lstStyle/>
          <a:p>
            <a:r>
              <a:rPr lang="en-US" dirty="0">
                <a:solidFill>
                  <a:schemeClr val="tx1"/>
                </a:solidFill>
              </a:rPr>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404751"/>
            <a:ext cx="8026400" cy="299249"/>
          </a:xfrm>
        </p:spPr>
        <p:txBody>
          <a:bodyPr/>
          <a:lstStyle/>
          <a:p>
            <a:r>
              <a:rPr lang="en-US" altLang="en-US" dirty="0" err="1">
                <a:latin typeface="Courier New" pitchFamily="49" charset="0"/>
              </a:rPr>
              <a:t>cin</a:t>
            </a:r>
            <a:r>
              <a:rPr lang="en-US" altLang="en-US" dirty="0"/>
              <a:t> </a:t>
            </a:r>
            <a:r>
              <a:rPr lang="en-US" altLang="en-US" dirty="0">
                <a:latin typeface="+mn-lt"/>
              </a:rPr>
              <a:t>and the Extraction Operator &gt;&gt; (2 of 7)</a:t>
            </a:r>
            <a:endParaRPr lang="en-IN" dirty="0">
              <a:latin typeface="+mn-lt"/>
            </a:endParaRPr>
          </a:p>
        </p:txBody>
      </p:sp>
      <p:sp>
        <p:nvSpPr>
          <p:cNvPr id="2" name="Content Placeholder 1"/>
          <p:cNvSpPr>
            <a:spLocks noGrp="1"/>
          </p:cNvSpPr>
          <p:nvPr>
            <p:ph idx="1"/>
          </p:nvPr>
        </p:nvSpPr>
        <p:spPr>
          <a:xfrm>
            <a:off x="365125" y="1538819"/>
            <a:ext cx="8415338" cy="584775"/>
          </a:xfrm>
        </p:spPr>
        <p:txBody>
          <a:bodyPr/>
          <a:lstStyle/>
          <a:p>
            <a:r>
              <a:rPr lang="en-US" altLang="en-US" dirty="0"/>
              <a:t>No difference between a single </a:t>
            </a:r>
            <a:r>
              <a:rPr lang="en-US" altLang="en-US" b="1" dirty="0" err="1">
                <a:latin typeface="Courier New" pitchFamily="49" charset="0"/>
                <a:cs typeface="Courier New" pitchFamily="49" charset="0"/>
              </a:rPr>
              <a:t>cin</a:t>
            </a:r>
            <a:r>
              <a:rPr lang="en-US" altLang="en-US" dirty="0"/>
              <a:t> with multiple variables and multiple </a:t>
            </a:r>
            <a:r>
              <a:rPr lang="en-US" altLang="en-US" b="1" dirty="0" err="1">
                <a:latin typeface="Courier New" pitchFamily="49" charset="0"/>
                <a:cs typeface="Courier New" pitchFamily="49" charset="0"/>
              </a:rPr>
              <a:t>cin</a:t>
            </a:r>
            <a:r>
              <a:rPr lang="en-US" altLang="en-US" dirty="0"/>
              <a:t> statements with one variable in each statement</a:t>
            </a:r>
          </a:p>
        </p:txBody>
      </p:sp>
      <p:pic>
        <p:nvPicPr>
          <p:cNvPr id="2051" name="Content Placeholder 3" descr="Program code. In the code, the words in the variable names are merged. Line 1. cin, greater than, greater than, payRate, greater than, greater than, hours Worked, semi-colon. Line 2. cin, greater than, greater than, payRate, semi-colon. Line 3. cin, greater than, greater than, hours Worked, semi-colon."/>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683364" y="2167350"/>
            <a:ext cx="3050436" cy="110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81000" y="3352800"/>
            <a:ext cx="1828800" cy="304800"/>
          </a:xfrm>
        </p:spPr>
        <p:txBody>
          <a:bodyPr/>
          <a:lstStyle/>
          <a:p>
            <a:r>
              <a:rPr lang="en-US" altLang="en-US" dirty="0"/>
              <a:t>When scanning,</a:t>
            </a:r>
            <a:endParaRPr lang="en-IN" dirty="0"/>
          </a:p>
        </p:txBody>
      </p:sp>
      <p:pic>
        <p:nvPicPr>
          <p:cNvPr id="2053" name="Content Placeholder 4" descr="greater than greater than "/>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2351487" y="3381560"/>
            <a:ext cx="395691" cy="28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7"/>
          <p:cNvSpPr>
            <a:spLocks noGrp="1"/>
          </p:cNvSpPr>
          <p:nvPr>
            <p:ph idx="14"/>
          </p:nvPr>
        </p:nvSpPr>
        <p:spPr>
          <a:xfrm>
            <a:off x="2895600" y="3352800"/>
            <a:ext cx="5749427" cy="292388"/>
          </a:xfrm>
        </p:spPr>
        <p:txBody>
          <a:bodyPr/>
          <a:lstStyle/>
          <a:p>
            <a:pPr marL="0" indent="0">
              <a:buNone/>
            </a:pPr>
            <a:r>
              <a:rPr lang="en-US" altLang="en-US" dirty="0"/>
              <a:t>skips all whitespace</a:t>
            </a:r>
          </a:p>
        </p:txBody>
      </p:sp>
      <p:sp>
        <p:nvSpPr>
          <p:cNvPr id="9" name="Content Placeholder 8"/>
          <p:cNvSpPr>
            <a:spLocks noGrp="1"/>
          </p:cNvSpPr>
          <p:nvPr>
            <p:ph idx="15"/>
          </p:nvPr>
        </p:nvSpPr>
        <p:spPr>
          <a:xfrm>
            <a:off x="382089" y="3733800"/>
            <a:ext cx="8415338" cy="263149"/>
          </a:xfrm>
        </p:spPr>
        <p:txBody>
          <a:bodyPr/>
          <a:lstStyle/>
          <a:p>
            <a:pPr marL="171450" lvl="1" indent="3175">
              <a:spcBef>
                <a:spcPts val="1200"/>
              </a:spcBef>
              <a:buClr>
                <a:schemeClr val="accent2"/>
              </a:buClr>
            </a:pPr>
            <a:r>
              <a:rPr lang="en-US" altLang="en-US" dirty="0"/>
              <a:t> Blanks and certain nonprintable characters</a:t>
            </a:r>
          </a:p>
        </p:txBody>
      </p:sp>
      <p:sp>
        <p:nvSpPr>
          <p:cNvPr id="11" name="Content Placeholder 10"/>
          <p:cNvSpPr>
            <a:spLocks noGrp="1"/>
          </p:cNvSpPr>
          <p:nvPr>
            <p:ph idx="17"/>
          </p:nvPr>
        </p:nvSpPr>
        <p:spPr>
          <a:xfrm>
            <a:off x="382089" y="4191000"/>
            <a:ext cx="303711" cy="304800"/>
          </a:xfrm>
        </p:spPr>
        <p:txBody>
          <a:bodyPr/>
          <a:lstStyle/>
          <a:p>
            <a:r>
              <a:rPr lang="en-US" dirty="0"/>
              <a:t> </a:t>
            </a:r>
            <a:endParaRPr lang="en-IN" dirty="0"/>
          </a:p>
        </p:txBody>
      </p:sp>
      <p:pic>
        <p:nvPicPr>
          <p:cNvPr id="23" name="Content Placeholder 6" descr="greater than greater than "/>
          <p:cNvPicPr>
            <a:picLocks noGrp="1" noChangeAspect="1" noChangeArrowheads="1"/>
          </p:cNvPicPr>
          <p:nvPr>
            <p:ph idx="16"/>
          </p:nvPr>
        </p:nvPicPr>
        <p:blipFill>
          <a:blip r:embed="rId4" cstate="print">
            <a:extLst>
              <a:ext uri="{28A0092B-C50C-407E-A947-70E740481C1C}">
                <a14:useLocalDpi xmlns:a14="http://schemas.microsoft.com/office/drawing/2010/main" val="0"/>
              </a:ext>
            </a:extLst>
          </a:blip>
          <a:srcRect/>
          <a:stretch>
            <a:fillRect/>
          </a:stretch>
        </p:blipFill>
        <p:spPr bwMode="auto">
          <a:xfrm>
            <a:off x="641680" y="4226877"/>
            <a:ext cx="454185" cy="251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11"/>
          <p:cNvSpPr>
            <a:spLocks noGrp="1"/>
          </p:cNvSpPr>
          <p:nvPr>
            <p:ph idx="18"/>
          </p:nvPr>
        </p:nvSpPr>
        <p:spPr>
          <a:xfrm>
            <a:off x="1134357" y="4191001"/>
            <a:ext cx="7772400" cy="304799"/>
          </a:xfrm>
        </p:spPr>
        <p:txBody>
          <a:bodyPr/>
          <a:lstStyle/>
          <a:p>
            <a:pPr marL="0" indent="0">
              <a:buNone/>
            </a:pPr>
            <a:r>
              <a:rPr lang="en-US" altLang="en-US" dirty="0"/>
              <a:t>distinguishes between character </a:t>
            </a:r>
            <a:r>
              <a:rPr lang="en-US" altLang="en-US" b="1" dirty="0">
                <a:latin typeface="Courier New" pitchFamily="49" charset="0"/>
                <a:cs typeface="Courier New" pitchFamily="49" charset="0"/>
              </a:rPr>
              <a:t>2</a:t>
            </a:r>
            <a:r>
              <a:rPr lang="en-US" altLang="en-US" dirty="0"/>
              <a:t> and number </a:t>
            </a:r>
            <a:r>
              <a:rPr lang="en-US" altLang="en-US" b="1" dirty="0">
                <a:latin typeface="Courier New" pitchFamily="49" charset="0"/>
                <a:cs typeface="Courier New" pitchFamily="49" charset="0"/>
              </a:rPr>
              <a:t>2</a:t>
            </a:r>
            <a:r>
              <a:rPr lang="en-US" altLang="en-US" dirty="0"/>
              <a:t> by the right-side operand</a:t>
            </a:r>
            <a:endParaRPr lang="en-IN" dirty="0"/>
          </a:p>
        </p:txBody>
      </p:sp>
      <p:sp>
        <p:nvSpPr>
          <p:cNvPr id="13" name="Content Placeholder 12"/>
          <p:cNvSpPr>
            <a:spLocks noGrp="1"/>
          </p:cNvSpPr>
          <p:nvPr>
            <p:ph idx="19"/>
          </p:nvPr>
        </p:nvSpPr>
        <p:spPr>
          <a:xfrm>
            <a:off x="394164" y="4648200"/>
            <a:ext cx="672636" cy="304800"/>
          </a:xfrm>
        </p:spPr>
        <p:txBody>
          <a:bodyPr/>
          <a:lstStyle/>
          <a:p>
            <a:pPr marL="0" indent="363538">
              <a:buNone/>
            </a:pPr>
            <a:r>
              <a:rPr lang="en-US" altLang="en-US" dirty="0"/>
              <a:t>of</a:t>
            </a:r>
            <a:endParaRPr lang="en-IN" dirty="0"/>
          </a:p>
        </p:txBody>
      </p:sp>
      <p:pic>
        <p:nvPicPr>
          <p:cNvPr id="2054" name="Content Placeholder 9" descr="greater than greater than "/>
          <p:cNvPicPr>
            <a:picLocks noGrp="1" noChangeAspect="1" noChangeArrowheads="1"/>
          </p:cNvPicPr>
          <p:nvPr>
            <p:ph idx="20"/>
          </p:nvPr>
        </p:nvPicPr>
        <p:blipFill>
          <a:blip r:embed="rId5">
            <a:extLst>
              <a:ext uri="{28A0092B-C50C-407E-A947-70E740481C1C}">
                <a14:useLocalDpi xmlns:a14="http://schemas.microsoft.com/office/drawing/2010/main" val="0"/>
              </a:ext>
            </a:extLst>
          </a:blip>
          <a:srcRect/>
          <a:stretch>
            <a:fillRect/>
          </a:stretch>
        </p:blipFill>
        <p:spPr bwMode="auto">
          <a:xfrm>
            <a:off x="1091935" y="4686103"/>
            <a:ext cx="412237" cy="229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Content Placeholder 14"/>
          <p:cNvSpPr>
            <a:spLocks noGrp="1"/>
          </p:cNvSpPr>
          <p:nvPr>
            <p:ph idx="21"/>
          </p:nvPr>
        </p:nvSpPr>
        <p:spPr>
          <a:xfrm>
            <a:off x="394164" y="5029200"/>
            <a:ext cx="8415338" cy="526298"/>
          </a:xfrm>
        </p:spPr>
        <p:txBody>
          <a:bodyPr/>
          <a:lstStyle/>
          <a:p>
            <a:pPr lvl="1"/>
            <a:r>
              <a:rPr lang="en-US" altLang="en-US" dirty="0"/>
              <a:t>If type </a:t>
            </a:r>
            <a:r>
              <a:rPr lang="en-US" altLang="en-US" b="1" dirty="0">
                <a:solidFill>
                  <a:srgbClr val="055C91"/>
                </a:solidFill>
                <a:latin typeface="Courier New" pitchFamily="49" charset="0"/>
                <a:cs typeface="Courier New" pitchFamily="49" charset="0"/>
              </a:rPr>
              <a:t>char</a:t>
            </a:r>
            <a:r>
              <a:rPr lang="en-US" altLang="en-US" dirty="0"/>
              <a:t> or </a:t>
            </a:r>
            <a:r>
              <a:rPr lang="en-US" altLang="en-US" b="1" dirty="0">
                <a:solidFill>
                  <a:srgbClr val="055C91"/>
                </a:solidFill>
                <a:latin typeface="Courier New" pitchFamily="49" charset="0"/>
                <a:cs typeface="Courier New" pitchFamily="49" charset="0"/>
              </a:rPr>
              <a:t>int</a:t>
            </a:r>
            <a:r>
              <a:rPr lang="en-US" altLang="en-US" dirty="0"/>
              <a:t> (or </a:t>
            </a:r>
            <a:r>
              <a:rPr lang="en-US" altLang="en-US" b="1" dirty="0">
                <a:solidFill>
                  <a:srgbClr val="055C91"/>
                </a:solidFill>
                <a:latin typeface="Courier New" pitchFamily="49" charset="0"/>
                <a:cs typeface="Courier New" pitchFamily="49" charset="0"/>
              </a:rPr>
              <a:t>double</a:t>
            </a:r>
            <a:r>
              <a:rPr lang="en-US" altLang="en-US" dirty="0"/>
              <a:t>), the </a:t>
            </a:r>
            <a:r>
              <a:rPr lang="en-US" altLang="en-US" b="1" dirty="0">
                <a:latin typeface="Courier New" pitchFamily="49" charset="0"/>
                <a:cs typeface="Courier New" pitchFamily="49" charset="0"/>
              </a:rPr>
              <a:t>2</a:t>
            </a:r>
            <a:r>
              <a:rPr lang="en-US" altLang="en-US" dirty="0"/>
              <a:t> is treated as a character or as a number </a:t>
            </a:r>
            <a:r>
              <a:rPr lang="en-US" altLang="en-US" b="1" dirty="0">
                <a:latin typeface="Courier New" pitchFamily="49" charset="0"/>
                <a:cs typeface="Courier New" pitchFamily="49" charset="0"/>
              </a:rPr>
              <a:t>2</a:t>
            </a:r>
            <a:r>
              <a:rPr lang="en-US" altLang="en-US" dirty="0">
                <a:latin typeface="Calibri" panose="020F0502020204030204" pitchFamily="34" charset="0"/>
                <a:cs typeface="Courier New" pitchFamily="49" charset="0"/>
              </a:rPr>
              <a:t>, respectively</a:t>
            </a:r>
          </a:p>
        </p:txBody>
      </p:sp>
    </p:spTree>
    <p:extLst>
      <p:ext uri="{BB962C8B-B14F-4D97-AF65-F5344CB8AC3E}">
        <p14:creationId xmlns:p14="http://schemas.microsoft.com/office/powerpoint/2010/main" val="664620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404751"/>
            <a:ext cx="8026400" cy="299249"/>
          </a:xfrm>
        </p:spPr>
        <p:txBody>
          <a:bodyPr/>
          <a:lstStyle/>
          <a:p>
            <a:r>
              <a:rPr lang="en-US" altLang="en-US" dirty="0" err="1">
                <a:latin typeface="Courier New" pitchFamily="49" charset="0"/>
              </a:rPr>
              <a:t>cin</a:t>
            </a:r>
            <a:r>
              <a:rPr lang="en-US" altLang="en-US" dirty="0"/>
              <a:t> </a:t>
            </a:r>
            <a:r>
              <a:rPr lang="en-US" altLang="en-US" dirty="0">
                <a:latin typeface="+mn-lt"/>
              </a:rPr>
              <a:t>and the Extraction Operator &gt;&gt; (3 of 7)</a:t>
            </a:r>
            <a:endParaRPr lang="en-IN" dirty="0">
              <a:latin typeface="+mn-lt"/>
            </a:endParaRPr>
          </a:p>
        </p:txBody>
      </p:sp>
      <p:sp>
        <p:nvSpPr>
          <p:cNvPr id="2" name="Content Placeholder 1"/>
          <p:cNvSpPr>
            <a:spLocks noGrp="1"/>
          </p:cNvSpPr>
          <p:nvPr>
            <p:ph idx="1"/>
          </p:nvPr>
        </p:nvSpPr>
        <p:spPr>
          <a:xfrm>
            <a:off x="365125" y="1538819"/>
            <a:ext cx="8415338" cy="204671"/>
          </a:xfrm>
        </p:spPr>
        <p:txBody>
          <a:bodyPr/>
          <a:lstStyle/>
          <a:p>
            <a:pPr marL="0" indent="0">
              <a:buNone/>
            </a:pPr>
            <a:r>
              <a:rPr lang="en-US" sz="1400" b="1" dirty="0"/>
              <a:t>TABLE 3-1 </a:t>
            </a:r>
            <a:r>
              <a:rPr lang="en-US" sz="1400" dirty="0"/>
              <a:t>Valid Input for a Variable of the Simple Data Type</a:t>
            </a:r>
          </a:p>
        </p:txBody>
      </p:sp>
      <p:graphicFrame>
        <p:nvGraphicFramePr>
          <p:cNvPr id="7" name="Table 7" descr="Tables are accessible to screen readers.">
            <a:extLst>
              <a:ext uri="{FF2B5EF4-FFF2-40B4-BE49-F238E27FC236}">
                <a16:creationId xmlns:a16="http://schemas.microsoft.com/office/drawing/2014/main" id="{C7069318-FB70-4DC5-BB07-6AC7568F1CC6}"/>
              </a:ext>
            </a:extLst>
          </p:cNvPr>
          <p:cNvGraphicFramePr>
            <a:graphicFrameLocks noGrp="1"/>
          </p:cNvGraphicFramePr>
          <p:nvPr>
            <p:ph idx="11"/>
            <p:extLst>
              <p:ext uri="{D42A27DB-BD31-4B8C-83A1-F6EECF244321}">
                <p14:modId xmlns:p14="http://schemas.microsoft.com/office/powerpoint/2010/main" val="1834100676"/>
              </p:ext>
            </p:extLst>
          </p:nvPr>
        </p:nvGraphicFramePr>
        <p:xfrm>
          <a:off x="365124" y="1965960"/>
          <a:ext cx="8626475" cy="1691640"/>
        </p:xfrm>
        <a:graphic>
          <a:graphicData uri="http://schemas.openxmlformats.org/drawingml/2006/table">
            <a:tbl>
              <a:tblPr firstRow="1" bandRow="1">
                <a:tableStyleId>{5C22544A-7EE6-4342-B048-85BDC9FD1C3A}</a:tableStyleId>
              </a:tblPr>
              <a:tblGrid>
                <a:gridCol w="1656622">
                  <a:extLst>
                    <a:ext uri="{9D8B030D-6E8A-4147-A177-3AD203B41FA5}">
                      <a16:colId xmlns:a16="http://schemas.microsoft.com/office/drawing/2014/main" val="3514219334"/>
                    </a:ext>
                  </a:extLst>
                </a:gridCol>
                <a:gridCol w="6969853">
                  <a:extLst>
                    <a:ext uri="{9D8B030D-6E8A-4147-A177-3AD203B41FA5}">
                      <a16:colId xmlns:a16="http://schemas.microsoft.com/office/drawing/2014/main" val="1536223453"/>
                    </a:ext>
                  </a:extLst>
                </a:gridCol>
              </a:tblGrid>
              <a:tr h="370840">
                <a:tc>
                  <a:txBody>
                    <a:bodyPr/>
                    <a:lstStyle/>
                    <a:p>
                      <a:r>
                        <a:rPr lang="en-US" sz="1800" b="1" i="0" u="none" strike="noStrike" kern="1200" baseline="0" dirty="0">
                          <a:solidFill>
                            <a:schemeClr val="tx1"/>
                          </a:solidFill>
                          <a:latin typeface="+mn-lt"/>
                          <a:ea typeface="+mn-ea"/>
                          <a:cs typeface="+mn-cs"/>
                        </a:rPr>
                        <a:t>Data Type of </a:t>
                      </a:r>
                      <a:r>
                        <a:rPr lang="en-US" sz="1800" b="1" i="0" u="none" strike="noStrike" kern="1200" baseline="0" dirty="0">
                          <a:solidFill>
                            <a:schemeClr val="tx1"/>
                          </a:solidFill>
                          <a:latin typeface="Courier New" panose="02070309020205020404" pitchFamily="49" charset="0"/>
                          <a:ea typeface="+mn-ea"/>
                          <a:cs typeface="Courier New" panose="02070309020205020404" pitchFamily="49" charset="0"/>
                        </a:rPr>
                        <a:t>a</a:t>
                      </a:r>
                      <a:endParaRPr lang="en-US" sz="16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800" b="1" i="0" u="none" strike="noStrike" kern="1200" baseline="0" dirty="0">
                          <a:solidFill>
                            <a:schemeClr val="tx1"/>
                          </a:solidFill>
                          <a:latin typeface="+mn-lt"/>
                          <a:ea typeface="+mn-ea"/>
                          <a:cs typeface="+mn-cs"/>
                        </a:rPr>
                        <a:t>Valid Input for </a:t>
                      </a:r>
                      <a:r>
                        <a:rPr lang="en-US" sz="1800" b="1" i="0" u="none" strike="noStrike" kern="1200" baseline="0" dirty="0">
                          <a:solidFill>
                            <a:schemeClr val="tx1"/>
                          </a:solidFill>
                          <a:latin typeface="Courier New" panose="02070309020205020404" pitchFamily="49" charset="0"/>
                          <a:ea typeface="+mn-ea"/>
                          <a:cs typeface="Courier New" panose="02070309020205020404" pitchFamily="49" charset="0"/>
                        </a:rPr>
                        <a:t>a</a:t>
                      </a:r>
                      <a:endParaRPr lang="en-US" sz="16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97081085"/>
                  </a:ext>
                </a:extLst>
              </a:tr>
              <a:tr h="370840">
                <a:tc>
                  <a:txBody>
                    <a:bodyPr/>
                    <a:lstStyle/>
                    <a:p>
                      <a:r>
                        <a:rPr lang="en-US" sz="1400" b="1" i="0" u="none" strike="noStrike" kern="1200" baseline="0" dirty="0">
                          <a:solidFill>
                            <a:srgbClr val="055C91"/>
                          </a:solidFill>
                          <a:latin typeface="Courier New" panose="02070309020205020404" pitchFamily="49" charset="0"/>
                          <a:ea typeface="+mn-ea"/>
                          <a:cs typeface="Courier New" panose="02070309020205020404" pitchFamily="49" charset="0"/>
                        </a:rPr>
                        <a:t>char</a:t>
                      </a:r>
                      <a:endParaRPr lang="en-US" sz="1400" dirty="0">
                        <a:solidFill>
                          <a:srgbClr val="055C9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kern="1200" baseline="0" dirty="0">
                          <a:solidFill>
                            <a:schemeClr val="dk1"/>
                          </a:solidFill>
                          <a:latin typeface="+mn-lt"/>
                          <a:ea typeface="+mn-ea"/>
                          <a:cs typeface="+mn-cs"/>
                        </a:rPr>
                        <a:t>One printable character except the blank.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8111904"/>
                  </a:ext>
                </a:extLst>
              </a:tr>
              <a:tr h="370840">
                <a:tc>
                  <a:txBody>
                    <a:bodyPr/>
                    <a:lstStyle/>
                    <a:p>
                      <a:r>
                        <a:rPr lang="en-US" sz="1400" b="1" i="0" u="none" strike="noStrike" kern="1200" baseline="0" dirty="0">
                          <a:solidFill>
                            <a:srgbClr val="055C91"/>
                          </a:solidFill>
                          <a:latin typeface="Courier New" panose="02070309020205020404" pitchFamily="49" charset="0"/>
                          <a:ea typeface="+mn-ea"/>
                          <a:cs typeface="Courier New" panose="02070309020205020404" pitchFamily="49" charset="0"/>
                        </a:rPr>
                        <a:t>int</a:t>
                      </a:r>
                      <a:endParaRPr lang="en-US" sz="1400" dirty="0">
                        <a:solidFill>
                          <a:srgbClr val="055C9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kern="1200" baseline="0" dirty="0">
                          <a:solidFill>
                            <a:schemeClr val="dk1"/>
                          </a:solidFill>
                          <a:latin typeface="+mn-lt"/>
                          <a:ea typeface="+mn-ea"/>
                          <a:cs typeface="+mn-cs"/>
                        </a:rPr>
                        <a:t>An integer, possibly preceded by a + or - sign.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36315063"/>
                  </a:ext>
                </a:extLst>
              </a:tr>
              <a:tr h="370840">
                <a:tc>
                  <a:txBody>
                    <a:bodyPr/>
                    <a:lstStyle/>
                    <a:p>
                      <a:r>
                        <a:rPr lang="en-US" sz="1400" b="1" i="0" u="none" strike="noStrike" kern="1200" baseline="0" dirty="0">
                          <a:solidFill>
                            <a:srgbClr val="055C91"/>
                          </a:solidFill>
                          <a:latin typeface="Courier New" panose="02070309020205020404" pitchFamily="49" charset="0"/>
                          <a:ea typeface="+mn-ea"/>
                          <a:cs typeface="Courier New" panose="02070309020205020404" pitchFamily="49" charset="0"/>
                        </a:rPr>
                        <a:t>double</a:t>
                      </a:r>
                      <a:endParaRPr lang="en-US" sz="1400" dirty="0">
                        <a:solidFill>
                          <a:srgbClr val="055C9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kern="1200" baseline="0" dirty="0">
                          <a:solidFill>
                            <a:schemeClr val="dk1"/>
                          </a:solidFill>
                          <a:latin typeface="+mn-lt"/>
                          <a:ea typeface="+mn-ea"/>
                          <a:cs typeface="+mn-cs"/>
                        </a:rPr>
                        <a:t>A decimal number, possibly preceded by a + or - sign. If the actual data input is an integer, the input is converted to a decimal number with the zero decimal part.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36254533"/>
                  </a:ext>
                </a:extLst>
              </a:tr>
            </a:tbl>
          </a:graphicData>
        </a:graphic>
      </p:graphicFrame>
      <p:sp>
        <p:nvSpPr>
          <p:cNvPr id="6" name="Content Placeholder 5"/>
          <p:cNvSpPr>
            <a:spLocks noGrp="1"/>
          </p:cNvSpPr>
          <p:nvPr>
            <p:ph idx="12"/>
          </p:nvPr>
        </p:nvSpPr>
        <p:spPr>
          <a:xfrm>
            <a:off x="382089" y="4114800"/>
            <a:ext cx="8415338" cy="584775"/>
          </a:xfrm>
        </p:spPr>
        <p:txBody>
          <a:bodyPr/>
          <a:lstStyle/>
          <a:p>
            <a:r>
              <a:rPr lang="en-US" altLang="en-US" dirty="0"/>
              <a:t>Entering a </a:t>
            </a:r>
            <a:r>
              <a:rPr lang="en-US" altLang="en-US" b="1" dirty="0">
                <a:solidFill>
                  <a:srgbClr val="055C91"/>
                </a:solidFill>
                <a:latin typeface="Courier New" pitchFamily="49" charset="0"/>
              </a:rPr>
              <a:t>char</a:t>
            </a:r>
            <a:r>
              <a:rPr lang="en-US" altLang="en-US" dirty="0"/>
              <a:t> value into an</a:t>
            </a:r>
            <a:r>
              <a:rPr lang="en-US" altLang="en-US" dirty="0">
                <a:solidFill>
                  <a:srgbClr val="055C91"/>
                </a:solidFill>
              </a:rPr>
              <a:t> </a:t>
            </a:r>
            <a:r>
              <a:rPr lang="en-US" altLang="en-US" b="1" dirty="0" err="1">
                <a:solidFill>
                  <a:srgbClr val="055C91"/>
                </a:solidFill>
                <a:latin typeface="Courier New" pitchFamily="49" charset="0"/>
              </a:rPr>
              <a:t>int</a:t>
            </a:r>
            <a:r>
              <a:rPr lang="en-US" altLang="en-US" dirty="0">
                <a:solidFill>
                  <a:srgbClr val="055C91"/>
                </a:solidFill>
              </a:rPr>
              <a:t> </a:t>
            </a:r>
            <a:r>
              <a:rPr lang="en-US" altLang="en-US" dirty="0"/>
              <a:t>or </a:t>
            </a:r>
            <a:r>
              <a:rPr lang="en-US" altLang="en-US" b="1" dirty="0">
                <a:solidFill>
                  <a:srgbClr val="055C91"/>
                </a:solidFill>
                <a:latin typeface="Courier New" pitchFamily="49" charset="0"/>
              </a:rPr>
              <a:t>double</a:t>
            </a:r>
            <a:r>
              <a:rPr lang="en-US" altLang="en-US" dirty="0"/>
              <a:t> variable causes serious errors, called </a:t>
            </a:r>
            <a:r>
              <a:rPr lang="en-US" altLang="en-US" u="sng" dirty="0"/>
              <a:t>input failure</a:t>
            </a:r>
          </a:p>
        </p:txBody>
      </p:sp>
    </p:spTree>
    <p:extLst>
      <p:ext uri="{BB962C8B-B14F-4D97-AF65-F5344CB8AC3E}">
        <p14:creationId xmlns:p14="http://schemas.microsoft.com/office/powerpoint/2010/main" val="2187786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404751"/>
            <a:ext cx="8026400" cy="299249"/>
          </a:xfrm>
        </p:spPr>
        <p:txBody>
          <a:bodyPr/>
          <a:lstStyle/>
          <a:p>
            <a:r>
              <a:rPr lang="en-US" altLang="en-US" dirty="0" err="1">
                <a:latin typeface="Courier New" pitchFamily="49" charset="0"/>
              </a:rPr>
              <a:t>cin</a:t>
            </a:r>
            <a:r>
              <a:rPr lang="en-US" altLang="en-US" dirty="0"/>
              <a:t> </a:t>
            </a:r>
            <a:r>
              <a:rPr lang="en-US" altLang="en-US" dirty="0">
                <a:latin typeface="+mn-lt"/>
              </a:rPr>
              <a:t>and the Extraction Operator &gt;&gt; (4 of 7)</a:t>
            </a:r>
            <a:endParaRPr lang="en-IN" dirty="0">
              <a:latin typeface="+mn-lt"/>
            </a:endParaRPr>
          </a:p>
        </p:txBody>
      </p:sp>
      <p:sp>
        <p:nvSpPr>
          <p:cNvPr id="2" name="Content Placeholder 1"/>
          <p:cNvSpPr>
            <a:spLocks noGrp="1"/>
          </p:cNvSpPr>
          <p:nvPr>
            <p:ph idx="1"/>
          </p:nvPr>
        </p:nvSpPr>
        <p:spPr>
          <a:xfrm>
            <a:off x="365125" y="1538819"/>
            <a:ext cx="8415338" cy="296235"/>
          </a:xfrm>
        </p:spPr>
        <p:txBody>
          <a:bodyPr/>
          <a:lstStyle/>
          <a:p>
            <a:r>
              <a:rPr lang="en-US" altLang="en-US" dirty="0"/>
              <a:t>When reading data into a </a:t>
            </a:r>
            <a:r>
              <a:rPr lang="en-US" altLang="en-US" b="1" dirty="0">
                <a:solidFill>
                  <a:srgbClr val="055C91"/>
                </a:solidFill>
                <a:latin typeface="Courier New" pitchFamily="49" charset="0"/>
              </a:rPr>
              <a:t>char</a:t>
            </a:r>
            <a:r>
              <a:rPr lang="en-US" altLang="en-US" dirty="0">
                <a:solidFill>
                  <a:srgbClr val="638DAD"/>
                </a:solidFill>
              </a:rPr>
              <a:t> </a:t>
            </a:r>
            <a:r>
              <a:rPr lang="en-US" altLang="en-US" dirty="0"/>
              <a:t>variable</a:t>
            </a:r>
          </a:p>
        </p:txBody>
      </p:sp>
      <p:sp>
        <p:nvSpPr>
          <p:cNvPr id="5" name="Content Placeholder 4"/>
          <p:cNvSpPr>
            <a:spLocks noGrp="1"/>
          </p:cNvSpPr>
          <p:nvPr>
            <p:ph idx="11"/>
          </p:nvPr>
        </p:nvSpPr>
        <p:spPr>
          <a:xfrm>
            <a:off x="381000" y="1981200"/>
            <a:ext cx="304800" cy="263149"/>
          </a:xfrm>
        </p:spPr>
        <p:txBody>
          <a:bodyPr/>
          <a:lstStyle/>
          <a:p>
            <a:pPr lvl="1"/>
            <a:r>
              <a:rPr lang="en-US" dirty="0"/>
              <a:t> </a:t>
            </a:r>
            <a:endParaRPr lang="en-IN" dirty="0"/>
          </a:p>
        </p:txBody>
      </p:sp>
      <p:pic>
        <p:nvPicPr>
          <p:cNvPr id="21507" name="Content Placeholder 3" descr="greater than greater than "/>
          <p:cNvPicPr>
            <a:picLocks noGrp="1" noChangeAspect="1" noChangeArrowheads="1"/>
          </p:cNvPicPr>
          <p:nvPr>
            <p:ph idx="12"/>
          </p:nvPr>
        </p:nvPicPr>
        <p:blipFill>
          <a:blip r:embed="rId2">
            <a:extLst>
              <a:ext uri="{28A0092B-C50C-407E-A947-70E740481C1C}">
                <a14:useLocalDpi xmlns:a14="http://schemas.microsoft.com/office/drawing/2010/main" val="0"/>
              </a:ext>
            </a:extLst>
          </a:blip>
          <a:srcRect/>
          <a:stretch>
            <a:fillRect/>
          </a:stretch>
        </p:blipFill>
        <p:spPr bwMode="auto">
          <a:xfrm>
            <a:off x="778904" y="1981200"/>
            <a:ext cx="338080" cy="20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idx="13"/>
          </p:nvPr>
        </p:nvSpPr>
        <p:spPr>
          <a:xfrm>
            <a:off x="1219200" y="1946651"/>
            <a:ext cx="7348538" cy="263149"/>
          </a:xfrm>
        </p:spPr>
        <p:txBody>
          <a:bodyPr/>
          <a:lstStyle/>
          <a:p>
            <a:pPr marL="0" lvl="1" indent="0">
              <a:spcBef>
                <a:spcPts val="1200"/>
              </a:spcBef>
              <a:buClr>
                <a:schemeClr val="accent2"/>
              </a:buClr>
              <a:buNone/>
            </a:pPr>
            <a:r>
              <a:rPr lang="en-US" altLang="en-US" dirty="0"/>
              <a:t>skips leading whitespace, finds and stores only the next character</a:t>
            </a:r>
          </a:p>
        </p:txBody>
      </p:sp>
      <p:sp>
        <p:nvSpPr>
          <p:cNvPr id="8" name="Content Placeholder 7"/>
          <p:cNvSpPr>
            <a:spLocks noGrp="1"/>
          </p:cNvSpPr>
          <p:nvPr>
            <p:ph idx="14"/>
          </p:nvPr>
        </p:nvSpPr>
        <p:spPr>
          <a:xfrm>
            <a:off x="382089" y="2362200"/>
            <a:ext cx="8415338" cy="713272"/>
          </a:xfrm>
        </p:spPr>
        <p:txBody>
          <a:bodyPr/>
          <a:lstStyle/>
          <a:p>
            <a:pPr lvl="1"/>
            <a:r>
              <a:rPr lang="en-US" altLang="en-US" dirty="0"/>
              <a:t>Reading stops after a single character</a:t>
            </a:r>
          </a:p>
          <a:p>
            <a:r>
              <a:rPr lang="en-US" altLang="en-US" dirty="0"/>
              <a:t>To read data into an </a:t>
            </a:r>
            <a:r>
              <a:rPr lang="en-US" altLang="en-US" b="1" dirty="0" err="1">
                <a:solidFill>
                  <a:srgbClr val="055C91"/>
                </a:solidFill>
                <a:latin typeface="Courier New" pitchFamily="49" charset="0"/>
              </a:rPr>
              <a:t>int</a:t>
            </a:r>
            <a:r>
              <a:rPr lang="en-US" altLang="en-US" dirty="0">
                <a:solidFill>
                  <a:srgbClr val="055C91"/>
                </a:solidFill>
              </a:rPr>
              <a:t> </a:t>
            </a:r>
            <a:r>
              <a:rPr lang="en-US" altLang="en-US" dirty="0"/>
              <a:t>or </a:t>
            </a:r>
            <a:r>
              <a:rPr lang="en-US" altLang="en-US" b="1" dirty="0">
                <a:solidFill>
                  <a:srgbClr val="055C91"/>
                </a:solidFill>
                <a:latin typeface="Courier New" pitchFamily="49" charset="0"/>
              </a:rPr>
              <a:t>double</a:t>
            </a:r>
            <a:r>
              <a:rPr lang="en-US" altLang="en-US" dirty="0">
                <a:solidFill>
                  <a:srgbClr val="055C91"/>
                </a:solidFill>
              </a:rPr>
              <a:t> </a:t>
            </a:r>
            <a:r>
              <a:rPr lang="en-US" altLang="en-US" dirty="0"/>
              <a:t>variable</a:t>
            </a:r>
          </a:p>
        </p:txBody>
      </p:sp>
      <p:sp>
        <p:nvSpPr>
          <p:cNvPr id="9" name="Content Placeholder 8"/>
          <p:cNvSpPr>
            <a:spLocks noGrp="1"/>
          </p:cNvSpPr>
          <p:nvPr>
            <p:ph idx="15"/>
          </p:nvPr>
        </p:nvSpPr>
        <p:spPr>
          <a:xfrm>
            <a:off x="381001" y="3276600"/>
            <a:ext cx="490926" cy="263149"/>
          </a:xfrm>
        </p:spPr>
        <p:txBody>
          <a:bodyPr/>
          <a:lstStyle/>
          <a:p>
            <a:pPr lvl="1"/>
            <a:r>
              <a:rPr lang="en-US" dirty="0"/>
              <a:t> </a:t>
            </a:r>
            <a:endParaRPr lang="en-IN" dirty="0"/>
          </a:p>
        </p:txBody>
      </p:sp>
      <p:pic>
        <p:nvPicPr>
          <p:cNvPr id="21508" name="Content Placeholder 5" descr="greater than greater than "/>
          <p:cNvPicPr>
            <a:picLocks noGrp="1" noChangeAspect="1" noChangeArrowheads="1"/>
          </p:cNvPicPr>
          <p:nvPr>
            <p:ph idx="16"/>
          </p:nvPr>
        </p:nvPicPr>
        <p:blipFill>
          <a:blip r:embed="rId3">
            <a:extLst>
              <a:ext uri="{28A0092B-C50C-407E-A947-70E740481C1C}">
                <a14:useLocalDpi xmlns:a14="http://schemas.microsoft.com/office/drawing/2010/main" val="0"/>
              </a:ext>
            </a:extLst>
          </a:blip>
          <a:srcRect/>
          <a:stretch>
            <a:fillRect/>
          </a:stretch>
        </p:blipFill>
        <p:spPr bwMode="auto">
          <a:xfrm>
            <a:off x="813476" y="3237160"/>
            <a:ext cx="405724" cy="346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10"/>
          <p:cNvSpPr>
            <a:spLocks noGrp="1"/>
          </p:cNvSpPr>
          <p:nvPr>
            <p:ph idx="17"/>
          </p:nvPr>
        </p:nvSpPr>
        <p:spPr>
          <a:xfrm>
            <a:off x="1219200" y="3248319"/>
            <a:ext cx="7620000" cy="304800"/>
          </a:xfrm>
        </p:spPr>
        <p:txBody>
          <a:bodyPr/>
          <a:lstStyle/>
          <a:p>
            <a:pPr marL="0" indent="0">
              <a:buNone/>
            </a:pPr>
            <a:r>
              <a:rPr lang="en-US" altLang="en-US" sz="1800" dirty="0"/>
              <a:t>skips leading whitespace, reads </a:t>
            </a:r>
            <a:r>
              <a:rPr lang="en-US" altLang="en-US" sz="1800" b="1" dirty="0">
                <a:latin typeface="Courier New" panose="02070309020205020404" pitchFamily="49" charset="0"/>
                <a:cs typeface="Courier New" panose="02070309020205020404" pitchFamily="49" charset="0"/>
              </a:rPr>
              <a:t>+</a:t>
            </a:r>
            <a:r>
              <a:rPr lang="en-US" altLang="en-US" sz="1800" dirty="0"/>
              <a:t> or </a:t>
            </a:r>
            <a:r>
              <a:rPr lang="en-US" altLang="en-US" sz="1800" b="1" dirty="0">
                <a:latin typeface="Courier New" panose="02070309020205020404" pitchFamily="49" charset="0"/>
                <a:cs typeface="Courier New" panose="02070309020205020404" pitchFamily="49" charset="0"/>
              </a:rPr>
              <a:t>-</a:t>
            </a:r>
            <a:r>
              <a:rPr lang="en-US" altLang="en-US" sz="1800" dirty="0"/>
              <a:t> sign (if any), reads the digits (including</a:t>
            </a:r>
            <a:endParaRPr lang="en-IN" sz="1800" dirty="0"/>
          </a:p>
        </p:txBody>
      </p:sp>
      <p:sp>
        <p:nvSpPr>
          <p:cNvPr id="12" name="Content Placeholder 11"/>
          <p:cNvSpPr>
            <a:spLocks noGrp="1"/>
          </p:cNvSpPr>
          <p:nvPr>
            <p:ph idx="18"/>
          </p:nvPr>
        </p:nvSpPr>
        <p:spPr>
          <a:xfrm>
            <a:off x="382089" y="3657600"/>
            <a:ext cx="8415338" cy="263149"/>
          </a:xfrm>
        </p:spPr>
        <p:txBody>
          <a:bodyPr/>
          <a:lstStyle/>
          <a:p>
            <a:pPr marL="0" lvl="1" indent="442913">
              <a:spcBef>
                <a:spcPts val="1200"/>
              </a:spcBef>
              <a:buClr>
                <a:schemeClr val="accent2"/>
              </a:buClr>
              <a:buNone/>
              <a:tabLst>
                <a:tab pos="442913" algn="l"/>
              </a:tabLst>
            </a:pPr>
            <a:r>
              <a:rPr lang="en-US" altLang="en-US" dirty="0"/>
              <a:t>decimal for floating-point variables)</a:t>
            </a:r>
          </a:p>
        </p:txBody>
      </p:sp>
      <p:sp>
        <p:nvSpPr>
          <p:cNvPr id="13" name="Content Placeholder 12"/>
          <p:cNvSpPr>
            <a:spLocks noGrp="1"/>
          </p:cNvSpPr>
          <p:nvPr>
            <p:ph idx="19"/>
          </p:nvPr>
        </p:nvSpPr>
        <p:spPr>
          <a:xfrm>
            <a:off x="394164" y="4114800"/>
            <a:ext cx="8415338" cy="263149"/>
          </a:xfrm>
        </p:spPr>
        <p:txBody>
          <a:bodyPr/>
          <a:lstStyle/>
          <a:p>
            <a:pPr lvl="1" eaLnBrk="1" hangingPunct="1"/>
            <a:r>
              <a:rPr lang="en-US" altLang="en-US" dirty="0"/>
              <a:t>Reading stops on whitespace or a non-digit character</a:t>
            </a:r>
          </a:p>
        </p:txBody>
      </p:sp>
    </p:spTree>
    <p:extLst>
      <p:ext uri="{BB962C8B-B14F-4D97-AF65-F5344CB8AC3E}">
        <p14:creationId xmlns:p14="http://schemas.microsoft.com/office/powerpoint/2010/main" val="3182358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err="1">
                <a:latin typeface="Courier New" pitchFamily="49" charset="0"/>
              </a:rPr>
              <a:t>cin</a:t>
            </a:r>
            <a:r>
              <a:rPr lang="en-US" altLang="en-US" dirty="0"/>
              <a:t> </a:t>
            </a:r>
            <a:r>
              <a:rPr lang="en-US" altLang="en-US" dirty="0">
                <a:latin typeface="+mn-lt"/>
              </a:rPr>
              <a:t>and the Extraction Operator &gt;&gt; (5 of 7)</a:t>
            </a:r>
            <a:endParaRPr lang="en-IN" dirty="0">
              <a:latin typeface="+mn-lt"/>
            </a:endParaRPr>
          </a:p>
        </p:txBody>
      </p:sp>
      <p:sp>
        <p:nvSpPr>
          <p:cNvPr id="2" name="Content Placeholder 1"/>
          <p:cNvSpPr>
            <a:spLocks noGrp="1"/>
          </p:cNvSpPr>
          <p:nvPr>
            <p:ph idx="1"/>
          </p:nvPr>
        </p:nvSpPr>
        <p:spPr>
          <a:xfrm>
            <a:off x="365125" y="1538819"/>
            <a:ext cx="8415338" cy="296235"/>
          </a:xfrm>
        </p:spPr>
        <p:txBody>
          <a:bodyPr/>
          <a:lstStyle/>
          <a:p>
            <a:pPr marL="0" indent="0">
              <a:buNone/>
            </a:pPr>
            <a:r>
              <a:rPr lang="en-IN" b="1" dirty="0">
                <a:solidFill>
                  <a:srgbClr val="055C91"/>
                </a:solidFill>
              </a:rPr>
              <a:t>EXAMPLE 3-1</a:t>
            </a:r>
          </a:p>
        </p:txBody>
      </p:sp>
      <p:sp>
        <p:nvSpPr>
          <p:cNvPr id="5" name="Content Placeholder 4"/>
          <p:cNvSpPr>
            <a:spLocks noGrp="1"/>
          </p:cNvSpPr>
          <p:nvPr>
            <p:ph idx="11"/>
          </p:nvPr>
        </p:nvSpPr>
        <p:spPr>
          <a:xfrm>
            <a:off x="365125" y="1981984"/>
            <a:ext cx="8415338" cy="1159694"/>
          </a:xfrm>
        </p:spPr>
        <p:txBody>
          <a:bodyPr/>
          <a:lstStyle/>
          <a:p>
            <a:pPr marL="0" indent="0">
              <a:buNone/>
            </a:pPr>
            <a:r>
              <a:rPr lang="en-IN" dirty="0"/>
              <a:t>Suppose you have the following variable declarations:</a:t>
            </a:r>
          </a:p>
          <a:p>
            <a:pPr marL="0" indent="0">
              <a:spcBef>
                <a:spcPts val="0"/>
              </a:spcBef>
              <a:buNone/>
            </a:pPr>
            <a:r>
              <a:rPr lang="en-IN" b="1" dirty="0" err="1">
                <a:solidFill>
                  <a:srgbClr val="055C91"/>
                </a:solidFill>
                <a:latin typeface="Courier New" pitchFamily="49" charset="0"/>
                <a:cs typeface="Courier New" pitchFamily="49" charset="0"/>
              </a:rPr>
              <a:t>int</a:t>
            </a:r>
            <a:r>
              <a:rPr lang="en-IN" b="1" dirty="0">
                <a:solidFill>
                  <a:srgbClr val="055C91"/>
                </a:solidFill>
                <a:latin typeface="Courier New" pitchFamily="49" charset="0"/>
                <a:cs typeface="Courier New" pitchFamily="49" charset="0"/>
              </a:rPr>
              <a:t> </a:t>
            </a:r>
            <a:r>
              <a:rPr lang="en-IN" b="1" dirty="0">
                <a:latin typeface="Courier New" pitchFamily="49" charset="0"/>
                <a:cs typeface="Courier New" pitchFamily="49" charset="0"/>
              </a:rPr>
              <a:t>a, b;</a:t>
            </a:r>
          </a:p>
          <a:p>
            <a:pPr marL="0" indent="0">
              <a:spcBef>
                <a:spcPts val="0"/>
              </a:spcBef>
              <a:buNone/>
            </a:pPr>
            <a:r>
              <a:rPr lang="en-IN" b="1" dirty="0">
                <a:solidFill>
                  <a:srgbClr val="055C91"/>
                </a:solidFill>
                <a:latin typeface="Courier New" pitchFamily="49" charset="0"/>
                <a:cs typeface="Courier New" pitchFamily="49" charset="0"/>
              </a:rPr>
              <a:t>double</a:t>
            </a:r>
            <a:r>
              <a:rPr lang="en-IN" b="1" dirty="0">
                <a:latin typeface="Courier New" pitchFamily="49" charset="0"/>
                <a:cs typeface="Courier New" pitchFamily="49" charset="0"/>
              </a:rPr>
              <a:t> z;</a:t>
            </a:r>
          </a:p>
          <a:p>
            <a:pPr marL="0" indent="0">
              <a:spcBef>
                <a:spcPts val="0"/>
              </a:spcBef>
              <a:buNone/>
            </a:pPr>
            <a:r>
              <a:rPr lang="en-IN" b="1" dirty="0">
                <a:solidFill>
                  <a:srgbClr val="055C91"/>
                </a:solidFill>
                <a:latin typeface="Courier New" pitchFamily="49" charset="0"/>
                <a:cs typeface="Courier New" pitchFamily="49" charset="0"/>
              </a:rPr>
              <a:t>char</a:t>
            </a:r>
            <a:r>
              <a:rPr lang="en-IN" b="1" dirty="0">
                <a:latin typeface="Courier New" pitchFamily="49" charset="0"/>
                <a:cs typeface="Courier New" pitchFamily="49" charset="0"/>
              </a:rPr>
              <a:t> </a:t>
            </a:r>
            <a:r>
              <a:rPr lang="en-IN" b="1" dirty="0" err="1">
                <a:latin typeface="Courier New" pitchFamily="49" charset="0"/>
                <a:cs typeface="Courier New" pitchFamily="49" charset="0"/>
              </a:rPr>
              <a:t>ch</a:t>
            </a:r>
            <a:r>
              <a:rPr lang="en-IN" b="1" dirty="0">
                <a:latin typeface="Courier New" pitchFamily="49" charset="0"/>
                <a:cs typeface="Courier New" pitchFamily="49" charset="0"/>
              </a:rPr>
              <a:t>;</a:t>
            </a:r>
            <a:endParaRPr lang="en-IN" dirty="0">
              <a:latin typeface="Courier New" pitchFamily="49" charset="0"/>
              <a:cs typeface="Courier New" pitchFamily="49" charset="0"/>
            </a:endParaRPr>
          </a:p>
        </p:txBody>
      </p:sp>
      <p:sp>
        <p:nvSpPr>
          <p:cNvPr id="6" name="Content Placeholder 5">
            <a:extLst>
              <a:ext uri="{FF2B5EF4-FFF2-40B4-BE49-F238E27FC236}">
                <a16:creationId xmlns:a16="http://schemas.microsoft.com/office/drawing/2014/main" id="{46DB83EB-4C57-4EB8-A0E7-8E4C94821635}"/>
              </a:ext>
            </a:extLst>
          </p:cNvPr>
          <p:cNvSpPr>
            <a:spLocks noGrp="1"/>
          </p:cNvSpPr>
          <p:nvPr>
            <p:ph idx="13"/>
          </p:nvPr>
        </p:nvSpPr>
        <p:spPr>
          <a:xfrm>
            <a:off x="373062" y="3222619"/>
            <a:ext cx="8415338" cy="292388"/>
          </a:xfrm>
        </p:spPr>
        <p:txBody>
          <a:bodyPr/>
          <a:lstStyle/>
          <a:p>
            <a:pPr marL="0" indent="0">
              <a:buNone/>
            </a:pPr>
            <a:r>
              <a:rPr lang="en-US" dirty="0"/>
              <a:t>The following statements show how the extraction operator &gt;&gt; works.</a:t>
            </a:r>
            <a:endParaRPr lang="en-IN" dirty="0"/>
          </a:p>
        </p:txBody>
      </p:sp>
      <p:pic>
        <p:nvPicPr>
          <p:cNvPr id="1026" name="Content Placeholder 5" descr="Example 3.1 shows the following variable declaration.&#10;Line 1: int a comma b semicolon. Line 2: double z semicolon. Line 3: char c h semicolon.&#10;The following statements show how the extraction operator right double angle bracket works.&#10;The table has three columns and 9 rows. From left to right, the column headers are Statement, Input, and Value stored in memory. &#10;Row 1: Statement:cin right double angle bracket c h semicolon, Input: A, Value stored in memory: c h equals left single quote A right single quote. Row 2: Statement:cin right double angle bracket c h semicolon, Input: A B, Value stored in memory: c h equals left single quote A right single quote comma left single quote B right single quote is held for later input. Row 3: Statement:cin right double angle bracket a semicolon, Input: 48, Value stored in memory: a equals 48. Row 4: Statement:cin right double angle bracket a semicolon, Input: 46 .35, Value stored in memory: a equals 46, period 35 is held for later input. Row 5: Statement:cin right double angle bracket z semicolon, Input: 74.35, Value stored in memory: z equals 74.35. Row 6: Statement:cin right double angle bracket z semicolon, Input: 39, Value stored in memory: z equals 39.0. Row 7: Statement:cin right double angle bracket z right double angle bracket a semicolon, Input: 65.78 38, Value stored in memory: z equals 65.78, a equals 38. Row 8: Statement:cin right double angle bracket a right double angle bracket b semicolon, Input: 4 60, Value stored in memory: a equals 4, b equals 60. Row 9: Statement:cin right double angle bracket z right double angle bracket z semicolon, Input: 46 32.4 68, Value stored in memory: a equals 46 comma z equals 32.4, 68 is held for later input."/>
          <p:cNvPicPr>
            <a:picLocks noGrp="1" noChangeAspect="1" noChangeArrowheads="1"/>
          </p:cNvPicPr>
          <p:nvPr>
            <p:ph idx="12"/>
          </p:nvPr>
        </p:nvPicPr>
        <p:blipFill rotWithShape="1">
          <a:blip r:embed="rId2">
            <a:extLst>
              <a:ext uri="{28A0092B-C50C-407E-A947-70E740481C1C}">
                <a14:useLocalDpi xmlns:a14="http://schemas.microsoft.com/office/drawing/2010/main" val="0"/>
              </a:ext>
            </a:extLst>
          </a:blip>
          <a:srcRect t="12632"/>
          <a:stretch/>
        </p:blipFill>
        <p:spPr bwMode="auto">
          <a:xfrm>
            <a:off x="609600" y="3605692"/>
            <a:ext cx="5369767" cy="2618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1053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err="1">
                <a:latin typeface="Courier New" pitchFamily="49" charset="0"/>
              </a:rPr>
              <a:t>cin</a:t>
            </a:r>
            <a:r>
              <a:rPr lang="en-US" altLang="en-US" dirty="0"/>
              <a:t> </a:t>
            </a:r>
            <a:r>
              <a:rPr lang="en-US" altLang="en-US" dirty="0">
                <a:latin typeface="+mn-lt"/>
              </a:rPr>
              <a:t>and the Extraction Operator &gt;&gt; (6 of 7)</a:t>
            </a:r>
            <a:endParaRPr lang="en-IN" dirty="0">
              <a:latin typeface="+mn-lt"/>
            </a:endParaRPr>
          </a:p>
        </p:txBody>
      </p:sp>
      <p:sp>
        <p:nvSpPr>
          <p:cNvPr id="2" name="Content Placeholder 1"/>
          <p:cNvSpPr>
            <a:spLocks noGrp="1"/>
          </p:cNvSpPr>
          <p:nvPr>
            <p:ph idx="1"/>
          </p:nvPr>
        </p:nvSpPr>
        <p:spPr>
          <a:xfrm>
            <a:off x="365125" y="1538819"/>
            <a:ext cx="8415338" cy="296235"/>
          </a:xfrm>
        </p:spPr>
        <p:txBody>
          <a:bodyPr/>
          <a:lstStyle/>
          <a:p>
            <a:pPr marL="0" indent="0">
              <a:buNone/>
            </a:pPr>
            <a:r>
              <a:rPr lang="en-IN" b="1" dirty="0">
                <a:solidFill>
                  <a:srgbClr val="055C91"/>
                </a:solidFill>
              </a:rPr>
              <a:t>EXAMPLE 3-2</a:t>
            </a:r>
          </a:p>
        </p:txBody>
      </p:sp>
      <p:sp>
        <p:nvSpPr>
          <p:cNvPr id="5" name="Content Placeholder 4"/>
          <p:cNvSpPr>
            <a:spLocks noGrp="1"/>
          </p:cNvSpPr>
          <p:nvPr>
            <p:ph idx="11"/>
          </p:nvPr>
        </p:nvSpPr>
        <p:spPr>
          <a:xfrm>
            <a:off x="365125" y="1953704"/>
            <a:ext cx="8415338" cy="1142999"/>
          </a:xfrm>
        </p:spPr>
        <p:txBody>
          <a:bodyPr/>
          <a:lstStyle/>
          <a:p>
            <a:pPr marL="0" indent="0">
              <a:buNone/>
            </a:pPr>
            <a:r>
              <a:rPr lang="en-IN" dirty="0"/>
              <a:t>Suppose you have the following variable declarations:</a:t>
            </a:r>
          </a:p>
          <a:p>
            <a:pPr marL="0" indent="0">
              <a:spcBef>
                <a:spcPts val="0"/>
              </a:spcBef>
              <a:buNone/>
            </a:pPr>
            <a:r>
              <a:rPr lang="en-IN" b="1" dirty="0" err="1">
                <a:solidFill>
                  <a:srgbClr val="055C91"/>
                </a:solidFill>
                <a:latin typeface="Courier New" pitchFamily="49" charset="0"/>
                <a:cs typeface="Courier New" pitchFamily="49" charset="0"/>
              </a:rPr>
              <a:t>int</a:t>
            </a:r>
            <a:r>
              <a:rPr lang="en-IN" b="1" dirty="0">
                <a:latin typeface="Courier New" pitchFamily="49" charset="0"/>
                <a:cs typeface="Courier New" pitchFamily="49" charset="0"/>
              </a:rPr>
              <a:t> a;</a:t>
            </a:r>
          </a:p>
          <a:p>
            <a:pPr marL="0" indent="0">
              <a:spcBef>
                <a:spcPts val="0"/>
              </a:spcBef>
              <a:buNone/>
            </a:pPr>
            <a:r>
              <a:rPr lang="en-IN" b="1" dirty="0">
                <a:solidFill>
                  <a:srgbClr val="055C91"/>
                </a:solidFill>
                <a:latin typeface="Courier New" pitchFamily="49" charset="0"/>
                <a:cs typeface="Courier New" pitchFamily="49" charset="0"/>
              </a:rPr>
              <a:t>double</a:t>
            </a:r>
            <a:r>
              <a:rPr lang="en-IN" b="1" dirty="0">
                <a:latin typeface="Courier New" pitchFamily="49" charset="0"/>
                <a:cs typeface="Courier New" pitchFamily="49" charset="0"/>
              </a:rPr>
              <a:t> z;</a:t>
            </a:r>
          </a:p>
          <a:p>
            <a:pPr marL="0" indent="0">
              <a:spcBef>
                <a:spcPts val="0"/>
              </a:spcBef>
              <a:buNone/>
            </a:pPr>
            <a:r>
              <a:rPr lang="en-IN" b="1" dirty="0">
                <a:solidFill>
                  <a:srgbClr val="055C91"/>
                </a:solidFill>
                <a:latin typeface="Courier New" pitchFamily="49" charset="0"/>
                <a:cs typeface="Courier New" pitchFamily="49" charset="0"/>
              </a:rPr>
              <a:t>char</a:t>
            </a:r>
            <a:r>
              <a:rPr lang="en-IN" b="1" dirty="0">
                <a:latin typeface="Courier New" pitchFamily="49" charset="0"/>
                <a:cs typeface="Courier New" pitchFamily="49" charset="0"/>
              </a:rPr>
              <a:t> </a:t>
            </a:r>
            <a:r>
              <a:rPr lang="en-IN" b="1" dirty="0" err="1">
                <a:latin typeface="Courier New" pitchFamily="49" charset="0"/>
                <a:cs typeface="Courier New" pitchFamily="49" charset="0"/>
              </a:rPr>
              <a:t>ch</a:t>
            </a:r>
            <a:r>
              <a:rPr lang="en-IN" b="1" dirty="0">
                <a:latin typeface="Courier New" pitchFamily="49" charset="0"/>
                <a:cs typeface="Courier New" pitchFamily="49" charset="0"/>
              </a:rPr>
              <a:t>;</a:t>
            </a:r>
            <a:endParaRPr lang="en-IN" dirty="0">
              <a:latin typeface="Courier New" pitchFamily="49" charset="0"/>
              <a:cs typeface="Courier New" pitchFamily="49" charset="0"/>
            </a:endParaRPr>
          </a:p>
        </p:txBody>
      </p:sp>
      <p:sp>
        <p:nvSpPr>
          <p:cNvPr id="6" name="Content Placeholder 5">
            <a:extLst>
              <a:ext uri="{FF2B5EF4-FFF2-40B4-BE49-F238E27FC236}">
                <a16:creationId xmlns:a16="http://schemas.microsoft.com/office/drawing/2014/main" id="{0205A9AF-5315-4EC8-AAC1-9FFA9A8E3C14}"/>
              </a:ext>
            </a:extLst>
          </p:cNvPr>
          <p:cNvSpPr>
            <a:spLocks noGrp="1"/>
          </p:cNvSpPr>
          <p:nvPr>
            <p:ph idx="13"/>
          </p:nvPr>
        </p:nvSpPr>
        <p:spPr>
          <a:xfrm>
            <a:off x="364331" y="3215353"/>
            <a:ext cx="8415338" cy="292388"/>
          </a:xfrm>
        </p:spPr>
        <p:txBody>
          <a:bodyPr/>
          <a:lstStyle/>
          <a:p>
            <a:pPr marL="0" indent="0">
              <a:buNone/>
            </a:pPr>
            <a:r>
              <a:rPr lang="en-US" dirty="0"/>
              <a:t>The following statements show how the extraction operator &gt;&gt; works.</a:t>
            </a:r>
            <a:endParaRPr lang="en-IN" dirty="0"/>
          </a:p>
        </p:txBody>
      </p:sp>
      <p:pic>
        <p:nvPicPr>
          <p:cNvPr id="2050" name="Content Placeholder 5" descr="Example 3.2 shows the following variable declaration.&#10;Line 1: int a semicolon. Line 2: double z semicolon. Line 3: char c h semicolon.&#10;The following statements show how the extraction operator right double angle bracket works.&#10;The table has three columns and 4 rows. From left to right, the column headers are Statement, Input, and Value stored in memory. &#10;Row 1: Statement:cin right double angle bracket x right double angle bracket c h right double angle bracket z semicolon, Input: 57 A 26.9, Value stored in memory: a equals 57 comma c h equals l w f t single quote A right single quote comma z equals 26.9. Row 2: Statement:cin right double angle bracket x right double angle bracket c h right double angle bracket z semicolon, Input: 57 A 26.9, Value stored in memory: a equals 57 comma c h equals l w f t single quote A right single quote comma z equals 26.9. Row 3: Statement:cin right double angle bracket x right double angle bracket c h right double angle bracket z semicolon, Input: 57 A 26.9, Value stored in memory: a equals 57 comma c h equals l w f t single quote A right single quote comma z equals 26.9. Row 4: Statement:cin right double angle bracket x right double angle bracket c h right double angle bracket z semicolon, Input: 57 A 26.9, Value stored in memory: a equals 57 comma c h equals l w f t single quote A right single quote comma z equals 26.9.&#10;"/>
          <p:cNvPicPr>
            <a:picLocks noGrp="1" noChangeAspect="1" noChangeArrowheads="1"/>
          </p:cNvPicPr>
          <p:nvPr>
            <p:ph idx="12"/>
          </p:nvPr>
        </p:nvPicPr>
        <p:blipFill rotWithShape="1">
          <a:blip r:embed="rId2">
            <a:extLst>
              <a:ext uri="{28A0092B-C50C-407E-A947-70E740481C1C}">
                <a14:useLocalDpi xmlns:a14="http://schemas.microsoft.com/office/drawing/2010/main" val="0"/>
              </a:ext>
            </a:extLst>
          </a:blip>
          <a:srcRect t="16781"/>
          <a:stretch/>
        </p:blipFill>
        <p:spPr bwMode="auto">
          <a:xfrm>
            <a:off x="457200" y="3606807"/>
            <a:ext cx="6709281" cy="2494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1997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err="1">
                <a:latin typeface="Courier New" pitchFamily="49" charset="0"/>
              </a:rPr>
              <a:t>cin</a:t>
            </a:r>
            <a:r>
              <a:rPr lang="en-US" altLang="en-US" dirty="0">
                <a:latin typeface="+mn-lt"/>
              </a:rPr>
              <a:t> and the Extraction Operator &gt;&gt; (7 of 7)</a:t>
            </a:r>
            <a:endParaRPr lang="en-IN" dirty="0">
              <a:latin typeface="+mn-lt"/>
            </a:endParaRPr>
          </a:p>
        </p:txBody>
      </p:sp>
      <p:sp>
        <p:nvSpPr>
          <p:cNvPr id="2" name="Content Placeholder 1"/>
          <p:cNvSpPr>
            <a:spLocks noGrp="1"/>
          </p:cNvSpPr>
          <p:nvPr>
            <p:ph idx="1"/>
          </p:nvPr>
        </p:nvSpPr>
        <p:spPr>
          <a:xfrm>
            <a:off x="365125" y="1538819"/>
            <a:ext cx="8415338" cy="296235"/>
          </a:xfrm>
        </p:spPr>
        <p:txBody>
          <a:bodyPr/>
          <a:lstStyle/>
          <a:p>
            <a:pPr marL="0" indent="0">
              <a:buNone/>
            </a:pPr>
            <a:r>
              <a:rPr lang="en-IN" b="1" dirty="0">
                <a:solidFill>
                  <a:srgbClr val="055C91"/>
                </a:solidFill>
              </a:rPr>
              <a:t>EXAMPLE 3-3</a:t>
            </a:r>
          </a:p>
        </p:txBody>
      </p:sp>
      <p:sp>
        <p:nvSpPr>
          <p:cNvPr id="5" name="Content Placeholder 4"/>
          <p:cNvSpPr>
            <a:spLocks noGrp="1"/>
          </p:cNvSpPr>
          <p:nvPr>
            <p:ph idx="11"/>
          </p:nvPr>
        </p:nvSpPr>
        <p:spPr>
          <a:xfrm>
            <a:off x="365125" y="1981201"/>
            <a:ext cx="8415338" cy="1219199"/>
          </a:xfrm>
        </p:spPr>
        <p:txBody>
          <a:bodyPr/>
          <a:lstStyle/>
          <a:p>
            <a:pPr marL="0" indent="0">
              <a:buNone/>
            </a:pPr>
            <a:r>
              <a:rPr lang="en-IN" dirty="0"/>
              <a:t>Suppose you have the following variable declarations:</a:t>
            </a:r>
          </a:p>
          <a:p>
            <a:pPr marL="0" indent="0">
              <a:spcBef>
                <a:spcPts val="0"/>
              </a:spcBef>
              <a:buNone/>
            </a:pPr>
            <a:r>
              <a:rPr lang="en-IN" b="1" dirty="0" err="1">
                <a:solidFill>
                  <a:srgbClr val="055C91"/>
                </a:solidFill>
                <a:latin typeface="Courier New" pitchFamily="49" charset="0"/>
                <a:cs typeface="Courier New" pitchFamily="49" charset="0"/>
              </a:rPr>
              <a:t>int</a:t>
            </a:r>
            <a:r>
              <a:rPr lang="en-IN" b="1" dirty="0">
                <a:solidFill>
                  <a:srgbClr val="055C91"/>
                </a:solidFill>
                <a:latin typeface="Courier New" pitchFamily="49" charset="0"/>
                <a:cs typeface="Courier New" pitchFamily="49" charset="0"/>
              </a:rPr>
              <a:t> </a:t>
            </a:r>
            <a:r>
              <a:rPr lang="en-IN" b="1" dirty="0">
                <a:latin typeface="Courier New" pitchFamily="49" charset="0"/>
                <a:cs typeface="Courier New" pitchFamily="49" charset="0"/>
              </a:rPr>
              <a:t>a, b;</a:t>
            </a:r>
          </a:p>
          <a:p>
            <a:pPr marL="0" indent="0">
              <a:spcBef>
                <a:spcPts val="0"/>
              </a:spcBef>
              <a:buNone/>
            </a:pPr>
            <a:r>
              <a:rPr lang="en-IN" b="1" dirty="0">
                <a:solidFill>
                  <a:srgbClr val="055C91"/>
                </a:solidFill>
                <a:latin typeface="Courier New" pitchFamily="49" charset="0"/>
                <a:cs typeface="Courier New" pitchFamily="49" charset="0"/>
              </a:rPr>
              <a:t>double</a:t>
            </a:r>
            <a:r>
              <a:rPr lang="en-IN" b="1" dirty="0">
                <a:latin typeface="Courier New" pitchFamily="49" charset="0"/>
                <a:cs typeface="Courier New" pitchFamily="49" charset="0"/>
              </a:rPr>
              <a:t> z;</a:t>
            </a:r>
          </a:p>
          <a:p>
            <a:pPr marL="0" indent="0">
              <a:spcBef>
                <a:spcPts val="0"/>
              </a:spcBef>
              <a:buNone/>
            </a:pPr>
            <a:r>
              <a:rPr lang="en-IN" b="1" dirty="0">
                <a:solidFill>
                  <a:srgbClr val="055C91"/>
                </a:solidFill>
                <a:latin typeface="Courier New" pitchFamily="49" charset="0"/>
                <a:cs typeface="Courier New" pitchFamily="49" charset="0"/>
              </a:rPr>
              <a:t>char</a:t>
            </a:r>
            <a:r>
              <a:rPr lang="en-IN" b="1" dirty="0">
                <a:latin typeface="Courier New" pitchFamily="49" charset="0"/>
                <a:cs typeface="Courier New" pitchFamily="49" charset="0"/>
              </a:rPr>
              <a:t> </a:t>
            </a:r>
            <a:r>
              <a:rPr lang="en-IN" b="1" dirty="0" err="1">
                <a:latin typeface="Courier New" pitchFamily="49" charset="0"/>
                <a:cs typeface="Courier New" pitchFamily="49" charset="0"/>
              </a:rPr>
              <a:t>ch</a:t>
            </a:r>
            <a:r>
              <a:rPr lang="en-IN" b="1" dirty="0">
                <a:latin typeface="Courier New" pitchFamily="49" charset="0"/>
                <a:cs typeface="Courier New" pitchFamily="49" charset="0"/>
              </a:rPr>
              <a:t>, ch1, ch2;</a:t>
            </a:r>
            <a:endParaRPr lang="en-IN" dirty="0">
              <a:latin typeface="Courier New" pitchFamily="49" charset="0"/>
              <a:cs typeface="Courier New" pitchFamily="49" charset="0"/>
            </a:endParaRPr>
          </a:p>
        </p:txBody>
      </p:sp>
      <p:sp>
        <p:nvSpPr>
          <p:cNvPr id="6" name="Content Placeholder 5">
            <a:extLst>
              <a:ext uri="{FF2B5EF4-FFF2-40B4-BE49-F238E27FC236}">
                <a16:creationId xmlns:a16="http://schemas.microsoft.com/office/drawing/2014/main" id="{092A8E62-88DE-4A6E-B318-02E3D4A1CE12}"/>
              </a:ext>
            </a:extLst>
          </p:cNvPr>
          <p:cNvSpPr>
            <a:spLocks noGrp="1"/>
          </p:cNvSpPr>
          <p:nvPr>
            <p:ph idx="13"/>
          </p:nvPr>
        </p:nvSpPr>
        <p:spPr>
          <a:xfrm>
            <a:off x="364331" y="3276600"/>
            <a:ext cx="8415338" cy="292388"/>
          </a:xfrm>
        </p:spPr>
        <p:txBody>
          <a:bodyPr/>
          <a:lstStyle/>
          <a:p>
            <a:pPr marL="0" indent="0">
              <a:buNone/>
            </a:pPr>
            <a:r>
              <a:rPr lang="en-US" dirty="0"/>
              <a:t>The following statements show how the extraction operator &gt;&gt; works.</a:t>
            </a:r>
            <a:endParaRPr lang="en-IN" dirty="0"/>
          </a:p>
        </p:txBody>
      </p:sp>
      <p:pic>
        <p:nvPicPr>
          <p:cNvPr id="3074" name="Content Placeholder 5" descr="Example 3.3 shows the following variable declaration.&#10;Line 1: int a comma b semicolon.&#10;Line 2: double z semicolon.&#10;Line 3: char c h comma c h 1 comma c h 2 semicolon.&#10;The following statements show how the extraction operator right double angle bracket works.&#10;The table has 3 columns and 7 rows. From left to right, the column headers are Statement, Input, and Value stored in memory. &#10;Row 1: Statement:cin right double angle bracket z right double angle bracket c h right double angle bracket a semicolon, Input: 36.78 B 34, Value stored in memory: z equals 36.78 comma c h equals left single quote B right single quote comma z equals 34.&#10;Row 2: Statement:cin right double angle bracket z right double angle bracket c h right double angle bracket a semicolon, Input: 36.78 B 34, Value stored in memory: z equals 36.78 comma c h equals left single quote B right single quote comma a equals 34.&#10;Row 3: Statement:cin right double angle bracket a right double angle bracket b right double angle bracket z semicolon, Input:11 34, Value stored in memory: a equals 11 comma b equals 34 comma computer waits for the next number.&#10;Row 4: Statement:cin right double angle bracket a right double angle bracket z semicolon, Input: 78.49, Value stored in memory: a equals 78 comma z equals 0.49.&#10;Row 5: Statement:cin right double angle bracket c h right double angle bracket a right double angle bracket a semicolon, Input: 256, Value stored in memory: c h equals left single quote 2 right single quote, a equals 56.&#10;Row 6: Statement:cin right double angle bracket a right double angle bracket c h right double angle bracket a semicolon, Input:256, Value stored in memory: a equals 256 comma computer waits for the input value for c h.&#10;Row 7: Statement:cin right double angle bracket c h 1 right double angle bracket c h 2 right double angle bracket a semicolon, Input: A B, Value stored in memory: c h 1 equals left single quote A right single quote, c h 2 equals left single quote B right single quote."/>
          <p:cNvPicPr>
            <a:picLocks noGrp="1" noChangeAspect="1" noChangeArrowheads="1"/>
          </p:cNvPicPr>
          <p:nvPr>
            <p:ph idx="12"/>
          </p:nvPr>
        </p:nvPicPr>
        <p:blipFill rotWithShape="1">
          <a:blip r:embed="rId2">
            <a:extLst>
              <a:ext uri="{28A0092B-C50C-407E-A947-70E740481C1C}">
                <a14:useLocalDpi xmlns:a14="http://schemas.microsoft.com/office/drawing/2010/main" val="0"/>
              </a:ext>
            </a:extLst>
          </a:blip>
          <a:srcRect t="13599"/>
          <a:stretch/>
        </p:blipFill>
        <p:spPr bwMode="auto">
          <a:xfrm>
            <a:off x="762000" y="3711970"/>
            <a:ext cx="5330998" cy="2353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2292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B7DE1B-E07C-B257-05C0-76554324B343}"/>
              </a:ext>
            </a:extLst>
          </p:cNvPr>
          <p:cNvSpPr>
            <a:spLocks noGrp="1"/>
          </p:cNvSpPr>
          <p:nvPr>
            <p:ph idx="1"/>
          </p:nvPr>
        </p:nvSpPr>
        <p:spPr>
          <a:xfrm>
            <a:off x="365125" y="1538818"/>
            <a:ext cx="8415338" cy="292388"/>
          </a:xfrm>
        </p:spPr>
        <p:txBody>
          <a:bodyPr/>
          <a:lstStyle/>
          <a:p>
            <a:r>
              <a:rPr lang="en-US" dirty="0"/>
              <a:t>Task: Fahrenheit to Celsius. The output is an integer!!!</a:t>
            </a:r>
          </a:p>
        </p:txBody>
      </p:sp>
      <p:sp>
        <p:nvSpPr>
          <p:cNvPr id="3" name="Title 2">
            <a:extLst>
              <a:ext uri="{FF2B5EF4-FFF2-40B4-BE49-F238E27FC236}">
                <a16:creationId xmlns:a16="http://schemas.microsoft.com/office/drawing/2014/main" id="{70703E34-1CCA-020F-784F-8E197C83C1F2}"/>
              </a:ext>
            </a:extLst>
          </p:cNvPr>
          <p:cNvSpPr>
            <a:spLocks noGrp="1"/>
          </p:cNvSpPr>
          <p:nvPr>
            <p:ph type="title"/>
          </p:nvPr>
        </p:nvSpPr>
        <p:spPr/>
        <p:txBody>
          <a:bodyPr/>
          <a:lstStyle/>
          <a:p>
            <a:r>
              <a:rPr lang="en-US" dirty="0"/>
              <a:t>Ex 1. </a:t>
            </a:r>
          </a:p>
        </p:txBody>
      </p:sp>
      <p:pic>
        <p:nvPicPr>
          <p:cNvPr id="4098" name="Picture 2" descr="Convert Fahrenheit to Celsius| Online Calculator °F to °C">
            <a:extLst>
              <a:ext uri="{FF2B5EF4-FFF2-40B4-BE49-F238E27FC236}">
                <a16:creationId xmlns:a16="http://schemas.microsoft.com/office/drawing/2014/main" id="{DAF136B3-FD39-7CCC-B3F6-71845F8C1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2000250"/>
            <a:ext cx="77152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67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DE5BC5-166F-D79D-CD70-4598506C30FF}"/>
              </a:ext>
            </a:extLst>
          </p:cNvPr>
          <p:cNvSpPr>
            <a:spLocks noGrp="1"/>
          </p:cNvSpPr>
          <p:nvPr>
            <p:ph idx="1"/>
          </p:nvPr>
        </p:nvSpPr>
        <p:spPr>
          <a:xfrm>
            <a:off x="373062" y="1219200"/>
            <a:ext cx="8415338" cy="877163"/>
          </a:xfrm>
        </p:spPr>
        <p:txBody>
          <a:bodyPr/>
          <a:lstStyle/>
          <a:p>
            <a:r>
              <a:rPr lang="en-US" dirty="0"/>
              <a:t>Write a program that asks the user for an integer input. The program should then convert this integer to a float and multiply it by 3.14159 (a representation of π). Finally, the result should be displayed to the user.</a:t>
            </a:r>
          </a:p>
        </p:txBody>
      </p:sp>
      <p:sp>
        <p:nvSpPr>
          <p:cNvPr id="3" name="Title 2">
            <a:extLst>
              <a:ext uri="{FF2B5EF4-FFF2-40B4-BE49-F238E27FC236}">
                <a16:creationId xmlns:a16="http://schemas.microsoft.com/office/drawing/2014/main" id="{94AC7450-C2DE-F53A-D7A3-9DDDCEBCED21}"/>
              </a:ext>
            </a:extLst>
          </p:cNvPr>
          <p:cNvSpPr>
            <a:spLocks noGrp="1"/>
          </p:cNvSpPr>
          <p:nvPr>
            <p:ph type="title"/>
          </p:nvPr>
        </p:nvSpPr>
        <p:spPr>
          <a:xfrm>
            <a:off x="762000" y="409207"/>
            <a:ext cx="8026400" cy="290336"/>
          </a:xfrm>
        </p:spPr>
        <p:txBody>
          <a:bodyPr/>
          <a:lstStyle/>
          <a:p>
            <a:r>
              <a:rPr lang="en-US" dirty="0"/>
              <a:t>Ex.2: </a:t>
            </a:r>
            <a:r>
              <a:rPr lang="en-US" b="1" i="0" dirty="0">
                <a:effectLst/>
                <a:latin typeface="Söhne"/>
              </a:rPr>
              <a:t>Casting with User Input</a:t>
            </a:r>
            <a:endParaRPr lang="en-US" dirty="0"/>
          </a:p>
        </p:txBody>
      </p:sp>
      <p:sp>
        <p:nvSpPr>
          <p:cNvPr id="4" name="Content Placeholder 3">
            <a:extLst>
              <a:ext uri="{FF2B5EF4-FFF2-40B4-BE49-F238E27FC236}">
                <a16:creationId xmlns:a16="http://schemas.microsoft.com/office/drawing/2014/main" id="{07EC32A0-1568-604A-03B8-EAAD5AF8F96A}"/>
              </a:ext>
            </a:extLst>
          </p:cNvPr>
          <p:cNvSpPr>
            <a:spLocks noGrp="1"/>
          </p:cNvSpPr>
          <p:nvPr>
            <p:ph idx="11"/>
          </p:nvPr>
        </p:nvSpPr>
        <p:spPr/>
        <p:txBody>
          <a:bodyPr/>
          <a:lstStyle/>
          <a:p>
            <a:endParaRPr lang="en-US" dirty="0"/>
          </a:p>
        </p:txBody>
      </p:sp>
    </p:spTree>
    <p:extLst>
      <p:ext uri="{BB962C8B-B14F-4D97-AF65-F5344CB8AC3E}">
        <p14:creationId xmlns:p14="http://schemas.microsoft.com/office/powerpoint/2010/main" val="583277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dirty="0">
                <a:latin typeface="+mn-lt"/>
              </a:rPr>
              <a:t>Using Predefined Functions in a Program (1 of 3)</a:t>
            </a:r>
          </a:p>
        </p:txBody>
      </p:sp>
      <p:sp>
        <p:nvSpPr>
          <p:cNvPr id="26627" name="Rectangle 3"/>
          <p:cNvSpPr>
            <a:spLocks noGrp="1" noChangeArrowheads="1"/>
          </p:cNvSpPr>
          <p:nvPr>
            <p:ph idx="1"/>
          </p:nvPr>
        </p:nvSpPr>
        <p:spPr>
          <a:xfrm>
            <a:off x="365125" y="1538818"/>
            <a:ext cx="8415338" cy="2144690"/>
          </a:xfrm>
        </p:spPr>
        <p:txBody>
          <a:bodyPr/>
          <a:lstStyle/>
          <a:p>
            <a:pPr eaLnBrk="1" hangingPunct="1">
              <a:spcBef>
                <a:spcPts val="675"/>
              </a:spcBef>
            </a:pPr>
            <a:r>
              <a:rPr lang="en-US" altLang="en-US" dirty="0"/>
              <a:t>A function (subprogram) is a set of instructions</a:t>
            </a:r>
          </a:p>
          <a:p>
            <a:pPr lvl="1" eaLnBrk="1" hangingPunct="1">
              <a:spcBef>
                <a:spcPts val="675"/>
              </a:spcBef>
            </a:pPr>
            <a:r>
              <a:rPr lang="en-US" altLang="en-US" dirty="0"/>
              <a:t>When activated, it accomplishes a task</a:t>
            </a:r>
          </a:p>
          <a:p>
            <a:pPr eaLnBrk="1" hangingPunct="1">
              <a:spcBef>
                <a:spcPts val="675"/>
              </a:spcBef>
            </a:pPr>
            <a:r>
              <a:rPr lang="en-US" altLang="en-US" b="1" dirty="0">
                <a:latin typeface="Courier New" pitchFamily="49" charset="0"/>
              </a:rPr>
              <a:t>main</a:t>
            </a:r>
            <a:r>
              <a:rPr lang="en-US" altLang="en-US" dirty="0"/>
              <a:t> executes when a program is run</a:t>
            </a:r>
          </a:p>
          <a:p>
            <a:pPr eaLnBrk="1" hangingPunct="1">
              <a:spcBef>
                <a:spcPts val="675"/>
              </a:spcBef>
            </a:pPr>
            <a:r>
              <a:rPr lang="en-US" altLang="en-US" dirty="0"/>
              <a:t>Other functions execute only when called</a:t>
            </a:r>
          </a:p>
          <a:p>
            <a:pPr eaLnBrk="1" hangingPunct="1">
              <a:spcBef>
                <a:spcPts val="675"/>
              </a:spcBef>
            </a:pPr>
            <a:r>
              <a:rPr lang="en-US" altLang="en-US" dirty="0"/>
              <a:t>C++ includes a wealth of functions</a:t>
            </a:r>
          </a:p>
          <a:p>
            <a:pPr lvl="1" eaLnBrk="1" hangingPunct="1">
              <a:spcBef>
                <a:spcPts val="675"/>
              </a:spcBef>
            </a:pPr>
            <a:r>
              <a:rPr lang="en-US" altLang="en-US" u="sng" dirty="0"/>
              <a:t>Predefined functions</a:t>
            </a:r>
            <a:r>
              <a:rPr lang="en-US" altLang="en-US" dirty="0"/>
              <a:t> are organized as a collection of libraries called header files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dirty="0">
                <a:latin typeface="+mn-lt"/>
              </a:rPr>
              <a:t>Using Predefined Functions in a Program (2 of 3)</a:t>
            </a:r>
          </a:p>
        </p:txBody>
      </p:sp>
      <p:sp>
        <p:nvSpPr>
          <p:cNvPr id="27651" name="Rectangle 3"/>
          <p:cNvSpPr>
            <a:spLocks noGrp="1" noChangeArrowheads="1"/>
          </p:cNvSpPr>
          <p:nvPr>
            <p:ph idx="1"/>
          </p:nvPr>
        </p:nvSpPr>
        <p:spPr>
          <a:xfrm>
            <a:off x="365125" y="1538818"/>
            <a:ext cx="8415338" cy="2211375"/>
          </a:xfrm>
        </p:spPr>
        <p:txBody>
          <a:bodyPr/>
          <a:lstStyle/>
          <a:p>
            <a:pPr eaLnBrk="1" hangingPunct="1"/>
            <a:r>
              <a:rPr lang="en-US" altLang="en-US" dirty="0"/>
              <a:t>Header file may contain several functions </a:t>
            </a:r>
          </a:p>
          <a:p>
            <a:pPr eaLnBrk="1" hangingPunct="1"/>
            <a:r>
              <a:rPr lang="en-US" altLang="en-US" dirty="0"/>
              <a:t>To use a predefined function, you need the name of the appropriate header file</a:t>
            </a:r>
          </a:p>
          <a:p>
            <a:pPr lvl="1" eaLnBrk="1" hangingPunct="1"/>
            <a:r>
              <a:rPr lang="en-US" altLang="en-US" dirty="0"/>
              <a:t>You also need to know:</a:t>
            </a:r>
          </a:p>
          <a:p>
            <a:pPr lvl="2" eaLnBrk="1" hangingPunct="1"/>
            <a:r>
              <a:rPr lang="en-US" altLang="en-US" dirty="0"/>
              <a:t>Function name</a:t>
            </a:r>
          </a:p>
          <a:p>
            <a:pPr lvl="2" eaLnBrk="1" hangingPunct="1"/>
            <a:r>
              <a:rPr lang="en-US" altLang="en-US" dirty="0"/>
              <a:t>Number of parameters required</a:t>
            </a:r>
          </a:p>
          <a:p>
            <a:pPr lvl="2" eaLnBrk="1" hangingPunct="1"/>
            <a:r>
              <a:rPr lang="en-US" altLang="en-US" dirty="0"/>
              <a:t>Type of each parameter</a:t>
            </a:r>
          </a:p>
          <a:p>
            <a:pPr lvl="2" eaLnBrk="1" hangingPunct="1"/>
            <a:r>
              <a:rPr lang="en-US" altLang="en-US" dirty="0"/>
              <a:t>What the function is going to do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a:latin typeface="+mn-lt"/>
              </a:rPr>
              <a:t>Objectives (1 of 2)</a:t>
            </a:r>
          </a:p>
        </p:txBody>
      </p:sp>
      <p:sp>
        <p:nvSpPr>
          <p:cNvPr id="14339" name="Rectangle 3"/>
          <p:cNvSpPr>
            <a:spLocks noGrp="1" noChangeArrowheads="1"/>
          </p:cNvSpPr>
          <p:nvPr>
            <p:ph idx="1"/>
          </p:nvPr>
        </p:nvSpPr>
        <p:spPr>
          <a:xfrm>
            <a:off x="365125" y="1538818"/>
            <a:ext cx="8415338" cy="1656223"/>
          </a:xfrm>
        </p:spPr>
        <p:txBody>
          <a:bodyPr/>
          <a:lstStyle/>
          <a:p>
            <a:r>
              <a:rPr lang="en-US" altLang="en-US" dirty="0"/>
              <a:t>In this chapter, you will:</a:t>
            </a:r>
          </a:p>
          <a:p>
            <a:pPr lvl="1"/>
            <a:r>
              <a:rPr lang="en-US" altLang="en-US" dirty="0"/>
              <a:t>Learn what a stream is and examine input and output streams</a:t>
            </a:r>
          </a:p>
          <a:p>
            <a:pPr lvl="1"/>
            <a:r>
              <a:rPr lang="en-US" altLang="en-US" dirty="0"/>
              <a:t>Explore how to read data from the standard input device</a:t>
            </a:r>
          </a:p>
          <a:p>
            <a:pPr lvl="1"/>
            <a:r>
              <a:rPr lang="en-US" altLang="en-US" dirty="0"/>
              <a:t>Learn how to use predefined functions in a program</a:t>
            </a:r>
          </a:p>
          <a:p>
            <a:pPr lvl="1"/>
            <a:r>
              <a:rPr lang="en-US" altLang="en-US" dirty="0"/>
              <a:t>Explore how to use the input stream functions </a:t>
            </a:r>
            <a:r>
              <a:rPr lang="en-US" altLang="en-US" b="1" dirty="0">
                <a:latin typeface="Courier New" pitchFamily="49" charset="0"/>
                <a:cs typeface="Courier New" pitchFamily="49" charset="0"/>
              </a:rPr>
              <a:t>get</a:t>
            </a:r>
            <a:r>
              <a:rPr lang="en-US" altLang="en-US" dirty="0"/>
              <a:t>, </a:t>
            </a:r>
            <a:r>
              <a:rPr lang="en-US" altLang="en-US" b="1" dirty="0">
                <a:latin typeface="Courier New" pitchFamily="49" charset="0"/>
                <a:cs typeface="Courier New" pitchFamily="49" charset="0"/>
              </a:rPr>
              <a:t>ignore</a:t>
            </a:r>
            <a:r>
              <a:rPr lang="en-US" altLang="en-US" dirty="0"/>
              <a:t>, </a:t>
            </a:r>
            <a:r>
              <a:rPr lang="en-US" altLang="en-US" b="1" dirty="0">
                <a:latin typeface="Courier New" pitchFamily="49" charset="0"/>
                <a:cs typeface="Courier New" pitchFamily="49" charset="0"/>
              </a:rPr>
              <a:t>putback</a:t>
            </a:r>
            <a:r>
              <a:rPr lang="en-US" altLang="en-US" dirty="0"/>
              <a:t>, and </a:t>
            </a:r>
            <a:r>
              <a:rPr lang="en-US" altLang="en-US" b="1" dirty="0">
                <a:latin typeface="Courier New" pitchFamily="49" charset="0"/>
                <a:cs typeface="Courier New" pitchFamily="49" charset="0"/>
              </a:rPr>
              <a:t>peek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mn-lt"/>
              </a:rPr>
              <a:t>Using Predefined Functions in a Program (3 of 3)</a:t>
            </a:r>
            <a:endParaRPr lang="en-IN" dirty="0">
              <a:latin typeface="+mn-lt"/>
            </a:endParaRPr>
          </a:p>
        </p:txBody>
      </p:sp>
      <p:sp>
        <p:nvSpPr>
          <p:cNvPr id="2" name="Content Placeholder 1"/>
          <p:cNvSpPr>
            <a:spLocks noGrp="1"/>
          </p:cNvSpPr>
          <p:nvPr>
            <p:ph idx="1"/>
          </p:nvPr>
        </p:nvSpPr>
        <p:spPr>
          <a:xfrm>
            <a:off x="365125" y="1538819"/>
            <a:ext cx="8415338" cy="645305"/>
          </a:xfrm>
        </p:spPr>
        <p:txBody>
          <a:bodyPr/>
          <a:lstStyle/>
          <a:p>
            <a:pPr>
              <a:spcBef>
                <a:spcPts val="675"/>
              </a:spcBef>
            </a:pPr>
            <a:r>
              <a:rPr lang="en-US" altLang="en-US" dirty="0"/>
              <a:t>To use </a:t>
            </a:r>
            <a:r>
              <a:rPr lang="en-US" altLang="en-US" b="1" dirty="0" err="1">
                <a:latin typeface="Courier New" pitchFamily="49" charset="0"/>
              </a:rPr>
              <a:t>pow</a:t>
            </a:r>
            <a:r>
              <a:rPr lang="en-US" altLang="en-US" dirty="0"/>
              <a:t> (power), include </a:t>
            </a:r>
            <a:r>
              <a:rPr lang="en-US" altLang="en-US" b="1" dirty="0" err="1">
                <a:latin typeface="Courier New" pitchFamily="49" charset="0"/>
              </a:rPr>
              <a:t>cmath</a:t>
            </a:r>
            <a:endParaRPr lang="en-US" altLang="en-US" b="1" dirty="0">
              <a:latin typeface="Courier New" pitchFamily="49" charset="0"/>
            </a:endParaRPr>
          </a:p>
          <a:p>
            <a:pPr lvl="1">
              <a:spcBef>
                <a:spcPts val="675"/>
              </a:spcBef>
            </a:pPr>
            <a:r>
              <a:rPr lang="en-US" altLang="en-US" dirty="0"/>
              <a:t>Two numeric parameters</a:t>
            </a:r>
          </a:p>
        </p:txBody>
      </p:sp>
      <p:sp>
        <p:nvSpPr>
          <p:cNvPr id="5" name="Content Placeholder 4"/>
          <p:cNvSpPr>
            <a:spLocks noGrp="1"/>
          </p:cNvSpPr>
          <p:nvPr>
            <p:ph idx="11"/>
          </p:nvPr>
        </p:nvSpPr>
        <p:spPr>
          <a:xfrm>
            <a:off x="365125" y="2362200"/>
            <a:ext cx="1006475" cy="304799"/>
          </a:xfrm>
        </p:spPr>
        <p:txBody>
          <a:bodyPr/>
          <a:lstStyle/>
          <a:p>
            <a:r>
              <a:rPr lang="en-US" altLang="en-US" dirty="0"/>
              <a:t>Syntax:</a:t>
            </a:r>
            <a:endParaRPr lang="en-IN" dirty="0"/>
          </a:p>
        </p:txBody>
      </p:sp>
      <p:pic>
        <p:nvPicPr>
          <p:cNvPr id="4099" name="Content Placeholder 5" descr="pow left parenthesis x comma y right parenthesis equals x superscipt y "/>
          <p:cNvPicPr>
            <a:picLocks noGrp="1" noChangeAspect="1" noChangeArrowheads="1"/>
          </p:cNvPicPr>
          <p:nvPr>
            <p:ph idx="12"/>
          </p:nvPr>
        </p:nvPicPr>
        <p:blipFill>
          <a:blip r:embed="rId2">
            <a:extLst>
              <a:ext uri="{28A0092B-C50C-407E-A947-70E740481C1C}">
                <a14:useLocalDpi xmlns:a14="http://schemas.microsoft.com/office/drawing/2010/main" val="0"/>
              </a:ext>
            </a:extLst>
          </a:blip>
          <a:srcRect/>
          <a:stretch>
            <a:fillRect/>
          </a:stretch>
        </p:blipFill>
        <p:spPr bwMode="auto">
          <a:xfrm>
            <a:off x="1460469" y="2339493"/>
            <a:ext cx="2129559" cy="311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idx="13"/>
          </p:nvPr>
        </p:nvSpPr>
        <p:spPr>
          <a:xfrm>
            <a:off x="381000" y="2819401"/>
            <a:ext cx="8415338" cy="590290"/>
          </a:xfrm>
        </p:spPr>
        <p:txBody>
          <a:bodyPr/>
          <a:lstStyle/>
          <a:p>
            <a:pPr lvl="2">
              <a:spcBef>
                <a:spcPts val="675"/>
              </a:spcBef>
            </a:pPr>
            <a:r>
              <a:rPr lang="en-US" altLang="en-US" b="1" dirty="0">
                <a:latin typeface="Courier New" pitchFamily="49" charset="0"/>
              </a:rPr>
              <a:t>x</a:t>
            </a:r>
            <a:r>
              <a:rPr lang="en-US" altLang="en-US" dirty="0"/>
              <a:t> and </a:t>
            </a:r>
            <a:r>
              <a:rPr lang="en-US" altLang="en-US" b="1" dirty="0">
                <a:latin typeface="Courier New" pitchFamily="49" charset="0"/>
              </a:rPr>
              <a:t>y</a:t>
            </a:r>
            <a:r>
              <a:rPr lang="en-US" altLang="en-US" dirty="0"/>
              <a:t> are the arguments or parameters</a:t>
            </a:r>
          </a:p>
          <a:p>
            <a:pPr lvl="1">
              <a:spcBef>
                <a:spcPts val="675"/>
              </a:spcBef>
            </a:pPr>
            <a:r>
              <a:rPr lang="en-US" altLang="en-US" dirty="0"/>
              <a:t>In </a:t>
            </a:r>
            <a:r>
              <a:rPr lang="en-US" altLang="en-US" b="1" dirty="0" err="1">
                <a:latin typeface="Courier New" pitchFamily="49" charset="0"/>
              </a:rPr>
              <a:t>pow</a:t>
            </a:r>
            <a:r>
              <a:rPr lang="en-US" altLang="en-US" b="1" dirty="0">
                <a:latin typeface="Courier New" pitchFamily="49" charset="0"/>
              </a:rPr>
              <a:t>(2,3)</a:t>
            </a:r>
            <a:r>
              <a:rPr lang="en-US" altLang="en-US" dirty="0"/>
              <a:t>, the parameters are </a:t>
            </a:r>
            <a:r>
              <a:rPr lang="en-US" altLang="en-US" b="1" dirty="0">
                <a:latin typeface="Courier New" pitchFamily="49" charset="0"/>
              </a:rPr>
              <a:t>2</a:t>
            </a:r>
            <a:r>
              <a:rPr lang="en-US" altLang="en-US" dirty="0"/>
              <a:t> and </a:t>
            </a:r>
            <a:r>
              <a:rPr lang="en-US" altLang="en-US" b="1" dirty="0">
                <a:latin typeface="Courier New" pitchFamily="49" charset="0"/>
              </a:rPr>
              <a:t>3</a:t>
            </a:r>
          </a:p>
        </p:txBody>
      </p:sp>
    </p:spTree>
    <p:extLst>
      <p:ext uri="{BB962C8B-B14F-4D97-AF65-F5344CB8AC3E}">
        <p14:creationId xmlns:p14="http://schemas.microsoft.com/office/powerpoint/2010/main" val="4009638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CB0119-B298-4CA0-C84B-9641E5DF13D2}"/>
              </a:ext>
            </a:extLst>
          </p:cNvPr>
          <p:cNvSpPr>
            <a:spLocks noGrp="1"/>
          </p:cNvSpPr>
          <p:nvPr>
            <p:ph type="title"/>
          </p:nvPr>
        </p:nvSpPr>
        <p:spPr/>
        <p:txBody>
          <a:bodyPr/>
          <a:lstStyle/>
          <a:p>
            <a:r>
              <a:rPr lang="en-US" dirty="0"/>
              <a:t>Ex. 3: Calculation</a:t>
            </a:r>
          </a:p>
        </p:txBody>
      </p:sp>
      <p:sp>
        <p:nvSpPr>
          <p:cNvPr id="4" name="Content Placeholder 3">
            <a:extLst>
              <a:ext uri="{FF2B5EF4-FFF2-40B4-BE49-F238E27FC236}">
                <a16:creationId xmlns:a16="http://schemas.microsoft.com/office/drawing/2014/main" id="{7DA41F34-6560-76F0-8DE4-C3F54813B7CB}"/>
              </a:ext>
            </a:extLst>
          </p:cNvPr>
          <p:cNvSpPr>
            <a:spLocks noGrp="1"/>
          </p:cNvSpPr>
          <p:nvPr>
            <p:ph idx="11"/>
          </p:nvPr>
        </p:nvSpPr>
        <p:spPr/>
        <p:txBody>
          <a:bodyPr/>
          <a:lstStyle/>
          <a:p>
            <a:endParaRPr lang="en-US"/>
          </a:p>
        </p:txBody>
      </p:sp>
      <p:sp>
        <p:nvSpPr>
          <p:cNvPr id="5" name="Content Placeholder 4">
            <a:extLst>
              <a:ext uri="{FF2B5EF4-FFF2-40B4-BE49-F238E27FC236}">
                <a16:creationId xmlns:a16="http://schemas.microsoft.com/office/drawing/2014/main" id="{881BF3BD-CF5B-27B6-0930-73A9FC173EB5}"/>
              </a:ext>
            </a:extLst>
          </p:cNvPr>
          <p:cNvSpPr>
            <a:spLocks noGrp="1"/>
          </p:cNvSpPr>
          <p:nvPr>
            <p:ph idx="12"/>
          </p:nvPr>
        </p:nvSpPr>
        <p:spPr/>
        <p:txBody>
          <a:bodyPr/>
          <a:lstStyle/>
          <a:p>
            <a:endParaRPr lang="en-US"/>
          </a:p>
        </p:txBody>
      </p:sp>
      <p:sp>
        <p:nvSpPr>
          <p:cNvPr id="6" name="Content Placeholder 5">
            <a:extLst>
              <a:ext uri="{FF2B5EF4-FFF2-40B4-BE49-F238E27FC236}">
                <a16:creationId xmlns:a16="http://schemas.microsoft.com/office/drawing/2014/main" id="{7B5828F3-7394-5C71-B40E-492946D13409}"/>
              </a:ext>
            </a:extLst>
          </p:cNvPr>
          <p:cNvSpPr>
            <a:spLocks noGrp="1"/>
          </p:cNvSpPr>
          <p:nvPr>
            <p:ph idx="13"/>
          </p:nvPr>
        </p:nvSpPr>
        <p:spPr/>
        <p:txBody>
          <a:bodyPr/>
          <a:lstStyle/>
          <a:p>
            <a:endParaRPr lang="en-US"/>
          </a:p>
        </p:txBody>
      </p:sp>
      <p:sp>
        <p:nvSpPr>
          <p:cNvPr id="7" name="Content Placeholder 6">
            <a:extLst>
              <a:ext uri="{FF2B5EF4-FFF2-40B4-BE49-F238E27FC236}">
                <a16:creationId xmlns:a16="http://schemas.microsoft.com/office/drawing/2014/main" id="{1427D67C-BCE8-0966-DB3F-12DC13A219AF}"/>
              </a:ext>
            </a:extLst>
          </p:cNvPr>
          <p:cNvSpPr>
            <a:spLocks noGrp="1"/>
          </p:cNvSpPr>
          <p:nvPr>
            <p:ph idx="14"/>
          </p:nvPr>
        </p:nvSpPr>
        <p:spPr/>
        <p:txBody>
          <a:bodyPr/>
          <a:lstStyle/>
          <a:p>
            <a:endParaRPr lang="en-US"/>
          </a:p>
        </p:txBody>
      </p:sp>
      <p:sp>
        <p:nvSpPr>
          <p:cNvPr id="8" name="Content Placeholder 7">
            <a:extLst>
              <a:ext uri="{FF2B5EF4-FFF2-40B4-BE49-F238E27FC236}">
                <a16:creationId xmlns:a16="http://schemas.microsoft.com/office/drawing/2014/main" id="{BBA7DF79-8C9C-C6A7-0935-073E12883728}"/>
              </a:ext>
            </a:extLst>
          </p:cNvPr>
          <p:cNvSpPr>
            <a:spLocks noGrp="1"/>
          </p:cNvSpPr>
          <p:nvPr>
            <p:ph idx="15"/>
          </p:nvPr>
        </p:nvSpPr>
        <p:spPr/>
        <p:txBody>
          <a:bodyPr/>
          <a:lstStyle/>
          <a:p>
            <a:endParaRPr lang="en-US"/>
          </a:p>
        </p:txBody>
      </p:sp>
      <p:sp>
        <p:nvSpPr>
          <p:cNvPr id="9" name="Content Placeholder 8">
            <a:extLst>
              <a:ext uri="{FF2B5EF4-FFF2-40B4-BE49-F238E27FC236}">
                <a16:creationId xmlns:a16="http://schemas.microsoft.com/office/drawing/2014/main" id="{B5D2D0A7-375F-AE9A-5680-87BCAE10BE05}"/>
              </a:ext>
            </a:extLst>
          </p:cNvPr>
          <p:cNvSpPr>
            <a:spLocks noGrp="1"/>
          </p:cNvSpPr>
          <p:nvPr>
            <p:ph idx="16"/>
          </p:nvPr>
        </p:nvSpPr>
        <p:spPr/>
        <p:txBody>
          <a:bodyPr/>
          <a:lstStyle/>
          <a:p>
            <a:endParaRPr lang="en-US"/>
          </a:p>
        </p:txBody>
      </p:sp>
      <p:sp>
        <p:nvSpPr>
          <p:cNvPr id="10" name="Content Placeholder 9">
            <a:extLst>
              <a:ext uri="{FF2B5EF4-FFF2-40B4-BE49-F238E27FC236}">
                <a16:creationId xmlns:a16="http://schemas.microsoft.com/office/drawing/2014/main" id="{181175E5-CB61-A112-BB87-BC2EF06D21FE}"/>
              </a:ext>
            </a:extLst>
          </p:cNvPr>
          <p:cNvSpPr>
            <a:spLocks noGrp="1"/>
          </p:cNvSpPr>
          <p:nvPr>
            <p:ph idx="17"/>
          </p:nvPr>
        </p:nvSpPr>
        <p:spPr/>
        <p:txBody>
          <a:bodyPr/>
          <a:lstStyle/>
          <a:p>
            <a:endParaRPr lang="en-US"/>
          </a:p>
        </p:txBody>
      </p:sp>
      <p:sp>
        <p:nvSpPr>
          <p:cNvPr id="11" name="Content Placeholder 10">
            <a:extLst>
              <a:ext uri="{FF2B5EF4-FFF2-40B4-BE49-F238E27FC236}">
                <a16:creationId xmlns:a16="http://schemas.microsoft.com/office/drawing/2014/main" id="{34E0C670-BC89-DA06-7523-6031B629292A}"/>
              </a:ext>
            </a:extLst>
          </p:cNvPr>
          <p:cNvSpPr>
            <a:spLocks noGrp="1"/>
          </p:cNvSpPr>
          <p:nvPr>
            <p:ph idx="18"/>
          </p:nvPr>
        </p:nvSpPr>
        <p:spPr/>
        <p:txBody>
          <a:bodyPr/>
          <a:lstStyle/>
          <a:p>
            <a:endParaRPr lang="en-US"/>
          </a:p>
        </p:txBody>
      </p:sp>
      <p:sp>
        <p:nvSpPr>
          <p:cNvPr id="12" name="Content Placeholder 11">
            <a:extLst>
              <a:ext uri="{FF2B5EF4-FFF2-40B4-BE49-F238E27FC236}">
                <a16:creationId xmlns:a16="http://schemas.microsoft.com/office/drawing/2014/main" id="{D3449A92-7795-91E9-350C-CEF53D8CB20A}"/>
              </a:ext>
            </a:extLst>
          </p:cNvPr>
          <p:cNvSpPr>
            <a:spLocks noGrp="1"/>
          </p:cNvSpPr>
          <p:nvPr>
            <p:ph idx="19"/>
          </p:nvPr>
        </p:nvSpPr>
        <p:spPr/>
        <p:txBody>
          <a:bodyPr/>
          <a:lstStyle/>
          <a:p>
            <a:endParaRPr lang="en-US"/>
          </a:p>
        </p:txBody>
      </p:sp>
      <p:sp>
        <p:nvSpPr>
          <p:cNvPr id="13" name="Content Placeholder 12">
            <a:extLst>
              <a:ext uri="{FF2B5EF4-FFF2-40B4-BE49-F238E27FC236}">
                <a16:creationId xmlns:a16="http://schemas.microsoft.com/office/drawing/2014/main" id="{1CFEA2EF-0B34-77AE-7112-B9B3337D65C8}"/>
              </a:ext>
            </a:extLst>
          </p:cNvPr>
          <p:cNvSpPr>
            <a:spLocks noGrp="1"/>
          </p:cNvSpPr>
          <p:nvPr>
            <p:ph idx="20"/>
          </p:nvPr>
        </p:nvSpPr>
        <p:spPr/>
        <p:txBody>
          <a:bodyPr/>
          <a:lstStyle/>
          <a:p>
            <a:endParaRPr lang="en-US"/>
          </a:p>
        </p:txBody>
      </p:sp>
      <p:sp>
        <p:nvSpPr>
          <p:cNvPr id="14" name="Content Placeholder 13">
            <a:extLst>
              <a:ext uri="{FF2B5EF4-FFF2-40B4-BE49-F238E27FC236}">
                <a16:creationId xmlns:a16="http://schemas.microsoft.com/office/drawing/2014/main" id="{7B98D766-0A77-1243-9CFA-E1E7D531BD82}"/>
              </a:ext>
            </a:extLst>
          </p:cNvPr>
          <p:cNvSpPr>
            <a:spLocks noGrp="1"/>
          </p:cNvSpPr>
          <p:nvPr>
            <p:ph idx="21"/>
          </p:nvPr>
        </p:nvSpPr>
        <p:spPr/>
        <p:txBody>
          <a:bodyPr/>
          <a:lstStyle/>
          <a:p>
            <a:endParaRPr lang="en-US"/>
          </a:p>
        </p:txBody>
      </p:sp>
      <p:sp>
        <p:nvSpPr>
          <p:cNvPr id="15" name="Content Placeholder 14">
            <a:extLst>
              <a:ext uri="{FF2B5EF4-FFF2-40B4-BE49-F238E27FC236}">
                <a16:creationId xmlns:a16="http://schemas.microsoft.com/office/drawing/2014/main" id="{3A4A98E8-3487-27F1-7ED2-4F2D6CCBF84E}"/>
              </a:ext>
            </a:extLst>
          </p:cNvPr>
          <p:cNvSpPr>
            <a:spLocks noGrp="1"/>
          </p:cNvSpPr>
          <p:nvPr>
            <p:ph idx="22"/>
          </p:nvPr>
        </p:nvSpPr>
        <p:spPr/>
        <p:txBody>
          <a:bodyPr/>
          <a:lstStyle/>
          <a:p>
            <a:endParaRPr lang="en-US"/>
          </a:p>
        </p:txBody>
      </p:sp>
      <p:pic>
        <p:nvPicPr>
          <p:cNvPr id="2050" name="Picture 2">
            <a:extLst>
              <a:ext uri="{FF2B5EF4-FFF2-40B4-BE49-F238E27FC236}">
                <a16:creationId xmlns:a16="http://schemas.microsoft.com/office/drawing/2014/main" id="{8540E12A-DA40-6377-068C-37E9B1A8FA0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8112"/>
          <a:stretch/>
        </p:blipFill>
        <p:spPr bwMode="auto">
          <a:xfrm>
            <a:off x="1295400" y="0"/>
            <a:ext cx="5439976"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82E041A1-FF51-A000-478D-36BE302ADF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2066"/>
          <a:stretch/>
        </p:blipFill>
        <p:spPr bwMode="auto">
          <a:xfrm>
            <a:off x="140714" y="1752600"/>
            <a:ext cx="8969805" cy="2476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60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6"/>
                                        </p:tgtEl>
                                      </p:cBhvr>
                                    </p:animEffect>
                                    <p:set>
                                      <p:cBhvr>
                                        <p:cTn id="12" dur="1" fill="hold">
                                          <p:stCondLst>
                                            <p:cond delay="499"/>
                                          </p:stCondLst>
                                        </p:cTn>
                                        <p:tgtEl>
                                          <p:spTgt spid="1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fade">
                                      <p:cBhvr>
                                        <p:cTn id="1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8F838B-E671-1657-52CD-15C70042ED5E}"/>
              </a:ext>
            </a:extLst>
          </p:cNvPr>
          <p:cNvSpPr>
            <a:spLocks noGrp="1"/>
          </p:cNvSpPr>
          <p:nvPr>
            <p:ph type="title"/>
          </p:nvPr>
        </p:nvSpPr>
        <p:spPr/>
        <p:txBody>
          <a:bodyPr/>
          <a:lstStyle/>
          <a:p>
            <a:endParaRPr lang="en-US"/>
          </a:p>
        </p:txBody>
      </p:sp>
      <p:sp>
        <p:nvSpPr>
          <p:cNvPr id="16" name="Rectangle 1">
            <a:extLst>
              <a:ext uri="{FF2B5EF4-FFF2-40B4-BE49-F238E27FC236}">
                <a16:creationId xmlns:a16="http://schemas.microsoft.com/office/drawing/2014/main" id="{9CB1CD5F-A928-9CEA-74B7-BAB98757EA49}"/>
              </a:ext>
            </a:extLst>
          </p:cNvPr>
          <p:cNvSpPr>
            <a:spLocks noChangeArrowheads="1"/>
          </p:cNvSpPr>
          <p:nvPr/>
        </p:nvSpPr>
        <p:spPr bwMode="auto">
          <a:xfrm>
            <a:off x="381000" y="1720842"/>
            <a:ext cx="866936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Practice Problem: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Write a program that calculates the following using the </a:t>
            </a:r>
            <a:r>
              <a:rPr kumimoji="0" lang="en-US" altLang="en-US" sz="2800" b="0" i="0" u="none" strike="noStrike" cap="none" normalizeH="0" baseline="0" dirty="0">
                <a:ln>
                  <a:noFill/>
                </a:ln>
                <a:solidFill>
                  <a:schemeClr val="tx1"/>
                </a:solidFill>
                <a:effectLst/>
                <a:latin typeface="Arial Unicode MS"/>
              </a:rPr>
              <a:t>pow</a:t>
            </a:r>
            <a:r>
              <a:rPr kumimoji="0" lang="en-US" altLang="en-US" sz="2000" b="0" i="0" u="none" strike="noStrike" cap="none" normalizeH="0" baseline="0" dirty="0">
                <a:ln>
                  <a:noFill/>
                </a:ln>
                <a:solidFill>
                  <a:schemeClr val="tx1"/>
                </a:solidFill>
                <a:effectLst/>
              </a:rPr>
              <a:t> function:</a:t>
            </a:r>
            <a:endParaRPr kumimoji="0" lang="en-US" altLang="en-US" sz="5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The result of 5 raised to the power of 4.</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The result of 7 raised to the power of 2.</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The result of 10 raised to the power of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Expected Output: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5 raised to the power of 4, the output should be 625.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7 raised to the power of 2, the output should be 49.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10 raised to the power of 3, the output should be 1000.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Calculate the result of a negative base with an exponent, for example, </a:t>
            </a:r>
            <a:r>
              <a:rPr kumimoji="0" lang="en-US" altLang="en-US" sz="2000" b="0" i="0" u="none" strike="noStrike" cap="none" normalizeH="0" baseline="0" dirty="0">
                <a:ln>
                  <a:noFill/>
                </a:ln>
                <a:solidFill>
                  <a:schemeClr val="tx1"/>
                </a:solidFill>
                <a:effectLst/>
                <a:latin typeface="Arial Unicode MS"/>
              </a:rPr>
              <a:t>pow(-2, 3)</a:t>
            </a:r>
            <a:r>
              <a:rPr kumimoji="0" lang="en-US" altLang="en-US" sz="16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3133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410490"/>
            <a:ext cx="8026400" cy="287771"/>
          </a:xfrm>
        </p:spPr>
        <p:txBody>
          <a:bodyPr/>
          <a:lstStyle/>
          <a:p>
            <a:r>
              <a:rPr lang="en-US" altLang="en-US" dirty="0" err="1">
                <a:latin typeface="Courier New" pitchFamily="49" charset="0"/>
              </a:rPr>
              <a:t>cin</a:t>
            </a:r>
            <a:r>
              <a:rPr lang="en-US" altLang="en-US" dirty="0"/>
              <a:t> </a:t>
            </a:r>
            <a:r>
              <a:rPr lang="en-US" altLang="en-US" dirty="0">
                <a:latin typeface="+mn-lt"/>
              </a:rPr>
              <a:t>and the </a:t>
            </a:r>
            <a:r>
              <a:rPr lang="en-US" altLang="en-US" dirty="0">
                <a:latin typeface="Courier New" pitchFamily="49" charset="0"/>
              </a:rPr>
              <a:t>get</a:t>
            </a:r>
            <a:r>
              <a:rPr lang="en-US" altLang="en-US" dirty="0"/>
              <a:t> </a:t>
            </a:r>
            <a:r>
              <a:rPr lang="en-US" altLang="en-US" dirty="0">
                <a:latin typeface="+mn-lt"/>
              </a:rPr>
              <a:t>Function</a:t>
            </a:r>
            <a:endParaRPr lang="en-IN" dirty="0">
              <a:latin typeface="+mn-lt"/>
            </a:endParaRPr>
          </a:p>
        </p:txBody>
      </p:sp>
      <p:sp>
        <p:nvSpPr>
          <p:cNvPr id="2" name="Content Placeholder 1"/>
          <p:cNvSpPr>
            <a:spLocks noGrp="1"/>
          </p:cNvSpPr>
          <p:nvPr>
            <p:ph idx="1"/>
          </p:nvPr>
        </p:nvSpPr>
        <p:spPr>
          <a:xfrm>
            <a:off x="365125" y="1538819"/>
            <a:ext cx="8415338" cy="1368067"/>
          </a:xfrm>
        </p:spPr>
        <p:txBody>
          <a:bodyPr/>
          <a:lstStyle/>
          <a:p>
            <a:pPr>
              <a:lnSpc>
                <a:spcPct val="90000"/>
              </a:lnSpc>
            </a:pPr>
            <a:r>
              <a:rPr lang="en-US" altLang="en-US" dirty="0"/>
              <a:t>The </a:t>
            </a:r>
            <a:r>
              <a:rPr lang="en-US" altLang="en-US" b="1" dirty="0">
                <a:latin typeface="Courier New" pitchFamily="49" charset="0"/>
              </a:rPr>
              <a:t>get</a:t>
            </a:r>
            <a:r>
              <a:rPr lang="en-US" altLang="en-US" dirty="0"/>
              <a:t> function</a:t>
            </a:r>
          </a:p>
          <a:p>
            <a:pPr lvl="1">
              <a:lnSpc>
                <a:spcPct val="90000"/>
              </a:lnSpc>
            </a:pPr>
            <a:r>
              <a:rPr lang="en-US" altLang="en-US" dirty="0"/>
              <a:t>Inputs next character (including whitespace)</a:t>
            </a:r>
          </a:p>
          <a:p>
            <a:pPr lvl="1">
              <a:lnSpc>
                <a:spcPct val="90000"/>
              </a:lnSpc>
            </a:pPr>
            <a:r>
              <a:rPr lang="en-US" altLang="en-US" dirty="0"/>
              <a:t>Stores in memory location indicated by its argument</a:t>
            </a:r>
          </a:p>
          <a:p>
            <a:pPr>
              <a:lnSpc>
                <a:spcPct val="90000"/>
              </a:lnSpc>
            </a:pPr>
            <a:r>
              <a:rPr lang="en-US" altLang="en-US" dirty="0"/>
              <a:t>The syntax of </a:t>
            </a:r>
            <a:r>
              <a:rPr lang="en-US" altLang="en-US" b="1" dirty="0" err="1">
                <a:latin typeface="Courier New" pitchFamily="49" charset="0"/>
              </a:rPr>
              <a:t>cin</a:t>
            </a:r>
            <a:r>
              <a:rPr lang="en-US" altLang="en-US" dirty="0"/>
              <a:t> and the </a:t>
            </a:r>
            <a:r>
              <a:rPr lang="en-US" altLang="en-US" b="1" dirty="0">
                <a:latin typeface="Courier New" pitchFamily="49" charset="0"/>
              </a:rPr>
              <a:t>get</a:t>
            </a:r>
            <a:r>
              <a:rPr lang="en-US" altLang="en-US" dirty="0"/>
              <a:t> function</a:t>
            </a:r>
          </a:p>
        </p:txBody>
      </p:sp>
      <p:pic>
        <p:nvPicPr>
          <p:cNvPr id="7170" name="Content Placeholder 2" descr="cin.get(varChar);"/>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609600" y="2971800"/>
            <a:ext cx="2587362" cy="517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82089" y="3581400"/>
            <a:ext cx="8415338" cy="520142"/>
          </a:xfrm>
        </p:spPr>
        <p:txBody>
          <a:bodyPr/>
          <a:lstStyle/>
          <a:p>
            <a:pPr lvl="1">
              <a:lnSpc>
                <a:spcPct val="90000"/>
              </a:lnSpc>
            </a:pPr>
            <a:r>
              <a:rPr lang="en-US" altLang="en-US" b="1" dirty="0" err="1">
                <a:latin typeface="Courier New" panose="02070309020205020404" pitchFamily="49" charset="0"/>
                <a:cs typeface="Courier New" panose="02070309020205020404" pitchFamily="49" charset="0"/>
              </a:rPr>
              <a:t>varChar</a:t>
            </a:r>
            <a:r>
              <a:rPr lang="en-US" altLang="en-US" dirty="0"/>
              <a:t> is a </a:t>
            </a:r>
            <a:r>
              <a:rPr lang="en-US" altLang="en-US" b="1" dirty="0">
                <a:latin typeface="Courier New" pitchFamily="49" charset="0"/>
              </a:rPr>
              <a:t>char</a:t>
            </a:r>
            <a:r>
              <a:rPr lang="en-US" altLang="en-US" dirty="0"/>
              <a:t> variable</a:t>
            </a:r>
          </a:p>
          <a:p>
            <a:pPr lvl="2">
              <a:lnSpc>
                <a:spcPct val="90000"/>
              </a:lnSpc>
            </a:pPr>
            <a:r>
              <a:rPr lang="en-US" altLang="en-US" dirty="0"/>
              <a:t>It is the </a:t>
            </a:r>
            <a:r>
              <a:rPr lang="en-US" altLang="en-US" u="sng" dirty="0"/>
              <a:t>argument</a:t>
            </a:r>
            <a:r>
              <a:rPr lang="en-US" altLang="en-US" dirty="0"/>
              <a:t> (or </a:t>
            </a:r>
            <a:r>
              <a:rPr lang="en-US" altLang="en-US" u="sng" dirty="0"/>
              <a:t>parameter</a:t>
            </a:r>
            <a:r>
              <a:rPr lang="en-US" altLang="en-US" dirty="0"/>
              <a:t>) of the function</a:t>
            </a:r>
            <a:endParaRPr lang="en-US" altLang="en-US" sz="2000" dirty="0"/>
          </a:p>
        </p:txBody>
      </p:sp>
    </p:spTree>
    <p:extLst>
      <p:ext uri="{BB962C8B-B14F-4D97-AF65-F5344CB8AC3E}">
        <p14:creationId xmlns:p14="http://schemas.microsoft.com/office/powerpoint/2010/main" val="1000563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7130A5-2ACF-753C-6D15-3191E341E3C2}"/>
              </a:ext>
            </a:extLst>
          </p:cNvPr>
          <p:cNvSpPr>
            <a:spLocks noGrp="1"/>
          </p:cNvSpPr>
          <p:nvPr>
            <p:ph idx="1"/>
          </p:nvPr>
        </p:nvSpPr>
        <p:spPr>
          <a:xfrm>
            <a:off x="567531" y="991613"/>
            <a:ext cx="8415338" cy="6093976"/>
          </a:xfrm>
        </p:spPr>
        <p:txBody>
          <a:bodyPr/>
          <a:lstStyle/>
          <a:p>
            <a:r>
              <a:rPr lang="en-US" dirty="0"/>
              <a:t>// C++ program to demonstrate </a:t>
            </a:r>
            <a:r>
              <a:rPr lang="en-US" dirty="0" err="1"/>
              <a:t>cin.get</a:t>
            </a:r>
            <a:r>
              <a:rPr lang="en-US" dirty="0"/>
              <a:t>() </a:t>
            </a:r>
          </a:p>
          <a:p>
            <a:endParaRPr lang="en-US" dirty="0"/>
          </a:p>
          <a:p>
            <a:r>
              <a:rPr lang="en-US" dirty="0"/>
              <a:t>#include &lt;iostream&gt; </a:t>
            </a:r>
          </a:p>
          <a:p>
            <a:r>
              <a:rPr lang="en-US" dirty="0"/>
              <a:t>using namespace std; </a:t>
            </a:r>
          </a:p>
          <a:p>
            <a:endParaRPr lang="en-US" dirty="0"/>
          </a:p>
          <a:p>
            <a:r>
              <a:rPr lang="en-US" dirty="0"/>
              <a:t>int main() </a:t>
            </a:r>
          </a:p>
          <a:p>
            <a:r>
              <a:rPr lang="en-US" dirty="0"/>
              <a:t>{ </a:t>
            </a:r>
          </a:p>
          <a:p>
            <a:r>
              <a:rPr lang="en-US" dirty="0"/>
              <a:t>	char name[25]; </a:t>
            </a:r>
          </a:p>
          <a:p>
            <a:r>
              <a:rPr lang="en-US" dirty="0"/>
              <a:t>	</a:t>
            </a:r>
            <a:r>
              <a:rPr lang="en-US" dirty="0" err="1"/>
              <a:t>cin.get</a:t>
            </a:r>
            <a:r>
              <a:rPr lang="en-US" dirty="0"/>
              <a:t>(name, 25); </a:t>
            </a:r>
          </a:p>
          <a:p>
            <a:r>
              <a:rPr lang="en-US" dirty="0"/>
              <a:t>	</a:t>
            </a:r>
            <a:r>
              <a:rPr lang="en-US" dirty="0" err="1"/>
              <a:t>cout</a:t>
            </a:r>
            <a:r>
              <a:rPr lang="en-US" dirty="0"/>
              <a:t> &lt;&lt; name; </a:t>
            </a:r>
          </a:p>
          <a:p>
            <a:endParaRPr lang="en-US" dirty="0"/>
          </a:p>
          <a:p>
            <a:r>
              <a:rPr lang="en-US" dirty="0"/>
              <a:t>	return 0; </a:t>
            </a:r>
          </a:p>
          <a:p>
            <a:r>
              <a:rPr lang="en-US" dirty="0"/>
              <a:t>} </a:t>
            </a:r>
          </a:p>
          <a:p>
            <a:endParaRPr lang="en-US" dirty="0"/>
          </a:p>
        </p:txBody>
      </p:sp>
      <p:sp>
        <p:nvSpPr>
          <p:cNvPr id="3" name="Title 2">
            <a:extLst>
              <a:ext uri="{FF2B5EF4-FFF2-40B4-BE49-F238E27FC236}">
                <a16:creationId xmlns:a16="http://schemas.microsoft.com/office/drawing/2014/main" id="{523DEA3F-79F6-491B-E5DC-AFB123A7ED4A}"/>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889639E9-3FBF-C613-13DB-0FBE765BDD23}"/>
              </a:ext>
            </a:extLst>
          </p:cNvPr>
          <p:cNvSpPr>
            <a:spLocks noGrp="1"/>
          </p:cNvSpPr>
          <p:nvPr>
            <p:ph idx="11"/>
          </p:nvPr>
        </p:nvSpPr>
        <p:spPr/>
        <p:txBody>
          <a:bodyPr/>
          <a:lstStyle/>
          <a:p>
            <a:endParaRPr lang="en-US"/>
          </a:p>
        </p:txBody>
      </p:sp>
      <p:sp>
        <p:nvSpPr>
          <p:cNvPr id="5" name="Content Placeholder 4">
            <a:extLst>
              <a:ext uri="{FF2B5EF4-FFF2-40B4-BE49-F238E27FC236}">
                <a16:creationId xmlns:a16="http://schemas.microsoft.com/office/drawing/2014/main" id="{541607CA-03B9-E7D0-C938-A5C785FD6602}"/>
              </a:ext>
            </a:extLst>
          </p:cNvPr>
          <p:cNvSpPr>
            <a:spLocks noGrp="1"/>
          </p:cNvSpPr>
          <p:nvPr>
            <p:ph idx="12"/>
          </p:nvPr>
        </p:nvSpPr>
        <p:spPr/>
        <p:txBody>
          <a:bodyPr/>
          <a:lstStyle/>
          <a:p>
            <a:endParaRPr lang="en-US"/>
          </a:p>
        </p:txBody>
      </p:sp>
      <p:sp>
        <p:nvSpPr>
          <p:cNvPr id="6" name="Content Placeholder 5">
            <a:extLst>
              <a:ext uri="{FF2B5EF4-FFF2-40B4-BE49-F238E27FC236}">
                <a16:creationId xmlns:a16="http://schemas.microsoft.com/office/drawing/2014/main" id="{9C67EAD3-010E-420C-4847-994FC3A151CF}"/>
              </a:ext>
            </a:extLst>
          </p:cNvPr>
          <p:cNvSpPr>
            <a:spLocks noGrp="1"/>
          </p:cNvSpPr>
          <p:nvPr>
            <p:ph idx="13"/>
          </p:nvPr>
        </p:nvSpPr>
        <p:spPr/>
        <p:txBody>
          <a:bodyPr/>
          <a:lstStyle/>
          <a:p>
            <a:endParaRPr lang="en-US"/>
          </a:p>
        </p:txBody>
      </p:sp>
      <p:sp>
        <p:nvSpPr>
          <p:cNvPr id="7" name="Content Placeholder 6">
            <a:extLst>
              <a:ext uri="{FF2B5EF4-FFF2-40B4-BE49-F238E27FC236}">
                <a16:creationId xmlns:a16="http://schemas.microsoft.com/office/drawing/2014/main" id="{C4752CC4-BB28-704C-7937-977EB265BE90}"/>
              </a:ext>
            </a:extLst>
          </p:cNvPr>
          <p:cNvSpPr>
            <a:spLocks noGrp="1"/>
          </p:cNvSpPr>
          <p:nvPr>
            <p:ph idx="14"/>
          </p:nvPr>
        </p:nvSpPr>
        <p:spPr/>
        <p:txBody>
          <a:bodyPr/>
          <a:lstStyle/>
          <a:p>
            <a:endParaRPr lang="en-US"/>
          </a:p>
        </p:txBody>
      </p:sp>
      <p:sp>
        <p:nvSpPr>
          <p:cNvPr id="8" name="Content Placeholder 7">
            <a:extLst>
              <a:ext uri="{FF2B5EF4-FFF2-40B4-BE49-F238E27FC236}">
                <a16:creationId xmlns:a16="http://schemas.microsoft.com/office/drawing/2014/main" id="{3A12D8F8-DB89-CBF1-BC71-AB226FC690BB}"/>
              </a:ext>
            </a:extLst>
          </p:cNvPr>
          <p:cNvSpPr>
            <a:spLocks noGrp="1"/>
          </p:cNvSpPr>
          <p:nvPr>
            <p:ph idx="15"/>
          </p:nvPr>
        </p:nvSpPr>
        <p:spPr/>
        <p:txBody>
          <a:bodyPr/>
          <a:lstStyle/>
          <a:p>
            <a:endParaRPr lang="en-US"/>
          </a:p>
        </p:txBody>
      </p:sp>
      <p:sp>
        <p:nvSpPr>
          <p:cNvPr id="9" name="Content Placeholder 8">
            <a:extLst>
              <a:ext uri="{FF2B5EF4-FFF2-40B4-BE49-F238E27FC236}">
                <a16:creationId xmlns:a16="http://schemas.microsoft.com/office/drawing/2014/main" id="{1920B102-B298-0ED5-3750-91F238BEC84A}"/>
              </a:ext>
            </a:extLst>
          </p:cNvPr>
          <p:cNvSpPr>
            <a:spLocks noGrp="1"/>
          </p:cNvSpPr>
          <p:nvPr>
            <p:ph idx="16"/>
          </p:nvPr>
        </p:nvSpPr>
        <p:spPr/>
        <p:txBody>
          <a:bodyPr/>
          <a:lstStyle/>
          <a:p>
            <a:endParaRPr lang="en-US"/>
          </a:p>
        </p:txBody>
      </p:sp>
      <p:sp>
        <p:nvSpPr>
          <p:cNvPr id="10" name="Content Placeholder 9">
            <a:extLst>
              <a:ext uri="{FF2B5EF4-FFF2-40B4-BE49-F238E27FC236}">
                <a16:creationId xmlns:a16="http://schemas.microsoft.com/office/drawing/2014/main" id="{3AA048E5-6C2C-A6E5-6904-F256873641EB}"/>
              </a:ext>
            </a:extLst>
          </p:cNvPr>
          <p:cNvSpPr>
            <a:spLocks noGrp="1"/>
          </p:cNvSpPr>
          <p:nvPr>
            <p:ph idx="17"/>
          </p:nvPr>
        </p:nvSpPr>
        <p:spPr/>
        <p:txBody>
          <a:bodyPr/>
          <a:lstStyle/>
          <a:p>
            <a:endParaRPr lang="en-US"/>
          </a:p>
        </p:txBody>
      </p:sp>
    </p:spTree>
    <p:extLst>
      <p:ext uri="{BB962C8B-B14F-4D97-AF65-F5344CB8AC3E}">
        <p14:creationId xmlns:p14="http://schemas.microsoft.com/office/powerpoint/2010/main" val="906314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311BB6-05DA-8967-2B6B-0C942C8AB626}"/>
              </a:ext>
            </a:extLst>
          </p:cNvPr>
          <p:cNvSpPr>
            <a:spLocks noGrp="1"/>
          </p:cNvSpPr>
          <p:nvPr>
            <p:ph idx="1"/>
          </p:nvPr>
        </p:nvSpPr>
        <p:spPr/>
        <p:txBody>
          <a:bodyPr/>
          <a:lstStyle/>
          <a:p>
            <a:r>
              <a:rPr lang="en-US" dirty="0"/>
              <a:t>What will it happen when we change the second 25 to 3</a:t>
            </a:r>
          </a:p>
        </p:txBody>
      </p:sp>
      <p:sp>
        <p:nvSpPr>
          <p:cNvPr id="3" name="Title 2">
            <a:extLst>
              <a:ext uri="{FF2B5EF4-FFF2-40B4-BE49-F238E27FC236}">
                <a16:creationId xmlns:a16="http://schemas.microsoft.com/office/drawing/2014/main" id="{50AF56CB-C228-9BEB-4B6E-AB0134D80C23}"/>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844D3B65-8B22-C443-1A6B-7EB390B3E641}"/>
              </a:ext>
            </a:extLst>
          </p:cNvPr>
          <p:cNvSpPr>
            <a:spLocks noGrp="1"/>
          </p:cNvSpPr>
          <p:nvPr>
            <p:ph idx="11"/>
          </p:nvPr>
        </p:nvSpPr>
        <p:spPr/>
        <p:txBody>
          <a:bodyPr/>
          <a:lstStyle/>
          <a:p>
            <a:endParaRPr lang="en-US"/>
          </a:p>
        </p:txBody>
      </p:sp>
      <p:sp>
        <p:nvSpPr>
          <p:cNvPr id="5" name="Content Placeholder 4">
            <a:extLst>
              <a:ext uri="{FF2B5EF4-FFF2-40B4-BE49-F238E27FC236}">
                <a16:creationId xmlns:a16="http://schemas.microsoft.com/office/drawing/2014/main" id="{7BC7B0C0-4EDE-0CCE-331D-DC353262A1C6}"/>
              </a:ext>
            </a:extLst>
          </p:cNvPr>
          <p:cNvSpPr>
            <a:spLocks noGrp="1"/>
          </p:cNvSpPr>
          <p:nvPr>
            <p:ph idx="12"/>
          </p:nvPr>
        </p:nvSpPr>
        <p:spPr/>
        <p:txBody>
          <a:bodyPr/>
          <a:lstStyle/>
          <a:p>
            <a:endParaRPr lang="en-US"/>
          </a:p>
        </p:txBody>
      </p:sp>
      <p:sp>
        <p:nvSpPr>
          <p:cNvPr id="6" name="Content Placeholder 5">
            <a:extLst>
              <a:ext uri="{FF2B5EF4-FFF2-40B4-BE49-F238E27FC236}">
                <a16:creationId xmlns:a16="http://schemas.microsoft.com/office/drawing/2014/main" id="{3389158E-28E2-C070-4E33-5019985476AC}"/>
              </a:ext>
            </a:extLst>
          </p:cNvPr>
          <p:cNvSpPr>
            <a:spLocks noGrp="1"/>
          </p:cNvSpPr>
          <p:nvPr>
            <p:ph idx="13"/>
          </p:nvPr>
        </p:nvSpPr>
        <p:spPr/>
        <p:txBody>
          <a:bodyPr/>
          <a:lstStyle/>
          <a:p>
            <a:endParaRPr lang="en-US"/>
          </a:p>
        </p:txBody>
      </p:sp>
      <p:sp>
        <p:nvSpPr>
          <p:cNvPr id="7" name="Content Placeholder 6">
            <a:extLst>
              <a:ext uri="{FF2B5EF4-FFF2-40B4-BE49-F238E27FC236}">
                <a16:creationId xmlns:a16="http://schemas.microsoft.com/office/drawing/2014/main" id="{D6B614ED-AC6D-C4C5-408D-0D3CBFC1E22F}"/>
              </a:ext>
            </a:extLst>
          </p:cNvPr>
          <p:cNvSpPr>
            <a:spLocks noGrp="1"/>
          </p:cNvSpPr>
          <p:nvPr>
            <p:ph idx="14"/>
          </p:nvPr>
        </p:nvSpPr>
        <p:spPr/>
        <p:txBody>
          <a:bodyPr/>
          <a:lstStyle/>
          <a:p>
            <a:endParaRPr lang="en-US"/>
          </a:p>
        </p:txBody>
      </p:sp>
      <p:sp>
        <p:nvSpPr>
          <p:cNvPr id="8" name="Content Placeholder 7">
            <a:extLst>
              <a:ext uri="{FF2B5EF4-FFF2-40B4-BE49-F238E27FC236}">
                <a16:creationId xmlns:a16="http://schemas.microsoft.com/office/drawing/2014/main" id="{F250630B-B7C1-4318-FF7E-F967E16714A5}"/>
              </a:ext>
            </a:extLst>
          </p:cNvPr>
          <p:cNvSpPr>
            <a:spLocks noGrp="1"/>
          </p:cNvSpPr>
          <p:nvPr>
            <p:ph idx="15"/>
          </p:nvPr>
        </p:nvSpPr>
        <p:spPr/>
        <p:txBody>
          <a:bodyPr/>
          <a:lstStyle/>
          <a:p>
            <a:endParaRPr lang="en-US"/>
          </a:p>
        </p:txBody>
      </p:sp>
      <p:sp>
        <p:nvSpPr>
          <p:cNvPr id="9" name="Content Placeholder 8">
            <a:extLst>
              <a:ext uri="{FF2B5EF4-FFF2-40B4-BE49-F238E27FC236}">
                <a16:creationId xmlns:a16="http://schemas.microsoft.com/office/drawing/2014/main" id="{3FDD6BBF-1E54-4FD7-D03D-20110C9AC349}"/>
              </a:ext>
            </a:extLst>
          </p:cNvPr>
          <p:cNvSpPr>
            <a:spLocks noGrp="1"/>
          </p:cNvSpPr>
          <p:nvPr>
            <p:ph idx="16"/>
          </p:nvPr>
        </p:nvSpPr>
        <p:spPr/>
        <p:txBody>
          <a:bodyPr/>
          <a:lstStyle/>
          <a:p>
            <a:endParaRPr lang="en-US"/>
          </a:p>
        </p:txBody>
      </p:sp>
      <p:sp>
        <p:nvSpPr>
          <p:cNvPr id="10" name="Content Placeholder 9">
            <a:extLst>
              <a:ext uri="{FF2B5EF4-FFF2-40B4-BE49-F238E27FC236}">
                <a16:creationId xmlns:a16="http://schemas.microsoft.com/office/drawing/2014/main" id="{F3AD0742-CACA-1BAD-E6B9-AB2084431621}"/>
              </a:ext>
            </a:extLst>
          </p:cNvPr>
          <p:cNvSpPr>
            <a:spLocks noGrp="1"/>
          </p:cNvSpPr>
          <p:nvPr>
            <p:ph idx="17"/>
          </p:nvPr>
        </p:nvSpPr>
        <p:spPr/>
        <p:txBody>
          <a:bodyPr/>
          <a:lstStyle/>
          <a:p>
            <a:endParaRPr lang="en-US"/>
          </a:p>
        </p:txBody>
      </p:sp>
    </p:spTree>
    <p:extLst>
      <p:ext uri="{BB962C8B-B14F-4D97-AF65-F5344CB8AC3E}">
        <p14:creationId xmlns:p14="http://schemas.microsoft.com/office/powerpoint/2010/main" val="2151616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err="1">
                <a:latin typeface="+mn-lt"/>
              </a:rPr>
              <a:t>cin</a:t>
            </a:r>
            <a:r>
              <a:rPr lang="en-US" altLang="en-US" dirty="0">
                <a:latin typeface="+mn-lt"/>
              </a:rPr>
              <a:t> and the ignore Function (1 of 2)</a:t>
            </a:r>
            <a:endParaRPr lang="en-IN" dirty="0">
              <a:latin typeface="+mn-lt"/>
            </a:endParaRPr>
          </a:p>
        </p:txBody>
      </p:sp>
      <p:sp>
        <p:nvSpPr>
          <p:cNvPr id="2" name="Content Placeholder 1"/>
          <p:cNvSpPr>
            <a:spLocks noGrp="1"/>
          </p:cNvSpPr>
          <p:nvPr>
            <p:ph idx="1"/>
          </p:nvPr>
        </p:nvSpPr>
        <p:spPr>
          <a:xfrm>
            <a:off x="365125" y="1538819"/>
            <a:ext cx="8415338" cy="1082604"/>
          </a:xfrm>
        </p:spPr>
        <p:txBody>
          <a:bodyPr/>
          <a:lstStyle/>
          <a:p>
            <a:r>
              <a:rPr lang="en-US" b="1" dirty="0">
                <a:latin typeface="Courier New" panose="02070309020205020404" pitchFamily="49" charset="0"/>
                <a:cs typeface="Courier New" panose="02070309020205020404" pitchFamily="49" charset="0"/>
              </a:rPr>
              <a:t>ignore</a:t>
            </a:r>
            <a:r>
              <a:rPr lang="en-US" dirty="0"/>
              <a:t> function </a:t>
            </a:r>
          </a:p>
          <a:p>
            <a:pPr lvl="1"/>
            <a:r>
              <a:rPr lang="en-US" dirty="0"/>
              <a:t>Discards a portion of the input</a:t>
            </a:r>
          </a:p>
          <a:p>
            <a:r>
              <a:rPr lang="en-US" dirty="0"/>
              <a:t>The syntax to use the function </a:t>
            </a:r>
            <a:r>
              <a:rPr lang="en-US" b="1" dirty="0">
                <a:latin typeface="Courier New" panose="02070309020205020404" pitchFamily="49" charset="0"/>
                <a:cs typeface="Courier New" panose="02070309020205020404" pitchFamily="49" charset="0"/>
              </a:rPr>
              <a:t>ignore</a:t>
            </a:r>
            <a:r>
              <a:rPr lang="en-US" dirty="0"/>
              <a:t> is:	</a:t>
            </a:r>
          </a:p>
        </p:txBody>
      </p:sp>
      <p:pic>
        <p:nvPicPr>
          <p:cNvPr id="8194" name="Content Placeholder 2" descr="cin.ignore(intExp, chExp);"/>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609600" y="2730235"/>
            <a:ext cx="3574042" cy="470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82089" y="3276600"/>
            <a:ext cx="8415338" cy="1345753"/>
          </a:xfrm>
        </p:spPr>
        <p:txBody>
          <a:bodyPr/>
          <a:lstStyle/>
          <a:p>
            <a:pPr lvl="1"/>
            <a:r>
              <a:rPr lang="en-US" b="1" dirty="0" err="1">
                <a:latin typeface="Courier New" panose="02070309020205020404" pitchFamily="49" charset="0"/>
                <a:cs typeface="Courier New" panose="02070309020205020404" pitchFamily="49" charset="0"/>
              </a:rPr>
              <a:t>intExp</a:t>
            </a:r>
            <a:r>
              <a:rPr lang="en-US" dirty="0"/>
              <a:t> is an integer expression</a:t>
            </a:r>
          </a:p>
          <a:p>
            <a:pPr lvl="1"/>
            <a:r>
              <a:rPr lang="en-US" b="1" dirty="0" err="1">
                <a:latin typeface="Courier New" panose="02070309020205020404" pitchFamily="49" charset="0"/>
                <a:cs typeface="Courier New" panose="02070309020205020404" pitchFamily="49" charset="0"/>
              </a:rPr>
              <a:t>chExp</a:t>
            </a:r>
            <a:r>
              <a:rPr lang="en-US" dirty="0"/>
              <a:t> is a char expression</a:t>
            </a:r>
          </a:p>
          <a:p>
            <a:r>
              <a:rPr lang="en-US" dirty="0"/>
              <a:t>If </a:t>
            </a:r>
            <a:r>
              <a:rPr lang="en-US" b="1" dirty="0" err="1">
                <a:latin typeface="Courier New" panose="02070309020205020404" pitchFamily="49" charset="0"/>
                <a:cs typeface="Courier New" panose="02070309020205020404" pitchFamily="49" charset="0"/>
              </a:rPr>
              <a:t>intExp</a:t>
            </a:r>
            <a:r>
              <a:rPr lang="en-US" dirty="0"/>
              <a:t> is a value m, the statement says to ignore the next m characters or all characters until the character specified by </a:t>
            </a:r>
            <a:r>
              <a:rPr lang="en-US" b="1" dirty="0" err="1">
                <a:latin typeface="Courier New" panose="02070309020205020404" pitchFamily="49" charset="0"/>
                <a:cs typeface="Courier New" panose="02070309020205020404" pitchFamily="49" charset="0"/>
              </a:rPr>
              <a:t>chExp</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88710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51F808-85A0-4B80-A9C0-46E8C80392D4}"/>
              </a:ext>
            </a:extLst>
          </p:cNvPr>
          <p:cNvSpPr>
            <a:spLocks noGrp="1"/>
          </p:cNvSpPr>
          <p:nvPr>
            <p:ph type="title"/>
          </p:nvPr>
        </p:nvSpPr>
        <p:spPr>
          <a:xfrm>
            <a:off x="720436" y="369842"/>
            <a:ext cx="8109528" cy="369068"/>
          </a:xfrm>
        </p:spPr>
        <p:txBody>
          <a:bodyPr/>
          <a:lstStyle/>
          <a:p>
            <a:r>
              <a:rPr lang="en-US" altLang="en-US" dirty="0" err="1">
                <a:latin typeface="Courier New" pitchFamily="49" charset="0"/>
              </a:rPr>
              <a:t>cin</a:t>
            </a:r>
            <a:r>
              <a:rPr lang="en-US" altLang="en-US" dirty="0"/>
              <a:t> </a:t>
            </a:r>
            <a:r>
              <a:rPr lang="en-US" altLang="en-US" dirty="0">
                <a:latin typeface="+mn-lt"/>
              </a:rPr>
              <a:t>and the </a:t>
            </a:r>
            <a:r>
              <a:rPr lang="en-US" altLang="en-US" dirty="0">
                <a:latin typeface="Courier New" pitchFamily="49" charset="0"/>
              </a:rPr>
              <a:t>ignore</a:t>
            </a:r>
            <a:r>
              <a:rPr lang="en-US" altLang="en-US" dirty="0"/>
              <a:t> </a:t>
            </a:r>
            <a:r>
              <a:rPr lang="en-US" altLang="en-US" dirty="0">
                <a:latin typeface="+mn-lt"/>
              </a:rPr>
              <a:t>Function (2 of 2)</a:t>
            </a:r>
            <a:endParaRPr lang="en-US" dirty="0"/>
          </a:p>
        </p:txBody>
      </p:sp>
      <p:sp>
        <p:nvSpPr>
          <p:cNvPr id="2" name="Content Placeholder 1">
            <a:extLst>
              <a:ext uri="{FF2B5EF4-FFF2-40B4-BE49-F238E27FC236}">
                <a16:creationId xmlns:a16="http://schemas.microsoft.com/office/drawing/2014/main" id="{18CDAA47-C968-4EA2-AB85-78BC811D06F5}"/>
              </a:ext>
            </a:extLst>
          </p:cNvPr>
          <p:cNvSpPr>
            <a:spLocks noGrp="1"/>
          </p:cNvSpPr>
          <p:nvPr>
            <p:ph idx="1"/>
          </p:nvPr>
        </p:nvSpPr>
        <p:spPr>
          <a:xfrm>
            <a:off x="321547" y="1512538"/>
            <a:ext cx="8502494" cy="2221261"/>
          </a:xfrm>
        </p:spPr>
        <p:txBody>
          <a:bodyPr/>
          <a:lstStyle/>
          <a:p>
            <a:pPr marL="0" indent="0" algn="l">
              <a:spcBef>
                <a:spcPts val="500"/>
              </a:spcBef>
              <a:buNone/>
            </a:pPr>
            <a:r>
              <a:rPr lang="en-US" sz="1800" b="1" i="0" u="none" strike="noStrike" baseline="0" dirty="0">
                <a:solidFill>
                  <a:schemeClr val="tx1"/>
                </a:solidFill>
              </a:rPr>
              <a:t>EXAMPLE 3-5</a:t>
            </a:r>
          </a:p>
          <a:p>
            <a:pPr marL="0" indent="0" algn="l">
              <a:spcBef>
                <a:spcPts val="500"/>
              </a:spcBef>
              <a:buNone/>
            </a:pPr>
            <a:r>
              <a:rPr lang="en-US" sz="1800" b="0" i="0" u="none" strike="noStrike" baseline="0" dirty="0">
                <a:solidFill>
                  <a:srgbClr val="000000"/>
                </a:solidFill>
              </a:rPr>
              <a:t>Consider the declaration:</a:t>
            </a:r>
          </a:p>
          <a:p>
            <a:pPr marL="0" indent="0" algn="l">
              <a:spcBef>
                <a:spcPts val="500"/>
              </a:spcBef>
              <a:buNone/>
            </a:pPr>
            <a:r>
              <a:rPr lang="en-US" sz="1800" b="1" i="0" u="none" strike="noStrike" baseline="0" dirty="0">
                <a:solidFill>
                  <a:srgbClr val="055C91"/>
                </a:solidFill>
                <a:latin typeface="Courier New" panose="02070309020205020404" pitchFamily="49" charset="0"/>
                <a:cs typeface="Courier New" panose="02070309020205020404" pitchFamily="49" charset="0"/>
              </a:rPr>
              <a:t>int</a:t>
            </a:r>
            <a:r>
              <a:rPr lang="en-US" sz="1800" b="1" i="0" u="none" strike="noStrike" baseline="0" dirty="0">
                <a:solidFill>
                  <a:srgbClr val="3D8FB3"/>
                </a:solidFill>
                <a:latin typeface="Courier New" panose="02070309020205020404" pitchFamily="49" charset="0"/>
                <a:cs typeface="Courier New" panose="02070309020205020404" pitchFamily="49" charset="0"/>
              </a:rPr>
              <a:t> </a:t>
            </a:r>
            <a:r>
              <a:rPr lang="en-US" sz="1800" b="1" i="0" u="none" strike="noStrike" baseline="0" dirty="0">
                <a:solidFill>
                  <a:srgbClr val="000000"/>
                </a:solidFill>
                <a:latin typeface="Courier New" panose="02070309020205020404" pitchFamily="49" charset="0"/>
                <a:cs typeface="Courier New" panose="02070309020205020404" pitchFamily="49" charset="0"/>
              </a:rPr>
              <a:t>a, b;</a:t>
            </a:r>
          </a:p>
          <a:p>
            <a:pPr marL="0" indent="0" algn="l">
              <a:spcBef>
                <a:spcPts val="500"/>
              </a:spcBef>
              <a:buNone/>
            </a:pPr>
            <a:r>
              <a:rPr lang="en-US" sz="1800" b="0" i="0" u="none" strike="noStrike" baseline="0" dirty="0">
                <a:solidFill>
                  <a:srgbClr val="000000"/>
                </a:solidFill>
                <a:latin typeface="WarnockPro-Regular"/>
              </a:rPr>
              <a:t>and the input:</a:t>
            </a:r>
          </a:p>
          <a:p>
            <a:pPr marL="0" indent="0" algn="l">
              <a:spcBef>
                <a:spcPts val="500"/>
              </a:spcBef>
              <a:buNone/>
            </a:pPr>
            <a:r>
              <a:rPr lang="en-US" sz="1800" b="1" i="0" u="none" strike="noStrike" baseline="0" dirty="0">
                <a:solidFill>
                  <a:srgbClr val="000000"/>
                </a:solidFill>
                <a:latin typeface="Courier New" panose="02070309020205020404" pitchFamily="49" charset="0"/>
                <a:cs typeface="Courier New" panose="02070309020205020404" pitchFamily="49" charset="0"/>
              </a:rPr>
              <a:t>25 67 89 43 72</a:t>
            </a:r>
          </a:p>
          <a:p>
            <a:pPr marL="0" indent="0" algn="l">
              <a:spcBef>
                <a:spcPts val="500"/>
              </a:spcBef>
              <a:buNone/>
            </a:pPr>
            <a:r>
              <a:rPr lang="en-US" sz="1800" b="1" i="0" u="none" strike="noStrike" baseline="0" dirty="0">
                <a:solidFill>
                  <a:srgbClr val="000000"/>
                </a:solidFill>
                <a:latin typeface="Courier New" panose="02070309020205020404" pitchFamily="49" charset="0"/>
                <a:cs typeface="Courier New" panose="02070309020205020404" pitchFamily="49" charset="0"/>
              </a:rPr>
              <a:t>12 78 34</a:t>
            </a:r>
          </a:p>
          <a:p>
            <a:pPr marL="0" indent="0" algn="l">
              <a:spcBef>
                <a:spcPts val="500"/>
              </a:spcBef>
              <a:buNone/>
            </a:pPr>
            <a:r>
              <a:rPr lang="en-US" sz="1800" b="0" i="0" u="none" strike="noStrike" baseline="0" dirty="0">
                <a:solidFill>
                  <a:srgbClr val="000000"/>
                </a:solidFill>
                <a:latin typeface="WarnockPro-Regular"/>
              </a:rPr>
              <a:t>Now consider the following statements:</a:t>
            </a:r>
            <a:endParaRPr lang="en-US" dirty="0"/>
          </a:p>
        </p:txBody>
      </p:sp>
      <p:pic>
        <p:nvPicPr>
          <p:cNvPr id="13" name="Content Placeholder 12" descr="Line 1:cin right double angle bracket a semicolon.&#10;Line 2:cin period ignore left parenthesis 100 comma left single quote backslash n right single quote right parenthesis semicolon.&#10;Line 3:cin right double angle bracket b semicolon.">
            <a:extLst>
              <a:ext uri="{FF2B5EF4-FFF2-40B4-BE49-F238E27FC236}">
                <a16:creationId xmlns:a16="http://schemas.microsoft.com/office/drawing/2014/main" id="{17E0F14E-DACE-4135-9354-F817E18FDE8B}"/>
              </a:ext>
            </a:extLst>
          </p:cNvPr>
          <p:cNvPicPr>
            <a:picLocks noGrp="1" noChangeAspect="1"/>
          </p:cNvPicPr>
          <p:nvPr>
            <p:ph idx="11"/>
          </p:nvPr>
        </p:nvPicPr>
        <p:blipFill>
          <a:blip r:embed="rId3"/>
          <a:stretch>
            <a:fillRect/>
          </a:stretch>
        </p:blipFill>
        <p:spPr>
          <a:xfrm>
            <a:off x="319959" y="3909494"/>
            <a:ext cx="2506084" cy="738706"/>
          </a:xfrm>
          <a:prstGeom prst="rect">
            <a:avLst/>
          </a:prstGeom>
        </p:spPr>
      </p:pic>
      <p:sp>
        <p:nvSpPr>
          <p:cNvPr id="6" name="Content Placeholder 5">
            <a:extLst>
              <a:ext uri="{FF2B5EF4-FFF2-40B4-BE49-F238E27FC236}">
                <a16:creationId xmlns:a16="http://schemas.microsoft.com/office/drawing/2014/main" id="{3C5915A9-8D76-4B97-AD48-0B72CE327941}"/>
              </a:ext>
            </a:extLst>
          </p:cNvPr>
          <p:cNvSpPr>
            <a:spLocks noGrp="1"/>
          </p:cNvSpPr>
          <p:nvPr>
            <p:ph idx="12"/>
          </p:nvPr>
        </p:nvSpPr>
        <p:spPr>
          <a:xfrm>
            <a:off x="319959" y="4780187"/>
            <a:ext cx="2118441" cy="284804"/>
          </a:xfrm>
        </p:spPr>
        <p:txBody>
          <a:bodyPr/>
          <a:lstStyle/>
          <a:p>
            <a:pPr marL="0" indent="0">
              <a:buNone/>
            </a:pPr>
            <a:r>
              <a:rPr lang="en-US" dirty="0"/>
              <a:t>The first statement,</a:t>
            </a:r>
          </a:p>
        </p:txBody>
      </p:sp>
      <p:pic>
        <p:nvPicPr>
          <p:cNvPr id="22" name="Content Placeholder 21" descr="cin right double angle bracket a semicolon,">
            <a:extLst>
              <a:ext uri="{FF2B5EF4-FFF2-40B4-BE49-F238E27FC236}">
                <a16:creationId xmlns:a16="http://schemas.microsoft.com/office/drawing/2014/main" id="{212A6DCA-C2D7-496D-817C-A11DEEFCD400}"/>
              </a:ext>
            </a:extLst>
          </p:cNvPr>
          <p:cNvPicPr>
            <a:picLocks noGrp="1" noChangeAspect="1"/>
          </p:cNvPicPr>
          <p:nvPr>
            <p:ph idx="13"/>
          </p:nvPr>
        </p:nvPicPr>
        <p:blipFill rotWithShape="1">
          <a:blip r:embed="rId4"/>
          <a:srcRect l="8952" t="6487" r="9584" b="8107"/>
          <a:stretch/>
        </p:blipFill>
        <p:spPr>
          <a:xfrm>
            <a:off x="2438400" y="4819072"/>
            <a:ext cx="1295400" cy="243241"/>
          </a:xfrm>
          <a:prstGeom prst="rect">
            <a:avLst/>
          </a:prstGeom>
        </p:spPr>
      </p:pic>
      <p:sp>
        <p:nvSpPr>
          <p:cNvPr id="8" name="Content Placeholder 7">
            <a:extLst>
              <a:ext uri="{FF2B5EF4-FFF2-40B4-BE49-F238E27FC236}">
                <a16:creationId xmlns:a16="http://schemas.microsoft.com/office/drawing/2014/main" id="{F932660C-2EF5-4324-9685-EC62867D4E7F}"/>
              </a:ext>
            </a:extLst>
          </p:cNvPr>
          <p:cNvSpPr>
            <a:spLocks noGrp="1"/>
          </p:cNvSpPr>
          <p:nvPr>
            <p:ph idx="14"/>
          </p:nvPr>
        </p:nvSpPr>
        <p:spPr>
          <a:xfrm>
            <a:off x="3840019" y="4802124"/>
            <a:ext cx="4954805" cy="284804"/>
          </a:xfrm>
        </p:spPr>
        <p:txBody>
          <a:bodyPr/>
          <a:lstStyle/>
          <a:p>
            <a:pPr marL="0" indent="0">
              <a:buNone/>
            </a:pPr>
            <a:r>
              <a:rPr lang="en-US" sz="1800" b="0" i="0" u="none" strike="noStrike" baseline="0" dirty="0">
                <a:latin typeface="WarnockPro-Regular"/>
              </a:rPr>
              <a:t>stores </a:t>
            </a:r>
            <a:r>
              <a:rPr lang="en-US" sz="1800" b="1" i="0" u="none" strike="noStrike" baseline="0" dirty="0">
                <a:latin typeface="CourierStd-Bold"/>
              </a:rPr>
              <a:t>25 </a:t>
            </a:r>
            <a:r>
              <a:rPr lang="en-US" sz="1800" b="0" i="0" u="none" strike="noStrike" baseline="0" dirty="0">
                <a:latin typeface="WarnockPro-Regular"/>
              </a:rPr>
              <a:t>in </a:t>
            </a:r>
            <a:r>
              <a:rPr lang="en-US" sz="1800" b="1" i="0" u="none" strike="noStrike" baseline="0" dirty="0">
                <a:latin typeface="CourierStd-Bold"/>
              </a:rPr>
              <a:t>a</a:t>
            </a:r>
            <a:r>
              <a:rPr lang="en-US" sz="1800" b="0" i="0" u="none" strike="noStrike" baseline="0" dirty="0">
                <a:latin typeface="WarnockPro-Regular"/>
              </a:rPr>
              <a:t>. The second statement,</a:t>
            </a:r>
            <a:endParaRPr lang="en-US" dirty="0"/>
          </a:p>
        </p:txBody>
      </p:sp>
      <p:pic>
        <p:nvPicPr>
          <p:cNvPr id="7" name="Content Placeholder 6" descr="cin period ignore left parenthesis 100 comma left single quote backslash n right single quote right parenthesis semicolon,">
            <a:extLst>
              <a:ext uri="{FF2B5EF4-FFF2-40B4-BE49-F238E27FC236}">
                <a16:creationId xmlns:a16="http://schemas.microsoft.com/office/drawing/2014/main" id="{7A5808E7-BCCB-49E7-A1FF-FB2A05459877}"/>
              </a:ext>
            </a:extLst>
          </p:cNvPr>
          <p:cNvPicPr>
            <a:picLocks noGrp="1" noChangeAspect="1"/>
          </p:cNvPicPr>
          <p:nvPr>
            <p:ph idx="17"/>
          </p:nvPr>
        </p:nvPicPr>
        <p:blipFill rotWithShape="1">
          <a:blip r:embed="rId5"/>
          <a:srcRect l="5642" t="8213" r="6625" b="11579"/>
          <a:stretch/>
        </p:blipFill>
        <p:spPr>
          <a:xfrm>
            <a:off x="307112" y="5240152"/>
            <a:ext cx="2664688" cy="334452"/>
          </a:xfrm>
          <a:prstGeom prst="rect">
            <a:avLst/>
          </a:prstGeom>
        </p:spPr>
      </p:pic>
      <p:sp>
        <p:nvSpPr>
          <p:cNvPr id="9" name="Content Placeholder 8">
            <a:extLst>
              <a:ext uri="{FF2B5EF4-FFF2-40B4-BE49-F238E27FC236}">
                <a16:creationId xmlns:a16="http://schemas.microsoft.com/office/drawing/2014/main" id="{AF449FB0-C43C-4E75-A3C4-FF6DFD75131C}"/>
              </a:ext>
            </a:extLst>
          </p:cNvPr>
          <p:cNvSpPr>
            <a:spLocks noGrp="1"/>
          </p:cNvSpPr>
          <p:nvPr>
            <p:ph idx="15"/>
          </p:nvPr>
        </p:nvSpPr>
        <p:spPr>
          <a:xfrm>
            <a:off x="3130449" y="5257800"/>
            <a:ext cx="5710556" cy="284804"/>
          </a:xfrm>
        </p:spPr>
        <p:txBody>
          <a:bodyPr/>
          <a:lstStyle/>
          <a:p>
            <a:pPr marL="0" indent="0">
              <a:buNone/>
            </a:pPr>
            <a:r>
              <a:rPr lang="en-US" sz="1800" b="0" i="0" u="none" strike="noStrike" baseline="0" dirty="0">
                <a:latin typeface="WarnockPro-Regular"/>
              </a:rPr>
              <a:t>discards all of the remaining numbers in the first line.</a:t>
            </a:r>
            <a:endParaRPr lang="en-US" dirty="0"/>
          </a:p>
        </p:txBody>
      </p:sp>
      <p:sp>
        <p:nvSpPr>
          <p:cNvPr id="10" name="Content Placeholder 9">
            <a:extLst>
              <a:ext uri="{FF2B5EF4-FFF2-40B4-BE49-F238E27FC236}">
                <a16:creationId xmlns:a16="http://schemas.microsoft.com/office/drawing/2014/main" id="{0D000CC8-6B57-4425-AD9E-E65C6A58A768}"/>
              </a:ext>
            </a:extLst>
          </p:cNvPr>
          <p:cNvSpPr>
            <a:spLocks noGrp="1"/>
          </p:cNvSpPr>
          <p:nvPr>
            <p:ph idx="16"/>
          </p:nvPr>
        </p:nvSpPr>
        <p:spPr>
          <a:xfrm>
            <a:off x="333814" y="5693891"/>
            <a:ext cx="1962228" cy="266611"/>
          </a:xfrm>
        </p:spPr>
        <p:txBody>
          <a:bodyPr/>
          <a:lstStyle/>
          <a:p>
            <a:pPr marL="0" indent="0">
              <a:buNone/>
            </a:pPr>
            <a:r>
              <a:rPr lang="en-US" sz="1800" b="0" i="0" u="none" strike="noStrike" baseline="0" dirty="0">
                <a:latin typeface="WarnockPro-Regular"/>
              </a:rPr>
              <a:t>The third statement,</a:t>
            </a:r>
            <a:endParaRPr lang="en-US" dirty="0"/>
          </a:p>
        </p:txBody>
      </p:sp>
      <p:pic>
        <p:nvPicPr>
          <p:cNvPr id="15" name="Content Placeholder 14" descr="cin right double angle bracket b semicolon,">
            <a:extLst>
              <a:ext uri="{FF2B5EF4-FFF2-40B4-BE49-F238E27FC236}">
                <a16:creationId xmlns:a16="http://schemas.microsoft.com/office/drawing/2014/main" id="{EC255567-CC47-45F0-AECF-92E05C124145}"/>
              </a:ext>
            </a:extLst>
          </p:cNvPr>
          <p:cNvPicPr>
            <a:picLocks noGrp="1" noChangeAspect="1"/>
          </p:cNvPicPr>
          <p:nvPr>
            <p:ph idx="18"/>
          </p:nvPr>
        </p:nvPicPr>
        <p:blipFill rotWithShape="1">
          <a:blip r:embed="rId6"/>
          <a:srcRect l="7992" t="23186" r="7251" b="30424"/>
          <a:stretch/>
        </p:blipFill>
        <p:spPr>
          <a:xfrm>
            <a:off x="2328188" y="5720443"/>
            <a:ext cx="1405612" cy="240059"/>
          </a:xfrm>
          <a:prstGeom prst="rect">
            <a:avLst/>
          </a:prstGeom>
        </p:spPr>
      </p:pic>
      <p:sp>
        <p:nvSpPr>
          <p:cNvPr id="5" name="Content Placeholder 4">
            <a:extLst>
              <a:ext uri="{FF2B5EF4-FFF2-40B4-BE49-F238E27FC236}">
                <a16:creationId xmlns:a16="http://schemas.microsoft.com/office/drawing/2014/main" id="{30A6BEFC-F428-42EF-A36E-F79799153FC0}"/>
              </a:ext>
            </a:extLst>
          </p:cNvPr>
          <p:cNvSpPr>
            <a:spLocks noGrp="1"/>
          </p:cNvSpPr>
          <p:nvPr>
            <p:ph idx="19"/>
          </p:nvPr>
        </p:nvSpPr>
        <p:spPr>
          <a:xfrm>
            <a:off x="3777647" y="5705764"/>
            <a:ext cx="5013061" cy="266611"/>
          </a:xfrm>
        </p:spPr>
        <p:txBody>
          <a:bodyPr/>
          <a:lstStyle/>
          <a:p>
            <a:pPr marL="0" indent="0">
              <a:buNone/>
            </a:pPr>
            <a:r>
              <a:rPr lang="en-US" sz="1800" dirty="0">
                <a:latin typeface="WarnockPro-Regular"/>
              </a:rPr>
              <a:t>stores </a:t>
            </a:r>
            <a:r>
              <a:rPr lang="en-US" sz="1800" b="1" dirty="0">
                <a:latin typeface="CourierStd-Bold"/>
              </a:rPr>
              <a:t>12 </a:t>
            </a:r>
            <a:r>
              <a:rPr lang="en-US" sz="1800" dirty="0">
                <a:latin typeface="WarnockPro-Regular"/>
              </a:rPr>
              <a:t>(from the next line) in </a:t>
            </a:r>
            <a:r>
              <a:rPr lang="en-US" sz="1800" b="1" dirty="0">
                <a:latin typeface="CourierStd-Bold"/>
              </a:rPr>
              <a:t>b</a:t>
            </a:r>
            <a:r>
              <a:rPr lang="en-US" sz="1800" dirty="0">
                <a:latin typeface="WarnockPro-Regular"/>
              </a:rPr>
              <a:t>.</a:t>
            </a:r>
            <a:endParaRPr lang="en-US" sz="1800" dirty="0"/>
          </a:p>
        </p:txBody>
      </p:sp>
    </p:spTree>
    <p:extLst>
      <p:ext uri="{BB962C8B-B14F-4D97-AF65-F5344CB8AC3E}">
        <p14:creationId xmlns:p14="http://schemas.microsoft.com/office/powerpoint/2010/main" val="988310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62000" y="404751"/>
            <a:ext cx="8026400" cy="299249"/>
          </a:xfrm>
        </p:spPr>
        <p:txBody>
          <a:bodyPr/>
          <a:lstStyle/>
          <a:p>
            <a:r>
              <a:rPr lang="en-US" altLang="en-US" dirty="0">
                <a:latin typeface="+mn-lt"/>
              </a:rPr>
              <a:t>The</a:t>
            </a:r>
            <a:r>
              <a:rPr lang="en-US" altLang="en-US" dirty="0"/>
              <a:t> </a:t>
            </a:r>
            <a:r>
              <a:rPr lang="en-US" altLang="en-US" dirty="0">
                <a:latin typeface="Courier New" panose="02070309020205020404" pitchFamily="49" charset="0"/>
                <a:cs typeface="Courier New" panose="02070309020205020404" pitchFamily="49" charset="0"/>
              </a:rPr>
              <a:t>putback</a:t>
            </a:r>
            <a:r>
              <a:rPr lang="en-US" altLang="en-US" dirty="0"/>
              <a:t> </a:t>
            </a:r>
            <a:r>
              <a:rPr lang="en-US" altLang="en-US" dirty="0">
                <a:latin typeface="+mn-lt"/>
              </a:rPr>
              <a:t>and</a:t>
            </a:r>
            <a:r>
              <a:rPr lang="en-US" altLang="en-US" dirty="0"/>
              <a:t> </a:t>
            </a:r>
            <a:r>
              <a:rPr lang="en-US" altLang="en-US" dirty="0">
                <a:latin typeface="Courier New" panose="02070309020205020404" pitchFamily="49" charset="0"/>
                <a:cs typeface="Courier New" panose="02070309020205020404" pitchFamily="49" charset="0"/>
              </a:rPr>
              <a:t>peek</a:t>
            </a:r>
            <a:r>
              <a:rPr lang="en-US" altLang="en-US" dirty="0"/>
              <a:t> </a:t>
            </a:r>
            <a:r>
              <a:rPr lang="en-US" altLang="en-US" dirty="0">
                <a:latin typeface="+mn-lt"/>
              </a:rPr>
              <a:t>Functions (1 of 2)</a:t>
            </a:r>
          </a:p>
        </p:txBody>
      </p:sp>
      <p:sp>
        <p:nvSpPr>
          <p:cNvPr id="32771" name="Rectangle 3"/>
          <p:cNvSpPr>
            <a:spLocks noGrp="1" noChangeArrowheads="1"/>
          </p:cNvSpPr>
          <p:nvPr>
            <p:ph idx="1"/>
          </p:nvPr>
        </p:nvSpPr>
        <p:spPr>
          <a:xfrm>
            <a:off x="365125" y="1538818"/>
            <a:ext cx="8415338" cy="2022092"/>
          </a:xfrm>
        </p:spPr>
        <p:txBody>
          <a:bodyPr/>
          <a:lstStyle/>
          <a:p>
            <a:r>
              <a:rPr lang="en-US" altLang="en-US" b="1" dirty="0">
                <a:latin typeface="Courier New" panose="02070309020205020404" pitchFamily="49" charset="0"/>
                <a:cs typeface="Courier New" panose="02070309020205020404" pitchFamily="49" charset="0"/>
              </a:rPr>
              <a:t>putback</a:t>
            </a:r>
            <a:r>
              <a:rPr lang="en-US" altLang="en-US" dirty="0"/>
              <a:t> function</a:t>
            </a:r>
          </a:p>
          <a:p>
            <a:pPr lvl="1"/>
            <a:r>
              <a:rPr lang="en-US" altLang="en-US" dirty="0"/>
              <a:t>Places previous character extracted by the get function from an input stream back to that stream</a:t>
            </a:r>
          </a:p>
          <a:p>
            <a:r>
              <a:rPr lang="en-US" altLang="en-US" b="1" dirty="0">
                <a:latin typeface="Courier New" panose="02070309020205020404" pitchFamily="49" charset="0"/>
                <a:cs typeface="Courier New" panose="02070309020205020404" pitchFamily="49" charset="0"/>
              </a:rPr>
              <a:t>peek</a:t>
            </a:r>
            <a:r>
              <a:rPr lang="en-US" altLang="en-US" dirty="0"/>
              <a:t> function</a:t>
            </a:r>
          </a:p>
          <a:p>
            <a:pPr lvl="1"/>
            <a:r>
              <a:rPr lang="en-US" altLang="en-US" dirty="0"/>
              <a:t>Returns next character from the input stream</a:t>
            </a:r>
          </a:p>
          <a:p>
            <a:pPr lvl="1"/>
            <a:r>
              <a:rPr lang="en-US" altLang="en-US" dirty="0"/>
              <a:t>Does not remove the character from that stream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404751"/>
            <a:ext cx="8026400" cy="299249"/>
          </a:xfrm>
        </p:spPr>
        <p:txBody>
          <a:bodyPr/>
          <a:lstStyle/>
          <a:p>
            <a:r>
              <a:rPr lang="en-US" altLang="en-US" dirty="0">
                <a:latin typeface="+mn-lt"/>
              </a:rPr>
              <a:t>The </a:t>
            </a:r>
            <a:r>
              <a:rPr lang="en-US" altLang="en-US" dirty="0" err="1">
                <a:latin typeface="Courier New" panose="02070309020205020404" pitchFamily="49" charset="0"/>
                <a:cs typeface="Courier New" panose="02070309020205020404" pitchFamily="49" charset="0"/>
              </a:rPr>
              <a:t>putback</a:t>
            </a:r>
            <a:r>
              <a:rPr lang="en-US" altLang="en-US" dirty="0"/>
              <a:t> </a:t>
            </a:r>
            <a:r>
              <a:rPr lang="en-US" altLang="en-US" dirty="0">
                <a:latin typeface="+mn-lt"/>
              </a:rPr>
              <a:t>and</a:t>
            </a:r>
            <a:r>
              <a:rPr lang="en-US" altLang="en-US" dirty="0"/>
              <a:t> </a:t>
            </a:r>
            <a:r>
              <a:rPr lang="en-US" altLang="en-US" dirty="0">
                <a:latin typeface="Courier New" panose="02070309020205020404" pitchFamily="49" charset="0"/>
                <a:cs typeface="Courier New" panose="02070309020205020404" pitchFamily="49" charset="0"/>
              </a:rPr>
              <a:t>peek</a:t>
            </a:r>
            <a:r>
              <a:rPr lang="en-US" altLang="en-US" dirty="0"/>
              <a:t> </a:t>
            </a:r>
            <a:r>
              <a:rPr lang="en-US" altLang="en-US" dirty="0">
                <a:latin typeface="+mn-lt"/>
              </a:rPr>
              <a:t>Functions (2 of 2)</a:t>
            </a:r>
            <a:endParaRPr lang="en-IN" dirty="0">
              <a:latin typeface="+mn-lt"/>
            </a:endParaRPr>
          </a:p>
        </p:txBody>
      </p:sp>
      <p:sp>
        <p:nvSpPr>
          <p:cNvPr id="2" name="Content Placeholder 1"/>
          <p:cNvSpPr>
            <a:spLocks noGrp="1"/>
          </p:cNvSpPr>
          <p:nvPr>
            <p:ph idx="1"/>
          </p:nvPr>
        </p:nvSpPr>
        <p:spPr>
          <a:xfrm>
            <a:off x="365125" y="1538819"/>
            <a:ext cx="8415338" cy="296235"/>
          </a:xfrm>
        </p:spPr>
        <p:txBody>
          <a:bodyPr/>
          <a:lstStyle/>
          <a:p>
            <a:r>
              <a:rPr lang="en-US" altLang="en-US" dirty="0"/>
              <a:t>Syntax for </a:t>
            </a:r>
            <a:r>
              <a:rPr lang="en-US" altLang="en-US" dirty="0" err="1">
                <a:latin typeface="Courier New" pitchFamily="49" charset="0"/>
              </a:rPr>
              <a:t>putback</a:t>
            </a:r>
            <a:endParaRPr lang="en-US" altLang="en-US" dirty="0">
              <a:latin typeface="Courier New" pitchFamily="49" charset="0"/>
            </a:endParaRPr>
          </a:p>
        </p:txBody>
      </p:sp>
      <p:pic>
        <p:nvPicPr>
          <p:cNvPr id="10242" name="Content Placeholder 2" descr="istreamVar.putback(ch)"/>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3291877" cy="517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82089" y="2514600"/>
            <a:ext cx="8415338" cy="1053365"/>
          </a:xfrm>
        </p:spPr>
        <p:txBody>
          <a:bodyPr/>
          <a:lstStyle/>
          <a:p>
            <a:pPr lvl="1"/>
            <a:r>
              <a:rPr lang="en-US" altLang="en-US" b="1" dirty="0" err="1">
                <a:latin typeface="Courier New" pitchFamily="49" charset="0"/>
              </a:rPr>
              <a:t>istreamVar</a:t>
            </a:r>
            <a:r>
              <a:rPr lang="en-US" altLang="en-US" dirty="0"/>
              <a:t>: an input stream variable (such as </a:t>
            </a:r>
            <a:r>
              <a:rPr lang="en-US" altLang="en-US" b="1" dirty="0" err="1">
                <a:latin typeface="Courier New" pitchFamily="49" charset="0"/>
              </a:rPr>
              <a:t>cin</a:t>
            </a:r>
            <a:r>
              <a:rPr lang="en-US" altLang="en-US" dirty="0"/>
              <a:t>)</a:t>
            </a:r>
            <a:endParaRPr lang="en-US" altLang="en-US" dirty="0">
              <a:latin typeface="Courier New" pitchFamily="49" charset="0"/>
            </a:endParaRPr>
          </a:p>
          <a:p>
            <a:pPr lvl="1"/>
            <a:r>
              <a:rPr lang="en-US" altLang="en-US" b="1" dirty="0" err="1">
                <a:latin typeface="Courier New" pitchFamily="49" charset="0"/>
              </a:rPr>
              <a:t>ch</a:t>
            </a:r>
            <a:r>
              <a:rPr lang="en-US" altLang="en-US" dirty="0"/>
              <a:t> is a </a:t>
            </a:r>
            <a:r>
              <a:rPr lang="en-US" altLang="en-US" b="1" dirty="0">
                <a:latin typeface="Courier New" pitchFamily="49" charset="0"/>
              </a:rPr>
              <a:t>char</a:t>
            </a:r>
            <a:r>
              <a:rPr lang="en-US" altLang="en-US" dirty="0"/>
              <a:t> variable</a:t>
            </a:r>
          </a:p>
          <a:p>
            <a:r>
              <a:rPr lang="en-US" altLang="en-US" dirty="0"/>
              <a:t>Syntax for </a:t>
            </a:r>
            <a:r>
              <a:rPr lang="en-US" altLang="en-US" b="1" dirty="0">
                <a:latin typeface="Courier New" pitchFamily="49" charset="0"/>
              </a:rPr>
              <a:t>peek</a:t>
            </a:r>
            <a:endParaRPr lang="en-US" altLang="en-US" dirty="0"/>
          </a:p>
        </p:txBody>
      </p:sp>
      <p:pic>
        <p:nvPicPr>
          <p:cNvPr id="10243" name="Content Placeholder 6" descr="ch = istreamVar.peek();"/>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609600" y="3657600"/>
            <a:ext cx="3231160" cy="48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7"/>
          <p:cNvSpPr>
            <a:spLocks noGrp="1"/>
          </p:cNvSpPr>
          <p:nvPr>
            <p:ph idx="14"/>
          </p:nvPr>
        </p:nvSpPr>
        <p:spPr>
          <a:xfrm>
            <a:off x="381000" y="4267200"/>
            <a:ext cx="8415338" cy="606705"/>
          </a:xfrm>
        </p:spPr>
        <p:txBody>
          <a:bodyPr/>
          <a:lstStyle/>
          <a:p>
            <a:pPr lvl="1"/>
            <a:r>
              <a:rPr lang="en-US" altLang="en-US" b="1" dirty="0" err="1">
                <a:latin typeface="Courier New" pitchFamily="49" charset="0"/>
              </a:rPr>
              <a:t>istreamVar</a:t>
            </a:r>
            <a:r>
              <a:rPr lang="en-US" altLang="en-US" dirty="0"/>
              <a:t>: an input stream variable (such as </a:t>
            </a:r>
            <a:r>
              <a:rPr lang="en-US" altLang="en-US" b="1" dirty="0" err="1">
                <a:latin typeface="Courier New" pitchFamily="49" charset="0"/>
              </a:rPr>
              <a:t>cin</a:t>
            </a:r>
            <a:r>
              <a:rPr lang="en-US" altLang="en-US" dirty="0"/>
              <a:t>)</a:t>
            </a:r>
          </a:p>
          <a:p>
            <a:pPr lvl="1"/>
            <a:r>
              <a:rPr lang="en-US" altLang="en-US" b="1" dirty="0" err="1">
                <a:latin typeface="Courier New" pitchFamily="49" charset="0"/>
              </a:rPr>
              <a:t>ch</a:t>
            </a:r>
            <a:r>
              <a:rPr lang="en-US" altLang="en-US" dirty="0"/>
              <a:t> is a </a:t>
            </a:r>
            <a:r>
              <a:rPr lang="en-US" altLang="en-US" b="1" dirty="0">
                <a:latin typeface="Courier New" pitchFamily="49" charset="0"/>
              </a:rPr>
              <a:t>char</a:t>
            </a:r>
            <a:r>
              <a:rPr lang="en-US" altLang="en-US" dirty="0"/>
              <a:t> variable</a:t>
            </a:r>
          </a:p>
        </p:txBody>
      </p:sp>
    </p:spTree>
    <p:extLst>
      <p:ext uri="{BB962C8B-B14F-4D97-AF65-F5344CB8AC3E}">
        <p14:creationId xmlns:p14="http://schemas.microsoft.com/office/powerpoint/2010/main" val="2929530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pPr eaLnBrk="1" hangingPunct="1"/>
            <a:r>
              <a:rPr lang="en-US" altLang="en-US" dirty="0">
                <a:latin typeface="+mn-lt"/>
              </a:rPr>
              <a:t>Objectives (2 of 2)</a:t>
            </a:r>
          </a:p>
        </p:txBody>
      </p:sp>
      <p:sp>
        <p:nvSpPr>
          <p:cNvPr id="15363" name="Rectangle 5"/>
          <p:cNvSpPr>
            <a:spLocks noGrp="1" noChangeArrowheads="1"/>
          </p:cNvSpPr>
          <p:nvPr>
            <p:ph idx="1"/>
          </p:nvPr>
        </p:nvSpPr>
        <p:spPr>
          <a:xfrm>
            <a:off x="365125" y="1538818"/>
            <a:ext cx="8415338" cy="1963614"/>
          </a:xfrm>
        </p:spPr>
        <p:txBody>
          <a:bodyPr/>
          <a:lstStyle/>
          <a:p>
            <a:pPr lvl="1" eaLnBrk="1" hangingPunct="1"/>
            <a:r>
              <a:rPr lang="en-US" altLang="en-US" dirty="0"/>
              <a:t>Become familiar with input failure</a:t>
            </a:r>
          </a:p>
          <a:p>
            <a:pPr lvl="1" eaLnBrk="1" hangingPunct="1"/>
            <a:r>
              <a:rPr lang="en-US" altLang="en-US" dirty="0"/>
              <a:t>Learn how to write data to the standard output device</a:t>
            </a:r>
          </a:p>
          <a:p>
            <a:pPr lvl="1" eaLnBrk="1" hangingPunct="1"/>
            <a:r>
              <a:rPr lang="en-US" altLang="en-US" dirty="0"/>
              <a:t>Discover how to use manipulators in a program to format output</a:t>
            </a:r>
          </a:p>
          <a:p>
            <a:pPr lvl="1" eaLnBrk="1" hangingPunct="1"/>
            <a:r>
              <a:rPr lang="en-US" altLang="en-US" dirty="0"/>
              <a:t>Learn how to perform input and output operations with the </a:t>
            </a:r>
            <a:r>
              <a:rPr lang="en-US" altLang="en-US" b="1" dirty="0">
                <a:latin typeface="Courier New" pitchFamily="49" charset="0"/>
              </a:rPr>
              <a:t>string</a:t>
            </a:r>
            <a:r>
              <a:rPr lang="en-US" altLang="en-US" dirty="0"/>
              <a:t> data type</a:t>
            </a:r>
          </a:p>
          <a:p>
            <a:pPr lvl="1" eaLnBrk="1" hangingPunct="1"/>
            <a:r>
              <a:rPr lang="en-US" altLang="en-US" dirty="0"/>
              <a:t>Learn how to debug logic errors</a:t>
            </a:r>
          </a:p>
          <a:p>
            <a:pPr lvl="1" eaLnBrk="1" hangingPunct="1"/>
            <a:r>
              <a:rPr lang="en-US" altLang="en-US" dirty="0"/>
              <a:t>Become familiar with file input and output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EA2FA4-1C4D-E56D-FDEA-D6FF318C3890}"/>
              </a:ext>
            </a:extLst>
          </p:cNvPr>
          <p:cNvSpPr>
            <a:spLocks noGrp="1"/>
          </p:cNvSpPr>
          <p:nvPr>
            <p:ph idx="1"/>
          </p:nvPr>
        </p:nvSpPr>
        <p:spPr>
          <a:xfrm>
            <a:off x="365125" y="1538819"/>
            <a:ext cx="8415338" cy="2662267"/>
          </a:xfrm>
        </p:spPr>
        <p:txBody>
          <a:bodyPr/>
          <a:lstStyle/>
          <a:p>
            <a:r>
              <a:rPr lang="en-US" dirty="0"/>
              <a:t>Create a program that reads characters from the input to perform simple arithmetic operations on two integers. The program should:</a:t>
            </a:r>
          </a:p>
          <a:p>
            <a:endParaRPr lang="en-US" dirty="0"/>
          </a:p>
          <a:p>
            <a:r>
              <a:rPr lang="en-US" dirty="0"/>
              <a:t>Ask the user to enter an arithmetic expression with two integers and an operator (+, -, *, or /), e.g., 5 + 3.</a:t>
            </a:r>
          </a:p>
          <a:p>
            <a:r>
              <a:rPr lang="en-US" dirty="0"/>
              <a:t>Use putback() to reinsert the operator into the stream after identifying it.</a:t>
            </a:r>
          </a:p>
          <a:p>
            <a:r>
              <a:rPr lang="en-US" dirty="0"/>
              <a:t>Perform the identified operation and display the result.</a:t>
            </a:r>
          </a:p>
        </p:txBody>
      </p:sp>
      <p:sp>
        <p:nvSpPr>
          <p:cNvPr id="3" name="Title 2">
            <a:extLst>
              <a:ext uri="{FF2B5EF4-FFF2-40B4-BE49-F238E27FC236}">
                <a16:creationId xmlns:a16="http://schemas.microsoft.com/office/drawing/2014/main" id="{316A3AB6-25C1-D014-4286-D2819A44DF29}"/>
              </a:ext>
            </a:extLst>
          </p:cNvPr>
          <p:cNvSpPr>
            <a:spLocks noGrp="1"/>
          </p:cNvSpPr>
          <p:nvPr>
            <p:ph type="title"/>
          </p:nvPr>
        </p:nvSpPr>
        <p:spPr/>
        <p:txBody>
          <a:bodyPr/>
          <a:lstStyle/>
          <a:p>
            <a:r>
              <a:rPr lang="en-US" dirty="0"/>
              <a:t>Ex: Simple Arithmetic Parser</a:t>
            </a:r>
          </a:p>
        </p:txBody>
      </p:sp>
      <p:sp>
        <p:nvSpPr>
          <p:cNvPr id="8" name="Content Placeholder 7">
            <a:extLst>
              <a:ext uri="{FF2B5EF4-FFF2-40B4-BE49-F238E27FC236}">
                <a16:creationId xmlns:a16="http://schemas.microsoft.com/office/drawing/2014/main" id="{394D5893-01A4-1C68-98F9-C1211674A893}"/>
              </a:ext>
            </a:extLst>
          </p:cNvPr>
          <p:cNvSpPr>
            <a:spLocks noGrp="1"/>
          </p:cNvSpPr>
          <p:nvPr>
            <p:ph idx="15"/>
          </p:nvPr>
        </p:nvSpPr>
        <p:spPr/>
        <p:txBody>
          <a:bodyPr/>
          <a:lstStyle/>
          <a:p>
            <a:endParaRPr lang="en-US"/>
          </a:p>
        </p:txBody>
      </p:sp>
      <p:sp>
        <p:nvSpPr>
          <p:cNvPr id="9" name="Content Placeholder 8">
            <a:extLst>
              <a:ext uri="{FF2B5EF4-FFF2-40B4-BE49-F238E27FC236}">
                <a16:creationId xmlns:a16="http://schemas.microsoft.com/office/drawing/2014/main" id="{5F77B1D9-0636-0B4E-2FF7-69F0D30973BF}"/>
              </a:ext>
            </a:extLst>
          </p:cNvPr>
          <p:cNvSpPr>
            <a:spLocks noGrp="1"/>
          </p:cNvSpPr>
          <p:nvPr>
            <p:ph idx="16"/>
          </p:nvPr>
        </p:nvSpPr>
        <p:spPr/>
        <p:txBody>
          <a:bodyPr/>
          <a:lstStyle/>
          <a:p>
            <a:endParaRPr lang="en-US"/>
          </a:p>
        </p:txBody>
      </p:sp>
      <p:sp>
        <p:nvSpPr>
          <p:cNvPr id="10" name="Content Placeholder 9">
            <a:extLst>
              <a:ext uri="{FF2B5EF4-FFF2-40B4-BE49-F238E27FC236}">
                <a16:creationId xmlns:a16="http://schemas.microsoft.com/office/drawing/2014/main" id="{327A0C5B-C7FC-AD0E-74B7-943E83F71982}"/>
              </a:ext>
            </a:extLst>
          </p:cNvPr>
          <p:cNvSpPr>
            <a:spLocks noGrp="1"/>
          </p:cNvSpPr>
          <p:nvPr>
            <p:ph idx="17"/>
          </p:nvPr>
        </p:nvSpPr>
        <p:spPr/>
        <p:txBody>
          <a:bodyPr/>
          <a:lstStyle/>
          <a:p>
            <a:endParaRPr lang="en-US"/>
          </a:p>
        </p:txBody>
      </p:sp>
    </p:spTree>
    <p:extLst>
      <p:ext uri="{BB962C8B-B14F-4D97-AF65-F5344CB8AC3E}">
        <p14:creationId xmlns:p14="http://schemas.microsoft.com/office/powerpoint/2010/main" val="796836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B339A2-C19E-1CF3-C0B2-A4C56CB0D5D8}"/>
              </a:ext>
            </a:extLst>
          </p:cNvPr>
          <p:cNvSpPr>
            <a:spLocks noGrp="1"/>
          </p:cNvSpPr>
          <p:nvPr>
            <p:ph idx="1"/>
          </p:nvPr>
        </p:nvSpPr>
        <p:spPr>
          <a:xfrm>
            <a:off x="457200" y="1295400"/>
            <a:ext cx="8415338" cy="3813352"/>
          </a:xfrm>
        </p:spPr>
        <p:txBody>
          <a:bodyPr/>
          <a:lstStyle/>
          <a:p>
            <a:r>
              <a:rPr lang="en-US" dirty="0"/>
              <a:t>Simulating a smart lock that allows users to enter a mix of random characters and the real password. The program will use </a:t>
            </a:r>
            <a:r>
              <a:rPr lang="en-US" dirty="0" err="1"/>
              <a:t>cin.ignore</a:t>
            </a:r>
            <a:r>
              <a:rPr lang="en-US" dirty="0"/>
              <a:t>() to ignore random input, focusing only on the real password embedded within the input stream.</a:t>
            </a:r>
          </a:p>
          <a:p>
            <a:r>
              <a:rPr lang="en-US" dirty="0"/>
              <a:t>Problem Setup:</a:t>
            </a:r>
          </a:p>
          <a:p>
            <a:pPr lvl="1"/>
            <a:r>
              <a:rPr lang="en-US" dirty="0"/>
              <a:t>The user can input long random characters with the real password embedded somewhere in between.</a:t>
            </a:r>
          </a:p>
          <a:p>
            <a:pPr lvl="1"/>
            <a:r>
              <a:rPr lang="en-US" dirty="0"/>
              <a:t>The real password will be a 6-digit numeric code.</a:t>
            </a:r>
          </a:p>
          <a:p>
            <a:pPr lvl="1"/>
            <a:r>
              <a:rPr lang="en-US" dirty="0"/>
              <a:t>The system will ignore all input except for the 6-digit password.</a:t>
            </a:r>
          </a:p>
          <a:p>
            <a:pPr lvl="1"/>
            <a:r>
              <a:rPr lang="en-US" dirty="0"/>
              <a:t>The lock will only allow the user to input a maximum of 5 random characters before the password is entered.</a:t>
            </a:r>
          </a:p>
          <a:p>
            <a:pPr lvl="1"/>
            <a:r>
              <a:rPr lang="en-US" dirty="0"/>
              <a:t>After detecting the 6-digit password, the program will ignore the rest of the input and validate the password.</a:t>
            </a:r>
          </a:p>
        </p:txBody>
      </p:sp>
      <p:sp>
        <p:nvSpPr>
          <p:cNvPr id="3" name="Title 2">
            <a:extLst>
              <a:ext uri="{FF2B5EF4-FFF2-40B4-BE49-F238E27FC236}">
                <a16:creationId xmlns:a16="http://schemas.microsoft.com/office/drawing/2014/main" id="{94463F4B-BF51-BC08-8432-7B49E5FA8ED3}"/>
              </a:ext>
            </a:extLst>
          </p:cNvPr>
          <p:cNvSpPr>
            <a:spLocks noGrp="1"/>
          </p:cNvSpPr>
          <p:nvPr>
            <p:ph type="title"/>
          </p:nvPr>
        </p:nvSpPr>
        <p:spPr/>
        <p:txBody>
          <a:bodyPr/>
          <a:lstStyle/>
          <a:p>
            <a:r>
              <a:rPr lang="en-US" dirty="0"/>
              <a:t>Ex:</a:t>
            </a:r>
          </a:p>
        </p:txBody>
      </p:sp>
    </p:spTree>
    <p:extLst>
      <p:ext uri="{BB962C8B-B14F-4D97-AF65-F5344CB8AC3E}">
        <p14:creationId xmlns:p14="http://schemas.microsoft.com/office/powerpoint/2010/main" val="2663383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266412"/>
            <a:ext cx="8026400" cy="575927"/>
          </a:xfrm>
        </p:spPr>
        <p:txBody>
          <a:bodyPr/>
          <a:lstStyle/>
          <a:p>
            <a:r>
              <a:rPr lang="en-US" altLang="en-US" dirty="0">
                <a:latin typeface="+mn-lt"/>
              </a:rPr>
              <a:t>The Dot Notation between I/O Stream Variables and I/O Functions: A Precaution</a:t>
            </a:r>
            <a:endParaRPr lang="en-IN" dirty="0">
              <a:latin typeface="+mn-lt"/>
            </a:endParaRPr>
          </a:p>
        </p:txBody>
      </p:sp>
      <p:sp>
        <p:nvSpPr>
          <p:cNvPr id="2" name="Content Placeholder 1"/>
          <p:cNvSpPr>
            <a:spLocks noGrp="1"/>
          </p:cNvSpPr>
          <p:nvPr>
            <p:ph idx="1"/>
          </p:nvPr>
        </p:nvSpPr>
        <p:spPr>
          <a:xfrm>
            <a:off x="365125" y="1538819"/>
            <a:ext cx="8415338" cy="292388"/>
          </a:xfrm>
        </p:spPr>
        <p:txBody>
          <a:bodyPr/>
          <a:lstStyle/>
          <a:p>
            <a:r>
              <a:rPr lang="en-US" altLang="en-US" dirty="0"/>
              <a:t>In the statement</a:t>
            </a:r>
          </a:p>
        </p:txBody>
      </p:sp>
      <p:pic>
        <p:nvPicPr>
          <p:cNvPr id="14" name="Content Placeholder 2" descr="Program code. In the code, the words in the variable names are merged. Line 1. cin, period, get, left parenthesis, ch, right parenthesis, semi-colon. Line 2. cin and get are two separated identifiers separated by a dot."/>
          <p:cNvPicPr>
            <a:picLocks noGrp="1" noChangeAspect="1" noChangeArrowheads="1"/>
          </p:cNvPicPr>
          <p:nvPr>
            <p:ph idx="11"/>
          </p:nvPr>
        </p:nvPicPr>
        <p:blipFill rotWithShape="1">
          <a:blip r:embed="rId2">
            <a:extLst>
              <a:ext uri="{28A0092B-C50C-407E-A947-70E740481C1C}">
                <a14:useLocalDpi xmlns:a14="http://schemas.microsoft.com/office/drawing/2010/main" val="0"/>
              </a:ext>
            </a:extLst>
          </a:blip>
          <a:srcRect t="8078" b="11245"/>
          <a:stretch/>
        </p:blipFill>
        <p:spPr bwMode="auto">
          <a:xfrm>
            <a:off x="685800" y="1966579"/>
            <a:ext cx="5345325" cy="626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82089" y="2743201"/>
            <a:ext cx="8415338" cy="966931"/>
          </a:xfrm>
        </p:spPr>
        <p:txBody>
          <a:bodyPr/>
          <a:lstStyle/>
          <a:p>
            <a:pPr>
              <a:spcBef>
                <a:spcPts val="675"/>
              </a:spcBef>
            </a:pPr>
            <a:r>
              <a:rPr lang="en-US" altLang="en-US" dirty="0"/>
              <a:t>Called the </a:t>
            </a:r>
            <a:r>
              <a:rPr lang="en-US" altLang="en-US" u="sng" dirty="0"/>
              <a:t>dot notation</a:t>
            </a:r>
            <a:r>
              <a:rPr lang="en-US" altLang="en-US" dirty="0"/>
              <a:t>, the dot separates the input stream variable name from the member, or function, name</a:t>
            </a:r>
          </a:p>
          <a:p>
            <a:pPr>
              <a:spcBef>
                <a:spcPts val="675"/>
              </a:spcBef>
            </a:pPr>
            <a:r>
              <a:rPr lang="en-US" altLang="en-US" dirty="0"/>
              <a:t>In C++, the dot is the </a:t>
            </a:r>
            <a:r>
              <a:rPr lang="en-US" altLang="en-US" u="sng" dirty="0"/>
              <a:t>member access operator</a:t>
            </a:r>
          </a:p>
        </p:txBody>
      </p:sp>
    </p:spTree>
    <p:extLst>
      <p:ext uri="{BB962C8B-B14F-4D97-AF65-F5344CB8AC3E}">
        <p14:creationId xmlns:p14="http://schemas.microsoft.com/office/powerpoint/2010/main" val="2019226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dirty="0">
                <a:latin typeface="+mn-lt"/>
              </a:rPr>
              <a:t>Input Failure</a:t>
            </a:r>
          </a:p>
        </p:txBody>
      </p:sp>
      <p:sp>
        <p:nvSpPr>
          <p:cNvPr id="35843" name="Rectangle 3"/>
          <p:cNvSpPr>
            <a:spLocks noGrp="1" noChangeArrowheads="1"/>
          </p:cNvSpPr>
          <p:nvPr>
            <p:ph idx="1"/>
          </p:nvPr>
        </p:nvSpPr>
        <p:spPr>
          <a:xfrm>
            <a:off x="365125" y="1538818"/>
            <a:ext cx="8415338" cy="2556084"/>
          </a:xfrm>
        </p:spPr>
        <p:txBody>
          <a:bodyPr/>
          <a:lstStyle/>
          <a:p>
            <a:pPr eaLnBrk="1" hangingPunct="1"/>
            <a:r>
              <a:rPr lang="en-US" altLang="en-US" dirty="0"/>
              <a:t>Things can go wrong during execution</a:t>
            </a:r>
          </a:p>
          <a:p>
            <a:pPr eaLnBrk="1" hangingPunct="1"/>
            <a:r>
              <a:rPr lang="en-US" altLang="en-US" dirty="0"/>
              <a:t>If input data does not match corresponding variables, the program may run into problems</a:t>
            </a:r>
          </a:p>
          <a:p>
            <a:pPr eaLnBrk="1" hangingPunct="1"/>
            <a:r>
              <a:rPr lang="en-US" altLang="en-US" dirty="0"/>
              <a:t>Trying to read a letter into an </a:t>
            </a:r>
            <a:r>
              <a:rPr lang="en-US" altLang="en-US" b="1" dirty="0">
                <a:solidFill>
                  <a:srgbClr val="055C91"/>
                </a:solidFill>
                <a:latin typeface="Courier New" pitchFamily="49" charset="0"/>
              </a:rPr>
              <a:t>int</a:t>
            </a:r>
            <a:r>
              <a:rPr lang="en-US" altLang="en-US" dirty="0">
                <a:solidFill>
                  <a:srgbClr val="055C91"/>
                </a:solidFill>
              </a:rPr>
              <a:t> </a:t>
            </a:r>
            <a:r>
              <a:rPr lang="en-US" altLang="en-US" dirty="0"/>
              <a:t>or </a:t>
            </a:r>
            <a:r>
              <a:rPr lang="en-US" altLang="en-US" b="1" dirty="0">
                <a:solidFill>
                  <a:srgbClr val="055C91"/>
                </a:solidFill>
                <a:latin typeface="Courier New" pitchFamily="49" charset="0"/>
              </a:rPr>
              <a:t>double</a:t>
            </a:r>
            <a:r>
              <a:rPr lang="en-US" altLang="en-US" dirty="0">
                <a:solidFill>
                  <a:srgbClr val="055C91"/>
                </a:solidFill>
              </a:rPr>
              <a:t> </a:t>
            </a:r>
            <a:r>
              <a:rPr lang="en-US" altLang="en-US" dirty="0"/>
              <a:t>variable will result in an </a:t>
            </a:r>
            <a:r>
              <a:rPr lang="en-US" altLang="en-US" u="sng" dirty="0"/>
              <a:t>input failure</a:t>
            </a:r>
          </a:p>
          <a:p>
            <a:pPr eaLnBrk="1" hangingPunct="1"/>
            <a:r>
              <a:rPr lang="en-US" altLang="en-US" dirty="0"/>
              <a:t>If an error occurs when reading data</a:t>
            </a:r>
          </a:p>
          <a:p>
            <a:pPr lvl="1" eaLnBrk="1" hangingPunct="1"/>
            <a:r>
              <a:rPr lang="en-US" altLang="en-US" dirty="0"/>
              <a:t>Input stream enters the </a:t>
            </a:r>
            <a:r>
              <a:rPr lang="en-US" altLang="en-US" u="sng" dirty="0"/>
              <a:t>fail state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dirty="0">
                <a:latin typeface="+mn-lt"/>
              </a:rPr>
              <a:t>The</a:t>
            </a:r>
            <a:r>
              <a:rPr lang="en-US" altLang="en-US" dirty="0"/>
              <a:t> </a:t>
            </a:r>
            <a:r>
              <a:rPr lang="en-US" altLang="en-US" dirty="0">
                <a:latin typeface="Courier New" pitchFamily="49" charset="0"/>
              </a:rPr>
              <a:t>clear</a:t>
            </a:r>
            <a:r>
              <a:rPr lang="en-US" altLang="en-US" dirty="0"/>
              <a:t> </a:t>
            </a:r>
            <a:r>
              <a:rPr lang="en-US" altLang="en-US" dirty="0">
                <a:latin typeface="+mn-lt"/>
              </a:rPr>
              <a:t>Function</a:t>
            </a:r>
          </a:p>
        </p:txBody>
      </p:sp>
      <p:sp>
        <p:nvSpPr>
          <p:cNvPr id="36867" name="Rectangle 3"/>
          <p:cNvSpPr>
            <a:spLocks noGrp="1" noChangeArrowheads="1"/>
          </p:cNvSpPr>
          <p:nvPr>
            <p:ph idx="1"/>
          </p:nvPr>
        </p:nvSpPr>
        <p:spPr>
          <a:xfrm>
            <a:off x="365125" y="1538818"/>
            <a:ext cx="8415338" cy="1971309"/>
          </a:xfrm>
        </p:spPr>
        <p:txBody>
          <a:bodyPr/>
          <a:lstStyle/>
          <a:p>
            <a:pPr eaLnBrk="1" hangingPunct="1"/>
            <a:r>
              <a:rPr lang="en-US" altLang="en-US" dirty="0"/>
              <a:t>Once in a fail state, all further I/O statements using that stream are ignored </a:t>
            </a:r>
          </a:p>
          <a:p>
            <a:pPr eaLnBrk="1" hangingPunct="1"/>
            <a:r>
              <a:rPr lang="en-US" altLang="en-US" dirty="0"/>
              <a:t>The program continues to execute with whatever values are stored in variables </a:t>
            </a:r>
          </a:p>
          <a:p>
            <a:pPr lvl="1" eaLnBrk="1" hangingPunct="1"/>
            <a:r>
              <a:rPr lang="en-US" altLang="en-US" dirty="0"/>
              <a:t>This causes incorrect results</a:t>
            </a:r>
          </a:p>
          <a:p>
            <a:pPr eaLnBrk="1" hangingPunct="1"/>
            <a:r>
              <a:rPr lang="en-US" altLang="en-US" dirty="0"/>
              <a:t>The </a:t>
            </a:r>
            <a:r>
              <a:rPr lang="en-US" altLang="en-US" b="1" dirty="0">
                <a:latin typeface="Courier New" pitchFamily="49" charset="0"/>
              </a:rPr>
              <a:t>clear</a:t>
            </a:r>
            <a:r>
              <a:rPr lang="en-US" altLang="en-US" dirty="0"/>
              <a:t> function restores the input stream to a working state</a:t>
            </a:r>
          </a:p>
          <a:p>
            <a:pPr eaLnBrk="1" hangingPunct="1"/>
            <a:r>
              <a:rPr lang="en-US" altLang="en-US" dirty="0"/>
              <a:t>The syntax of the function </a:t>
            </a:r>
            <a:r>
              <a:rPr lang="en-US" altLang="en-US" b="1" dirty="0">
                <a:latin typeface="Courier New" panose="02070309020205020404" pitchFamily="49" charset="0"/>
                <a:cs typeface="Courier New" panose="02070309020205020404" pitchFamily="49" charset="0"/>
              </a:rPr>
              <a:t>clear</a:t>
            </a:r>
            <a:r>
              <a:rPr lang="en-US" altLang="en-US" dirty="0"/>
              <a:t> is:</a:t>
            </a:r>
          </a:p>
        </p:txBody>
      </p:sp>
      <p:pic>
        <p:nvPicPr>
          <p:cNvPr id="12290" name="Content Placeholder 4" descr="istreamVar.clear();"/>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762000" y="3621780"/>
            <a:ext cx="3123772" cy="569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F2F0A4-3574-961A-BE39-050755700686}"/>
              </a:ext>
            </a:extLst>
          </p:cNvPr>
          <p:cNvSpPr>
            <a:spLocks noGrp="1"/>
          </p:cNvSpPr>
          <p:nvPr>
            <p:ph idx="1"/>
          </p:nvPr>
        </p:nvSpPr>
        <p:spPr>
          <a:xfrm>
            <a:off x="365125" y="1538819"/>
            <a:ext cx="8415338" cy="1769715"/>
          </a:xfrm>
        </p:spPr>
        <p:txBody>
          <a:bodyPr/>
          <a:lstStyle/>
          <a:p>
            <a:pPr algn="l"/>
            <a:r>
              <a:rPr lang="en-US" b="0" i="0" dirty="0">
                <a:effectLst/>
                <a:latin typeface="Söhne"/>
              </a:rPr>
              <a:t>Problem Statement:</a:t>
            </a:r>
          </a:p>
          <a:p>
            <a:pPr algn="l"/>
            <a:r>
              <a:rPr lang="en-US" b="0" i="0" dirty="0">
                <a:solidFill>
                  <a:srgbClr val="374151"/>
                </a:solidFill>
                <a:effectLst/>
                <a:latin typeface="Söhne"/>
              </a:rPr>
              <a:t>Write a program that asks the user to enter an integer. If the user enters an invalid input (e.g., a letter), the program should display an error message and prompt the user again until a valid integer is entered.</a:t>
            </a:r>
          </a:p>
          <a:p>
            <a:endParaRPr lang="en-US" dirty="0"/>
          </a:p>
        </p:txBody>
      </p:sp>
      <p:sp>
        <p:nvSpPr>
          <p:cNvPr id="3" name="Title 2">
            <a:extLst>
              <a:ext uri="{FF2B5EF4-FFF2-40B4-BE49-F238E27FC236}">
                <a16:creationId xmlns:a16="http://schemas.microsoft.com/office/drawing/2014/main" id="{E36D3F70-5A24-D1A7-793A-D1FC0C92D17A}"/>
              </a:ext>
            </a:extLst>
          </p:cNvPr>
          <p:cNvSpPr>
            <a:spLocks noGrp="1"/>
          </p:cNvSpPr>
          <p:nvPr>
            <p:ph type="title"/>
          </p:nvPr>
        </p:nvSpPr>
        <p:spPr>
          <a:xfrm>
            <a:off x="762000" y="265322"/>
            <a:ext cx="8026400" cy="578107"/>
          </a:xfrm>
        </p:spPr>
        <p:txBody>
          <a:bodyPr/>
          <a:lstStyle/>
          <a:p>
            <a:r>
              <a:rPr lang="en-US" b="1" i="0" dirty="0">
                <a:effectLst/>
                <a:latin typeface="Söhne"/>
              </a:rPr>
              <a:t>Example: Handling Invalid Input</a:t>
            </a:r>
            <a:br>
              <a:rPr lang="en-US" b="1" i="0" dirty="0">
                <a:effectLst/>
                <a:latin typeface="Söhne"/>
              </a:rPr>
            </a:br>
            <a:endParaRPr lang="en-US" dirty="0"/>
          </a:p>
        </p:txBody>
      </p:sp>
      <p:sp>
        <p:nvSpPr>
          <p:cNvPr id="4" name="Content Placeholder 3">
            <a:extLst>
              <a:ext uri="{FF2B5EF4-FFF2-40B4-BE49-F238E27FC236}">
                <a16:creationId xmlns:a16="http://schemas.microsoft.com/office/drawing/2014/main" id="{74D0C4C1-6B4D-46E4-F404-128D4B1C44A3}"/>
              </a:ext>
            </a:extLst>
          </p:cNvPr>
          <p:cNvSpPr>
            <a:spLocks noGrp="1"/>
          </p:cNvSpPr>
          <p:nvPr>
            <p:ph idx="11"/>
          </p:nvPr>
        </p:nvSpPr>
        <p:spPr>
          <a:xfrm>
            <a:off x="355856" y="3003734"/>
            <a:ext cx="8415338" cy="609599"/>
          </a:xfrm>
        </p:spPr>
        <p:txBody>
          <a:bodyPr/>
          <a:lstStyle/>
          <a:p>
            <a:endParaRPr lang="en-US" dirty="0"/>
          </a:p>
        </p:txBody>
      </p:sp>
    </p:spTree>
    <p:extLst>
      <p:ext uri="{BB962C8B-B14F-4D97-AF65-F5344CB8AC3E}">
        <p14:creationId xmlns:p14="http://schemas.microsoft.com/office/powerpoint/2010/main" val="4159659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mn-lt"/>
              </a:rPr>
              <a:t>Output and Formatting Output</a:t>
            </a:r>
            <a:endParaRPr lang="en-IN" dirty="0">
              <a:latin typeface="+mn-lt"/>
            </a:endParaRPr>
          </a:p>
        </p:txBody>
      </p:sp>
      <p:sp>
        <p:nvSpPr>
          <p:cNvPr id="2" name="Content Placeholder 1"/>
          <p:cNvSpPr>
            <a:spLocks noGrp="1"/>
          </p:cNvSpPr>
          <p:nvPr>
            <p:ph idx="1"/>
          </p:nvPr>
        </p:nvSpPr>
        <p:spPr>
          <a:xfrm>
            <a:off x="365125" y="1538819"/>
            <a:ext cx="3521075" cy="289981"/>
          </a:xfrm>
        </p:spPr>
        <p:txBody>
          <a:bodyPr/>
          <a:lstStyle/>
          <a:p>
            <a:r>
              <a:rPr lang="en-US" altLang="en-US" dirty="0"/>
              <a:t>Syntax of </a:t>
            </a:r>
            <a:r>
              <a:rPr lang="en-US" altLang="en-US" b="1" dirty="0" err="1">
                <a:latin typeface="Courier New" pitchFamily="49" charset="0"/>
              </a:rPr>
              <a:t>cout</a:t>
            </a:r>
            <a:r>
              <a:rPr lang="en-US" altLang="en-US" dirty="0"/>
              <a:t> when used with</a:t>
            </a:r>
            <a:endParaRPr lang="en-IN" dirty="0"/>
          </a:p>
        </p:txBody>
      </p:sp>
      <p:pic>
        <p:nvPicPr>
          <p:cNvPr id="13315" name="Content Placeholder 3" descr="less than less than"/>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3962400" y="1511085"/>
            <a:ext cx="645839" cy="393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Content Placeholder 4" descr="cout &lt;&lt; expression or manipulator &lt;&lt; expression or manipulator...;"/>
          <p:cNvPicPr>
            <a:picLocks noGrp="1" noChangeAspect="1" noChangeArrowheads="1"/>
          </p:cNvPicPr>
          <p:nvPr>
            <p:ph idx="12"/>
          </p:nvPr>
        </p:nvPicPr>
        <p:blipFill>
          <a:blip r:embed="rId3">
            <a:extLst>
              <a:ext uri="{28A0092B-C50C-407E-A947-70E740481C1C}">
                <a14:useLocalDpi xmlns:a14="http://schemas.microsoft.com/office/drawing/2010/main" val="0"/>
              </a:ext>
            </a:extLst>
          </a:blip>
          <a:srcRect/>
          <a:stretch>
            <a:fillRect/>
          </a:stretch>
        </p:blipFill>
        <p:spPr bwMode="auto">
          <a:xfrm>
            <a:off x="342291" y="1981200"/>
            <a:ext cx="7557190" cy="427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idx="13"/>
          </p:nvPr>
        </p:nvSpPr>
        <p:spPr>
          <a:xfrm>
            <a:off x="381000" y="2667000"/>
            <a:ext cx="8415338" cy="1413079"/>
          </a:xfrm>
        </p:spPr>
        <p:txBody>
          <a:bodyPr/>
          <a:lstStyle/>
          <a:p>
            <a:pPr>
              <a:spcBef>
                <a:spcPts val="675"/>
              </a:spcBef>
            </a:pPr>
            <a:r>
              <a:rPr lang="en-US" altLang="en-US" b="1" dirty="0">
                <a:latin typeface="Courier New" pitchFamily="49" charset="0"/>
              </a:rPr>
              <a:t>expression</a:t>
            </a:r>
            <a:r>
              <a:rPr lang="en-US" altLang="en-US" dirty="0"/>
              <a:t> is evaluated</a:t>
            </a:r>
          </a:p>
          <a:p>
            <a:pPr>
              <a:spcBef>
                <a:spcPts val="675"/>
              </a:spcBef>
            </a:pPr>
            <a:r>
              <a:rPr lang="en-US" altLang="en-US" b="1" dirty="0">
                <a:latin typeface="Courier New" pitchFamily="49" charset="0"/>
              </a:rPr>
              <a:t>value</a:t>
            </a:r>
            <a:r>
              <a:rPr lang="en-US" altLang="en-US" dirty="0"/>
              <a:t> is printed</a:t>
            </a:r>
          </a:p>
          <a:p>
            <a:pPr>
              <a:spcBef>
                <a:spcPts val="675"/>
              </a:spcBef>
            </a:pPr>
            <a:r>
              <a:rPr lang="en-US" altLang="en-US" b="1" dirty="0">
                <a:latin typeface="Courier New" pitchFamily="49" charset="0"/>
              </a:rPr>
              <a:t>manipulator</a:t>
            </a:r>
            <a:r>
              <a:rPr lang="en-US" altLang="en-US" dirty="0"/>
              <a:t> is used to format the output</a:t>
            </a:r>
          </a:p>
          <a:p>
            <a:pPr lvl="1">
              <a:spcBef>
                <a:spcPts val="675"/>
              </a:spcBef>
            </a:pPr>
            <a:r>
              <a:rPr lang="en-US" altLang="en-US" dirty="0"/>
              <a:t>Example: </a:t>
            </a:r>
            <a:r>
              <a:rPr lang="en-US" altLang="en-US" b="1" dirty="0" err="1">
                <a:latin typeface="Courier New" pitchFamily="49" charset="0"/>
              </a:rPr>
              <a:t>endl</a:t>
            </a:r>
            <a:endParaRPr lang="en-US" altLang="en-US" b="1" dirty="0">
              <a:latin typeface="Courier New" pitchFamily="49" charset="0"/>
            </a:endParaRPr>
          </a:p>
        </p:txBody>
      </p:sp>
    </p:spTree>
    <p:extLst>
      <p:ext uri="{BB962C8B-B14F-4D97-AF65-F5344CB8AC3E}">
        <p14:creationId xmlns:p14="http://schemas.microsoft.com/office/powerpoint/2010/main" val="270169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404751"/>
            <a:ext cx="8026400" cy="299249"/>
          </a:xfrm>
        </p:spPr>
        <p:txBody>
          <a:bodyPr/>
          <a:lstStyle/>
          <a:p>
            <a:r>
              <a:rPr lang="en-US" altLang="en-US" dirty="0" err="1">
                <a:latin typeface="Courier New" pitchFamily="49" charset="0"/>
              </a:rPr>
              <a:t>setprecision</a:t>
            </a:r>
            <a:r>
              <a:rPr lang="en-US" altLang="en-US" dirty="0"/>
              <a:t> </a:t>
            </a:r>
            <a:r>
              <a:rPr lang="en-US" altLang="en-US" dirty="0">
                <a:latin typeface="+mn-lt"/>
              </a:rPr>
              <a:t>Manipulator</a:t>
            </a:r>
            <a:endParaRPr lang="en-IN" dirty="0">
              <a:latin typeface="+mn-lt"/>
            </a:endParaRPr>
          </a:p>
        </p:txBody>
      </p:sp>
      <p:sp>
        <p:nvSpPr>
          <p:cNvPr id="2" name="Content Placeholder 1"/>
          <p:cNvSpPr>
            <a:spLocks noGrp="1"/>
          </p:cNvSpPr>
          <p:nvPr>
            <p:ph idx="1"/>
          </p:nvPr>
        </p:nvSpPr>
        <p:spPr>
          <a:xfrm>
            <a:off x="365125" y="1538819"/>
            <a:ext cx="8415338" cy="292388"/>
          </a:xfrm>
        </p:spPr>
        <p:txBody>
          <a:bodyPr/>
          <a:lstStyle/>
          <a:p>
            <a:r>
              <a:rPr lang="en-US" altLang="en-US" dirty="0"/>
              <a:t>Syntax</a:t>
            </a:r>
          </a:p>
        </p:txBody>
      </p:sp>
      <p:pic>
        <p:nvPicPr>
          <p:cNvPr id="14338" name="Content Placeholde 2" descr="setprecision(n)"/>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2279349" cy="517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82089" y="2514600"/>
            <a:ext cx="8415338" cy="1082219"/>
          </a:xfrm>
        </p:spPr>
        <p:txBody>
          <a:bodyPr/>
          <a:lstStyle/>
          <a:p>
            <a:pPr>
              <a:spcBef>
                <a:spcPct val="50000"/>
              </a:spcBef>
            </a:pPr>
            <a:r>
              <a:rPr lang="en-US" altLang="en-US" dirty="0"/>
              <a:t>Outputs decimal numbers with up to </a:t>
            </a:r>
            <a:r>
              <a:rPr lang="en-US" altLang="en-US" b="1" dirty="0">
                <a:latin typeface="Courier New" pitchFamily="49" charset="0"/>
              </a:rPr>
              <a:t>n</a:t>
            </a:r>
            <a:r>
              <a:rPr lang="en-US" altLang="en-US" dirty="0"/>
              <a:t> decimal places</a:t>
            </a:r>
          </a:p>
          <a:p>
            <a:r>
              <a:rPr lang="en-US" altLang="en-US" dirty="0"/>
              <a:t>Must include the header file </a:t>
            </a:r>
            <a:r>
              <a:rPr lang="en-US" altLang="en-US" b="1" dirty="0" err="1">
                <a:latin typeface="Courier New" pitchFamily="49" charset="0"/>
              </a:rPr>
              <a:t>iomanip</a:t>
            </a:r>
            <a:endParaRPr lang="en-US" altLang="en-US" dirty="0">
              <a:latin typeface="Courier New" pitchFamily="49" charset="0"/>
            </a:endParaRPr>
          </a:p>
          <a:p>
            <a:pPr lvl="1"/>
            <a:r>
              <a:rPr lang="en-US" altLang="en-US" b="1" dirty="0">
                <a:latin typeface="Courier New" pitchFamily="49" charset="0"/>
              </a:rPr>
              <a:t>#include &lt;</a:t>
            </a:r>
            <a:r>
              <a:rPr lang="en-US" altLang="en-US" b="1" dirty="0" err="1">
                <a:latin typeface="Courier New" pitchFamily="49" charset="0"/>
              </a:rPr>
              <a:t>iomanip</a:t>
            </a:r>
            <a:r>
              <a:rPr lang="en-US" altLang="en-US" b="1" dirty="0">
                <a:latin typeface="Courier New" pitchFamily="49" charset="0"/>
              </a:rPr>
              <a:t>&gt;</a:t>
            </a:r>
          </a:p>
        </p:txBody>
      </p:sp>
    </p:spTree>
    <p:extLst>
      <p:ext uri="{BB962C8B-B14F-4D97-AF65-F5344CB8AC3E}">
        <p14:creationId xmlns:p14="http://schemas.microsoft.com/office/powerpoint/2010/main" val="4063190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ourier New" pitchFamily="49" charset="0"/>
              </a:rPr>
              <a:t>fixed</a:t>
            </a:r>
            <a:r>
              <a:rPr lang="en-US" altLang="en-US" dirty="0"/>
              <a:t> </a:t>
            </a:r>
            <a:r>
              <a:rPr lang="en-US" altLang="en-US" dirty="0">
                <a:latin typeface="+mn-lt"/>
              </a:rPr>
              <a:t>Manipulator</a:t>
            </a:r>
            <a:endParaRPr lang="en-IN" dirty="0">
              <a:latin typeface="+mn-lt"/>
            </a:endParaRPr>
          </a:p>
        </p:txBody>
      </p:sp>
      <p:sp>
        <p:nvSpPr>
          <p:cNvPr id="2" name="Content Placeholder 1"/>
          <p:cNvSpPr>
            <a:spLocks noGrp="1"/>
          </p:cNvSpPr>
          <p:nvPr>
            <p:ph idx="1"/>
          </p:nvPr>
        </p:nvSpPr>
        <p:spPr/>
        <p:txBody>
          <a:bodyPr/>
          <a:lstStyle/>
          <a:p>
            <a:r>
              <a:rPr lang="en-US" altLang="en-US" b="1" dirty="0">
                <a:latin typeface="Courier New" pitchFamily="49" charset="0"/>
              </a:rPr>
              <a:t>fixed</a:t>
            </a:r>
            <a:r>
              <a:rPr lang="en-US" altLang="en-US" dirty="0"/>
              <a:t> outputs floating-point numbers in a fixed decimal format</a:t>
            </a:r>
          </a:p>
        </p:txBody>
      </p:sp>
      <p:sp>
        <p:nvSpPr>
          <p:cNvPr id="5" name="Content Placeholder 4"/>
          <p:cNvSpPr>
            <a:spLocks noGrp="1"/>
          </p:cNvSpPr>
          <p:nvPr>
            <p:ph idx="11"/>
          </p:nvPr>
        </p:nvSpPr>
        <p:spPr>
          <a:xfrm>
            <a:off x="365125" y="1971043"/>
            <a:ext cx="8415338" cy="263149"/>
          </a:xfrm>
        </p:spPr>
        <p:txBody>
          <a:bodyPr/>
          <a:lstStyle/>
          <a:p>
            <a:pPr lvl="1"/>
            <a:r>
              <a:rPr lang="en-US" altLang="en-US" dirty="0"/>
              <a:t>Example:</a:t>
            </a:r>
            <a:endParaRPr lang="en-IN" dirty="0"/>
          </a:p>
        </p:txBody>
      </p:sp>
      <p:pic>
        <p:nvPicPr>
          <p:cNvPr id="14" name="Content Placeholder 5" descr="cout less than less than fixed semi-colon "/>
          <p:cNvPicPr>
            <a:picLocks noGrp="1" noChangeAspect="1" noChangeArrowheads="1"/>
          </p:cNvPicPr>
          <p:nvPr>
            <p:ph idx="12"/>
          </p:nvPr>
        </p:nvPicPr>
        <p:blipFill rotWithShape="1">
          <a:blip r:embed="rId2">
            <a:extLst>
              <a:ext uri="{28A0092B-C50C-407E-A947-70E740481C1C}">
                <a14:useLocalDpi xmlns:a14="http://schemas.microsoft.com/office/drawing/2010/main" val="0"/>
              </a:ext>
            </a:extLst>
          </a:blip>
          <a:srcRect l="10435" t="8678" b="18785"/>
          <a:stretch/>
        </p:blipFill>
        <p:spPr bwMode="auto">
          <a:xfrm>
            <a:off x="1676400" y="1942708"/>
            <a:ext cx="1928506" cy="323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idx="13"/>
          </p:nvPr>
        </p:nvSpPr>
        <p:spPr>
          <a:xfrm>
            <a:off x="381000" y="2362200"/>
            <a:ext cx="8415338" cy="549381"/>
          </a:xfrm>
        </p:spPr>
        <p:txBody>
          <a:bodyPr/>
          <a:lstStyle/>
          <a:p>
            <a:pPr lvl="1"/>
            <a:r>
              <a:rPr lang="en-US" altLang="en-US" dirty="0"/>
              <a:t>Disable by using the stream member function </a:t>
            </a:r>
            <a:r>
              <a:rPr lang="en-US" altLang="en-US" b="1" dirty="0" err="1">
                <a:latin typeface="Courier New" pitchFamily="49" charset="0"/>
              </a:rPr>
              <a:t>unsetf</a:t>
            </a:r>
            <a:endParaRPr lang="en-US" altLang="en-US" b="1" dirty="0"/>
          </a:p>
          <a:p>
            <a:pPr lvl="2"/>
            <a:r>
              <a:rPr lang="en-US" altLang="en-US" dirty="0"/>
              <a:t>Example:</a:t>
            </a:r>
            <a:endParaRPr lang="en-US" altLang="en-US" b="1" dirty="0">
              <a:latin typeface="Courier New" pitchFamily="49" charset="0"/>
            </a:endParaRPr>
          </a:p>
        </p:txBody>
      </p:sp>
      <p:pic>
        <p:nvPicPr>
          <p:cNvPr id="11" name="Content Placeholder 10" descr="cout period unsetf left parenthesis ios colon colon fixed right parenthesis semi-colon ">
            <a:extLst>
              <a:ext uri="{FF2B5EF4-FFF2-40B4-BE49-F238E27FC236}">
                <a16:creationId xmlns:a16="http://schemas.microsoft.com/office/drawing/2014/main" id="{F0754BB5-F914-419C-B3D1-3FA7E7D5C4B2}"/>
              </a:ext>
            </a:extLst>
          </p:cNvPr>
          <p:cNvPicPr>
            <a:picLocks noGrp="1" noChangeAspect="1"/>
          </p:cNvPicPr>
          <p:nvPr>
            <p:ph idx="14"/>
          </p:nvPr>
        </p:nvPicPr>
        <p:blipFill rotWithShape="1">
          <a:blip r:embed="rId3"/>
          <a:srcRect l="5700" t="17941" b="22225"/>
          <a:stretch/>
        </p:blipFill>
        <p:spPr>
          <a:xfrm>
            <a:off x="1782614" y="2685854"/>
            <a:ext cx="2981427" cy="248691"/>
          </a:xfrm>
          <a:prstGeom prst="rect">
            <a:avLst/>
          </a:prstGeom>
        </p:spPr>
      </p:pic>
      <p:sp>
        <p:nvSpPr>
          <p:cNvPr id="8" name="Content Placeholder 7">
            <a:extLst>
              <a:ext uri="{FF2B5EF4-FFF2-40B4-BE49-F238E27FC236}">
                <a16:creationId xmlns:a16="http://schemas.microsoft.com/office/drawing/2014/main" id="{D50E1DF4-9CFB-492B-AE9C-2322462E9643}"/>
              </a:ext>
            </a:extLst>
          </p:cNvPr>
          <p:cNvSpPr>
            <a:spLocks noGrp="1"/>
          </p:cNvSpPr>
          <p:nvPr>
            <p:ph idx="15"/>
          </p:nvPr>
        </p:nvSpPr>
        <p:spPr>
          <a:xfrm>
            <a:off x="373062" y="3087117"/>
            <a:ext cx="8415338" cy="296235"/>
          </a:xfrm>
        </p:spPr>
        <p:txBody>
          <a:bodyPr/>
          <a:lstStyle/>
          <a:p>
            <a:r>
              <a:rPr lang="en-US" altLang="en-US" b="1" dirty="0">
                <a:latin typeface="Courier New" pitchFamily="49" charset="0"/>
              </a:rPr>
              <a:t>scientific</a:t>
            </a:r>
            <a:r>
              <a:rPr lang="en-US" altLang="en-US" dirty="0"/>
              <a:t> manipulator outputs floating-point numbers in scientific format</a:t>
            </a:r>
          </a:p>
        </p:txBody>
      </p:sp>
    </p:spTree>
    <p:extLst>
      <p:ext uri="{BB962C8B-B14F-4D97-AF65-F5344CB8AC3E}">
        <p14:creationId xmlns:p14="http://schemas.microsoft.com/office/powerpoint/2010/main" val="3414972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dirty="0">
                <a:latin typeface="Courier New" pitchFamily="49" charset="0"/>
              </a:rPr>
              <a:t>showpoint</a:t>
            </a:r>
            <a:r>
              <a:rPr lang="en-US" altLang="en-US" dirty="0"/>
              <a:t> </a:t>
            </a:r>
            <a:r>
              <a:rPr lang="en-US" altLang="en-US" dirty="0">
                <a:latin typeface="+mn-lt"/>
              </a:rPr>
              <a:t>Manipulator</a:t>
            </a:r>
          </a:p>
        </p:txBody>
      </p:sp>
      <p:sp>
        <p:nvSpPr>
          <p:cNvPr id="40963" name="Rectangle 3"/>
          <p:cNvSpPr>
            <a:spLocks noGrp="1" noChangeArrowheads="1"/>
          </p:cNvSpPr>
          <p:nvPr>
            <p:ph idx="1"/>
          </p:nvPr>
        </p:nvSpPr>
        <p:spPr>
          <a:xfrm>
            <a:off x="365125" y="1538819"/>
            <a:ext cx="8415338" cy="1152540"/>
          </a:xfrm>
        </p:spPr>
        <p:txBody>
          <a:bodyPr/>
          <a:lstStyle/>
          <a:p>
            <a:pPr eaLnBrk="1" hangingPunct="1">
              <a:spcBef>
                <a:spcPct val="50000"/>
              </a:spcBef>
            </a:pPr>
            <a:r>
              <a:rPr lang="en-US" altLang="en-US" b="1" dirty="0">
                <a:latin typeface="Courier New" pitchFamily="49" charset="0"/>
              </a:rPr>
              <a:t>showpoint</a:t>
            </a:r>
            <a:r>
              <a:rPr lang="en-US" altLang="en-US" dirty="0"/>
              <a:t> forces output to show the decimal point and trailing zeros</a:t>
            </a:r>
          </a:p>
          <a:p>
            <a:pPr eaLnBrk="1" hangingPunct="1">
              <a:spcBef>
                <a:spcPct val="50000"/>
              </a:spcBef>
            </a:pPr>
            <a:r>
              <a:rPr lang="en-US" altLang="en-US" dirty="0"/>
              <a:t>Examples</a:t>
            </a:r>
          </a:p>
          <a:p>
            <a:pPr lvl="1">
              <a:spcBef>
                <a:spcPct val="50000"/>
              </a:spcBef>
            </a:pPr>
            <a:r>
              <a:rPr lang="en-US" altLang="en-US" dirty="0"/>
              <a:t> </a:t>
            </a:r>
          </a:p>
        </p:txBody>
      </p:sp>
      <p:pic>
        <p:nvPicPr>
          <p:cNvPr id="16386" name="Content Placeholder 4" descr="cout less than less than showpoint semi-colon "/>
          <p:cNvPicPr>
            <a:picLocks noGrp="1" noChangeAspect="1" noChangeArrowheads="1"/>
          </p:cNvPicPr>
          <p:nvPr>
            <p:ph idx="11"/>
          </p:nvPr>
        </p:nvPicPr>
        <p:blipFill rotWithShape="1">
          <a:blip r:embed="rId3">
            <a:extLst>
              <a:ext uri="{28A0092B-C50C-407E-A947-70E740481C1C}">
                <a14:useLocalDpi xmlns:a14="http://schemas.microsoft.com/office/drawing/2010/main" val="0"/>
              </a:ext>
            </a:extLst>
          </a:blip>
          <a:srcRect l="6527" t="10418" b="50000"/>
          <a:stretch/>
        </p:blipFill>
        <p:spPr bwMode="auto">
          <a:xfrm>
            <a:off x="796374" y="2399908"/>
            <a:ext cx="3426145" cy="291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a:extLst>
              <a:ext uri="{FF2B5EF4-FFF2-40B4-BE49-F238E27FC236}">
                <a16:creationId xmlns:a16="http://schemas.microsoft.com/office/drawing/2014/main" id="{C6B8EA43-8FB4-4C97-9CA7-DFBB3FFC7923}"/>
              </a:ext>
            </a:extLst>
          </p:cNvPr>
          <p:cNvSpPr>
            <a:spLocks noGrp="1"/>
          </p:cNvSpPr>
          <p:nvPr>
            <p:ph idx="12"/>
          </p:nvPr>
        </p:nvSpPr>
        <p:spPr>
          <a:xfrm>
            <a:off x="382089" y="2784851"/>
            <a:ext cx="379911" cy="263149"/>
          </a:xfrm>
        </p:spPr>
        <p:txBody>
          <a:bodyPr/>
          <a:lstStyle/>
          <a:p>
            <a:pPr lvl="1"/>
            <a:r>
              <a:rPr lang="en-US" dirty="0"/>
              <a:t> </a:t>
            </a:r>
            <a:endParaRPr lang="en-IN" dirty="0"/>
          </a:p>
        </p:txBody>
      </p:sp>
      <p:pic>
        <p:nvPicPr>
          <p:cNvPr id="9" name="Content Placeholder 8" descr="cout less than less than fixed less than less than showpoint semi-colon ">
            <a:extLst>
              <a:ext uri="{FF2B5EF4-FFF2-40B4-BE49-F238E27FC236}">
                <a16:creationId xmlns:a16="http://schemas.microsoft.com/office/drawing/2014/main" id="{07BAA14F-C2BC-4B63-A03F-112BA6BA7B2E}"/>
              </a:ext>
            </a:extLst>
          </p:cNvPr>
          <p:cNvPicPr>
            <a:picLocks noGrp="1" noChangeAspect="1"/>
          </p:cNvPicPr>
          <p:nvPr>
            <p:ph idx="13"/>
          </p:nvPr>
        </p:nvPicPr>
        <p:blipFill rotWithShape="1">
          <a:blip r:embed="rId4"/>
          <a:srcRect l="5820" t="43667" b="18896"/>
          <a:stretch/>
        </p:blipFill>
        <p:spPr>
          <a:xfrm>
            <a:off x="777520" y="2738981"/>
            <a:ext cx="3458120" cy="27565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r>
              <a:rPr lang="en-US" altLang="en-US" dirty="0">
                <a:latin typeface="Calibri (Body)"/>
              </a:rPr>
              <a:t>Type Conversion (Casting) (1 of 2)</a:t>
            </a:r>
          </a:p>
        </p:txBody>
      </p:sp>
      <p:sp>
        <p:nvSpPr>
          <p:cNvPr id="37891" name="Rectangle 5"/>
          <p:cNvSpPr>
            <a:spLocks noGrp="1" noChangeArrowheads="1"/>
          </p:cNvSpPr>
          <p:nvPr>
            <p:ph idx="1"/>
          </p:nvPr>
        </p:nvSpPr>
        <p:spPr>
          <a:xfrm>
            <a:off x="365125" y="1538818"/>
            <a:ext cx="8415338" cy="1663532"/>
          </a:xfrm>
        </p:spPr>
        <p:txBody>
          <a:bodyPr/>
          <a:lstStyle/>
          <a:p>
            <a:r>
              <a:rPr lang="en-US" altLang="en-US" u="sng" dirty="0"/>
              <a:t>Implicit type coercion</a:t>
            </a:r>
            <a:r>
              <a:rPr lang="en-US" altLang="en-US" dirty="0"/>
              <a:t>: when the value of one type is automatically changed to another type</a:t>
            </a:r>
          </a:p>
          <a:p>
            <a:r>
              <a:rPr lang="en-US" altLang="en-US" u="sng" dirty="0"/>
              <a:t>Cast operator</a:t>
            </a:r>
            <a:r>
              <a:rPr lang="en-US" altLang="en-US" dirty="0"/>
              <a:t> (also called </a:t>
            </a:r>
            <a:r>
              <a:rPr lang="en-US" altLang="en-US" u="sng" dirty="0"/>
              <a:t>type conversion </a:t>
            </a:r>
            <a:r>
              <a:rPr lang="en-US" altLang="en-US" dirty="0"/>
              <a:t>or </a:t>
            </a:r>
            <a:r>
              <a:rPr lang="en-US" altLang="en-US" u="sng" dirty="0"/>
              <a:t>type casting</a:t>
            </a:r>
            <a:r>
              <a:rPr lang="en-US" altLang="en-US" dirty="0"/>
              <a:t>): provides explicit type conversion</a:t>
            </a:r>
          </a:p>
          <a:p>
            <a:pPr lvl="1"/>
            <a:r>
              <a:rPr lang="en-US" altLang="en-US" b="1" dirty="0">
                <a:solidFill>
                  <a:srgbClr val="055C91"/>
                </a:solidFill>
                <a:latin typeface="Courier New" panose="02070309020205020404" pitchFamily="49" charset="0"/>
                <a:cs typeface="Courier New" panose="02070309020205020404" pitchFamily="49" charset="0"/>
              </a:rPr>
              <a:t>static_cast</a:t>
            </a:r>
            <a:r>
              <a:rPr lang="en-US" altLang="en-US" b="1" dirty="0">
                <a:latin typeface="Courier New" panose="02070309020205020404" pitchFamily="49" charset="0"/>
                <a:cs typeface="Courier New" panose="02070309020205020404" pitchFamily="49" charset="0"/>
              </a:rPr>
              <a:t>&lt;dataTypeName&gt;(expression)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latin typeface="+mn-lt"/>
              </a:rPr>
              <a:t>C++14 Digit Separator</a:t>
            </a:r>
            <a:endParaRPr lang="en-US" altLang="en-US" dirty="0">
              <a:latin typeface="+mn-lt"/>
            </a:endParaRPr>
          </a:p>
        </p:txBody>
      </p:sp>
      <p:sp>
        <p:nvSpPr>
          <p:cNvPr id="40963" name="Rectangle 3"/>
          <p:cNvSpPr>
            <a:spLocks noGrp="1" noChangeArrowheads="1"/>
          </p:cNvSpPr>
          <p:nvPr>
            <p:ph idx="1"/>
          </p:nvPr>
        </p:nvSpPr>
        <p:spPr>
          <a:xfrm>
            <a:off x="365125" y="1538818"/>
            <a:ext cx="8415338" cy="1525033"/>
          </a:xfrm>
        </p:spPr>
        <p:txBody>
          <a:bodyPr/>
          <a:lstStyle/>
          <a:p>
            <a:r>
              <a:rPr lang="en-US" dirty="0"/>
              <a:t>Reading and writing of long numbers can be error prone</a:t>
            </a:r>
          </a:p>
          <a:p>
            <a:r>
              <a:rPr lang="en-US" dirty="0"/>
              <a:t>In C++, commas cannot be used to separate the digits of a number</a:t>
            </a:r>
          </a:p>
          <a:p>
            <a:r>
              <a:rPr lang="en-US" dirty="0"/>
              <a:t>C++14 introduces digit separator ' (single-quote character)</a:t>
            </a:r>
          </a:p>
          <a:p>
            <a:pPr lvl="1"/>
            <a:r>
              <a:rPr lang="en-US" dirty="0"/>
              <a:t>Example: </a:t>
            </a:r>
            <a:r>
              <a:rPr lang="en-US" b="1" dirty="0">
                <a:latin typeface="Courier New" panose="02070309020205020404" pitchFamily="49" charset="0"/>
                <a:cs typeface="Courier New" panose="02070309020205020404" pitchFamily="49" charset="0"/>
              </a:rPr>
              <a:t>87523872918</a:t>
            </a:r>
            <a:r>
              <a:rPr lang="en-US" dirty="0"/>
              <a:t> can be represented as </a:t>
            </a:r>
            <a:r>
              <a:rPr lang="en-US" b="1" dirty="0">
                <a:latin typeface="Courier New" panose="02070309020205020404" pitchFamily="49" charset="0"/>
                <a:cs typeface="Courier New" panose="02070309020205020404" pitchFamily="49" charset="0"/>
              </a:rPr>
              <a:t>87'523'872'918</a:t>
            </a:r>
          </a:p>
        </p:txBody>
      </p:sp>
    </p:spTree>
    <p:extLst>
      <p:ext uri="{BB962C8B-B14F-4D97-AF65-F5344CB8AC3E}">
        <p14:creationId xmlns:p14="http://schemas.microsoft.com/office/powerpoint/2010/main" val="30203654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404751"/>
            <a:ext cx="8026400" cy="299249"/>
          </a:xfrm>
        </p:spPr>
        <p:txBody>
          <a:bodyPr/>
          <a:lstStyle/>
          <a:p>
            <a:r>
              <a:rPr lang="en-US" altLang="en-US" dirty="0" err="1">
                <a:latin typeface="Courier New" pitchFamily="49" charset="0"/>
                <a:cs typeface="Courier New" pitchFamily="49" charset="0"/>
              </a:rPr>
              <a:t>setw</a:t>
            </a:r>
            <a:endParaRPr lang="en-IN" dirty="0"/>
          </a:p>
        </p:txBody>
      </p:sp>
      <p:sp>
        <p:nvSpPr>
          <p:cNvPr id="2" name="Content Placeholder 1"/>
          <p:cNvSpPr>
            <a:spLocks noGrp="1"/>
          </p:cNvSpPr>
          <p:nvPr>
            <p:ph idx="1"/>
          </p:nvPr>
        </p:nvSpPr>
        <p:spPr>
          <a:xfrm>
            <a:off x="365125" y="1538819"/>
            <a:ext cx="8415338" cy="292388"/>
          </a:xfrm>
        </p:spPr>
        <p:txBody>
          <a:bodyPr/>
          <a:lstStyle/>
          <a:p>
            <a:r>
              <a:rPr lang="en-US" altLang="en-US" dirty="0"/>
              <a:t>Outputs the value of an expression in a specified number of columns</a:t>
            </a:r>
          </a:p>
        </p:txBody>
      </p:sp>
      <p:sp>
        <p:nvSpPr>
          <p:cNvPr id="5" name="Content Placeholder 4"/>
          <p:cNvSpPr>
            <a:spLocks noGrp="1"/>
          </p:cNvSpPr>
          <p:nvPr>
            <p:ph idx="11"/>
          </p:nvPr>
        </p:nvSpPr>
        <p:spPr>
          <a:xfrm>
            <a:off x="365125" y="1981200"/>
            <a:ext cx="320675" cy="263149"/>
          </a:xfrm>
        </p:spPr>
        <p:txBody>
          <a:bodyPr/>
          <a:lstStyle/>
          <a:p>
            <a:pPr lvl="1"/>
            <a:r>
              <a:rPr lang="en-US" dirty="0"/>
              <a:t> </a:t>
            </a:r>
            <a:endParaRPr lang="en-IN" dirty="0"/>
          </a:p>
        </p:txBody>
      </p:sp>
      <p:pic>
        <p:nvPicPr>
          <p:cNvPr id="17411" name="Content Placeholder 3" descr="cout less than less than setw left parenthesis 5 right parenthesis less than less than x less than less than end 1 semi-colon "/>
          <p:cNvPicPr>
            <a:picLocks noGrp="1" noChangeAspect="1" noChangeArrowheads="1"/>
          </p:cNvPicPr>
          <p:nvPr>
            <p:ph idx="12"/>
          </p:nvPr>
        </p:nvPicPr>
        <p:blipFill>
          <a:blip r:embed="rId2">
            <a:extLst>
              <a:ext uri="{28A0092B-C50C-407E-A947-70E740481C1C}">
                <a14:useLocalDpi xmlns:a14="http://schemas.microsoft.com/office/drawing/2010/main" val="0"/>
              </a:ext>
            </a:extLst>
          </a:blip>
          <a:srcRect/>
          <a:stretch>
            <a:fillRect/>
          </a:stretch>
        </p:blipFill>
        <p:spPr bwMode="auto">
          <a:xfrm>
            <a:off x="797861" y="1981200"/>
            <a:ext cx="4536139"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idx="13"/>
          </p:nvPr>
        </p:nvSpPr>
        <p:spPr>
          <a:xfrm>
            <a:off x="381000" y="2362200"/>
            <a:ext cx="8415338" cy="1715085"/>
          </a:xfrm>
        </p:spPr>
        <p:txBody>
          <a:bodyPr/>
          <a:lstStyle/>
          <a:p>
            <a:r>
              <a:rPr lang="en-US" altLang="en-US" dirty="0"/>
              <a:t>If number of columns exceeds the number of columns required by the expression</a:t>
            </a:r>
          </a:p>
          <a:p>
            <a:pPr lvl="1"/>
            <a:r>
              <a:rPr lang="en-US" altLang="en-US" dirty="0"/>
              <a:t>Output of the expression is right-justified</a:t>
            </a:r>
          </a:p>
          <a:p>
            <a:pPr lvl="1"/>
            <a:r>
              <a:rPr lang="en-US" altLang="en-US" dirty="0"/>
              <a:t>Unused columns to the left are filled with spaces</a:t>
            </a:r>
          </a:p>
          <a:p>
            <a:r>
              <a:rPr lang="en-US" altLang="en-US" dirty="0"/>
              <a:t>Must include the header file </a:t>
            </a:r>
            <a:r>
              <a:rPr lang="en-US" altLang="en-US" b="1" dirty="0" err="1">
                <a:latin typeface="Courier New" pitchFamily="49" charset="0"/>
                <a:cs typeface="Courier New" pitchFamily="49" charset="0"/>
              </a:rPr>
              <a:t>iomanip</a:t>
            </a:r>
            <a:endParaRPr lang="en-US" altLang="en-US" b="1" dirty="0">
              <a:latin typeface="Courier New" pitchFamily="49" charset="0"/>
              <a:cs typeface="Courier New" pitchFamily="49" charset="0"/>
            </a:endParaRPr>
          </a:p>
        </p:txBody>
      </p:sp>
    </p:spTree>
    <p:extLst>
      <p:ext uri="{BB962C8B-B14F-4D97-AF65-F5344CB8AC3E}">
        <p14:creationId xmlns:p14="http://schemas.microsoft.com/office/powerpoint/2010/main" val="20013276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latin typeface="+mn-lt"/>
              </a:rPr>
              <a:t>Additional Output Formatting Tools</a:t>
            </a:r>
          </a:p>
        </p:txBody>
      </p:sp>
      <p:sp>
        <p:nvSpPr>
          <p:cNvPr id="43011" name="Rectangle 3"/>
          <p:cNvSpPr>
            <a:spLocks noGrp="1" noChangeArrowheads="1"/>
          </p:cNvSpPr>
          <p:nvPr>
            <p:ph idx="1"/>
          </p:nvPr>
        </p:nvSpPr>
        <p:spPr>
          <a:xfrm>
            <a:off x="365125" y="1538818"/>
            <a:ext cx="8415338" cy="1312667"/>
          </a:xfrm>
        </p:spPr>
        <p:txBody>
          <a:bodyPr/>
          <a:lstStyle/>
          <a:p>
            <a:pPr eaLnBrk="1" hangingPunct="1"/>
            <a:r>
              <a:rPr lang="en-US" altLang="en-US" dirty="0"/>
              <a:t>Additional formatting tools that give you more control over your output:</a:t>
            </a:r>
          </a:p>
          <a:p>
            <a:pPr lvl="1" eaLnBrk="1" hangingPunct="1"/>
            <a:r>
              <a:rPr lang="en-US" altLang="en-US" b="1" dirty="0">
                <a:latin typeface="Courier New" pitchFamily="49" charset="0"/>
              </a:rPr>
              <a:t>setfill</a:t>
            </a:r>
            <a:r>
              <a:rPr lang="en-US" altLang="en-US" dirty="0"/>
              <a:t> manipulator</a:t>
            </a:r>
          </a:p>
          <a:p>
            <a:pPr lvl="1" eaLnBrk="1" hangingPunct="1"/>
            <a:r>
              <a:rPr lang="en-US" altLang="en-US" b="1" dirty="0">
                <a:latin typeface="Courier New" pitchFamily="49" charset="0"/>
              </a:rPr>
              <a:t>left</a:t>
            </a:r>
            <a:r>
              <a:rPr lang="en-US" altLang="en-US" dirty="0"/>
              <a:t> and </a:t>
            </a:r>
            <a:r>
              <a:rPr lang="en-US" altLang="en-US" b="1" dirty="0">
                <a:latin typeface="Courier New" pitchFamily="49" charset="0"/>
              </a:rPr>
              <a:t>right</a:t>
            </a:r>
            <a:r>
              <a:rPr lang="en-US" altLang="en-US" dirty="0"/>
              <a:t> manipulators</a:t>
            </a:r>
          </a:p>
          <a:p>
            <a:pPr lvl="1" eaLnBrk="1" hangingPunct="1"/>
            <a:r>
              <a:rPr lang="en-US" altLang="en-US" b="1" dirty="0" err="1">
                <a:latin typeface="Courier New" pitchFamily="49" charset="0"/>
              </a:rPr>
              <a:t>unsetf</a:t>
            </a:r>
            <a:r>
              <a:rPr lang="en-US" altLang="en-US" dirty="0"/>
              <a:t> manipulator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404751"/>
            <a:ext cx="8026400" cy="299249"/>
          </a:xfrm>
        </p:spPr>
        <p:txBody>
          <a:bodyPr/>
          <a:lstStyle/>
          <a:p>
            <a:r>
              <a:rPr lang="en-US" altLang="en-US" dirty="0" err="1">
                <a:latin typeface="Courier New" pitchFamily="49" charset="0"/>
              </a:rPr>
              <a:t>setfill</a:t>
            </a:r>
            <a:r>
              <a:rPr lang="en-US" altLang="en-US" dirty="0"/>
              <a:t> </a:t>
            </a:r>
            <a:r>
              <a:rPr lang="en-US" altLang="en-US" dirty="0">
                <a:latin typeface="+mn-lt"/>
              </a:rPr>
              <a:t>Manipulator</a:t>
            </a:r>
            <a:endParaRPr lang="en-IN" dirty="0">
              <a:latin typeface="+mn-lt"/>
            </a:endParaRPr>
          </a:p>
        </p:txBody>
      </p:sp>
      <p:sp>
        <p:nvSpPr>
          <p:cNvPr id="2" name="Content Placeholder 1"/>
          <p:cNvSpPr>
            <a:spLocks noGrp="1"/>
          </p:cNvSpPr>
          <p:nvPr>
            <p:ph idx="1"/>
          </p:nvPr>
        </p:nvSpPr>
        <p:spPr>
          <a:xfrm>
            <a:off x="365125" y="1538819"/>
            <a:ext cx="8415338" cy="584775"/>
          </a:xfrm>
        </p:spPr>
        <p:txBody>
          <a:bodyPr/>
          <a:lstStyle/>
          <a:p>
            <a:r>
              <a:rPr lang="en-US" altLang="en-US" dirty="0"/>
              <a:t>Output stream variables can use </a:t>
            </a:r>
            <a:r>
              <a:rPr lang="en-US" altLang="en-US" dirty="0" err="1">
                <a:latin typeface="Courier New" pitchFamily="49" charset="0"/>
              </a:rPr>
              <a:t>setfill</a:t>
            </a:r>
            <a:r>
              <a:rPr lang="en-US" altLang="en-US" dirty="0"/>
              <a:t> to fill unused columns with a character</a:t>
            </a:r>
          </a:p>
        </p:txBody>
      </p:sp>
      <p:pic>
        <p:nvPicPr>
          <p:cNvPr id="18434" name="Content Placeholder 2" descr="ostream &lt;&lt; setfill(ch);"/>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609600" y="2286000"/>
            <a:ext cx="3525246" cy="470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82089" y="2743200"/>
            <a:ext cx="8415338" cy="292388"/>
          </a:xfrm>
        </p:spPr>
        <p:txBody>
          <a:bodyPr/>
          <a:lstStyle/>
          <a:p>
            <a:r>
              <a:rPr lang="en-US" altLang="en-US" dirty="0"/>
              <a:t>Example:</a:t>
            </a:r>
          </a:p>
        </p:txBody>
      </p:sp>
      <p:sp>
        <p:nvSpPr>
          <p:cNvPr id="7" name="Content Placeholder 6"/>
          <p:cNvSpPr>
            <a:spLocks noGrp="1"/>
          </p:cNvSpPr>
          <p:nvPr>
            <p:ph idx="13"/>
          </p:nvPr>
        </p:nvSpPr>
        <p:spPr>
          <a:xfrm>
            <a:off x="381000" y="3124200"/>
            <a:ext cx="685800" cy="228600"/>
          </a:xfrm>
        </p:spPr>
        <p:txBody>
          <a:bodyPr/>
          <a:lstStyle/>
          <a:p>
            <a:pPr marL="611188" indent="-342900"/>
            <a:r>
              <a:rPr lang="en-US" dirty="0"/>
              <a:t> </a:t>
            </a:r>
            <a:endParaRPr lang="en-IN" dirty="0"/>
          </a:p>
        </p:txBody>
      </p:sp>
      <p:pic>
        <p:nvPicPr>
          <p:cNvPr id="18436" name="Content Placeholder 4" descr="cout less than less than setfill left parenthesis left single quotation mark hash right single quotation mark right parenthesis semi-colon "/>
          <p:cNvPicPr>
            <a:picLocks noGrp="1" noChangeAspect="1" noChangeArrowheads="1"/>
          </p:cNvPicPr>
          <p:nvPr>
            <p:ph idx="14"/>
          </p:nvPr>
        </p:nvPicPr>
        <p:blipFill>
          <a:blip r:embed="rId3">
            <a:extLst>
              <a:ext uri="{28A0092B-C50C-407E-A947-70E740481C1C}">
                <a14:useLocalDpi xmlns:a14="http://schemas.microsoft.com/office/drawing/2010/main" val="0"/>
              </a:ext>
            </a:extLst>
          </a:blip>
          <a:srcRect/>
          <a:stretch>
            <a:fillRect/>
          </a:stretch>
        </p:blipFill>
        <p:spPr bwMode="auto">
          <a:xfrm>
            <a:off x="1143000" y="3136900"/>
            <a:ext cx="35052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4644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410490"/>
            <a:ext cx="8026400" cy="287771"/>
          </a:xfrm>
        </p:spPr>
        <p:txBody>
          <a:bodyPr/>
          <a:lstStyle/>
          <a:p>
            <a:r>
              <a:rPr lang="en-US" altLang="en-US" dirty="0">
                <a:latin typeface="Courier New" pitchFamily="49" charset="0"/>
              </a:rPr>
              <a:t>left</a:t>
            </a:r>
            <a:r>
              <a:rPr lang="en-US" altLang="en-US" dirty="0"/>
              <a:t> </a:t>
            </a:r>
            <a:r>
              <a:rPr lang="en-US" altLang="en-US" dirty="0">
                <a:latin typeface="+mn-lt"/>
              </a:rPr>
              <a:t>and</a:t>
            </a:r>
            <a:r>
              <a:rPr lang="en-US" altLang="en-US" dirty="0"/>
              <a:t> </a:t>
            </a:r>
            <a:r>
              <a:rPr lang="en-US" altLang="en-US" dirty="0">
                <a:latin typeface="Courier New" pitchFamily="49" charset="0"/>
              </a:rPr>
              <a:t>right</a:t>
            </a:r>
            <a:r>
              <a:rPr lang="en-US" altLang="en-US" dirty="0"/>
              <a:t> </a:t>
            </a:r>
            <a:r>
              <a:rPr lang="en-US" altLang="en-US" dirty="0">
                <a:latin typeface="+mn-lt"/>
              </a:rPr>
              <a:t>Manipulators</a:t>
            </a:r>
            <a:endParaRPr lang="en-IN" dirty="0">
              <a:latin typeface="+mn-lt"/>
            </a:endParaRPr>
          </a:p>
        </p:txBody>
      </p:sp>
      <p:sp>
        <p:nvSpPr>
          <p:cNvPr id="2" name="Content Placeholder 1"/>
          <p:cNvSpPr>
            <a:spLocks noGrp="1"/>
          </p:cNvSpPr>
          <p:nvPr>
            <p:ph idx="1"/>
          </p:nvPr>
        </p:nvSpPr>
        <p:spPr>
          <a:xfrm>
            <a:off x="365125" y="1538819"/>
            <a:ext cx="8415338" cy="296235"/>
          </a:xfrm>
        </p:spPr>
        <p:txBody>
          <a:bodyPr/>
          <a:lstStyle/>
          <a:p>
            <a:r>
              <a:rPr lang="en-US" altLang="en-US" b="1" dirty="0">
                <a:latin typeface="Courier New" pitchFamily="49" charset="0"/>
              </a:rPr>
              <a:t>left</a:t>
            </a:r>
            <a:r>
              <a:rPr lang="en-US" altLang="en-US" dirty="0"/>
              <a:t> manipulator left-justifies the output</a:t>
            </a:r>
            <a:endParaRPr lang="en-US" altLang="en-US" dirty="0">
              <a:latin typeface="Courier New" pitchFamily="49" charset="0"/>
            </a:endParaRPr>
          </a:p>
        </p:txBody>
      </p:sp>
      <p:pic>
        <p:nvPicPr>
          <p:cNvPr id="19458" name="Content Placeholder 2" descr="ostreamVar &lt;&lt; left;"/>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833181" y="1930874"/>
            <a:ext cx="2947630" cy="517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82089" y="2590800"/>
            <a:ext cx="8415338" cy="296235"/>
          </a:xfrm>
        </p:spPr>
        <p:txBody>
          <a:bodyPr/>
          <a:lstStyle/>
          <a:p>
            <a:r>
              <a:rPr lang="en-US" altLang="en-US" dirty="0"/>
              <a:t>Disable </a:t>
            </a:r>
            <a:r>
              <a:rPr lang="en-US" altLang="en-US" b="1" dirty="0">
                <a:latin typeface="Courier New" pitchFamily="49" charset="0"/>
              </a:rPr>
              <a:t>left</a:t>
            </a:r>
            <a:r>
              <a:rPr lang="en-US" altLang="en-US" dirty="0"/>
              <a:t> by using </a:t>
            </a:r>
            <a:r>
              <a:rPr lang="en-US" altLang="en-US" b="1" dirty="0" err="1">
                <a:latin typeface="Courier New" pitchFamily="49" charset="0"/>
              </a:rPr>
              <a:t>unsetf</a:t>
            </a:r>
            <a:endParaRPr lang="en-US" altLang="en-US" b="1" dirty="0">
              <a:latin typeface="Courier New" pitchFamily="49" charset="0"/>
            </a:endParaRPr>
          </a:p>
        </p:txBody>
      </p:sp>
      <p:pic>
        <p:nvPicPr>
          <p:cNvPr id="19459" name="Content Placeholder 3" descr="ostreamVar.unsetf(ios::left);"/>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838200" y="2971800"/>
            <a:ext cx="3798286" cy="470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7"/>
          <p:cNvSpPr>
            <a:spLocks noGrp="1"/>
          </p:cNvSpPr>
          <p:nvPr>
            <p:ph idx="14"/>
          </p:nvPr>
        </p:nvSpPr>
        <p:spPr>
          <a:xfrm>
            <a:off x="381000" y="3581400"/>
            <a:ext cx="8415338" cy="296235"/>
          </a:xfrm>
        </p:spPr>
        <p:txBody>
          <a:bodyPr/>
          <a:lstStyle/>
          <a:p>
            <a:r>
              <a:rPr lang="en-US" altLang="en-US" b="1" dirty="0">
                <a:latin typeface="Courier New" pitchFamily="49" charset="0"/>
              </a:rPr>
              <a:t>right</a:t>
            </a:r>
            <a:r>
              <a:rPr lang="en-US" altLang="en-US" dirty="0"/>
              <a:t> manipulator right-justifies the output</a:t>
            </a:r>
          </a:p>
        </p:txBody>
      </p:sp>
      <p:pic>
        <p:nvPicPr>
          <p:cNvPr id="19460" name="Content Placeholder 4" descr="ostreamVar &lt;&lt; right;"/>
          <p:cNvPicPr>
            <a:picLocks noGrp="1" noChangeAspect="1" noChangeArrowheads="1"/>
          </p:cNvPicPr>
          <p:nvPr>
            <p:ph idx="15"/>
          </p:nvPr>
        </p:nvPicPr>
        <p:blipFill>
          <a:blip r:embed="rId4">
            <a:extLst>
              <a:ext uri="{28A0092B-C50C-407E-A947-70E740481C1C}">
                <a14:useLocalDpi xmlns:a14="http://schemas.microsoft.com/office/drawing/2010/main" val="0"/>
              </a:ext>
            </a:extLst>
          </a:blip>
          <a:srcRect/>
          <a:stretch>
            <a:fillRect/>
          </a:stretch>
        </p:blipFill>
        <p:spPr bwMode="auto">
          <a:xfrm>
            <a:off x="838200" y="3962400"/>
            <a:ext cx="3351284" cy="569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26338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dirty="0">
                <a:latin typeface="+mn-lt"/>
              </a:rPr>
              <a:t>Types of Manipulators</a:t>
            </a:r>
          </a:p>
        </p:txBody>
      </p:sp>
      <p:sp>
        <p:nvSpPr>
          <p:cNvPr id="46083" name="Rectangle 3"/>
          <p:cNvSpPr>
            <a:spLocks noGrp="1" noChangeArrowheads="1"/>
          </p:cNvSpPr>
          <p:nvPr>
            <p:ph idx="1"/>
          </p:nvPr>
        </p:nvSpPr>
        <p:spPr>
          <a:xfrm>
            <a:off x="365125" y="1538818"/>
            <a:ext cx="8415338" cy="2533001"/>
          </a:xfrm>
        </p:spPr>
        <p:txBody>
          <a:bodyPr/>
          <a:lstStyle/>
          <a:p>
            <a:pPr eaLnBrk="1" hangingPunct="1">
              <a:lnSpc>
                <a:spcPct val="90000"/>
              </a:lnSpc>
              <a:spcBef>
                <a:spcPts val="675"/>
              </a:spcBef>
            </a:pPr>
            <a:r>
              <a:rPr lang="en-US" altLang="en-US" dirty="0"/>
              <a:t>Two types of manipulators </a:t>
            </a:r>
          </a:p>
          <a:p>
            <a:pPr lvl="1" eaLnBrk="1" hangingPunct="1">
              <a:lnSpc>
                <a:spcPct val="90000"/>
              </a:lnSpc>
              <a:spcBef>
                <a:spcPts val="675"/>
              </a:spcBef>
            </a:pPr>
            <a:r>
              <a:rPr lang="en-US" altLang="en-US" dirty="0"/>
              <a:t>Those with parameters</a:t>
            </a:r>
          </a:p>
          <a:p>
            <a:pPr lvl="1" eaLnBrk="1" hangingPunct="1">
              <a:lnSpc>
                <a:spcPct val="90000"/>
              </a:lnSpc>
              <a:spcBef>
                <a:spcPts val="675"/>
              </a:spcBef>
            </a:pPr>
            <a:r>
              <a:rPr lang="en-US" altLang="en-US" dirty="0"/>
              <a:t>Those without parameters</a:t>
            </a:r>
            <a:r>
              <a:rPr lang="en-US" altLang="en-US" sz="3000" dirty="0"/>
              <a:t> </a:t>
            </a:r>
          </a:p>
          <a:p>
            <a:pPr eaLnBrk="1" hangingPunct="1">
              <a:lnSpc>
                <a:spcPct val="90000"/>
              </a:lnSpc>
              <a:spcBef>
                <a:spcPts val="675"/>
              </a:spcBef>
            </a:pPr>
            <a:r>
              <a:rPr lang="en-US" altLang="en-US" u="sng" dirty="0"/>
              <a:t>Parameterized stream manipulators</a:t>
            </a:r>
            <a:r>
              <a:rPr lang="en-US" altLang="en-US" dirty="0"/>
              <a:t> require the </a:t>
            </a:r>
            <a:r>
              <a:rPr lang="en-US" altLang="en-US" b="1" dirty="0">
                <a:latin typeface="Courier New" pitchFamily="49" charset="0"/>
              </a:rPr>
              <a:t>iomanip</a:t>
            </a:r>
            <a:r>
              <a:rPr lang="en-US" altLang="en-US" dirty="0"/>
              <a:t> header</a:t>
            </a:r>
          </a:p>
          <a:p>
            <a:pPr lvl="1" eaLnBrk="1" hangingPunct="1">
              <a:lnSpc>
                <a:spcPct val="90000"/>
              </a:lnSpc>
              <a:spcBef>
                <a:spcPts val="675"/>
              </a:spcBef>
            </a:pPr>
            <a:r>
              <a:rPr lang="en-US" altLang="en-US" b="1" dirty="0">
                <a:latin typeface="Courier New" pitchFamily="49" charset="0"/>
              </a:rPr>
              <a:t>setprecision</a:t>
            </a:r>
            <a:r>
              <a:rPr lang="en-US" altLang="en-US" dirty="0"/>
              <a:t>, </a:t>
            </a:r>
            <a:r>
              <a:rPr lang="en-US" altLang="en-US" b="1" dirty="0">
                <a:latin typeface="Courier New" pitchFamily="49" charset="0"/>
              </a:rPr>
              <a:t>setw</a:t>
            </a:r>
            <a:r>
              <a:rPr lang="en-US" altLang="en-US" dirty="0"/>
              <a:t>, and </a:t>
            </a:r>
            <a:r>
              <a:rPr lang="en-US" altLang="en-US" b="1" dirty="0">
                <a:latin typeface="Courier New" pitchFamily="49" charset="0"/>
              </a:rPr>
              <a:t>setfill</a:t>
            </a:r>
          </a:p>
          <a:p>
            <a:pPr eaLnBrk="1" hangingPunct="1">
              <a:lnSpc>
                <a:spcPct val="90000"/>
              </a:lnSpc>
              <a:spcBef>
                <a:spcPts val="675"/>
              </a:spcBef>
            </a:pPr>
            <a:r>
              <a:rPr lang="en-US" altLang="en-US" dirty="0"/>
              <a:t>Manipulators without parameters require the </a:t>
            </a:r>
            <a:r>
              <a:rPr lang="en-US" altLang="en-US" b="1" dirty="0">
                <a:latin typeface="Courier New" pitchFamily="49" charset="0"/>
              </a:rPr>
              <a:t>iostream</a:t>
            </a:r>
            <a:r>
              <a:rPr lang="en-US" altLang="en-US" dirty="0"/>
              <a:t> header</a:t>
            </a:r>
          </a:p>
          <a:p>
            <a:pPr lvl="1">
              <a:lnSpc>
                <a:spcPct val="90000"/>
              </a:lnSpc>
              <a:spcBef>
                <a:spcPts val="675"/>
              </a:spcBef>
            </a:pPr>
            <a:r>
              <a:rPr lang="en-US" altLang="en-US" b="1" dirty="0">
                <a:latin typeface="Courier New" pitchFamily="49" charset="0"/>
              </a:rPr>
              <a:t>endl</a:t>
            </a:r>
            <a:r>
              <a:rPr lang="en-US" altLang="en-US" dirty="0"/>
              <a:t>, </a:t>
            </a:r>
            <a:r>
              <a:rPr lang="en-US" altLang="en-US" b="1" dirty="0">
                <a:latin typeface="Courier New" pitchFamily="49" charset="0"/>
              </a:rPr>
              <a:t>fixed</a:t>
            </a:r>
            <a:r>
              <a:rPr lang="en-US" altLang="en-US" dirty="0"/>
              <a:t>, </a:t>
            </a:r>
            <a:r>
              <a:rPr lang="en-US" altLang="en-US" b="1" dirty="0">
                <a:latin typeface="Courier New" panose="02070309020205020404" pitchFamily="49" charset="0"/>
                <a:cs typeface="Courier New" panose="02070309020205020404" pitchFamily="49" charset="0"/>
              </a:rPr>
              <a:t>scientific</a:t>
            </a:r>
            <a:r>
              <a:rPr lang="en-US" altLang="en-US" dirty="0"/>
              <a:t>, </a:t>
            </a:r>
            <a:r>
              <a:rPr lang="en-US" altLang="en-US" b="1" dirty="0">
                <a:latin typeface="Courier New" pitchFamily="49" charset="0"/>
              </a:rPr>
              <a:t>showpoint</a:t>
            </a:r>
            <a:r>
              <a:rPr lang="en-US" altLang="en-US" dirty="0"/>
              <a:t>, and </a:t>
            </a:r>
            <a:r>
              <a:rPr lang="en-US" altLang="en-US" b="1" dirty="0">
                <a:latin typeface="Courier New" pitchFamily="49" charset="0"/>
              </a:rPr>
              <a:t>left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071ECFB-6AD5-3BA9-5AA5-DE4139284DC6}"/>
              </a:ext>
            </a:extLst>
          </p:cNvPr>
          <p:cNvPicPr>
            <a:picLocks noGrp="1" noChangeAspect="1"/>
          </p:cNvPicPr>
          <p:nvPr>
            <p:ph idx="1"/>
          </p:nvPr>
        </p:nvPicPr>
        <p:blipFill>
          <a:blip r:embed="rId2"/>
          <a:stretch>
            <a:fillRect/>
          </a:stretch>
        </p:blipFill>
        <p:spPr>
          <a:xfrm>
            <a:off x="1219200" y="1447800"/>
            <a:ext cx="5567083" cy="2057400"/>
          </a:xfrm>
        </p:spPr>
      </p:pic>
      <p:sp>
        <p:nvSpPr>
          <p:cNvPr id="3" name="Title 2">
            <a:extLst>
              <a:ext uri="{FF2B5EF4-FFF2-40B4-BE49-F238E27FC236}">
                <a16:creationId xmlns:a16="http://schemas.microsoft.com/office/drawing/2014/main" id="{A6E9BC5E-C737-1F94-146C-FC35B37DE992}"/>
              </a:ext>
            </a:extLst>
          </p:cNvPr>
          <p:cNvSpPr>
            <a:spLocks noGrp="1"/>
          </p:cNvSpPr>
          <p:nvPr>
            <p:ph type="title"/>
          </p:nvPr>
        </p:nvSpPr>
        <p:spPr/>
        <p:txBody>
          <a:bodyPr/>
          <a:lstStyle/>
          <a:p>
            <a:r>
              <a:rPr lang="en-US" dirty="0"/>
              <a:t>Example: Formatted output</a:t>
            </a:r>
          </a:p>
        </p:txBody>
      </p:sp>
      <p:pic>
        <p:nvPicPr>
          <p:cNvPr id="7" name="Picture 6">
            <a:extLst>
              <a:ext uri="{FF2B5EF4-FFF2-40B4-BE49-F238E27FC236}">
                <a16:creationId xmlns:a16="http://schemas.microsoft.com/office/drawing/2014/main" id="{00D7C19D-806F-09AC-70C1-98CC8F305658}"/>
              </a:ext>
            </a:extLst>
          </p:cNvPr>
          <p:cNvPicPr>
            <a:picLocks noChangeAspect="1"/>
          </p:cNvPicPr>
          <p:nvPr/>
        </p:nvPicPr>
        <p:blipFill>
          <a:blip r:embed="rId3"/>
          <a:stretch>
            <a:fillRect/>
          </a:stretch>
        </p:blipFill>
        <p:spPr>
          <a:xfrm>
            <a:off x="1219200" y="3886200"/>
            <a:ext cx="4429743" cy="1667108"/>
          </a:xfrm>
          <a:prstGeom prst="rect">
            <a:avLst/>
          </a:prstGeom>
        </p:spPr>
      </p:pic>
      <p:pic>
        <p:nvPicPr>
          <p:cNvPr id="9" name="Picture 8">
            <a:extLst>
              <a:ext uri="{FF2B5EF4-FFF2-40B4-BE49-F238E27FC236}">
                <a16:creationId xmlns:a16="http://schemas.microsoft.com/office/drawing/2014/main" id="{F98336BC-E02E-6AF8-8FDA-B06F97362DBB}"/>
              </a:ext>
            </a:extLst>
          </p:cNvPr>
          <p:cNvPicPr>
            <a:picLocks noChangeAspect="1"/>
          </p:cNvPicPr>
          <p:nvPr/>
        </p:nvPicPr>
        <p:blipFill>
          <a:blip r:embed="rId4"/>
          <a:stretch>
            <a:fillRect/>
          </a:stretch>
        </p:blipFill>
        <p:spPr>
          <a:xfrm>
            <a:off x="1231692" y="5710439"/>
            <a:ext cx="5068007" cy="447737"/>
          </a:xfrm>
          <a:prstGeom prst="rect">
            <a:avLst/>
          </a:prstGeom>
        </p:spPr>
      </p:pic>
    </p:spTree>
    <p:extLst>
      <p:ext uri="{BB962C8B-B14F-4D97-AF65-F5344CB8AC3E}">
        <p14:creationId xmlns:p14="http://schemas.microsoft.com/office/powerpoint/2010/main" val="16152174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D7B4CE-BBB0-1454-89CC-DF414CB734AC}"/>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BB7F8496-EBB0-A9E7-C723-AF486351AFEA}"/>
              </a:ext>
            </a:extLst>
          </p:cNvPr>
          <p:cNvSpPr>
            <a:spLocks noGrp="1"/>
          </p:cNvSpPr>
          <p:nvPr>
            <p:ph type="title"/>
          </p:nvPr>
        </p:nvSpPr>
        <p:spPr/>
        <p:txBody>
          <a:bodyPr/>
          <a:lstStyle/>
          <a:p>
            <a:r>
              <a:rPr lang="en-US" dirty="0"/>
              <a:t>Read info from file</a:t>
            </a:r>
          </a:p>
        </p:txBody>
      </p:sp>
      <p:sp>
        <p:nvSpPr>
          <p:cNvPr id="4" name="Content Placeholder 3">
            <a:extLst>
              <a:ext uri="{FF2B5EF4-FFF2-40B4-BE49-F238E27FC236}">
                <a16:creationId xmlns:a16="http://schemas.microsoft.com/office/drawing/2014/main" id="{873016B8-AB77-8B30-0908-07B17A0DEB27}"/>
              </a:ext>
            </a:extLst>
          </p:cNvPr>
          <p:cNvSpPr>
            <a:spLocks noGrp="1"/>
          </p:cNvSpPr>
          <p:nvPr>
            <p:ph idx="11"/>
          </p:nvPr>
        </p:nvSpPr>
        <p:spPr/>
        <p:txBody>
          <a:bodyPr/>
          <a:lstStyle/>
          <a:p>
            <a:endParaRPr lang="en-US" dirty="0"/>
          </a:p>
        </p:txBody>
      </p:sp>
      <p:sp>
        <p:nvSpPr>
          <p:cNvPr id="5" name="Content Placeholder 4">
            <a:extLst>
              <a:ext uri="{FF2B5EF4-FFF2-40B4-BE49-F238E27FC236}">
                <a16:creationId xmlns:a16="http://schemas.microsoft.com/office/drawing/2014/main" id="{08B935A5-8A46-3F3F-7918-65F2C6C8C775}"/>
              </a:ext>
            </a:extLst>
          </p:cNvPr>
          <p:cNvSpPr>
            <a:spLocks noGrp="1"/>
          </p:cNvSpPr>
          <p:nvPr>
            <p:ph idx="12"/>
          </p:nvPr>
        </p:nvSpPr>
        <p:spPr/>
        <p:txBody>
          <a:bodyPr/>
          <a:lstStyle/>
          <a:p>
            <a:endParaRPr lang="en-US"/>
          </a:p>
        </p:txBody>
      </p:sp>
      <p:sp>
        <p:nvSpPr>
          <p:cNvPr id="6" name="Content Placeholder 5">
            <a:extLst>
              <a:ext uri="{FF2B5EF4-FFF2-40B4-BE49-F238E27FC236}">
                <a16:creationId xmlns:a16="http://schemas.microsoft.com/office/drawing/2014/main" id="{F288A167-D7B0-874A-53C1-A2E7DE4629DC}"/>
              </a:ext>
            </a:extLst>
          </p:cNvPr>
          <p:cNvSpPr>
            <a:spLocks noGrp="1"/>
          </p:cNvSpPr>
          <p:nvPr>
            <p:ph idx="13"/>
          </p:nvPr>
        </p:nvSpPr>
        <p:spPr/>
        <p:txBody>
          <a:bodyPr/>
          <a:lstStyle/>
          <a:p>
            <a:endParaRPr lang="en-US"/>
          </a:p>
        </p:txBody>
      </p:sp>
      <p:sp>
        <p:nvSpPr>
          <p:cNvPr id="7" name="Content Placeholder 6">
            <a:extLst>
              <a:ext uri="{FF2B5EF4-FFF2-40B4-BE49-F238E27FC236}">
                <a16:creationId xmlns:a16="http://schemas.microsoft.com/office/drawing/2014/main" id="{FB9EB50F-DC5D-F788-840A-678BF61445C1}"/>
              </a:ext>
            </a:extLst>
          </p:cNvPr>
          <p:cNvSpPr>
            <a:spLocks noGrp="1"/>
          </p:cNvSpPr>
          <p:nvPr>
            <p:ph idx="14"/>
          </p:nvPr>
        </p:nvSpPr>
        <p:spPr/>
        <p:txBody>
          <a:bodyPr/>
          <a:lstStyle/>
          <a:p>
            <a:endParaRPr lang="en-US"/>
          </a:p>
        </p:txBody>
      </p:sp>
      <p:sp>
        <p:nvSpPr>
          <p:cNvPr id="8" name="Content Placeholder 7">
            <a:extLst>
              <a:ext uri="{FF2B5EF4-FFF2-40B4-BE49-F238E27FC236}">
                <a16:creationId xmlns:a16="http://schemas.microsoft.com/office/drawing/2014/main" id="{B19A24A0-ECE6-EC7D-9EAB-7C07C3C1C744}"/>
              </a:ext>
            </a:extLst>
          </p:cNvPr>
          <p:cNvSpPr>
            <a:spLocks noGrp="1"/>
          </p:cNvSpPr>
          <p:nvPr>
            <p:ph idx="15"/>
          </p:nvPr>
        </p:nvSpPr>
        <p:spPr/>
        <p:txBody>
          <a:bodyPr/>
          <a:lstStyle/>
          <a:p>
            <a:endParaRPr lang="en-US"/>
          </a:p>
        </p:txBody>
      </p:sp>
      <p:sp>
        <p:nvSpPr>
          <p:cNvPr id="9" name="Content Placeholder 8">
            <a:extLst>
              <a:ext uri="{FF2B5EF4-FFF2-40B4-BE49-F238E27FC236}">
                <a16:creationId xmlns:a16="http://schemas.microsoft.com/office/drawing/2014/main" id="{6908E477-E97B-95F4-9F79-5DE12CD68139}"/>
              </a:ext>
            </a:extLst>
          </p:cNvPr>
          <p:cNvSpPr>
            <a:spLocks noGrp="1"/>
          </p:cNvSpPr>
          <p:nvPr>
            <p:ph idx="16"/>
          </p:nvPr>
        </p:nvSpPr>
        <p:spPr/>
        <p:txBody>
          <a:bodyPr/>
          <a:lstStyle/>
          <a:p>
            <a:endParaRPr lang="en-US"/>
          </a:p>
        </p:txBody>
      </p:sp>
      <p:sp>
        <p:nvSpPr>
          <p:cNvPr id="10" name="Content Placeholder 9">
            <a:extLst>
              <a:ext uri="{FF2B5EF4-FFF2-40B4-BE49-F238E27FC236}">
                <a16:creationId xmlns:a16="http://schemas.microsoft.com/office/drawing/2014/main" id="{E0EA452C-61BA-6DF2-4866-B962A2817CEB}"/>
              </a:ext>
            </a:extLst>
          </p:cNvPr>
          <p:cNvSpPr>
            <a:spLocks noGrp="1"/>
          </p:cNvSpPr>
          <p:nvPr>
            <p:ph idx="17"/>
          </p:nvPr>
        </p:nvSpPr>
        <p:spPr/>
        <p:txBody>
          <a:bodyPr/>
          <a:lstStyle/>
          <a:p>
            <a:endParaRPr lang="en-US"/>
          </a:p>
        </p:txBody>
      </p:sp>
      <p:pic>
        <p:nvPicPr>
          <p:cNvPr id="14" name="Picture 13">
            <a:extLst>
              <a:ext uri="{FF2B5EF4-FFF2-40B4-BE49-F238E27FC236}">
                <a16:creationId xmlns:a16="http://schemas.microsoft.com/office/drawing/2014/main" id="{12E54E7B-5775-DA8F-056B-ED6BDD54CDC8}"/>
              </a:ext>
            </a:extLst>
          </p:cNvPr>
          <p:cNvPicPr>
            <a:picLocks noChangeAspect="1"/>
          </p:cNvPicPr>
          <p:nvPr/>
        </p:nvPicPr>
        <p:blipFill>
          <a:blip r:embed="rId2"/>
          <a:stretch>
            <a:fillRect/>
          </a:stretch>
        </p:blipFill>
        <p:spPr>
          <a:xfrm>
            <a:off x="914400" y="0"/>
            <a:ext cx="5791200" cy="6940337"/>
          </a:xfrm>
          <a:prstGeom prst="rect">
            <a:avLst/>
          </a:prstGeom>
        </p:spPr>
      </p:pic>
    </p:spTree>
    <p:extLst>
      <p:ext uri="{BB962C8B-B14F-4D97-AF65-F5344CB8AC3E}">
        <p14:creationId xmlns:p14="http://schemas.microsoft.com/office/powerpoint/2010/main" val="27829650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E486A9-C68E-BF5F-B4AB-87FC2FEE93F7}"/>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38D39357-2327-CCA8-A787-27158980CF9F}"/>
              </a:ext>
            </a:extLst>
          </p:cNvPr>
          <p:cNvSpPr>
            <a:spLocks noGrp="1"/>
          </p:cNvSpPr>
          <p:nvPr>
            <p:ph type="title"/>
          </p:nvPr>
        </p:nvSpPr>
        <p:spPr/>
        <p:txBody>
          <a:bodyPr/>
          <a:lstStyle/>
          <a:p>
            <a:r>
              <a:rPr lang="en-US" dirty="0"/>
              <a:t>Write info to the file</a:t>
            </a:r>
          </a:p>
        </p:txBody>
      </p:sp>
      <p:sp>
        <p:nvSpPr>
          <p:cNvPr id="4" name="Content Placeholder 3">
            <a:extLst>
              <a:ext uri="{FF2B5EF4-FFF2-40B4-BE49-F238E27FC236}">
                <a16:creationId xmlns:a16="http://schemas.microsoft.com/office/drawing/2014/main" id="{DAEE6ECD-FD3F-8FAD-941D-E88D08F999A0}"/>
              </a:ext>
            </a:extLst>
          </p:cNvPr>
          <p:cNvSpPr>
            <a:spLocks noGrp="1"/>
          </p:cNvSpPr>
          <p:nvPr>
            <p:ph idx="11"/>
          </p:nvPr>
        </p:nvSpPr>
        <p:spPr/>
        <p:txBody>
          <a:bodyPr/>
          <a:lstStyle/>
          <a:p>
            <a:endParaRPr lang="en-US"/>
          </a:p>
        </p:txBody>
      </p:sp>
      <p:sp>
        <p:nvSpPr>
          <p:cNvPr id="5" name="Content Placeholder 4">
            <a:extLst>
              <a:ext uri="{FF2B5EF4-FFF2-40B4-BE49-F238E27FC236}">
                <a16:creationId xmlns:a16="http://schemas.microsoft.com/office/drawing/2014/main" id="{5999FA57-7A15-E405-17E9-96803A5639F6}"/>
              </a:ext>
            </a:extLst>
          </p:cNvPr>
          <p:cNvSpPr>
            <a:spLocks noGrp="1"/>
          </p:cNvSpPr>
          <p:nvPr>
            <p:ph idx="12"/>
          </p:nvPr>
        </p:nvSpPr>
        <p:spPr/>
        <p:txBody>
          <a:bodyPr/>
          <a:lstStyle/>
          <a:p>
            <a:endParaRPr lang="en-US"/>
          </a:p>
        </p:txBody>
      </p:sp>
      <p:sp>
        <p:nvSpPr>
          <p:cNvPr id="6" name="Content Placeholder 5">
            <a:extLst>
              <a:ext uri="{FF2B5EF4-FFF2-40B4-BE49-F238E27FC236}">
                <a16:creationId xmlns:a16="http://schemas.microsoft.com/office/drawing/2014/main" id="{84C5F638-E382-8488-9E19-B3960AC2A272}"/>
              </a:ext>
            </a:extLst>
          </p:cNvPr>
          <p:cNvSpPr>
            <a:spLocks noGrp="1"/>
          </p:cNvSpPr>
          <p:nvPr>
            <p:ph idx="13"/>
          </p:nvPr>
        </p:nvSpPr>
        <p:spPr/>
        <p:txBody>
          <a:bodyPr/>
          <a:lstStyle/>
          <a:p>
            <a:endParaRPr lang="en-US"/>
          </a:p>
        </p:txBody>
      </p:sp>
      <p:sp>
        <p:nvSpPr>
          <p:cNvPr id="7" name="Content Placeholder 6">
            <a:extLst>
              <a:ext uri="{FF2B5EF4-FFF2-40B4-BE49-F238E27FC236}">
                <a16:creationId xmlns:a16="http://schemas.microsoft.com/office/drawing/2014/main" id="{D64753B2-080D-464F-FA01-D0B94D93B30F}"/>
              </a:ext>
            </a:extLst>
          </p:cNvPr>
          <p:cNvSpPr>
            <a:spLocks noGrp="1"/>
          </p:cNvSpPr>
          <p:nvPr>
            <p:ph idx="14"/>
          </p:nvPr>
        </p:nvSpPr>
        <p:spPr/>
        <p:txBody>
          <a:bodyPr/>
          <a:lstStyle/>
          <a:p>
            <a:endParaRPr lang="en-US"/>
          </a:p>
        </p:txBody>
      </p:sp>
      <p:sp>
        <p:nvSpPr>
          <p:cNvPr id="8" name="Content Placeholder 7">
            <a:extLst>
              <a:ext uri="{FF2B5EF4-FFF2-40B4-BE49-F238E27FC236}">
                <a16:creationId xmlns:a16="http://schemas.microsoft.com/office/drawing/2014/main" id="{AF32C701-8A6B-5D9C-B367-B17FE04B6E4C}"/>
              </a:ext>
            </a:extLst>
          </p:cNvPr>
          <p:cNvSpPr>
            <a:spLocks noGrp="1"/>
          </p:cNvSpPr>
          <p:nvPr>
            <p:ph idx="15"/>
          </p:nvPr>
        </p:nvSpPr>
        <p:spPr/>
        <p:txBody>
          <a:bodyPr/>
          <a:lstStyle/>
          <a:p>
            <a:endParaRPr lang="en-US"/>
          </a:p>
        </p:txBody>
      </p:sp>
      <p:sp>
        <p:nvSpPr>
          <p:cNvPr id="9" name="Content Placeholder 8">
            <a:extLst>
              <a:ext uri="{FF2B5EF4-FFF2-40B4-BE49-F238E27FC236}">
                <a16:creationId xmlns:a16="http://schemas.microsoft.com/office/drawing/2014/main" id="{EB3249D0-9D17-176F-0FB7-32A876C58D0E}"/>
              </a:ext>
            </a:extLst>
          </p:cNvPr>
          <p:cNvSpPr>
            <a:spLocks noGrp="1"/>
          </p:cNvSpPr>
          <p:nvPr>
            <p:ph idx="16"/>
          </p:nvPr>
        </p:nvSpPr>
        <p:spPr/>
        <p:txBody>
          <a:bodyPr/>
          <a:lstStyle/>
          <a:p>
            <a:endParaRPr lang="en-US"/>
          </a:p>
        </p:txBody>
      </p:sp>
      <p:sp>
        <p:nvSpPr>
          <p:cNvPr id="10" name="Content Placeholder 9">
            <a:extLst>
              <a:ext uri="{FF2B5EF4-FFF2-40B4-BE49-F238E27FC236}">
                <a16:creationId xmlns:a16="http://schemas.microsoft.com/office/drawing/2014/main" id="{AB16EAFE-A2A7-7A0D-4F51-23D30F19C244}"/>
              </a:ext>
            </a:extLst>
          </p:cNvPr>
          <p:cNvSpPr>
            <a:spLocks noGrp="1"/>
          </p:cNvSpPr>
          <p:nvPr>
            <p:ph idx="17"/>
          </p:nvPr>
        </p:nvSpPr>
        <p:spPr/>
        <p:txBody>
          <a:bodyPr/>
          <a:lstStyle/>
          <a:p>
            <a:endParaRPr lang="en-US"/>
          </a:p>
        </p:txBody>
      </p:sp>
      <p:pic>
        <p:nvPicPr>
          <p:cNvPr id="12" name="Picture 11">
            <a:extLst>
              <a:ext uri="{FF2B5EF4-FFF2-40B4-BE49-F238E27FC236}">
                <a16:creationId xmlns:a16="http://schemas.microsoft.com/office/drawing/2014/main" id="{A57E4422-937B-CAC3-FFE5-785C8F24D9D1}"/>
              </a:ext>
            </a:extLst>
          </p:cNvPr>
          <p:cNvPicPr>
            <a:picLocks noChangeAspect="1"/>
          </p:cNvPicPr>
          <p:nvPr/>
        </p:nvPicPr>
        <p:blipFill>
          <a:blip r:embed="rId2"/>
          <a:stretch>
            <a:fillRect/>
          </a:stretch>
        </p:blipFill>
        <p:spPr>
          <a:xfrm>
            <a:off x="762000" y="27845"/>
            <a:ext cx="7848600" cy="6905258"/>
          </a:xfrm>
          <a:prstGeom prst="rect">
            <a:avLst/>
          </a:prstGeom>
        </p:spPr>
      </p:pic>
    </p:spTree>
    <p:extLst>
      <p:ext uri="{BB962C8B-B14F-4D97-AF65-F5344CB8AC3E}">
        <p14:creationId xmlns:p14="http://schemas.microsoft.com/office/powerpoint/2010/main" val="25357632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1464E7-9577-6ED3-150B-5F121244546F}"/>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A3EFB8F9-A04C-D290-9559-38B225C4BF04}"/>
              </a:ext>
            </a:extLst>
          </p:cNvPr>
          <p:cNvSpPr>
            <a:spLocks noGrp="1"/>
          </p:cNvSpPr>
          <p:nvPr>
            <p:ph idx="11"/>
          </p:nvPr>
        </p:nvSpPr>
        <p:spPr/>
        <p:txBody>
          <a:bodyPr/>
          <a:lstStyle/>
          <a:p>
            <a:endParaRPr lang="en-US"/>
          </a:p>
        </p:txBody>
      </p:sp>
      <p:sp>
        <p:nvSpPr>
          <p:cNvPr id="5" name="Content Placeholder 4">
            <a:extLst>
              <a:ext uri="{FF2B5EF4-FFF2-40B4-BE49-F238E27FC236}">
                <a16:creationId xmlns:a16="http://schemas.microsoft.com/office/drawing/2014/main" id="{D563A827-63F6-BFBF-2DC1-3F497D539D6C}"/>
              </a:ext>
            </a:extLst>
          </p:cNvPr>
          <p:cNvSpPr>
            <a:spLocks noGrp="1"/>
          </p:cNvSpPr>
          <p:nvPr>
            <p:ph idx="12"/>
          </p:nvPr>
        </p:nvSpPr>
        <p:spPr/>
        <p:txBody>
          <a:bodyPr/>
          <a:lstStyle/>
          <a:p>
            <a:endParaRPr lang="en-US"/>
          </a:p>
        </p:txBody>
      </p:sp>
      <p:sp>
        <p:nvSpPr>
          <p:cNvPr id="6" name="Content Placeholder 5">
            <a:extLst>
              <a:ext uri="{FF2B5EF4-FFF2-40B4-BE49-F238E27FC236}">
                <a16:creationId xmlns:a16="http://schemas.microsoft.com/office/drawing/2014/main" id="{784AF836-D73C-0B04-C7E8-E6951E2F0B37}"/>
              </a:ext>
            </a:extLst>
          </p:cNvPr>
          <p:cNvSpPr>
            <a:spLocks noGrp="1"/>
          </p:cNvSpPr>
          <p:nvPr>
            <p:ph idx="13"/>
          </p:nvPr>
        </p:nvSpPr>
        <p:spPr/>
        <p:txBody>
          <a:bodyPr/>
          <a:lstStyle/>
          <a:p>
            <a:endParaRPr lang="en-US"/>
          </a:p>
        </p:txBody>
      </p:sp>
      <p:sp>
        <p:nvSpPr>
          <p:cNvPr id="7" name="Content Placeholder 6">
            <a:extLst>
              <a:ext uri="{FF2B5EF4-FFF2-40B4-BE49-F238E27FC236}">
                <a16:creationId xmlns:a16="http://schemas.microsoft.com/office/drawing/2014/main" id="{405E12CB-B94C-AC0C-2907-A732AB5E9CA8}"/>
              </a:ext>
            </a:extLst>
          </p:cNvPr>
          <p:cNvSpPr>
            <a:spLocks noGrp="1"/>
          </p:cNvSpPr>
          <p:nvPr>
            <p:ph idx="14"/>
          </p:nvPr>
        </p:nvSpPr>
        <p:spPr/>
        <p:txBody>
          <a:bodyPr/>
          <a:lstStyle/>
          <a:p>
            <a:endParaRPr lang="en-US"/>
          </a:p>
        </p:txBody>
      </p:sp>
      <p:sp>
        <p:nvSpPr>
          <p:cNvPr id="8" name="Content Placeholder 7">
            <a:extLst>
              <a:ext uri="{FF2B5EF4-FFF2-40B4-BE49-F238E27FC236}">
                <a16:creationId xmlns:a16="http://schemas.microsoft.com/office/drawing/2014/main" id="{07C9ADC8-C5C7-8286-D284-674F3CDE89BF}"/>
              </a:ext>
            </a:extLst>
          </p:cNvPr>
          <p:cNvSpPr>
            <a:spLocks noGrp="1"/>
          </p:cNvSpPr>
          <p:nvPr>
            <p:ph idx="15"/>
          </p:nvPr>
        </p:nvSpPr>
        <p:spPr/>
        <p:txBody>
          <a:bodyPr/>
          <a:lstStyle/>
          <a:p>
            <a:endParaRPr lang="en-US"/>
          </a:p>
        </p:txBody>
      </p:sp>
      <p:sp>
        <p:nvSpPr>
          <p:cNvPr id="9" name="Content Placeholder 8">
            <a:extLst>
              <a:ext uri="{FF2B5EF4-FFF2-40B4-BE49-F238E27FC236}">
                <a16:creationId xmlns:a16="http://schemas.microsoft.com/office/drawing/2014/main" id="{17277539-9FCD-B314-EB7D-CC2580E23456}"/>
              </a:ext>
            </a:extLst>
          </p:cNvPr>
          <p:cNvSpPr>
            <a:spLocks noGrp="1"/>
          </p:cNvSpPr>
          <p:nvPr>
            <p:ph idx="16"/>
          </p:nvPr>
        </p:nvSpPr>
        <p:spPr/>
        <p:txBody>
          <a:bodyPr/>
          <a:lstStyle/>
          <a:p>
            <a:endParaRPr lang="en-US"/>
          </a:p>
        </p:txBody>
      </p:sp>
      <p:sp>
        <p:nvSpPr>
          <p:cNvPr id="10" name="Content Placeholder 9">
            <a:extLst>
              <a:ext uri="{FF2B5EF4-FFF2-40B4-BE49-F238E27FC236}">
                <a16:creationId xmlns:a16="http://schemas.microsoft.com/office/drawing/2014/main" id="{C18455E4-8F9B-87EF-507A-6C9E35F497FA}"/>
              </a:ext>
            </a:extLst>
          </p:cNvPr>
          <p:cNvSpPr>
            <a:spLocks noGrp="1"/>
          </p:cNvSpPr>
          <p:nvPr>
            <p:ph idx="17"/>
          </p:nvPr>
        </p:nvSpPr>
        <p:spPr/>
        <p:txBody>
          <a:bodyPr/>
          <a:lstStyle/>
          <a:p>
            <a:endParaRPr lang="en-US"/>
          </a:p>
        </p:txBody>
      </p:sp>
      <p:sp>
        <p:nvSpPr>
          <p:cNvPr id="11" name="Rectangle 1">
            <a:extLst>
              <a:ext uri="{FF2B5EF4-FFF2-40B4-BE49-F238E27FC236}">
                <a16:creationId xmlns:a16="http://schemas.microsoft.com/office/drawing/2014/main" id="{88E0B80D-254D-753C-F9F3-BA5C441606C5}"/>
              </a:ext>
            </a:extLst>
          </p:cNvPr>
          <p:cNvSpPr>
            <a:spLocks noGrp="1" noChangeArrowheads="1"/>
          </p:cNvSpPr>
          <p:nvPr>
            <p:ph idx="1"/>
          </p:nvPr>
        </p:nvSpPr>
        <p:spPr bwMode="auto">
          <a:xfrm>
            <a:off x="312845" y="973408"/>
            <a:ext cx="8396786"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Practice Problem: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Write a C++ program that displays a list of products with their prices. Use </a:t>
            </a:r>
            <a:r>
              <a:rPr kumimoji="0" lang="en-US" altLang="en-US" sz="2400" b="0" i="0" u="none" strike="noStrike" cap="none" normalizeH="0" baseline="0" dirty="0" err="1">
                <a:ln>
                  <a:noFill/>
                </a:ln>
                <a:solidFill>
                  <a:schemeClr val="tx1"/>
                </a:solidFill>
                <a:effectLst/>
                <a:latin typeface="Arial Unicode MS"/>
              </a:rPr>
              <a:t>setw</a:t>
            </a:r>
            <a:r>
              <a:rPr kumimoji="0" lang="en-US" altLang="en-US" sz="2400" b="0" i="0" u="none" strike="noStrike" cap="none" normalizeH="0" baseline="0" dirty="0">
                <a:ln>
                  <a:noFill/>
                </a:ln>
                <a:solidFill>
                  <a:schemeClr val="tx1"/>
                </a:solidFill>
                <a:effectLst/>
              </a:rPr>
              <a:t> to align the output, </a:t>
            </a:r>
            <a:r>
              <a:rPr kumimoji="0" lang="en-US" altLang="en-US" sz="2400" b="0" i="0" u="none" strike="noStrike" cap="none" normalizeH="0" baseline="0" dirty="0" err="1">
                <a:ln>
                  <a:noFill/>
                </a:ln>
                <a:solidFill>
                  <a:schemeClr val="tx1"/>
                </a:solidFill>
                <a:effectLst/>
                <a:latin typeface="Arial Unicode MS"/>
              </a:rPr>
              <a:t>setprecision</a:t>
            </a:r>
            <a:r>
              <a:rPr kumimoji="0" lang="en-US" altLang="en-US" sz="2400" b="0" i="0" u="none" strike="noStrike" cap="none" normalizeH="0" baseline="0" dirty="0">
                <a:ln>
                  <a:noFill/>
                </a:ln>
                <a:solidFill>
                  <a:schemeClr val="tx1"/>
                </a:solidFill>
                <a:effectLst/>
              </a:rPr>
              <a:t> to format the prices to two decimal places, and </a:t>
            </a:r>
            <a:r>
              <a:rPr kumimoji="0" lang="en-US" altLang="en-US" sz="2400" b="0" i="0" u="none" strike="noStrike" cap="none" normalizeH="0" baseline="0" dirty="0" err="1">
                <a:ln>
                  <a:noFill/>
                </a:ln>
                <a:solidFill>
                  <a:schemeClr val="tx1"/>
                </a:solidFill>
                <a:effectLst/>
                <a:latin typeface="Arial Unicode MS"/>
              </a:rPr>
              <a:t>unsetf</a:t>
            </a:r>
            <a:r>
              <a:rPr kumimoji="0" lang="en-US" altLang="en-US" sz="2400" b="0" i="0" u="none" strike="noStrike" cap="none" normalizeH="0" baseline="0" dirty="0">
                <a:ln>
                  <a:noFill/>
                </a:ln>
                <a:solidFill>
                  <a:schemeClr val="tx1"/>
                </a:solidFill>
                <a:effectLst/>
              </a:rPr>
              <a:t> to reset any special formatting.</a:t>
            </a: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Task: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Display a list of 3 products with their prices.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 </a:t>
            </a:r>
            <a:r>
              <a:rPr kumimoji="0" lang="en-US" altLang="en-US" sz="2400" b="0" i="0" u="none" strike="noStrike" cap="none" normalizeH="0" baseline="0" dirty="0" err="1">
                <a:ln>
                  <a:noFill/>
                </a:ln>
                <a:solidFill>
                  <a:schemeClr val="tx1"/>
                </a:solidFill>
                <a:effectLst/>
                <a:latin typeface="Arial Unicode MS"/>
              </a:rPr>
              <a:t>setw</a:t>
            </a:r>
            <a:r>
              <a:rPr kumimoji="0" lang="en-US" altLang="en-US" sz="2400" b="0" i="0" u="none" strike="noStrike" cap="none" normalizeH="0" baseline="0" dirty="0">
                <a:ln>
                  <a:noFill/>
                </a:ln>
                <a:solidFill>
                  <a:schemeClr val="tx1"/>
                </a:solidFill>
                <a:effectLst/>
              </a:rPr>
              <a:t> to ensure the product names are aligned in one column and the prices in another.</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 </a:t>
            </a:r>
            <a:r>
              <a:rPr kumimoji="0" lang="en-US" altLang="en-US" sz="2400" b="0" i="0" u="none" strike="noStrike" cap="none" normalizeH="0" baseline="0" dirty="0" err="1">
                <a:ln>
                  <a:noFill/>
                </a:ln>
                <a:solidFill>
                  <a:schemeClr val="tx1"/>
                </a:solidFill>
                <a:effectLst/>
                <a:latin typeface="Arial Unicode MS"/>
              </a:rPr>
              <a:t>setprecision</a:t>
            </a:r>
            <a:r>
              <a:rPr kumimoji="0" lang="en-US" altLang="en-US" sz="2400" b="0" i="0" u="none" strike="noStrike" cap="none" normalizeH="0" baseline="0" dirty="0">
                <a:ln>
                  <a:noFill/>
                </a:ln>
                <a:solidFill>
                  <a:schemeClr val="tx1"/>
                </a:solidFill>
                <a:effectLst/>
              </a:rPr>
              <a:t> to ensure the prices show exactly two decimal places.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After displaying the list, use </a:t>
            </a:r>
            <a:r>
              <a:rPr kumimoji="0" lang="en-US" altLang="en-US" sz="2400" b="0" i="0" u="none" strike="noStrike" cap="none" normalizeH="0" baseline="0" dirty="0" err="1">
                <a:ln>
                  <a:noFill/>
                </a:ln>
                <a:solidFill>
                  <a:schemeClr val="tx1"/>
                </a:solidFill>
                <a:effectLst/>
                <a:latin typeface="Arial Unicode MS"/>
              </a:rPr>
              <a:t>unsetf</a:t>
            </a:r>
            <a:r>
              <a:rPr kumimoji="0" lang="en-US" altLang="en-US" sz="2400" b="0" i="0" u="none" strike="noStrike" cap="none" normalizeH="0" baseline="0" dirty="0">
                <a:ln>
                  <a:noFill/>
                </a:ln>
                <a:solidFill>
                  <a:schemeClr val="tx1"/>
                </a:solidFill>
                <a:effectLst/>
              </a:rPr>
              <a:t> to reset the formatting and display a message without any special formatting.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9665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
          <p:cNvSpPr>
            <a:spLocks noGrp="1" noChangeArrowheads="1"/>
          </p:cNvSpPr>
          <p:nvPr>
            <p:ph type="title"/>
          </p:nvPr>
        </p:nvSpPr>
        <p:spPr/>
        <p:txBody>
          <a:bodyPr/>
          <a:lstStyle/>
          <a:p>
            <a:pPr eaLnBrk="1" hangingPunct="1"/>
            <a:r>
              <a:rPr lang="en-US" altLang="en-US" dirty="0">
                <a:latin typeface="Calibri (Body)"/>
              </a:rPr>
              <a:t>Type Conversion (Casting) (2 of 2)</a:t>
            </a:r>
          </a:p>
        </p:txBody>
      </p:sp>
      <p:sp>
        <p:nvSpPr>
          <p:cNvPr id="2" name="Content Placeholder 1"/>
          <p:cNvSpPr>
            <a:spLocks noGrp="1"/>
          </p:cNvSpPr>
          <p:nvPr>
            <p:ph idx="1"/>
          </p:nvPr>
        </p:nvSpPr>
        <p:spPr>
          <a:xfrm>
            <a:off x="365125" y="1538818"/>
            <a:ext cx="8415338" cy="292388"/>
          </a:xfrm>
        </p:spPr>
        <p:txBody>
          <a:bodyPr/>
          <a:lstStyle/>
          <a:p>
            <a:pPr marL="0" indent="0">
              <a:buNone/>
            </a:pPr>
            <a:r>
              <a:rPr lang="en-IN" dirty="0">
                <a:solidFill>
                  <a:srgbClr val="055C91"/>
                </a:solidFill>
              </a:rPr>
              <a:t>EXAMPLE 2-9</a:t>
            </a:r>
          </a:p>
        </p:txBody>
      </p:sp>
      <p:pic>
        <p:nvPicPr>
          <p:cNvPr id="3074" name="Content Placeholder 2" descr="Example 2-9 shows type conversion for the following expression.&#10;Line 1: An expression static underscore cast left single angle bracket int right single angle bracket left parenthesis 7 period 9 right parenthesis, evaluates to 7. Line 2: An expression static underscore cast left single angle bracket int right single angle bracket left parenthesis 3 period 3 right parenthesis, evaluates to 3. Line 3: An expression static underscore cast left single angle bracket double right single angle bracket left parenthesis 25 right parenthesis, evaluates to 25 period 0. Line 4: An expression static underscore cast left single angle bracket double right single angle bracket left parenthesis 5 plus 3 right parenthesis equals static underscore cast left single angle bracket double right single angle bracket left parenthesis 8 right parenthesis equals 8 period 0. Line 5: An expression static underscore cast left single angle bracket double right single angle bracket left parenthesis 15 right parenthesis forward slash 2 equals 15.0 forward slash 2 left parenthesis because static underscore cast left single angle bracket double right single angle bracket left parenthesis 15 right parenthesis equals 15 period 0 right parenthesis equals 15 period 0 forward slash 2 period 0 equals 7 period 5. Line 6: An expression static underscore cast left single angle bracket double right single angle bracket left parenthesis 15 forward slash 2 right parenthesis equals static underscore cast left single angle bracket double right single angle bracket left parenthesis 7 right parenthesis left parenthesis 15 forward slash 2 equals 7 right parenthesis. Equals 7 period 0. Line 7: static underscore cast left single angle bracket int right single angle bracket left parenthesis 7.8 plus static underscore cast left single angle bracket double right single angle bracket left parenthesis 15 forward slash 2 right parenthesis right parenthesis equals static underscore cast left single angle bracket int right single angle bracket left parenthesis 7.8 plus 7.5 right parenthesis. Line 8: equals static underscore cast left single angle bracket int right single angle bracket left parenthesis 15.3 right parenthesis. Line 9: equals 15.3. Line 10: static underscore cast left single angle bracket int right single angle bracket left parenthesis 7.8 plus static underscore cast left single angle bracket double right single angle bracket left parenthesis 15 forwards slash 2 right parenthesis equals static underscore cast left single angle bracket int right single angle bracket left parenthesis 7.8 plus 7.0 right parenthesis. Line 11: static underscore cast left single angle bracket int right single angle bracket left parenthesis 14.8 right parenthesis. Line 12: 14."/>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358130" y="1905000"/>
            <a:ext cx="566167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404751"/>
            <a:ext cx="8026400" cy="299249"/>
          </a:xfrm>
        </p:spPr>
        <p:txBody>
          <a:bodyPr/>
          <a:lstStyle/>
          <a:p>
            <a:r>
              <a:rPr lang="en-US" altLang="en-US" dirty="0" err="1">
                <a:latin typeface="+mn-lt"/>
              </a:rPr>
              <a:t>Input/Output</a:t>
            </a:r>
            <a:r>
              <a:rPr lang="en-US" altLang="en-US" dirty="0">
                <a:latin typeface="+mn-lt"/>
              </a:rPr>
              <a:t> and the </a:t>
            </a:r>
            <a:r>
              <a:rPr lang="en-US" altLang="en-US" dirty="0">
                <a:latin typeface="Courier New" pitchFamily="49" charset="0"/>
              </a:rPr>
              <a:t>string</a:t>
            </a:r>
            <a:r>
              <a:rPr lang="en-US" altLang="en-US" dirty="0"/>
              <a:t> </a:t>
            </a:r>
            <a:r>
              <a:rPr lang="en-US" altLang="en-US" dirty="0">
                <a:latin typeface="+mn-lt"/>
              </a:rPr>
              <a:t>Type</a:t>
            </a:r>
            <a:endParaRPr lang="en-IN" dirty="0">
              <a:latin typeface="+mn-lt"/>
            </a:endParaRPr>
          </a:p>
        </p:txBody>
      </p:sp>
      <p:sp>
        <p:nvSpPr>
          <p:cNvPr id="2" name="Content Placeholder 1"/>
          <p:cNvSpPr>
            <a:spLocks noGrp="1"/>
          </p:cNvSpPr>
          <p:nvPr>
            <p:ph idx="1"/>
          </p:nvPr>
        </p:nvSpPr>
        <p:spPr>
          <a:xfrm>
            <a:off x="365125" y="1538819"/>
            <a:ext cx="4740275" cy="289981"/>
          </a:xfrm>
        </p:spPr>
        <p:txBody>
          <a:bodyPr/>
          <a:lstStyle/>
          <a:p>
            <a:r>
              <a:rPr lang="en-US" altLang="en-US" dirty="0"/>
              <a:t>An input stream variable (such as </a:t>
            </a:r>
            <a:r>
              <a:rPr lang="en-US" altLang="en-US" b="1" dirty="0" err="1">
                <a:latin typeface="Courier New" pitchFamily="49" charset="0"/>
              </a:rPr>
              <a:t>cin</a:t>
            </a:r>
            <a:r>
              <a:rPr lang="en-US" altLang="en-US" dirty="0"/>
              <a:t>) and</a:t>
            </a:r>
            <a:endParaRPr lang="en-IN" dirty="0"/>
          </a:p>
        </p:txBody>
      </p:sp>
      <p:pic>
        <p:nvPicPr>
          <p:cNvPr id="14" name="Content Placeholder2" descr="greater than greater than "/>
          <p:cNvPicPr>
            <a:picLocks noGrp="1" noChangeAspect="1" noChangeArrowheads="1"/>
          </p:cNvPicPr>
          <p:nvPr>
            <p:ph idx="11"/>
          </p:nvPr>
        </p:nvPicPr>
        <p:blipFill rotWithShape="1">
          <a:blip r:embed="rId2">
            <a:extLst>
              <a:ext uri="{28A0092B-C50C-407E-A947-70E740481C1C}">
                <a14:useLocalDpi xmlns:a14="http://schemas.microsoft.com/office/drawing/2010/main" val="0"/>
              </a:ext>
            </a:extLst>
          </a:blip>
          <a:srcRect l="34920" t="17732" b="25649"/>
          <a:stretch/>
        </p:blipFill>
        <p:spPr bwMode="auto">
          <a:xfrm>
            <a:off x="5184327" y="1552656"/>
            <a:ext cx="454473" cy="27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5638799" y="1524000"/>
            <a:ext cx="3158627" cy="304800"/>
          </a:xfrm>
        </p:spPr>
        <p:txBody>
          <a:bodyPr/>
          <a:lstStyle/>
          <a:p>
            <a:pPr marL="0" indent="0">
              <a:buNone/>
            </a:pPr>
            <a:r>
              <a:rPr lang="en-US" altLang="en-US" dirty="0"/>
              <a:t>operator can read a string into</a:t>
            </a:r>
            <a:endParaRPr lang="en-IN" dirty="0"/>
          </a:p>
        </p:txBody>
      </p:sp>
      <p:sp>
        <p:nvSpPr>
          <p:cNvPr id="7" name="Content Placeholder 6"/>
          <p:cNvSpPr>
            <a:spLocks noGrp="1"/>
          </p:cNvSpPr>
          <p:nvPr>
            <p:ph idx="13"/>
          </p:nvPr>
        </p:nvSpPr>
        <p:spPr>
          <a:xfrm>
            <a:off x="381000" y="1905000"/>
            <a:ext cx="8415338" cy="296235"/>
          </a:xfrm>
        </p:spPr>
        <p:txBody>
          <a:bodyPr/>
          <a:lstStyle/>
          <a:p>
            <a:pPr marL="0" indent="174625">
              <a:buNone/>
            </a:pPr>
            <a:r>
              <a:rPr lang="en-US" altLang="en-US" dirty="0"/>
              <a:t>a variable of the data type </a:t>
            </a:r>
            <a:r>
              <a:rPr lang="en-US" altLang="en-US" b="1" dirty="0">
                <a:latin typeface="Courier New" pitchFamily="49" charset="0"/>
              </a:rPr>
              <a:t>string</a:t>
            </a:r>
          </a:p>
        </p:txBody>
      </p:sp>
      <p:sp>
        <p:nvSpPr>
          <p:cNvPr id="8" name="Content Placeholder 7"/>
          <p:cNvSpPr>
            <a:spLocks noGrp="1"/>
          </p:cNvSpPr>
          <p:nvPr>
            <p:ph idx="14"/>
          </p:nvPr>
        </p:nvSpPr>
        <p:spPr>
          <a:xfrm>
            <a:off x="381000" y="2362201"/>
            <a:ext cx="8415338" cy="1422697"/>
          </a:xfrm>
        </p:spPr>
        <p:txBody>
          <a:bodyPr/>
          <a:lstStyle/>
          <a:p>
            <a:r>
              <a:rPr lang="en-US" altLang="en-US" dirty="0"/>
              <a:t>The extraction operator:</a:t>
            </a:r>
          </a:p>
          <a:p>
            <a:pPr lvl="1"/>
            <a:r>
              <a:rPr lang="en-US" altLang="en-US" dirty="0"/>
              <a:t>Skips any leading whitespace characters</a:t>
            </a:r>
          </a:p>
          <a:p>
            <a:pPr lvl="1"/>
            <a:r>
              <a:rPr lang="en-US" altLang="en-US" dirty="0"/>
              <a:t>Stops reading at a whitespace character </a:t>
            </a:r>
          </a:p>
          <a:p>
            <a:r>
              <a:rPr lang="en-US" altLang="en-US" dirty="0"/>
              <a:t>The function </a:t>
            </a:r>
            <a:r>
              <a:rPr lang="en-US" altLang="en-US" b="1" dirty="0" err="1">
                <a:latin typeface="Courier New" pitchFamily="49" charset="0"/>
              </a:rPr>
              <a:t>getline</a:t>
            </a:r>
            <a:r>
              <a:rPr lang="en-US" altLang="en-US" dirty="0"/>
              <a:t> reads until end of the current line</a:t>
            </a:r>
          </a:p>
        </p:txBody>
      </p:sp>
      <p:pic>
        <p:nvPicPr>
          <p:cNvPr id="20483" name="Content Placeholder 8" descr="getline(istreamVar, strVar);"/>
          <p:cNvPicPr>
            <a:picLocks noGrp="1" noChangeAspect="1" noChangeArrowheads="1"/>
          </p:cNvPicPr>
          <p:nvPr>
            <p:ph idx="15"/>
          </p:nvPr>
        </p:nvPicPr>
        <p:blipFill>
          <a:blip r:embed="rId3">
            <a:extLst>
              <a:ext uri="{28A0092B-C50C-407E-A947-70E740481C1C}">
                <a14:useLocalDpi xmlns:a14="http://schemas.microsoft.com/office/drawing/2010/main" val="0"/>
              </a:ext>
            </a:extLst>
          </a:blip>
          <a:srcRect/>
          <a:stretch>
            <a:fillRect/>
          </a:stretch>
        </p:blipFill>
        <p:spPr bwMode="auto">
          <a:xfrm>
            <a:off x="762000" y="3872970"/>
            <a:ext cx="3682128" cy="470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103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F89998-5A13-F899-B8F5-E6D7AB920402}"/>
              </a:ext>
            </a:extLst>
          </p:cNvPr>
          <p:cNvSpPr>
            <a:spLocks noGrp="1"/>
          </p:cNvSpPr>
          <p:nvPr>
            <p:ph idx="1"/>
          </p:nvPr>
        </p:nvSpPr>
        <p:spPr>
          <a:xfrm>
            <a:off x="365125" y="1538819"/>
            <a:ext cx="8415338" cy="1477328"/>
          </a:xfrm>
        </p:spPr>
        <p:txBody>
          <a:bodyPr/>
          <a:lstStyle/>
          <a:p>
            <a:pPr algn="l"/>
            <a:r>
              <a:rPr lang="en-US" b="0" i="0" dirty="0">
                <a:effectLst/>
                <a:latin typeface="Söhne"/>
              </a:rPr>
              <a:t>Problem Statement:</a:t>
            </a:r>
          </a:p>
          <a:p>
            <a:pPr algn="l"/>
            <a:r>
              <a:rPr lang="en-US" b="0" i="0" dirty="0">
                <a:solidFill>
                  <a:srgbClr val="374151"/>
                </a:solidFill>
                <a:effectLst/>
                <a:latin typeface="Söhne"/>
              </a:rPr>
              <a:t>Create a program that prompts the user to enter a full sentence. Then, the program should print this sentence back to the user.</a:t>
            </a:r>
          </a:p>
          <a:p>
            <a:endParaRPr lang="en-US" dirty="0"/>
          </a:p>
        </p:txBody>
      </p:sp>
      <p:sp>
        <p:nvSpPr>
          <p:cNvPr id="3" name="Title 2">
            <a:extLst>
              <a:ext uri="{FF2B5EF4-FFF2-40B4-BE49-F238E27FC236}">
                <a16:creationId xmlns:a16="http://schemas.microsoft.com/office/drawing/2014/main" id="{AE8BFC2E-E1C8-A098-C073-6E6DE581F617}"/>
              </a:ext>
            </a:extLst>
          </p:cNvPr>
          <p:cNvSpPr>
            <a:spLocks noGrp="1"/>
          </p:cNvSpPr>
          <p:nvPr>
            <p:ph type="title"/>
          </p:nvPr>
        </p:nvSpPr>
        <p:spPr>
          <a:xfrm>
            <a:off x="762000" y="409207"/>
            <a:ext cx="8026400" cy="290336"/>
          </a:xfrm>
        </p:spPr>
        <p:txBody>
          <a:bodyPr/>
          <a:lstStyle/>
          <a:p>
            <a:r>
              <a:rPr lang="en-US" b="1" i="0" dirty="0">
                <a:effectLst/>
                <a:latin typeface="Söhne"/>
              </a:rPr>
              <a:t>Example: Reading and Echoing a Full Sentence (using </a:t>
            </a:r>
            <a:r>
              <a:rPr lang="en-US" b="1" i="0" dirty="0" err="1">
                <a:effectLst/>
                <a:latin typeface="Söhne"/>
              </a:rPr>
              <a:t>getline</a:t>
            </a:r>
            <a:r>
              <a:rPr lang="en-US" b="1" i="0" dirty="0">
                <a:effectLst/>
                <a:latin typeface="Söhne"/>
              </a:rPr>
              <a:t>)</a:t>
            </a:r>
            <a:endParaRPr lang="en-US" dirty="0"/>
          </a:p>
        </p:txBody>
      </p:sp>
      <p:sp>
        <p:nvSpPr>
          <p:cNvPr id="4" name="Content Placeholder 3">
            <a:extLst>
              <a:ext uri="{FF2B5EF4-FFF2-40B4-BE49-F238E27FC236}">
                <a16:creationId xmlns:a16="http://schemas.microsoft.com/office/drawing/2014/main" id="{BFD1F0A1-F4D6-2370-D1EC-E6E9DAA8D07F}"/>
              </a:ext>
            </a:extLst>
          </p:cNvPr>
          <p:cNvSpPr>
            <a:spLocks noGrp="1"/>
          </p:cNvSpPr>
          <p:nvPr>
            <p:ph idx="11"/>
          </p:nvPr>
        </p:nvSpPr>
        <p:spPr/>
        <p:txBody>
          <a:bodyPr/>
          <a:lstStyle/>
          <a:p>
            <a:endParaRPr lang="en-US" dirty="0"/>
          </a:p>
        </p:txBody>
      </p:sp>
      <p:sp>
        <p:nvSpPr>
          <p:cNvPr id="5" name="Content Placeholder 4">
            <a:extLst>
              <a:ext uri="{FF2B5EF4-FFF2-40B4-BE49-F238E27FC236}">
                <a16:creationId xmlns:a16="http://schemas.microsoft.com/office/drawing/2014/main" id="{D540759A-1731-D788-029D-F218F87FF81D}"/>
              </a:ext>
            </a:extLst>
          </p:cNvPr>
          <p:cNvSpPr>
            <a:spLocks noGrp="1"/>
          </p:cNvSpPr>
          <p:nvPr>
            <p:ph idx="12"/>
          </p:nvPr>
        </p:nvSpPr>
        <p:spPr/>
        <p:txBody>
          <a:bodyPr/>
          <a:lstStyle/>
          <a:p>
            <a:endParaRPr lang="en-US"/>
          </a:p>
        </p:txBody>
      </p:sp>
      <p:sp>
        <p:nvSpPr>
          <p:cNvPr id="6" name="Content Placeholder 5">
            <a:extLst>
              <a:ext uri="{FF2B5EF4-FFF2-40B4-BE49-F238E27FC236}">
                <a16:creationId xmlns:a16="http://schemas.microsoft.com/office/drawing/2014/main" id="{F2E8331F-325A-87CD-525B-F96B462014AC}"/>
              </a:ext>
            </a:extLst>
          </p:cNvPr>
          <p:cNvSpPr>
            <a:spLocks noGrp="1"/>
          </p:cNvSpPr>
          <p:nvPr>
            <p:ph idx="13"/>
          </p:nvPr>
        </p:nvSpPr>
        <p:spPr/>
        <p:txBody>
          <a:bodyPr/>
          <a:lstStyle/>
          <a:p>
            <a:endParaRPr lang="en-US"/>
          </a:p>
        </p:txBody>
      </p:sp>
      <p:sp>
        <p:nvSpPr>
          <p:cNvPr id="7" name="Content Placeholder 6">
            <a:extLst>
              <a:ext uri="{FF2B5EF4-FFF2-40B4-BE49-F238E27FC236}">
                <a16:creationId xmlns:a16="http://schemas.microsoft.com/office/drawing/2014/main" id="{3769A1CE-5986-9E02-7D54-FBE7115950DC}"/>
              </a:ext>
            </a:extLst>
          </p:cNvPr>
          <p:cNvSpPr>
            <a:spLocks noGrp="1"/>
          </p:cNvSpPr>
          <p:nvPr>
            <p:ph idx="14"/>
          </p:nvPr>
        </p:nvSpPr>
        <p:spPr/>
        <p:txBody>
          <a:bodyPr/>
          <a:lstStyle/>
          <a:p>
            <a:endParaRPr lang="en-US" dirty="0"/>
          </a:p>
        </p:txBody>
      </p:sp>
      <p:sp>
        <p:nvSpPr>
          <p:cNvPr id="8" name="Content Placeholder 7">
            <a:extLst>
              <a:ext uri="{FF2B5EF4-FFF2-40B4-BE49-F238E27FC236}">
                <a16:creationId xmlns:a16="http://schemas.microsoft.com/office/drawing/2014/main" id="{A51F3005-12BE-49B7-C31D-740FC1F25FD9}"/>
              </a:ext>
            </a:extLst>
          </p:cNvPr>
          <p:cNvSpPr>
            <a:spLocks noGrp="1"/>
          </p:cNvSpPr>
          <p:nvPr>
            <p:ph idx="15"/>
          </p:nvPr>
        </p:nvSpPr>
        <p:spPr/>
        <p:txBody>
          <a:bodyPr/>
          <a:lstStyle/>
          <a:p>
            <a:endParaRPr lang="en-US"/>
          </a:p>
        </p:txBody>
      </p:sp>
      <p:sp>
        <p:nvSpPr>
          <p:cNvPr id="9" name="Content Placeholder 8">
            <a:extLst>
              <a:ext uri="{FF2B5EF4-FFF2-40B4-BE49-F238E27FC236}">
                <a16:creationId xmlns:a16="http://schemas.microsoft.com/office/drawing/2014/main" id="{238E737A-A210-3386-049B-576948A0DAA7}"/>
              </a:ext>
            </a:extLst>
          </p:cNvPr>
          <p:cNvSpPr>
            <a:spLocks noGrp="1"/>
          </p:cNvSpPr>
          <p:nvPr>
            <p:ph idx="16"/>
          </p:nvPr>
        </p:nvSpPr>
        <p:spPr/>
        <p:txBody>
          <a:bodyPr/>
          <a:lstStyle/>
          <a:p>
            <a:endParaRPr lang="en-US"/>
          </a:p>
        </p:txBody>
      </p:sp>
      <p:sp>
        <p:nvSpPr>
          <p:cNvPr id="10" name="Content Placeholder 9">
            <a:extLst>
              <a:ext uri="{FF2B5EF4-FFF2-40B4-BE49-F238E27FC236}">
                <a16:creationId xmlns:a16="http://schemas.microsoft.com/office/drawing/2014/main" id="{07FAF778-94A1-E321-508B-97EE44A92632}"/>
              </a:ext>
            </a:extLst>
          </p:cNvPr>
          <p:cNvSpPr>
            <a:spLocks noGrp="1"/>
          </p:cNvSpPr>
          <p:nvPr>
            <p:ph idx="17"/>
          </p:nvPr>
        </p:nvSpPr>
        <p:spPr/>
        <p:txBody>
          <a:bodyPr/>
          <a:lstStyle/>
          <a:p>
            <a:endParaRPr lang="en-US"/>
          </a:p>
        </p:txBody>
      </p:sp>
      <p:pic>
        <p:nvPicPr>
          <p:cNvPr id="12" name="Picture 11">
            <a:extLst>
              <a:ext uri="{FF2B5EF4-FFF2-40B4-BE49-F238E27FC236}">
                <a16:creationId xmlns:a16="http://schemas.microsoft.com/office/drawing/2014/main" id="{5EA951DA-FB4B-1FDE-7941-E2DC22151F5F}"/>
              </a:ext>
            </a:extLst>
          </p:cNvPr>
          <p:cNvPicPr>
            <a:picLocks noChangeAspect="1"/>
          </p:cNvPicPr>
          <p:nvPr/>
        </p:nvPicPr>
        <p:blipFill>
          <a:blip r:embed="rId2"/>
          <a:stretch>
            <a:fillRect/>
          </a:stretch>
        </p:blipFill>
        <p:spPr>
          <a:xfrm>
            <a:off x="36226" y="554375"/>
            <a:ext cx="9124317" cy="5084425"/>
          </a:xfrm>
          <a:prstGeom prst="rect">
            <a:avLst/>
          </a:prstGeom>
        </p:spPr>
      </p:pic>
    </p:spTree>
    <p:extLst>
      <p:ext uri="{BB962C8B-B14F-4D97-AF65-F5344CB8AC3E}">
        <p14:creationId xmlns:p14="http://schemas.microsoft.com/office/powerpoint/2010/main" val="6434240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762000" y="260866"/>
            <a:ext cx="8026400" cy="587020"/>
          </a:xfrm>
        </p:spPr>
        <p:txBody>
          <a:bodyPr/>
          <a:lstStyle/>
          <a:p>
            <a:r>
              <a:rPr lang="en-US" altLang="en-US" dirty="0">
                <a:latin typeface="+mn-lt"/>
              </a:rPr>
              <a:t>Debugging: Understanding Logic Errors and Debugging with </a:t>
            </a:r>
            <a:r>
              <a:rPr lang="en-US" altLang="en-US" dirty="0">
                <a:latin typeface="Courier New" panose="02070309020205020404" pitchFamily="49" charset="0"/>
                <a:cs typeface="Courier New" panose="02070309020205020404" pitchFamily="49" charset="0"/>
              </a:rPr>
              <a:t>cout</a:t>
            </a:r>
            <a:r>
              <a:rPr lang="en-US" altLang="en-US" dirty="0"/>
              <a:t> </a:t>
            </a:r>
            <a:r>
              <a:rPr lang="en-US" altLang="en-US" dirty="0">
                <a:latin typeface="+mn-lt"/>
              </a:rPr>
              <a:t>statements</a:t>
            </a:r>
          </a:p>
        </p:txBody>
      </p:sp>
      <p:sp>
        <p:nvSpPr>
          <p:cNvPr id="48131" name="Content Placeholder 2"/>
          <p:cNvSpPr>
            <a:spLocks noGrp="1"/>
          </p:cNvSpPr>
          <p:nvPr>
            <p:ph idx="1"/>
          </p:nvPr>
        </p:nvSpPr>
        <p:spPr>
          <a:xfrm>
            <a:off x="365125" y="1538818"/>
            <a:ext cx="8415338" cy="2099036"/>
          </a:xfrm>
        </p:spPr>
        <p:txBody>
          <a:bodyPr/>
          <a:lstStyle/>
          <a:p>
            <a:r>
              <a:rPr lang="en-US" altLang="en-US" dirty="0"/>
              <a:t>Syntax errors are reported by the compiler</a:t>
            </a:r>
          </a:p>
          <a:p>
            <a:r>
              <a:rPr lang="en-US" altLang="en-US" dirty="0"/>
              <a:t>Logic errors are typically not caught by the compiler</a:t>
            </a:r>
          </a:p>
          <a:p>
            <a:pPr lvl="1"/>
            <a:r>
              <a:rPr lang="en-US" altLang="en-US" dirty="0"/>
              <a:t>Spot and correct using </a:t>
            </a:r>
            <a:r>
              <a:rPr lang="en-US" altLang="en-US" b="1" dirty="0">
                <a:latin typeface="Courier New" panose="02070309020205020404" pitchFamily="49" charset="0"/>
                <a:cs typeface="Courier New" panose="02070309020205020404" pitchFamily="49" charset="0"/>
              </a:rPr>
              <a:t>cout</a:t>
            </a:r>
            <a:r>
              <a:rPr lang="en-US" altLang="en-US" dirty="0"/>
              <a:t> statements</a:t>
            </a:r>
          </a:p>
          <a:p>
            <a:pPr lvl="2"/>
            <a:r>
              <a:rPr lang="en-US" altLang="en-US" dirty="0"/>
              <a:t>Temporarily insert an output statement</a:t>
            </a:r>
          </a:p>
          <a:p>
            <a:pPr lvl="1"/>
            <a:r>
              <a:rPr lang="en-US" altLang="en-US" dirty="0"/>
              <a:t>Correct the problem</a:t>
            </a:r>
          </a:p>
          <a:p>
            <a:pPr lvl="1"/>
            <a:r>
              <a:rPr lang="en-US" altLang="en-US" dirty="0"/>
              <a:t>Remove output statement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dirty="0">
                <a:latin typeface="+mn-lt"/>
              </a:rPr>
              <a:t>File Input/Output</a:t>
            </a:r>
          </a:p>
        </p:txBody>
      </p:sp>
      <p:sp>
        <p:nvSpPr>
          <p:cNvPr id="49155" name="Rectangle 3"/>
          <p:cNvSpPr>
            <a:spLocks noGrp="1" noChangeArrowheads="1"/>
          </p:cNvSpPr>
          <p:nvPr>
            <p:ph idx="1"/>
          </p:nvPr>
        </p:nvSpPr>
        <p:spPr>
          <a:xfrm>
            <a:off x="365125" y="1538819"/>
            <a:ext cx="8415338" cy="2365648"/>
          </a:xfrm>
        </p:spPr>
        <p:txBody>
          <a:bodyPr/>
          <a:lstStyle/>
          <a:p>
            <a:pPr marL="347663" indent="-347663" eaLnBrk="1" hangingPunct="1"/>
            <a:r>
              <a:rPr lang="en-US" altLang="en-US" dirty="0"/>
              <a:t>A </a:t>
            </a:r>
            <a:r>
              <a:rPr lang="en-US" altLang="en-US" u="sng" dirty="0"/>
              <a:t>file</a:t>
            </a:r>
            <a:r>
              <a:rPr lang="en-US" altLang="en-US" dirty="0"/>
              <a:t> is an area in secondary storage to hold info</a:t>
            </a:r>
          </a:p>
          <a:p>
            <a:pPr marL="347663" indent="-347663" eaLnBrk="1" hangingPunct="1"/>
            <a:r>
              <a:rPr lang="en-US" altLang="en-US" dirty="0"/>
              <a:t>File I/O is a five-step process </a:t>
            </a:r>
          </a:p>
          <a:p>
            <a:pPr marL="858838" lvl="1" indent="-401638" eaLnBrk="1" hangingPunct="1">
              <a:buFont typeface="Arial" charset="0"/>
              <a:buAutoNum type="arabicPeriod"/>
            </a:pPr>
            <a:r>
              <a:rPr lang="en-US" altLang="en-US" dirty="0"/>
              <a:t>Include </a:t>
            </a:r>
            <a:r>
              <a:rPr lang="en-US" altLang="en-US" b="1" dirty="0">
                <a:latin typeface="Courier New" pitchFamily="49" charset="0"/>
              </a:rPr>
              <a:t>fstream</a:t>
            </a:r>
            <a:r>
              <a:rPr lang="en-US" altLang="en-US" dirty="0"/>
              <a:t> header</a:t>
            </a:r>
          </a:p>
          <a:p>
            <a:pPr marL="858838" lvl="1" indent="-401638" eaLnBrk="1" hangingPunct="1">
              <a:buFont typeface="Arial" charset="0"/>
              <a:buAutoNum type="arabicPeriod"/>
            </a:pPr>
            <a:r>
              <a:rPr lang="en-US" altLang="en-US" dirty="0"/>
              <a:t>Declare file stream variables</a:t>
            </a:r>
          </a:p>
          <a:p>
            <a:pPr marL="858838" lvl="1" indent="-401638">
              <a:buFont typeface="Arial" charset="0"/>
              <a:buAutoNum type="arabicPeriod"/>
            </a:pPr>
            <a:r>
              <a:rPr lang="en-US" altLang="en-US" dirty="0"/>
              <a:t>Associate the file stream variables with the input/output sources </a:t>
            </a:r>
            <a:r>
              <a:rPr lang="en-US" dirty="0"/>
              <a:t>– referred to as </a:t>
            </a:r>
            <a:r>
              <a:rPr lang="en-US" u="sng" dirty="0"/>
              <a:t>opening the files</a:t>
            </a:r>
            <a:endParaRPr lang="en-US" altLang="en-US" dirty="0"/>
          </a:p>
          <a:p>
            <a:pPr marL="858838" lvl="1" indent="-401638" eaLnBrk="1" hangingPunct="1">
              <a:buFont typeface="Arial" charset="0"/>
              <a:buAutoNum type="arabicPeriod"/>
            </a:pPr>
            <a:r>
              <a:rPr lang="en-US" altLang="en-US" dirty="0"/>
              <a:t>Use the file stream variables with</a:t>
            </a:r>
          </a:p>
        </p:txBody>
      </p:sp>
      <p:pic>
        <p:nvPicPr>
          <p:cNvPr id="10" name="Content Placeholder 9" descr="greater than greater than comma less than less than comma ">
            <a:extLst>
              <a:ext uri="{FF2B5EF4-FFF2-40B4-BE49-F238E27FC236}">
                <a16:creationId xmlns:a16="http://schemas.microsoft.com/office/drawing/2014/main" id="{2458BE10-1BD3-4C3C-A85D-BC0F752EB8F7}"/>
              </a:ext>
            </a:extLst>
          </p:cNvPr>
          <p:cNvPicPr>
            <a:picLocks noGrp="1" noChangeAspect="1"/>
          </p:cNvPicPr>
          <p:nvPr>
            <p:ph idx="11"/>
          </p:nvPr>
        </p:nvPicPr>
        <p:blipFill rotWithShape="1">
          <a:blip r:embed="rId3"/>
          <a:srcRect l="19998" t="16667" b="25777"/>
          <a:stretch/>
        </p:blipFill>
        <p:spPr>
          <a:xfrm>
            <a:off x="4393474" y="3629319"/>
            <a:ext cx="836045" cy="263149"/>
          </a:xfrm>
          <a:prstGeom prst="rect">
            <a:avLst/>
          </a:prstGeom>
        </p:spPr>
      </p:pic>
      <p:sp>
        <p:nvSpPr>
          <p:cNvPr id="4" name="Content Placeholder 3">
            <a:extLst>
              <a:ext uri="{FF2B5EF4-FFF2-40B4-BE49-F238E27FC236}">
                <a16:creationId xmlns:a16="http://schemas.microsoft.com/office/drawing/2014/main" id="{C4583D3D-EE0E-44FE-B234-1F90396BE08F}"/>
              </a:ext>
            </a:extLst>
          </p:cNvPr>
          <p:cNvSpPr>
            <a:spLocks noGrp="1"/>
          </p:cNvSpPr>
          <p:nvPr>
            <p:ph idx="12"/>
          </p:nvPr>
        </p:nvSpPr>
        <p:spPr>
          <a:xfrm>
            <a:off x="5183290" y="3629319"/>
            <a:ext cx="3655910" cy="263149"/>
          </a:xfrm>
        </p:spPr>
        <p:txBody>
          <a:bodyPr/>
          <a:lstStyle/>
          <a:p>
            <a:pPr marL="0" indent="0">
              <a:buNone/>
            </a:pPr>
            <a:r>
              <a:rPr lang="en-US" altLang="en-US" sz="1800" dirty="0"/>
              <a:t>or other input/output functions</a:t>
            </a:r>
            <a:endParaRPr lang="en-IN" sz="1800" dirty="0"/>
          </a:p>
        </p:txBody>
      </p:sp>
      <p:sp>
        <p:nvSpPr>
          <p:cNvPr id="5" name="Content Placeholder 4">
            <a:extLst>
              <a:ext uri="{FF2B5EF4-FFF2-40B4-BE49-F238E27FC236}">
                <a16:creationId xmlns:a16="http://schemas.microsoft.com/office/drawing/2014/main" id="{08C03686-8F86-4125-997E-E4741FAD0827}"/>
              </a:ext>
            </a:extLst>
          </p:cNvPr>
          <p:cNvSpPr>
            <a:spLocks noGrp="1"/>
          </p:cNvSpPr>
          <p:nvPr>
            <p:ph idx="13"/>
          </p:nvPr>
        </p:nvSpPr>
        <p:spPr>
          <a:xfrm>
            <a:off x="365125" y="3980388"/>
            <a:ext cx="8415338" cy="263149"/>
          </a:xfrm>
        </p:spPr>
        <p:txBody>
          <a:bodyPr/>
          <a:lstStyle/>
          <a:p>
            <a:pPr marL="858838" lvl="1" indent="-401638">
              <a:buFont typeface="+mj-lt"/>
              <a:buAutoNum type="arabicPeriod" startAt="5"/>
            </a:pPr>
            <a:r>
              <a:rPr lang="en-US" altLang="en-US" dirty="0"/>
              <a:t>Close the files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dirty="0">
                <a:latin typeface="+mn-lt"/>
              </a:rPr>
              <a:t>Quick Review (1 of 3)</a:t>
            </a:r>
          </a:p>
        </p:txBody>
      </p:sp>
      <p:sp>
        <p:nvSpPr>
          <p:cNvPr id="50179" name="Rectangle 3"/>
          <p:cNvSpPr>
            <a:spLocks noGrp="1" noChangeArrowheads="1"/>
          </p:cNvSpPr>
          <p:nvPr>
            <p:ph idx="1"/>
          </p:nvPr>
        </p:nvSpPr>
        <p:spPr>
          <a:xfrm>
            <a:off x="365125" y="1538818"/>
            <a:ext cx="8415338" cy="1996316"/>
          </a:xfrm>
        </p:spPr>
        <p:txBody>
          <a:bodyPr/>
          <a:lstStyle/>
          <a:p>
            <a:pPr eaLnBrk="1" hangingPunct="1"/>
            <a:r>
              <a:rPr lang="en-US" altLang="en-US" dirty="0"/>
              <a:t>Stream: infinite sequence of characters from a source to a destination</a:t>
            </a:r>
          </a:p>
          <a:p>
            <a:pPr lvl="1" eaLnBrk="1" hangingPunct="1"/>
            <a:r>
              <a:rPr lang="en-US" altLang="en-US" dirty="0"/>
              <a:t>Input stream: from a source to a computer</a:t>
            </a:r>
          </a:p>
          <a:p>
            <a:pPr lvl="1" eaLnBrk="1" hangingPunct="1"/>
            <a:r>
              <a:rPr lang="en-US" altLang="en-US" dirty="0"/>
              <a:t>Output stream: from a computer to a destination</a:t>
            </a:r>
          </a:p>
          <a:p>
            <a:pPr lvl="1" eaLnBrk="1" hangingPunct="1"/>
            <a:r>
              <a:rPr lang="en-US" altLang="en-US" b="1" dirty="0">
                <a:latin typeface="Courier New" pitchFamily="49" charset="0"/>
              </a:rPr>
              <a:t>cin</a:t>
            </a:r>
            <a:r>
              <a:rPr lang="en-US" altLang="en-US" dirty="0"/>
              <a:t>: common input</a:t>
            </a:r>
          </a:p>
          <a:p>
            <a:pPr lvl="1" eaLnBrk="1" hangingPunct="1"/>
            <a:r>
              <a:rPr lang="en-US" altLang="en-US" b="1" dirty="0">
                <a:latin typeface="Courier New" pitchFamily="49" charset="0"/>
              </a:rPr>
              <a:t>cout</a:t>
            </a:r>
            <a:r>
              <a:rPr lang="en-US" altLang="en-US" dirty="0"/>
              <a:t>: common output</a:t>
            </a:r>
          </a:p>
          <a:p>
            <a:pPr lvl="1" eaLnBrk="1" hangingPunct="1"/>
            <a:r>
              <a:rPr lang="en-US" altLang="en-US" dirty="0"/>
              <a:t>To use </a:t>
            </a:r>
            <a:r>
              <a:rPr lang="en-US" altLang="en-US" b="1" dirty="0">
                <a:latin typeface="Courier New" pitchFamily="49" charset="0"/>
              </a:rPr>
              <a:t>cin</a:t>
            </a:r>
            <a:r>
              <a:rPr lang="en-US" altLang="en-US" dirty="0"/>
              <a:t> and </a:t>
            </a:r>
            <a:r>
              <a:rPr lang="en-US" altLang="en-US" b="1" dirty="0">
                <a:latin typeface="Courier New" pitchFamily="49" charset="0"/>
              </a:rPr>
              <a:t>cout</a:t>
            </a:r>
            <a:r>
              <a:rPr lang="en-US" altLang="en-US" dirty="0"/>
              <a:t>, include </a:t>
            </a:r>
            <a:r>
              <a:rPr lang="en-US" altLang="en-US" dirty="0">
                <a:latin typeface="Courier New" panose="02070309020205020404" pitchFamily="49" charset="0"/>
                <a:cs typeface="Courier New" panose="02070309020205020404" pitchFamily="49" charset="0"/>
              </a:rPr>
              <a:t>iostream</a:t>
            </a:r>
            <a:r>
              <a:rPr lang="en-US" altLang="en-US" dirty="0"/>
              <a:t> header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dirty="0">
                <a:latin typeface="+mn-lt"/>
              </a:rPr>
              <a:t>Quick Review (2 of 3)</a:t>
            </a:r>
          </a:p>
        </p:txBody>
      </p:sp>
      <p:sp>
        <p:nvSpPr>
          <p:cNvPr id="51203" name="Rectangle 3"/>
          <p:cNvSpPr>
            <a:spLocks noGrp="1" noChangeArrowheads="1"/>
          </p:cNvSpPr>
          <p:nvPr>
            <p:ph idx="1"/>
          </p:nvPr>
        </p:nvSpPr>
        <p:spPr>
          <a:xfrm>
            <a:off x="365125" y="1538818"/>
            <a:ext cx="8415338" cy="2369880"/>
          </a:xfrm>
        </p:spPr>
        <p:txBody>
          <a:bodyPr/>
          <a:lstStyle/>
          <a:p>
            <a:r>
              <a:rPr lang="en-US" altLang="en-US" b="1" dirty="0">
                <a:latin typeface="Courier New" pitchFamily="49" charset="0"/>
                <a:cs typeface="Courier New" pitchFamily="49" charset="0"/>
              </a:rPr>
              <a:t>get</a:t>
            </a:r>
            <a:r>
              <a:rPr lang="en-US" altLang="en-US" dirty="0"/>
              <a:t> reads data character-by-character</a:t>
            </a:r>
          </a:p>
          <a:p>
            <a:r>
              <a:rPr lang="en-US" altLang="en-US" b="1" dirty="0">
                <a:latin typeface="Courier New" pitchFamily="49" charset="0"/>
                <a:cs typeface="Courier New" pitchFamily="49" charset="0"/>
              </a:rPr>
              <a:t>ignore</a:t>
            </a:r>
            <a:r>
              <a:rPr lang="en-US" altLang="en-US" dirty="0"/>
              <a:t> skips data in a line</a:t>
            </a:r>
          </a:p>
          <a:p>
            <a:r>
              <a:rPr lang="en-US" altLang="en-US" b="1" dirty="0">
                <a:latin typeface="Courier New" pitchFamily="49" charset="0"/>
                <a:cs typeface="Courier New" pitchFamily="49" charset="0"/>
              </a:rPr>
              <a:t>putback</a:t>
            </a:r>
            <a:r>
              <a:rPr lang="en-US" altLang="en-US" dirty="0"/>
              <a:t> puts last character retrieved by </a:t>
            </a:r>
            <a:r>
              <a:rPr lang="en-US" altLang="en-US" dirty="0">
                <a:latin typeface="Courier New" pitchFamily="49" charset="0"/>
              </a:rPr>
              <a:t>get</a:t>
            </a:r>
            <a:r>
              <a:rPr lang="en-US" altLang="en-US" dirty="0"/>
              <a:t> back to the input stream</a:t>
            </a:r>
          </a:p>
          <a:p>
            <a:r>
              <a:rPr lang="en-US" altLang="en-US" b="1" dirty="0">
                <a:latin typeface="Courier New" pitchFamily="49" charset="0"/>
                <a:cs typeface="Courier New" pitchFamily="49" charset="0"/>
              </a:rPr>
              <a:t>peek</a:t>
            </a:r>
            <a:r>
              <a:rPr lang="en-US" altLang="en-US" dirty="0"/>
              <a:t> returns next character from input stream, but does not remove it</a:t>
            </a:r>
          </a:p>
          <a:p>
            <a:r>
              <a:rPr lang="en-US" altLang="en-US" dirty="0"/>
              <a:t>Attempting to read invalid data into a variable causes the input stream to enter the fail state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dirty="0">
                <a:latin typeface="+mn-lt"/>
              </a:rPr>
              <a:t>Quick Review (3 of 3)</a:t>
            </a:r>
          </a:p>
        </p:txBody>
      </p:sp>
      <p:sp>
        <p:nvSpPr>
          <p:cNvPr id="52227" name="Rectangle 3"/>
          <p:cNvSpPr>
            <a:spLocks noGrp="1" noChangeArrowheads="1"/>
          </p:cNvSpPr>
          <p:nvPr>
            <p:ph idx="1"/>
          </p:nvPr>
        </p:nvSpPr>
        <p:spPr>
          <a:xfrm>
            <a:off x="365125" y="1538818"/>
            <a:ext cx="8415338" cy="1773562"/>
          </a:xfrm>
        </p:spPr>
        <p:txBody>
          <a:bodyPr/>
          <a:lstStyle/>
          <a:p>
            <a:pPr eaLnBrk="1" hangingPunct="1"/>
            <a:r>
              <a:rPr lang="en-US" altLang="en-US" dirty="0"/>
              <a:t>The manipulators </a:t>
            </a:r>
            <a:r>
              <a:rPr lang="en-US" altLang="en-US" b="1" dirty="0">
                <a:latin typeface="Courier New" pitchFamily="49" charset="0"/>
              </a:rPr>
              <a:t>setprecision</a:t>
            </a:r>
            <a:r>
              <a:rPr lang="en-US" altLang="en-US" dirty="0"/>
              <a:t>, </a:t>
            </a:r>
            <a:r>
              <a:rPr lang="en-US" altLang="en-US" b="1" dirty="0">
                <a:latin typeface="Courier New" pitchFamily="49" charset="0"/>
              </a:rPr>
              <a:t>fixed</a:t>
            </a:r>
            <a:r>
              <a:rPr lang="en-US" altLang="en-US" dirty="0"/>
              <a:t>, </a:t>
            </a:r>
            <a:r>
              <a:rPr lang="en-US" altLang="en-US" b="1" dirty="0">
                <a:latin typeface="Courier New" pitchFamily="49" charset="0"/>
              </a:rPr>
              <a:t>showpoint</a:t>
            </a:r>
            <a:r>
              <a:rPr lang="en-US" altLang="en-US" dirty="0"/>
              <a:t>, </a:t>
            </a:r>
            <a:r>
              <a:rPr lang="en-US" altLang="en-US" b="1" dirty="0">
                <a:latin typeface="Courier New" pitchFamily="49" charset="0"/>
              </a:rPr>
              <a:t>setw</a:t>
            </a:r>
            <a:r>
              <a:rPr lang="en-US" altLang="en-US" dirty="0"/>
              <a:t>, </a:t>
            </a:r>
            <a:r>
              <a:rPr lang="en-US" altLang="en-US" b="1" dirty="0">
                <a:latin typeface="Courier New" pitchFamily="49" charset="0"/>
              </a:rPr>
              <a:t>setfill</a:t>
            </a:r>
            <a:r>
              <a:rPr lang="en-US" altLang="en-US" dirty="0"/>
              <a:t>, </a:t>
            </a:r>
            <a:r>
              <a:rPr lang="en-US" altLang="en-US" b="1" dirty="0">
                <a:latin typeface="Courier New" pitchFamily="49" charset="0"/>
              </a:rPr>
              <a:t>left</a:t>
            </a:r>
            <a:r>
              <a:rPr lang="en-US" altLang="en-US" dirty="0"/>
              <a:t>, and </a:t>
            </a:r>
            <a:r>
              <a:rPr lang="en-US" altLang="en-US" b="1" dirty="0">
                <a:latin typeface="Courier New" pitchFamily="49" charset="0"/>
              </a:rPr>
              <a:t>right</a:t>
            </a:r>
            <a:r>
              <a:rPr lang="en-US" altLang="en-US" dirty="0"/>
              <a:t> can be used for formatting output</a:t>
            </a:r>
          </a:p>
          <a:p>
            <a:pPr eaLnBrk="1" hangingPunct="1"/>
            <a:r>
              <a:rPr lang="en-US" altLang="en-US" dirty="0"/>
              <a:t>Include </a:t>
            </a:r>
            <a:r>
              <a:rPr lang="en-US" altLang="en-US" b="1" dirty="0">
                <a:latin typeface="Courier New" pitchFamily="49" charset="0"/>
              </a:rPr>
              <a:t>iomanip</a:t>
            </a:r>
            <a:r>
              <a:rPr lang="en-US" altLang="en-US" dirty="0"/>
              <a:t> for the manipulators </a:t>
            </a:r>
            <a:r>
              <a:rPr lang="en-US" altLang="en-US" b="1" dirty="0">
                <a:latin typeface="Courier New" pitchFamily="49" charset="0"/>
              </a:rPr>
              <a:t>setprecision</a:t>
            </a:r>
            <a:r>
              <a:rPr lang="en-US" altLang="en-US" dirty="0"/>
              <a:t>, </a:t>
            </a:r>
            <a:r>
              <a:rPr lang="en-US" altLang="en-US" b="1" dirty="0">
                <a:latin typeface="Courier New" pitchFamily="49" charset="0"/>
              </a:rPr>
              <a:t>setw</a:t>
            </a:r>
            <a:r>
              <a:rPr lang="en-US" altLang="en-US" dirty="0"/>
              <a:t>, and </a:t>
            </a:r>
            <a:r>
              <a:rPr lang="en-US" altLang="en-US" b="1" dirty="0">
                <a:latin typeface="Courier New" pitchFamily="49" charset="0"/>
              </a:rPr>
              <a:t>setfill</a:t>
            </a:r>
          </a:p>
          <a:p>
            <a:pPr eaLnBrk="1" hangingPunct="1"/>
            <a:r>
              <a:rPr lang="en-US" altLang="en-US" dirty="0"/>
              <a:t>Header </a:t>
            </a:r>
            <a:r>
              <a:rPr lang="en-US" altLang="en-US" b="1" dirty="0">
                <a:latin typeface="Courier New" pitchFamily="49" charset="0"/>
              </a:rPr>
              <a:t>fstream</a:t>
            </a:r>
            <a:r>
              <a:rPr lang="en-US" altLang="en-US" dirty="0"/>
              <a:t> contains the definitions of </a:t>
            </a:r>
            <a:r>
              <a:rPr lang="en-US" altLang="en-US" b="1" dirty="0">
                <a:latin typeface="Courier New" pitchFamily="49" charset="0"/>
              </a:rPr>
              <a:t>ifstream</a:t>
            </a:r>
            <a:r>
              <a:rPr lang="en-US" altLang="en-US" dirty="0"/>
              <a:t> and </a:t>
            </a:r>
            <a:r>
              <a:rPr lang="en-US" altLang="en-US" b="1" dirty="0">
                <a:latin typeface="Courier New" pitchFamily="49" charset="0"/>
              </a:rPr>
              <a:t>ofstream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a:latin typeface="+mn-lt"/>
              </a:rPr>
              <a:t>I/O Streams and Standard I/O Devices (1 of 3)</a:t>
            </a:r>
          </a:p>
        </p:txBody>
      </p:sp>
      <p:sp>
        <p:nvSpPr>
          <p:cNvPr id="16387" name="Rectangle 3"/>
          <p:cNvSpPr>
            <a:spLocks noGrp="1" noChangeArrowheads="1"/>
          </p:cNvSpPr>
          <p:nvPr>
            <p:ph idx="1"/>
          </p:nvPr>
        </p:nvSpPr>
        <p:spPr>
          <a:xfrm>
            <a:off x="457200" y="1524000"/>
            <a:ext cx="8229600" cy="1652760"/>
          </a:xfrm>
        </p:spPr>
        <p:txBody>
          <a:bodyPr/>
          <a:lstStyle/>
          <a:p>
            <a:pPr eaLnBrk="1" hangingPunct="1"/>
            <a:r>
              <a:rPr lang="en-US" altLang="en-US" dirty="0"/>
              <a:t>I/O: sequence of bytes (stream of bytes) from source to destination</a:t>
            </a:r>
          </a:p>
          <a:p>
            <a:pPr lvl="1" eaLnBrk="1" hangingPunct="1"/>
            <a:r>
              <a:rPr lang="en-US" altLang="en-US" dirty="0"/>
              <a:t>Bytes are usually characters, unless program requires other types of information </a:t>
            </a:r>
          </a:p>
          <a:p>
            <a:pPr lvl="1" eaLnBrk="1" hangingPunct="1"/>
            <a:r>
              <a:rPr lang="en-US" altLang="en-US" u="sng" dirty="0"/>
              <a:t>Stream</a:t>
            </a:r>
            <a:r>
              <a:rPr lang="en-US" altLang="en-US" dirty="0"/>
              <a:t>: sequence of characters from the source to the destination</a:t>
            </a:r>
          </a:p>
          <a:p>
            <a:pPr lvl="1" eaLnBrk="1" hangingPunct="1"/>
            <a:r>
              <a:rPr lang="en-US" altLang="en-US" u="sng" dirty="0"/>
              <a:t>Input stream</a:t>
            </a:r>
            <a:r>
              <a:rPr lang="en-US" altLang="en-US" dirty="0"/>
              <a:t>: sequence of characters from an input device to the computer</a:t>
            </a:r>
          </a:p>
          <a:p>
            <a:pPr lvl="1" eaLnBrk="1" hangingPunct="1"/>
            <a:r>
              <a:rPr lang="en-US" altLang="en-US" u="sng" dirty="0"/>
              <a:t>Output stream</a:t>
            </a:r>
            <a:r>
              <a:rPr lang="en-US" altLang="en-US" dirty="0"/>
              <a:t>: sequence of characters from the computer to an output device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r>
              <a:rPr lang="en-US" altLang="en-US" dirty="0">
                <a:latin typeface="+mn-lt"/>
              </a:rPr>
              <a:t>I/O Streams and Standard I/O Devices (2 of 3)</a:t>
            </a:r>
          </a:p>
        </p:txBody>
      </p:sp>
      <p:sp>
        <p:nvSpPr>
          <p:cNvPr id="17411" name="Rectangle 5"/>
          <p:cNvSpPr>
            <a:spLocks noGrp="1" noChangeArrowheads="1"/>
          </p:cNvSpPr>
          <p:nvPr>
            <p:ph idx="1"/>
          </p:nvPr>
        </p:nvSpPr>
        <p:spPr>
          <a:xfrm>
            <a:off x="365125" y="1538818"/>
            <a:ext cx="8415338" cy="2400657"/>
          </a:xfrm>
        </p:spPr>
        <p:txBody>
          <a:bodyPr/>
          <a:lstStyle/>
          <a:p>
            <a:pPr eaLnBrk="1" hangingPunct="1"/>
            <a:r>
              <a:rPr lang="en-US" altLang="en-US" dirty="0"/>
              <a:t>Use </a:t>
            </a:r>
            <a:r>
              <a:rPr lang="en-US" altLang="en-US" b="1" dirty="0">
                <a:latin typeface="Courier New" pitchFamily="49" charset="0"/>
                <a:cs typeface="Courier New" pitchFamily="49" charset="0"/>
              </a:rPr>
              <a:t>iostream</a:t>
            </a:r>
            <a:r>
              <a:rPr lang="en-US" altLang="en-US" dirty="0"/>
              <a:t> header file to receive data from keyboard and send output to the screen</a:t>
            </a:r>
          </a:p>
          <a:p>
            <a:pPr lvl="1" eaLnBrk="1" hangingPunct="1"/>
            <a:r>
              <a:rPr lang="en-US" altLang="en-US" dirty="0"/>
              <a:t>Contains definitions of two data types:</a:t>
            </a:r>
          </a:p>
          <a:p>
            <a:pPr lvl="2" eaLnBrk="1" hangingPunct="1"/>
            <a:r>
              <a:rPr lang="en-US" altLang="en-US" b="1" dirty="0">
                <a:latin typeface="Courier New" pitchFamily="49" charset="0"/>
                <a:cs typeface="Courier New" pitchFamily="49" charset="0"/>
              </a:rPr>
              <a:t>istream</a:t>
            </a:r>
            <a:r>
              <a:rPr lang="en-US" altLang="en-US" dirty="0"/>
              <a:t>: input stream</a:t>
            </a:r>
          </a:p>
          <a:p>
            <a:pPr lvl="2" eaLnBrk="1" hangingPunct="1"/>
            <a:r>
              <a:rPr lang="en-US" altLang="en-US" b="1" dirty="0">
                <a:latin typeface="Courier New" pitchFamily="49" charset="0"/>
                <a:cs typeface="Courier New" pitchFamily="49" charset="0"/>
              </a:rPr>
              <a:t>ostream</a:t>
            </a:r>
            <a:r>
              <a:rPr lang="en-US" altLang="en-US" dirty="0"/>
              <a:t>: output stream</a:t>
            </a:r>
          </a:p>
          <a:p>
            <a:pPr lvl="1" eaLnBrk="1" hangingPunct="1"/>
            <a:r>
              <a:rPr lang="en-US" altLang="en-US" dirty="0"/>
              <a:t>Has two variables:</a:t>
            </a:r>
          </a:p>
          <a:p>
            <a:pPr lvl="2" eaLnBrk="1" hangingPunct="1"/>
            <a:r>
              <a:rPr lang="en-US" altLang="en-US" b="1" dirty="0">
                <a:latin typeface="Courier New" pitchFamily="49" charset="0"/>
                <a:cs typeface="Courier New" pitchFamily="49" charset="0"/>
              </a:rPr>
              <a:t>cin</a:t>
            </a:r>
            <a:r>
              <a:rPr lang="en-US" altLang="en-US" dirty="0"/>
              <a:t>: stands for common input</a:t>
            </a:r>
          </a:p>
          <a:p>
            <a:pPr lvl="2" eaLnBrk="1" hangingPunct="1"/>
            <a:r>
              <a:rPr lang="en-US" altLang="en-US" b="1" dirty="0">
                <a:latin typeface="Courier New" pitchFamily="49" charset="0"/>
                <a:cs typeface="Courier New" pitchFamily="49" charset="0"/>
              </a:rPr>
              <a:t>cout</a:t>
            </a:r>
            <a:r>
              <a:rPr lang="en-US" altLang="en-US" dirty="0"/>
              <a:t>: stands for common output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eaLnBrk="1" hangingPunct="1"/>
            <a:r>
              <a:rPr lang="en-US" altLang="en-US" dirty="0">
                <a:latin typeface="+mn-lt"/>
              </a:rPr>
              <a:t>I/O Streams and Standard I/O Devices (3 of 3)</a:t>
            </a:r>
          </a:p>
        </p:txBody>
      </p:sp>
      <p:sp>
        <p:nvSpPr>
          <p:cNvPr id="18435" name="Rectangle 5"/>
          <p:cNvSpPr>
            <a:spLocks noGrp="1" noChangeArrowheads="1"/>
          </p:cNvSpPr>
          <p:nvPr>
            <p:ph idx="1"/>
          </p:nvPr>
        </p:nvSpPr>
        <p:spPr>
          <a:xfrm>
            <a:off x="365125" y="1538818"/>
            <a:ext cx="8415338" cy="2607637"/>
          </a:xfrm>
        </p:spPr>
        <p:txBody>
          <a:bodyPr/>
          <a:lstStyle/>
          <a:p>
            <a:pPr eaLnBrk="1" hangingPunct="1"/>
            <a:r>
              <a:rPr lang="en-US" altLang="en-US" dirty="0"/>
              <a:t>Variable declaration is similar to: </a:t>
            </a:r>
          </a:p>
          <a:p>
            <a:pPr lvl="1" eaLnBrk="1" hangingPunct="1"/>
            <a:r>
              <a:rPr lang="en-US" altLang="en-US" b="1" dirty="0">
                <a:latin typeface="Courier New" pitchFamily="49" charset="0"/>
              </a:rPr>
              <a:t>istream cin;</a:t>
            </a:r>
          </a:p>
          <a:p>
            <a:pPr lvl="1" eaLnBrk="1" hangingPunct="1"/>
            <a:r>
              <a:rPr lang="en-US" altLang="en-US" b="1" dirty="0">
                <a:latin typeface="Courier New" pitchFamily="49" charset="0"/>
              </a:rPr>
              <a:t>ostream cout;</a:t>
            </a:r>
          </a:p>
          <a:p>
            <a:pPr eaLnBrk="1" hangingPunct="1"/>
            <a:r>
              <a:rPr lang="en-US" altLang="en-US" dirty="0"/>
              <a:t>To use </a:t>
            </a:r>
            <a:r>
              <a:rPr lang="en-US" altLang="en-US" b="1" dirty="0">
                <a:latin typeface="Courier New" pitchFamily="49" charset="0"/>
              </a:rPr>
              <a:t>cin</a:t>
            </a:r>
            <a:r>
              <a:rPr lang="en-US" altLang="en-US" dirty="0"/>
              <a:t> and </a:t>
            </a:r>
            <a:r>
              <a:rPr lang="en-US" altLang="en-US" b="1" dirty="0">
                <a:latin typeface="Courier New" pitchFamily="49" charset="0"/>
              </a:rPr>
              <a:t>cout</a:t>
            </a:r>
            <a:r>
              <a:rPr lang="en-US" altLang="en-US" dirty="0"/>
              <a:t>, the preprocessor directive	</a:t>
            </a:r>
            <a:r>
              <a:rPr lang="en-US" altLang="en-US" b="1" dirty="0">
                <a:latin typeface="Courier New" pitchFamily="49" charset="0"/>
              </a:rPr>
              <a:t>#include &lt;iostream&gt;</a:t>
            </a:r>
            <a:r>
              <a:rPr lang="en-US" altLang="en-US" b="1" dirty="0"/>
              <a:t> </a:t>
            </a:r>
            <a:r>
              <a:rPr lang="en-US" altLang="en-US" dirty="0"/>
              <a:t>must be used</a:t>
            </a:r>
          </a:p>
          <a:p>
            <a:pPr eaLnBrk="1" hangingPunct="1"/>
            <a:r>
              <a:rPr lang="en-US" altLang="en-US" u="sng" dirty="0"/>
              <a:t>Input stream variables</a:t>
            </a:r>
            <a:r>
              <a:rPr lang="en-US" altLang="en-US" dirty="0"/>
              <a:t>: type </a:t>
            </a:r>
            <a:r>
              <a:rPr lang="en-US" altLang="en-US" b="1" dirty="0">
                <a:latin typeface="Courier New" pitchFamily="49" charset="0"/>
              </a:rPr>
              <a:t>istream</a:t>
            </a:r>
            <a:r>
              <a:rPr lang="en-US" altLang="en-US" dirty="0"/>
              <a:t> </a:t>
            </a:r>
          </a:p>
          <a:p>
            <a:pPr eaLnBrk="1" hangingPunct="1"/>
            <a:r>
              <a:rPr lang="en-US" altLang="en-US" u="sng" dirty="0"/>
              <a:t>Output stream variables</a:t>
            </a:r>
            <a:r>
              <a:rPr lang="en-US" altLang="en-US" dirty="0"/>
              <a:t>: type </a:t>
            </a:r>
            <a:r>
              <a:rPr lang="en-US" altLang="en-US" b="1" dirty="0">
                <a:latin typeface="Courier New" pitchFamily="49" charset="0"/>
              </a:rPr>
              <a:t>ostream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404751"/>
            <a:ext cx="8026400" cy="299249"/>
          </a:xfrm>
        </p:spPr>
        <p:txBody>
          <a:bodyPr/>
          <a:lstStyle/>
          <a:p>
            <a:r>
              <a:rPr lang="en-US" altLang="en-US" dirty="0" err="1">
                <a:latin typeface="Courier New" pitchFamily="49" charset="0"/>
              </a:rPr>
              <a:t>cin</a:t>
            </a:r>
            <a:r>
              <a:rPr lang="en-US" altLang="en-US" dirty="0"/>
              <a:t> </a:t>
            </a:r>
            <a:r>
              <a:rPr lang="en-US" altLang="en-US" dirty="0">
                <a:latin typeface="+mn-lt"/>
              </a:rPr>
              <a:t>and the Extraction Operator &gt;&gt; (1 of 7)</a:t>
            </a:r>
            <a:endParaRPr lang="en-IN" dirty="0">
              <a:latin typeface="+mn-lt"/>
            </a:endParaRPr>
          </a:p>
        </p:txBody>
      </p:sp>
      <p:sp>
        <p:nvSpPr>
          <p:cNvPr id="2" name="Content Placeholder 1"/>
          <p:cNvSpPr>
            <a:spLocks noGrp="1"/>
          </p:cNvSpPr>
          <p:nvPr>
            <p:ph idx="1"/>
          </p:nvPr>
        </p:nvSpPr>
        <p:spPr>
          <a:xfrm>
            <a:off x="365125" y="1538819"/>
            <a:ext cx="7635875" cy="289981"/>
          </a:xfrm>
        </p:spPr>
        <p:txBody>
          <a:bodyPr/>
          <a:lstStyle/>
          <a:p>
            <a:r>
              <a:rPr lang="en-US" altLang="en-US" dirty="0"/>
              <a:t>The syntax of an input statement using </a:t>
            </a:r>
            <a:r>
              <a:rPr lang="en-US" altLang="en-US" b="1" dirty="0" err="1">
                <a:latin typeface="Courier New" pitchFamily="49" charset="0"/>
              </a:rPr>
              <a:t>cin</a:t>
            </a:r>
            <a:r>
              <a:rPr lang="en-US" altLang="en-US" dirty="0"/>
              <a:t> and the extraction operator</a:t>
            </a:r>
            <a:endParaRPr lang="en-IN" dirty="0"/>
          </a:p>
        </p:txBody>
      </p:sp>
      <p:pic>
        <p:nvPicPr>
          <p:cNvPr id="14" name="Content Placeholder 2" descr="greater than greater than"/>
          <p:cNvPicPr>
            <a:picLocks noGrp="1" noChangeAspect="1" noChangeArrowheads="1"/>
          </p:cNvPicPr>
          <p:nvPr>
            <p:ph idx="11"/>
          </p:nvPr>
        </p:nvPicPr>
        <p:blipFill rotWithShape="1">
          <a:blip r:embed="rId2">
            <a:extLst>
              <a:ext uri="{28A0092B-C50C-407E-A947-70E740481C1C}">
                <a14:useLocalDpi xmlns:a14="http://schemas.microsoft.com/office/drawing/2010/main" val="0"/>
              </a:ext>
            </a:extLst>
          </a:blip>
          <a:srcRect l="36099" t="18560" r="12331" b="38460"/>
          <a:stretch/>
        </p:blipFill>
        <p:spPr bwMode="auto">
          <a:xfrm>
            <a:off x="8080849" y="1571919"/>
            <a:ext cx="360129" cy="209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8535489" y="1524001"/>
            <a:ext cx="303711" cy="304799"/>
          </a:xfrm>
        </p:spPr>
        <p:txBody>
          <a:bodyPr/>
          <a:lstStyle/>
          <a:p>
            <a:pPr marL="0" indent="0">
              <a:buNone/>
            </a:pPr>
            <a:r>
              <a:rPr lang="en-US" altLang="en-US" dirty="0"/>
              <a:t>is</a:t>
            </a:r>
            <a:endParaRPr lang="en-IN" dirty="0"/>
          </a:p>
        </p:txBody>
      </p:sp>
      <p:pic>
        <p:nvPicPr>
          <p:cNvPr id="1027" name="Content Placeholder 3" descr="cin &gt;&gt; variable &gt;&gt; variable...;"/>
          <p:cNvPicPr>
            <a:picLocks noGrp="1" noChangeAspect="1" noChangeArrowheads="1"/>
          </p:cNvPicPr>
          <p:nvPr>
            <p:ph idx="14"/>
          </p:nvPr>
        </p:nvPicPr>
        <p:blipFill>
          <a:blip r:embed="rId3">
            <a:extLst>
              <a:ext uri="{28A0092B-C50C-407E-A947-70E740481C1C}">
                <a14:useLocalDpi xmlns:a14="http://schemas.microsoft.com/office/drawing/2010/main" val="0"/>
              </a:ext>
            </a:extLst>
          </a:blip>
          <a:srcRect/>
          <a:stretch>
            <a:fillRect/>
          </a:stretch>
        </p:blipFill>
        <p:spPr bwMode="auto">
          <a:xfrm>
            <a:off x="533400" y="1981200"/>
            <a:ext cx="4230991" cy="493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idx="13"/>
          </p:nvPr>
        </p:nvSpPr>
        <p:spPr>
          <a:xfrm>
            <a:off x="381000" y="2667000"/>
            <a:ext cx="2743200" cy="304800"/>
          </a:xfrm>
        </p:spPr>
        <p:txBody>
          <a:bodyPr/>
          <a:lstStyle/>
          <a:p>
            <a:r>
              <a:rPr lang="en-US" altLang="en-US" dirty="0"/>
              <a:t>The extraction operator</a:t>
            </a:r>
            <a:endParaRPr lang="en-IN" dirty="0"/>
          </a:p>
        </p:txBody>
      </p:sp>
      <p:pic>
        <p:nvPicPr>
          <p:cNvPr id="18" name="Content Placeholder 4" descr="greater than greater than "/>
          <p:cNvPicPr>
            <a:picLocks noGrp="1" noChangeAspect="1" noChangeArrowheads="1"/>
          </p:cNvPicPr>
          <p:nvPr>
            <p:ph idx="15"/>
          </p:nvPr>
        </p:nvPicPr>
        <p:blipFill>
          <a:blip r:embed="rId4">
            <a:extLst>
              <a:ext uri="{28A0092B-C50C-407E-A947-70E740481C1C}">
                <a14:useLocalDpi xmlns:a14="http://schemas.microsoft.com/office/drawing/2010/main" val="0"/>
              </a:ext>
            </a:extLst>
          </a:blip>
          <a:srcRect/>
          <a:stretch>
            <a:fillRect/>
          </a:stretch>
        </p:blipFill>
        <p:spPr bwMode="auto">
          <a:xfrm>
            <a:off x="3143314" y="2684289"/>
            <a:ext cx="327499" cy="2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9"/>
          <p:cNvSpPr>
            <a:spLocks noGrp="1"/>
          </p:cNvSpPr>
          <p:nvPr>
            <p:ph idx="16"/>
          </p:nvPr>
        </p:nvSpPr>
        <p:spPr>
          <a:xfrm>
            <a:off x="3581400" y="2667000"/>
            <a:ext cx="1219200" cy="304800"/>
          </a:xfrm>
        </p:spPr>
        <p:txBody>
          <a:bodyPr/>
          <a:lstStyle/>
          <a:p>
            <a:pPr marL="0" indent="0">
              <a:buNone/>
            </a:pPr>
            <a:r>
              <a:rPr lang="en-US" altLang="en-US" dirty="0"/>
              <a:t>is binary</a:t>
            </a:r>
          </a:p>
        </p:txBody>
      </p:sp>
      <p:sp>
        <p:nvSpPr>
          <p:cNvPr id="11" name="Content Placeholder 10"/>
          <p:cNvSpPr>
            <a:spLocks noGrp="1"/>
          </p:cNvSpPr>
          <p:nvPr>
            <p:ph idx="17"/>
          </p:nvPr>
        </p:nvSpPr>
        <p:spPr>
          <a:xfrm>
            <a:off x="394164" y="3124200"/>
            <a:ext cx="8415338" cy="886397"/>
          </a:xfrm>
        </p:spPr>
        <p:txBody>
          <a:bodyPr/>
          <a:lstStyle/>
          <a:p>
            <a:pPr lvl="1"/>
            <a:r>
              <a:rPr lang="en-US" altLang="en-US" dirty="0"/>
              <a:t>Left-side operand is an input stream variable</a:t>
            </a:r>
          </a:p>
          <a:p>
            <a:pPr lvl="2"/>
            <a:r>
              <a:rPr lang="en-US" altLang="en-US" dirty="0"/>
              <a:t>Example: </a:t>
            </a:r>
            <a:r>
              <a:rPr lang="en-US" altLang="en-US" b="1" dirty="0" err="1">
                <a:latin typeface="Courier New" pitchFamily="49" charset="0"/>
              </a:rPr>
              <a:t>cin</a:t>
            </a:r>
            <a:endParaRPr lang="en-US" altLang="en-US" b="1" dirty="0">
              <a:latin typeface="Courier New" pitchFamily="49" charset="0"/>
            </a:endParaRPr>
          </a:p>
          <a:p>
            <a:pPr lvl="1"/>
            <a:r>
              <a:rPr lang="en-US" altLang="en-US" dirty="0"/>
              <a:t>Right-side operand is a variable</a:t>
            </a:r>
          </a:p>
        </p:txBody>
      </p:sp>
    </p:spTree>
    <p:extLst>
      <p:ext uri="{BB962C8B-B14F-4D97-AF65-F5344CB8AC3E}">
        <p14:creationId xmlns:p14="http://schemas.microsoft.com/office/powerpoint/2010/main" val="1473986044"/>
      </p:ext>
    </p:extLst>
  </p:cSld>
  <p:clrMapOvr>
    <a:masterClrMapping/>
  </p:clrMapOvr>
</p:sld>
</file>

<file path=ppt/theme/theme1.xml><?xml version="1.0" encoding="utf-8"?>
<a:theme xmlns:a="http://schemas.openxmlformats.org/drawingml/2006/main" name="Malik_cpp">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alik_cpp">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14253</TotalTime>
  <Words>2773</Words>
  <Application>Microsoft Office PowerPoint</Application>
  <PresentationFormat>On-screen Show (4:3)</PresentationFormat>
  <Paragraphs>358</Paragraphs>
  <Slides>56</Slides>
  <Notes>24</Notes>
  <HiddenSlides>3</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56</vt:i4>
      </vt:variant>
    </vt:vector>
  </HeadingPairs>
  <TitlesOfParts>
    <vt:vector size="67" baseType="lpstr">
      <vt:lpstr>Arial Unicode MS</vt:lpstr>
      <vt:lpstr>Calibri (Body)</vt:lpstr>
      <vt:lpstr>CourierStd-Bold</vt:lpstr>
      <vt:lpstr>Söhne</vt:lpstr>
      <vt:lpstr>WarnockPro-Regular</vt:lpstr>
      <vt:lpstr>Arial</vt:lpstr>
      <vt:lpstr>Calibri</vt:lpstr>
      <vt:lpstr>Calibri Light</vt:lpstr>
      <vt:lpstr>Courier New</vt:lpstr>
      <vt:lpstr>Malik_cpp</vt:lpstr>
      <vt:lpstr>1_Malik_cpp</vt:lpstr>
      <vt:lpstr>Chapter 3</vt:lpstr>
      <vt:lpstr>Objectives (1 of 2)</vt:lpstr>
      <vt:lpstr>Objectives (2 of 2)</vt:lpstr>
      <vt:lpstr>Type Conversion (Casting) (1 of 2)</vt:lpstr>
      <vt:lpstr>Type Conversion (Casting) (2 of 2)</vt:lpstr>
      <vt:lpstr>I/O Streams and Standard I/O Devices (1 of 3)</vt:lpstr>
      <vt:lpstr>I/O Streams and Standard I/O Devices (2 of 3)</vt:lpstr>
      <vt:lpstr>I/O Streams and Standard I/O Devices (3 of 3)</vt:lpstr>
      <vt:lpstr>cin and the Extraction Operator &gt;&gt; (1 of 7)</vt:lpstr>
      <vt:lpstr>cin and the Extraction Operator &gt;&gt; (2 of 7)</vt:lpstr>
      <vt:lpstr>cin and the Extraction Operator &gt;&gt; (3 of 7)</vt:lpstr>
      <vt:lpstr>cin and the Extraction Operator &gt;&gt; (4 of 7)</vt:lpstr>
      <vt:lpstr>cin and the Extraction Operator &gt;&gt; (5 of 7)</vt:lpstr>
      <vt:lpstr>cin and the Extraction Operator &gt;&gt; (6 of 7)</vt:lpstr>
      <vt:lpstr>cin and the Extraction Operator &gt;&gt; (7 of 7)</vt:lpstr>
      <vt:lpstr>Ex 1. </vt:lpstr>
      <vt:lpstr>Ex.2: Casting with User Input</vt:lpstr>
      <vt:lpstr>Using Predefined Functions in a Program (1 of 3)</vt:lpstr>
      <vt:lpstr>Using Predefined Functions in a Program (2 of 3)</vt:lpstr>
      <vt:lpstr>Using Predefined Functions in a Program (3 of 3)</vt:lpstr>
      <vt:lpstr>Ex. 3: Calculation</vt:lpstr>
      <vt:lpstr>PowerPoint Presentation</vt:lpstr>
      <vt:lpstr>cin and the get Function</vt:lpstr>
      <vt:lpstr>PowerPoint Presentation</vt:lpstr>
      <vt:lpstr>PowerPoint Presentation</vt:lpstr>
      <vt:lpstr>cin and the ignore Function (1 of 2)</vt:lpstr>
      <vt:lpstr>cin and the ignore Function (2 of 2)</vt:lpstr>
      <vt:lpstr>The putback and peek Functions (1 of 2)</vt:lpstr>
      <vt:lpstr>The putback and peek Functions (2 of 2)</vt:lpstr>
      <vt:lpstr>Ex: Simple Arithmetic Parser</vt:lpstr>
      <vt:lpstr>Ex:</vt:lpstr>
      <vt:lpstr>The Dot Notation between I/O Stream Variables and I/O Functions: A Precaution</vt:lpstr>
      <vt:lpstr>Input Failure</vt:lpstr>
      <vt:lpstr>The clear Function</vt:lpstr>
      <vt:lpstr>Example: Handling Invalid Input </vt:lpstr>
      <vt:lpstr>Output and Formatting Output</vt:lpstr>
      <vt:lpstr>setprecision Manipulator</vt:lpstr>
      <vt:lpstr>fixed Manipulator</vt:lpstr>
      <vt:lpstr>showpoint Manipulator</vt:lpstr>
      <vt:lpstr>C++14 Digit Separator</vt:lpstr>
      <vt:lpstr>setw</vt:lpstr>
      <vt:lpstr>Additional Output Formatting Tools</vt:lpstr>
      <vt:lpstr>setfill Manipulator</vt:lpstr>
      <vt:lpstr>left and right Manipulators</vt:lpstr>
      <vt:lpstr>Types of Manipulators</vt:lpstr>
      <vt:lpstr>Example: Formatted output</vt:lpstr>
      <vt:lpstr>Read info from file</vt:lpstr>
      <vt:lpstr>Write info to the file</vt:lpstr>
      <vt:lpstr>PowerPoint Presentation</vt:lpstr>
      <vt:lpstr>Input/Output and the string Type</vt:lpstr>
      <vt:lpstr>Example: Reading and Echoing a Full Sentence (using getline)</vt:lpstr>
      <vt:lpstr>Debugging: Understanding Logic Errors and Debugging with cout statements</vt:lpstr>
      <vt:lpstr>File Input/Output</vt:lpstr>
      <vt:lpstr>Quick Review (1 of 3)</vt:lpstr>
      <vt:lpstr>Quick Review (2 of 3)</vt:lpstr>
      <vt:lpstr>Quick Review (3 of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Program Design Including  Data Structures, Fifth Edition</dc:title>
  <dc:creator>Ang</dc:creator>
  <cp:lastModifiedBy>Qian, Cheng</cp:lastModifiedBy>
  <cp:revision>329</cp:revision>
  <cp:lastPrinted>2009-04-22T19:24:48Z</cp:lastPrinted>
  <dcterms:created xsi:type="dcterms:W3CDTF">2002-07-27T03:19:07Z</dcterms:created>
  <dcterms:modified xsi:type="dcterms:W3CDTF">2024-09-06T01:07:09Z</dcterms:modified>
</cp:coreProperties>
</file>