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3" r:id="rId1"/>
    <p:sldMasterId id="2147484038" r:id="rId2"/>
    <p:sldMasterId id="2147484026" r:id="rId3"/>
    <p:sldMasterId id="2147484014" r:id="rId4"/>
  </p:sldMasterIdLst>
  <p:notesMasterIdLst>
    <p:notesMasterId r:id="rId72"/>
  </p:notesMasterIdLst>
  <p:sldIdLst>
    <p:sldId id="370" r:id="rId5"/>
    <p:sldId id="425" r:id="rId6"/>
    <p:sldId id="426" r:id="rId7"/>
    <p:sldId id="366" r:id="rId8"/>
    <p:sldId id="427" r:id="rId9"/>
    <p:sldId id="428" r:id="rId10"/>
    <p:sldId id="261" r:id="rId11"/>
    <p:sldId id="347" r:id="rId12"/>
    <p:sldId id="262" r:id="rId13"/>
    <p:sldId id="265" r:id="rId14"/>
    <p:sldId id="264" r:id="rId15"/>
    <p:sldId id="396" r:id="rId16"/>
    <p:sldId id="415" r:id="rId17"/>
    <p:sldId id="397" r:id="rId18"/>
    <p:sldId id="398" r:id="rId19"/>
    <p:sldId id="276" r:id="rId20"/>
    <p:sldId id="399" r:id="rId21"/>
    <p:sldId id="379" r:id="rId22"/>
    <p:sldId id="380" r:id="rId23"/>
    <p:sldId id="381" r:id="rId24"/>
    <p:sldId id="400" r:id="rId25"/>
    <p:sldId id="401" r:id="rId26"/>
    <p:sldId id="402" r:id="rId27"/>
    <p:sldId id="416" r:id="rId28"/>
    <p:sldId id="391" r:id="rId29"/>
    <p:sldId id="386" r:id="rId30"/>
    <p:sldId id="387" r:id="rId31"/>
    <p:sldId id="388" r:id="rId32"/>
    <p:sldId id="389" r:id="rId33"/>
    <p:sldId id="338" r:id="rId34"/>
    <p:sldId id="267" r:id="rId35"/>
    <p:sldId id="268" r:id="rId36"/>
    <p:sldId id="392" r:id="rId37"/>
    <p:sldId id="417" r:id="rId38"/>
    <p:sldId id="418" r:id="rId39"/>
    <p:sldId id="404" r:id="rId40"/>
    <p:sldId id="405" r:id="rId41"/>
    <p:sldId id="281" r:id="rId42"/>
    <p:sldId id="332" r:id="rId43"/>
    <p:sldId id="424" r:id="rId44"/>
    <p:sldId id="333" r:id="rId45"/>
    <p:sldId id="375" r:id="rId46"/>
    <p:sldId id="406" r:id="rId47"/>
    <p:sldId id="407" r:id="rId48"/>
    <p:sldId id="408" r:id="rId49"/>
    <p:sldId id="414" r:id="rId50"/>
    <p:sldId id="359" r:id="rId51"/>
    <p:sldId id="310" r:id="rId52"/>
    <p:sldId id="412" r:id="rId53"/>
    <p:sldId id="413" r:id="rId54"/>
    <p:sldId id="420" r:id="rId55"/>
    <p:sldId id="429" r:id="rId56"/>
    <p:sldId id="421" r:id="rId57"/>
    <p:sldId id="360" r:id="rId58"/>
    <p:sldId id="361" r:id="rId59"/>
    <p:sldId id="409" r:id="rId60"/>
    <p:sldId id="395" r:id="rId61"/>
    <p:sldId id="283" r:id="rId62"/>
    <p:sldId id="369" r:id="rId63"/>
    <p:sldId id="362" r:id="rId64"/>
    <p:sldId id="423" r:id="rId65"/>
    <p:sldId id="285" r:id="rId66"/>
    <p:sldId id="410" r:id="rId67"/>
    <p:sldId id="287" r:id="rId68"/>
    <p:sldId id="411" r:id="rId69"/>
    <p:sldId id="302" r:id="rId70"/>
    <p:sldId id="303"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C91"/>
    <a:srgbClr val="058DAD"/>
    <a:srgbClr val="055C40"/>
    <a:srgbClr val="638DAD"/>
    <a:srgbClr val="3333FF"/>
    <a:srgbClr val="333399"/>
    <a:srgbClr val="B2B2B2"/>
    <a:srgbClr val="800000"/>
    <a:srgbClr val="99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4" autoAdjust="0"/>
    <p:restoredTop sz="94775" autoAdjust="0"/>
  </p:normalViewPr>
  <p:slideViewPr>
    <p:cSldViewPr>
      <p:cViewPr varScale="1">
        <p:scale>
          <a:sx n="78" d="100"/>
          <a:sy n="78" d="100"/>
        </p:scale>
        <p:origin x="1358" y="67"/>
      </p:cViewPr>
      <p:guideLst>
        <p:guide orient="horz" pos="912"/>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8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276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747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276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59CA03D-014C-469A-BD23-D6E29E343671}" type="slidenum">
              <a:rPr lang="en-US"/>
              <a:pPr>
                <a:defRPr/>
              </a:pPr>
              <a:t>‹#›</a:t>
            </a:fld>
            <a:endParaRPr lang="en-US" dirty="0"/>
          </a:p>
        </p:txBody>
      </p:sp>
    </p:spTree>
    <p:extLst>
      <p:ext uri="{BB962C8B-B14F-4D97-AF65-F5344CB8AC3E}">
        <p14:creationId xmlns:p14="http://schemas.microsoft.com/office/powerpoint/2010/main" val="371447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ACF4E6F-3F10-4579-8D42-AF5DAE85CBE0}" type="slidenum">
              <a:rPr lang="en-US" altLang="en-US" smtClean="0"/>
              <a:pPr eaLnBrk="1" hangingPunct="1"/>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6183265-043E-4192-BAB6-D13DB7F2316D}" type="slidenum">
              <a:rPr lang="en-US" altLang="en-US" smtClean="0"/>
              <a:pPr eaLnBrk="1" hangingPunct="1"/>
              <a:t>19</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D2FBF4-25E9-467B-8EA8-8F3D12C7E03C}" type="slidenum">
              <a:rPr lang="en-US" altLang="en-US" smtClean="0"/>
              <a:pPr eaLnBrk="1" hangingPunct="1"/>
              <a:t>20</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0B91-A586-4A50-9E1C-32A0D9D6D9C4}" type="slidenum">
              <a:rPr lang="en-US" altLang="en-US" smtClean="0"/>
              <a:pPr eaLnBrk="1" hangingPunct="1"/>
              <a:t>26</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6267825-5324-4FC1-9AD2-2632E0133E05}" type="slidenum">
              <a:rPr lang="en-US" altLang="en-US" smtClean="0"/>
              <a:pPr eaLnBrk="1" hangingPunct="1"/>
              <a:t>27</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6AE348B-B785-4B13-853C-852DEEB4D840}" type="slidenum">
              <a:rPr lang="en-US" altLang="en-US" smtClean="0"/>
              <a:pPr eaLnBrk="1" hangingPunct="1"/>
              <a:t>28</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89D1420-3536-49D7-A6D3-8AE5FDC4CE3E}" type="slidenum">
              <a:rPr lang="en-US" altLang="en-US" smtClean="0"/>
              <a:pPr eaLnBrk="1" hangingPunct="1"/>
              <a:t>29</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A06E47-99B4-4D62-B1F5-B1205971E3F6}" type="slidenum">
              <a:rPr lang="en-US" altLang="en-US" smtClean="0"/>
              <a:pPr eaLnBrk="1" hangingPunct="1"/>
              <a:t>30</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767A1B2-FA4D-48DB-A63C-1BDE873BEE1D}" type="slidenum">
              <a:rPr lang="en-US" altLang="en-US" smtClean="0"/>
              <a:pPr eaLnBrk="1" hangingPunct="1"/>
              <a:t>31</a:t>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1620967-0D51-489D-BC3C-68D1E86DD140}" type="slidenum">
              <a:rPr lang="en-US" altLang="en-US" smtClean="0"/>
              <a:pPr eaLnBrk="1" hangingPunct="1"/>
              <a:t>32</a:t>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1751453-C574-402B-801F-00FB825877D1}" type="slidenum">
              <a:rPr lang="en-US" altLang="en-US" smtClean="0"/>
              <a:pPr eaLnBrk="1" hangingPunct="1"/>
              <a:t>38</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F32FBA-54FD-458E-A6CA-46B8A8ADA615}" type="slidenum">
              <a:rPr lang="en-US" altLang="en-US" smtClean="0"/>
              <a:pPr eaLnBrk="1" hangingPunct="1"/>
              <a:t>2</a:t>
            </a:fld>
            <a:endParaRPr lang="en-US" altLang="en-US" dirty="0"/>
          </a:p>
        </p:txBody>
      </p:sp>
    </p:spTree>
    <p:extLst>
      <p:ext uri="{BB962C8B-B14F-4D97-AF65-F5344CB8AC3E}">
        <p14:creationId xmlns:p14="http://schemas.microsoft.com/office/powerpoint/2010/main" val="2354034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C12A1F9-86CC-49DD-B060-36360CDAA5B3}" type="slidenum">
              <a:rPr lang="en-US" altLang="en-US" smtClean="0"/>
              <a:pPr eaLnBrk="1" hangingPunct="1"/>
              <a:t>39</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FF0241E-F7A8-4AF6-9B5F-9D1C26B343A1}" type="slidenum">
              <a:rPr lang="en-US" altLang="en-US" smtClean="0"/>
              <a:pPr eaLnBrk="1" hangingPunct="1"/>
              <a:t>41</a:t>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A3EC66-E6E7-4634-8588-C0FCFF72132B}" type="slidenum">
              <a:rPr lang="en-US" altLang="en-US" smtClean="0"/>
              <a:pPr eaLnBrk="1" hangingPunct="1"/>
              <a:t>42</a:t>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4A5C27-E7C8-431D-87D9-A78129E8EC57}" type="slidenum">
              <a:rPr lang="en-US" altLang="en-US" smtClean="0"/>
              <a:pPr eaLnBrk="1" hangingPunct="1"/>
              <a:t>47</a:t>
            </a:fld>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A5CB663-8F50-4447-A52C-755479F06BB1}" type="slidenum">
              <a:rPr lang="en-US" altLang="en-US" smtClean="0"/>
              <a:pPr eaLnBrk="1" hangingPunct="1"/>
              <a:t>48</a:t>
            </a:fld>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6C8C6D-A4B7-43A9-B691-739CC721202B}" type="slidenum">
              <a:rPr lang="en-US" altLang="en-US" smtClean="0"/>
              <a:pPr eaLnBrk="1" hangingPunct="1"/>
              <a:t>54</a:t>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28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53FDB47-77EF-4533-BFFE-39E056D397E3}" type="slidenum">
              <a:rPr lang="en-US" altLang="en-US" smtClean="0"/>
              <a:pPr eaLnBrk="1" hangingPunct="1"/>
              <a:t>55</a:t>
            </a:fld>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FCC264-D30B-4478-8128-93723256D61C}" type="slidenum">
              <a:rPr lang="en-US" altLang="en-US" smtClean="0"/>
              <a:pPr eaLnBrk="1" hangingPunct="1"/>
              <a:t>57</a:t>
            </a:fld>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59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74BE8CE-1989-4BA9-BCDC-3D1B4239FE15}" type="slidenum">
              <a:rPr lang="en-US" altLang="en-US" smtClean="0"/>
              <a:pPr eaLnBrk="1" hangingPunct="1"/>
              <a:t>58</a:t>
            </a:fld>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69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DE909D0-D092-4B5F-BFC7-5F0BE745D62A}" type="slidenum">
              <a:rPr lang="en-US" altLang="en-US" smtClean="0"/>
              <a:pPr eaLnBrk="1" hangingPunct="1"/>
              <a:t>59</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B0B7AA-409E-4D54-87CC-F61949BE64E3}" type="slidenum">
              <a:rPr lang="en-US" altLang="en-US" smtClean="0"/>
              <a:pPr eaLnBrk="1" hangingPunct="1"/>
              <a:t>7</a:t>
            </a:fld>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5FCC912-BB53-4F0F-AEBF-0CF4342E874C}" type="slidenum">
              <a:rPr lang="en-US" altLang="en-US" smtClean="0"/>
              <a:pPr eaLnBrk="1" hangingPunct="1"/>
              <a:t>60</a:t>
            </a:fld>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5B12FC7-B3A4-411A-A140-67D2AAACE82C}" type="slidenum">
              <a:rPr lang="en-US" altLang="en-US" smtClean="0"/>
              <a:pPr eaLnBrk="1" hangingPunct="1"/>
              <a:t>62</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10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F07EBD-7647-48E1-9173-ADF7E64848CF}" type="slidenum">
              <a:rPr lang="en-US" altLang="en-US" smtClean="0"/>
              <a:pPr eaLnBrk="1" hangingPunct="1"/>
              <a:t>64</a:t>
            </a:fld>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9BF5B04-F0F8-43DD-AEAD-187325F84E8D}" type="slidenum">
              <a:rPr lang="en-US" altLang="en-US" smtClean="0"/>
              <a:pPr eaLnBrk="1" hangingPunct="1"/>
              <a:t>66</a:t>
            </a:fld>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1F73AE-3D95-4F86-B56A-3E28DEE144B0}" type="slidenum">
              <a:rPr lang="en-US" altLang="en-US" smtClean="0"/>
              <a:pPr eaLnBrk="1" hangingPunct="1"/>
              <a:t>67</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E649854-6ED7-4BE9-8744-EE8AEBF52132}" type="slidenum">
              <a:rPr lang="en-US" altLang="en-US" smtClean="0"/>
              <a:pPr eaLnBrk="1" hangingPunct="1"/>
              <a:t>8</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7F32FBA-54FD-458E-A6CA-46B8A8ADA615}" type="slidenum">
              <a:rPr lang="en-US" altLang="en-US" smtClean="0"/>
              <a:pPr eaLnBrk="1" hangingPunct="1"/>
              <a:t>9</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23D7F3-B071-4152-8406-D12EC1554BD7}" type="slidenum">
              <a:rPr lang="en-US" altLang="en-US" smtClean="0"/>
              <a:pPr eaLnBrk="1" hangingPunct="1"/>
              <a:t>10</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E0CD93F-6240-4E9E-8FAC-2D462515F296}" type="slidenum">
              <a:rPr lang="en-US" altLang="en-US" smtClean="0"/>
              <a:pPr eaLnBrk="1" hangingPunct="1"/>
              <a:t>11</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A03DB6-97D9-4339-9BC1-1BCDB8022701}" type="slidenum">
              <a:rPr lang="en-US" altLang="en-US" smtClean="0"/>
              <a:pPr eaLnBrk="1" hangingPunct="1"/>
              <a:t>16</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DE7D9BE-3D5B-453D-A48A-4AC7FF65A133}" type="slidenum">
              <a:rPr lang="en-US" altLang="en-US" smtClean="0"/>
              <a:pPr eaLnBrk="1" hangingPunct="1"/>
              <a:t>18</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3.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4.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4.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10" name="Footer Placeholder 1">
            <a:extLst>
              <a:ext uri="{FF2B5EF4-FFF2-40B4-BE49-F238E27FC236}">
                <a16:creationId xmlns:a16="http://schemas.microsoft.com/office/drawing/2014/main" id="{D2F7E43D-81CB-4164-90BD-EE739018F9A7}"/>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23912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1">
            <a:extLst>
              <a:ext uri="{FF2B5EF4-FFF2-40B4-BE49-F238E27FC236}">
                <a16:creationId xmlns:a16="http://schemas.microsoft.com/office/drawing/2014/main" id="{E353EF5D-C05D-4A4B-85A0-24003722E587}"/>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3363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47033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182615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619675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006013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5185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362201"/>
            <a:ext cx="8415338" cy="6857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832632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055051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047446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43559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706735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320178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9596117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238495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3343227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924360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28431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2272416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5185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362201"/>
            <a:ext cx="8415338" cy="6857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84195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728748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45402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Footer Placeholder 1">
            <a:extLst>
              <a:ext uri="{FF2B5EF4-FFF2-40B4-BE49-F238E27FC236}">
                <a16:creationId xmlns:a16="http://schemas.microsoft.com/office/drawing/2014/main" id="{3F28D454-1502-4D49-AEC5-ED547750BB53}"/>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0246106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6951659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8552580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6806870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3040736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5619576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8490878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2709372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6838213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793925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95420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5185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362201"/>
            <a:ext cx="8415338" cy="6857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1">
            <a:extLst>
              <a:ext uri="{FF2B5EF4-FFF2-40B4-BE49-F238E27FC236}">
                <a16:creationId xmlns:a16="http://schemas.microsoft.com/office/drawing/2014/main" id="{938A351C-683D-4EB8-8BDF-D457E260B476}"/>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5330531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5944133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6300330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3634170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923267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75778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3661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057401"/>
            <a:ext cx="8415338" cy="3809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62975" y="2514600"/>
            <a:ext cx="8415338" cy="3809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47662" y="3048000"/>
            <a:ext cx="8415338" cy="3809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47662" y="3581400"/>
            <a:ext cx="8415338" cy="3809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47662" y="4191000"/>
            <a:ext cx="8415338" cy="3809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347662" y="4724400"/>
            <a:ext cx="8415338" cy="3809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357298" y="5334000"/>
            <a:ext cx="8415338" cy="3809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8"/>
          </p:nvPr>
        </p:nvSpPr>
        <p:spPr>
          <a:xfrm>
            <a:off x="332160" y="5835794"/>
            <a:ext cx="8415338" cy="3809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Footer Placeholder 1">
            <a:extLst>
              <a:ext uri="{FF2B5EF4-FFF2-40B4-BE49-F238E27FC236}">
                <a16:creationId xmlns:a16="http://schemas.microsoft.com/office/drawing/2014/main" id="{FF00520C-CFB0-433B-8CD5-6A252ADC2F76}"/>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23313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a:extLst>
              <a:ext uri="{FF2B5EF4-FFF2-40B4-BE49-F238E27FC236}">
                <a16:creationId xmlns:a16="http://schemas.microsoft.com/office/drawing/2014/main" id="{E58B6FD6-FF40-48BB-9E12-79C0D9DB5358}"/>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84904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9" name="Footer Placeholder 1">
            <a:extLst>
              <a:ext uri="{FF2B5EF4-FFF2-40B4-BE49-F238E27FC236}">
                <a16:creationId xmlns:a16="http://schemas.microsoft.com/office/drawing/2014/main" id="{44BDC73A-DA2A-47F3-B5FF-824B27075EDB}"/>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1539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1">
            <a:extLst>
              <a:ext uri="{FF2B5EF4-FFF2-40B4-BE49-F238E27FC236}">
                <a16:creationId xmlns:a16="http://schemas.microsoft.com/office/drawing/2014/main" id="{EEC26C36-3BED-433C-8108-614986DE07C0}"/>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28790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1">
            <a:extLst>
              <a:ext uri="{FF2B5EF4-FFF2-40B4-BE49-F238E27FC236}">
                <a16:creationId xmlns:a16="http://schemas.microsoft.com/office/drawing/2014/main" id="{4E5E21AF-2165-4A2D-9CBC-B0AB9C159484}"/>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41605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4.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50" r:id="rId5"/>
    <p:sldLayoutId id="2147484008" r:id="rId6"/>
    <p:sldLayoutId id="2147484009" r:id="rId7"/>
    <p:sldLayoutId id="2147484010" r:id="rId8"/>
    <p:sldLayoutId id="2147484025" r:id="rId9"/>
    <p:sldLayoutId id="2147484011" r:id="rId10"/>
    <p:sldLayoutId id="2147484012" r:id="rId11"/>
    <p:sldLayoutId id="2147484013" r:id="rId12"/>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16337255"/>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Text Placeholder 2"/>
          <p:cNvSpPr txBox="1">
            <a:spLocks/>
          </p:cNvSpPr>
          <p:nvPr userDrawn="1"/>
        </p:nvSpPr>
        <p:spPr>
          <a:xfrm>
            <a:off x="381000" y="2971800"/>
            <a:ext cx="8415338" cy="1412951"/>
          </a:xfrm>
          <a:prstGeom prst="rect">
            <a:avLst/>
          </a:prstGeom>
        </p:spPr>
        <p:txBody>
          <a:bodyPr vert="horz" wrap="square" lIns="0" tIns="0" rIns="0" bIns="0" rtlCol="0">
            <a:spAutoFit/>
          </a:bodyPr>
          <a:lst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8103252"/>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596668636"/>
      </p:ext>
    </p:extLst>
  </p:cSld>
  <p:clrMap bg1="lt1" tx1="dk1" bg2="lt2" tx2="dk2" accent1="accent1" accent2="accent2" accent3="accent3" accent4="accent4" accent5="accent5" accent6="accent6" hlink="hlink" folHlink="folHlink"/>
  <p:sldLayoutIdLst>
    <p:sldLayoutId id="2147484015" r:id="rId1"/>
    <p:sldLayoutId id="2147484016" r:id="rId2"/>
    <p:sldLayoutId id="2147484017" r:id="rId3"/>
    <p:sldLayoutId id="2147484018" r:id="rId4"/>
    <p:sldLayoutId id="2147484019" r:id="rId5"/>
    <p:sldLayoutId id="2147484020" r:id="rId6"/>
    <p:sldLayoutId id="2147484021" r:id="rId7"/>
    <p:sldLayoutId id="2147484022" r:id="rId8"/>
    <p:sldLayoutId id="2147484023" r:id="rId9"/>
    <p:sldLayoutId id="2147484024" r:id="rId10"/>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98500" y="3101444"/>
            <a:ext cx="7747000" cy="366254"/>
          </a:xfrm>
        </p:spPr>
        <p:txBody>
          <a:bodyPr/>
          <a:lstStyle/>
          <a:p>
            <a:r>
              <a:rPr lang="en-US" altLang="en-US" dirty="0"/>
              <a:t>Chapter 4</a:t>
            </a:r>
          </a:p>
        </p:txBody>
      </p:sp>
      <p:sp>
        <p:nvSpPr>
          <p:cNvPr id="3" name="Subtitle 2"/>
          <p:cNvSpPr>
            <a:spLocks noGrp="1"/>
          </p:cNvSpPr>
          <p:nvPr>
            <p:ph type="subTitle" idx="1"/>
          </p:nvPr>
        </p:nvSpPr>
        <p:spPr>
          <a:xfrm>
            <a:off x="698500" y="3730752"/>
            <a:ext cx="7747000" cy="233910"/>
          </a:xfrm>
        </p:spPr>
        <p:txBody>
          <a:bodyPr/>
          <a:lstStyle/>
          <a:p>
            <a:r>
              <a:rPr lang="en-US" altLang="en-US" dirty="0">
                <a:solidFill>
                  <a:schemeClr val="tx1"/>
                </a:solidFill>
              </a:rPr>
              <a:t>Control Structures I (Selection)</a:t>
            </a:r>
            <a:endParaRPr lang="en-US" dirty="0">
              <a:solidFill>
                <a:schemeClr val="tx1"/>
              </a:solidFill>
            </a:endParaRPr>
          </a:p>
        </p:txBody>
      </p:sp>
      <p:sp>
        <p:nvSpPr>
          <p:cNvPr id="4" name="Footer Placeholder 5">
            <a:extLst>
              <a:ext uri="{FF2B5EF4-FFF2-40B4-BE49-F238E27FC236}">
                <a16:creationId xmlns:a16="http://schemas.microsoft.com/office/drawing/2014/main" id="{17DC90F1-BBCD-4529-BD34-C397C68F8CC8}"/>
              </a:ext>
            </a:extLst>
          </p:cNvPr>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6"/>
          <p:cNvSpPr>
            <a:spLocks noGrp="1" noChangeArrowheads="1"/>
          </p:cNvSpPr>
          <p:nvPr>
            <p:ph type="title"/>
          </p:nvPr>
        </p:nvSpPr>
        <p:spPr/>
        <p:txBody>
          <a:bodyPr/>
          <a:lstStyle/>
          <a:p>
            <a:pPr eaLnBrk="1" hangingPunct="1"/>
            <a:r>
              <a:rPr lang="en-US" altLang="en-US" dirty="0">
                <a:latin typeface="+mn-lt"/>
              </a:rPr>
              <a:t>Control Structures (2 of 2)</a:t>
            </a:r>
          </a:p>
        </p:txBody>
      </p:sp>
      <p:sp>
        <p:nvSpPr>
          <p:cNvPr id="3" name="Text Placeholder 2"/>
          <p:cNvSpPr>
            <a:spLocks noGrp="1"/>
          </p:cNvSpPr>
          <p:nvPr>
            <p:ph idx="1"/>
          </p:nvPr>
        </p:nvSpPr>
        <p:spPr>
          <a:xfrm>
            <a:off x="365125" y="1538819"/>
            <a:ext cx="8415338" cy="204671"/>
          </a:xfrm>
        </p:spPr>
        <p:txBody>
          <a:bodyPr/>
          <a:lstStyle/>
          <a:p>
            <a:pPr marL="0" indent="0">
              <a:buNone/>
            </a:pPr>
            <a:r>
              <a:rPr lang="en-US" sz="1400" b="1" dirty="0"/>
              <a:t>FIGURE </a:t>
            </a:r>
            <a:r>
              <a:rPr lang="en-US" sz="1400" dirty="0"/>
              <a:t>4-1 Flow of execution</a:t>
            </a:r>
          </a:p>
        </p:txBody>
      </p:sp>
      <p:pic>
        <p:nvPicPr>
          <p:cNvPr id="1026" name="Content Placeholder 2" descr="Three control structures and their flow of execution.&#10;a.Sequence flow chart. A sequence flow chart starts and passes through statement 1, statement 2, ellipsis, statement 3 in the linear order from top to bottom and terminates at the end.&#10;b.Selection flow chart. A selection flow chart starts from the top and checks the conditional expression. If the conditional expression is true, statement 1 is executed. If the conditional expression is false, statement 1 is executed. Finally, it terminates at the end.&#10;c.Repetition flow chart. A repetition flow chart starts from the top and checks the conditional expression. If the conditional expression is true, a statement is executed. Program flow is directed back to the top of the loop, and the conditional is re-evaluated. As long as the conditional is evaluated as true, the process repeats. If the conditional is evaluated as false, then the process is terminated."/>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6996308" cy="381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p:txBody>
          <a:bodyPr/>
          <a:lstStyle/>
          <a:p>
            <a:r>
              <a:rPr lang="en-US" altLang="en-US" dirty="0">
                <a:latin typeface="+mn-lt"/>
              </a:rPr>
              <a:t>Selection: </a:t>
            </a:r>
            <a:r>
              <a:rPr lang="en-US" altLang="en-US" dirty="0">
                <a:latin typeface="Courier New" pitchFamily="49" charset="0"/>
              </a:rPr>
              <a:t>if</a:t>
            </a:r>
            <a:r>
              <a:rPr lang="en-US" altLang="en-US" dirty="0">
                <a:latin typeface="+mn-lt"/>
              </a:rPr>
              <a:t> and </a:t>
            </a:r>
            <a:r>
              <a:rPr lang="en-US" altLang="en-US" dirty="0">
                <a:latin typeface="Courier New" pitchFamily="49" charset="0"/>
              </a:rPr>
              <a:t>if...else</a:t>
            </a:r>
            <a:endParaRPr lang="en-US" altLang="en-US" dirty="0"/>
          </a:p>
        </p:txBody>
      </p:sp>
      <p:sp>
        <p:nvSpPr>
          <p:cNvPr id="6" name="Content Placeholder 5"/>
          <p:cNvSpPr>
            <a:spLocks noGrp="1"/>
          </p:cNvSpPr>
          <p:nvPr>
            <p:ph idx="1"/>
          </p:nvPr>
        </p:nvSpPr>
        <p:spPr>
          <a:xfrm>
            <a:off x="365125" y="1538818"/>
            <a:ext cx="8415338" cy="632481"/>
          </a:xfrm>
        </p:spPr>
        <p:txBody>
          <a:bodyPr/>
          <a:lstStyle/>
          <a:p>
            <a:r>
              <a:rPr lang="en-US" altLang="en-US" dirty="0"/>
              <a:t>An expression that evaluates to</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true</a:t>
            </a:r>
            <a:r>
              <a:rPr lang="en-US" altLang="en-US" dirty="0">
                <a:solidFill>
                  <a:srgbClr val="055C91"/>
                </a:solidFill>
              </a:rPr>
              <a:t> </a:t>
            </a:r>
            <a:r>
              <a:rPr lang="en-US" altLang="en-US" dirty="0"/>
              <a:t>or </a:t>
            </a:r>
            <a:r>
              <a:rPr lang="en-US" altLang="en-US" b="1" dirty="0">
                <a:solidFill>
                  <a:srgbClr val="055C91"/>
                </a:solidFill>
                <a:latin typeface="Courier New" pitchFamily="49" charset="0"/>
                <a:cs typeface="Courier New" pitchFamily="49" charset="0"/>
              </a:rPr>
              <a:t>false</a:t>
            </a:r>
            <a:r>
              <a:rPr lang="en-US" altLang="en-US" dirty="0">
                <a:cs typeface="Courier New" pitchFamily="49" charset="0"/>
              </a:rPr>
              <a:t> is called a logical expression</a:t>
            </a:r>
          </a:p>
          <a:p>
            <a:pPr lvl="1"/>
            <a:r>
              <a:rPr lang="en-US" altLang="en-US" dirty="0">
                <a:cs typeface="Courier New" pitchFamily="49" charset="0"/>
              </a:rPr>
              <a:t>“</a:t>
            </a:r>
            <a:r>
              <a:rPr lang="en-US" altLang="en-US" b="1" dirty="0">
                <a:latin typeface="Courier New" panose="02070309020205020404" pitchFamily="49" charset="0"/>
                <a:cs typeface="Courier New" panose="02070309020205020404" pitchFamily="49" charset="0"/>
              </a:rPr>
              <a:t>8 is greater than 3</a:t>
            </a:r>
            <a:r>
              <a:rPr lang="en-US" altLang="en-US" dirty="0">
                <a:cs typeface="Courier New" pitchFamily="49" charset="0"/>
              </a:rPr>
              <a:t>” is true</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Relational Operators</a:t>
            </a:r>
            <a:endParaRPr lang="en-IN" dirty="0">
              <a:latin typeface="+mn-lt"/>
            </a:endParaRPr>
          </a:p>
        </p:txBody>
      </p:sp>
      <p:sp>
        <p:nvSpPr>
          <p:cNvPr id="3" name="Content Placeholder 2"/>
          <p:cNvSpPr>
            <a:spLocks noGrp="1"/>
          </p:cNvSpPr>
          <p:nvPr>
            <p:ph idx="1"/>
          </p:nvPr>
        </p:nvSpPr>
        <p:spPr>
          <a:xfrm>
            <a:off x="881062" y="1524000"/>
            <a:ext cx="8415338" cy="204671"/>
          </a:xfrm>
        </p:spPr>
        <p:txBody>
          <a:bodyPr/>
          <a:lstStyle/>
          <a:p>
            <a:pPr marL="0" indent="0">
              <a:buNone/>
            </a:pPr>
            <a:r>
              <a:rPr lang="en-US" sz="1400" b="1" dirty="0"/>
              <a:t>TABLE 4-1 </a:t>
            </a:r>
            <a:r>
              <a:rPr lang="en-US" sz="1400" dirty="0"/>
              <a:t>Relational Operators in C++</a:t>
            </a:r>
          </a:p>
        </p:txBody>
      </p:sp>
      <p:graphicFrame>
        <p:nvGraphicFramePr>
          <p:cNvPr id="7" name="Table 7" descr="Tables are accessible to screen readers.">
            <a:extLst>
              <a:ext uri="{FF2B5EF4-FFF2-40B4-BE49-F238E27FC236}">
                <a16:creationId xmlns:a16="http://schemas.microsoft.com/office/drawing/2014/main" id="{74BD8F91-1899-46A5-985D-4E2AA826D90B}"/>
              </a:ext>
            </a:extLst>
          </p:cNvPr>
          <p:cNvGraphicFramePr>
            <a:graphicFrameLocks noGrp="1"/>
          </p:cNvGraphicFramePr>
          <p:nvPr>
            <p:ph idx="11"/>
            <p:extLst>
              <p:ext uri="{D42A27DB-BD31-4B8C-83A1-F6EECF244321}">
                <p14:modId xmlns:p14="http://schemas.microsoft.com/office/powerpoint/2010/main" val="303430294"/>
              </p:ext>
            </p:extLst>
          </p:nvPr>
        </p:nvGraphicFramePr>
        <p:xfrm>
          <a:off x="1095381" y="1905000"/>
          <a:ext cx="6954826" cy="2346960"/>
        </p:xfrm>
        <a:graphic>
          <a:graphicData uri="http://schemas.openxmlformats.org/drawingml/2006/table">
            <a:tbl>
              <a:tblPr firstRow="1" bandRow="1">
                <a:tableStyleId>{5C22544A-7EE6-4342-B048-85BDC9FD1C3A}</a:tableStyleId>
              </a:tblPr>
              <a:tblGrid>
                <a:gridCol w="3477413">
                  <a:extLst>
                    <a:ext uri="{9D8B030D-6E8A-4147-A177-3AD203B41FA5}">
                      <a16:colId xmlns:a16="http://schemas.microsoft.com/office/drawing/2014/main" val="3837038170"/>
                    </a:ext>
                  </a:extLst>
                </a:gridCol>
                <a:gridCol w="3477413">
                  <a:extLst>
                    <a:ext uri="{9D8B030D-6E8A-4147-A177-3AD203B41FA5}">
                      <a16:colId xmlns:a16="http://schemas.microsoft.com/office/drawing/2014/main" val="3257164042"/>
                    </a:ext>
                  </a:extLst>
                </a:gridCol>
              </a:tblGrid>
              <a:tr h="0">
                <a:tc>
                  <a:txBody>
                    <a:bodyPr/>
                    <a:lstStyle/>
                    <a:p>
                      <a:r>
                        <a:rPr lang="en-US" sz="1600" baseline="0" dirty="0">
                          <a:solidFill>
                            <a:schemeClr val="tx1"/>
                          </a:solidFill>
                        </a:rPr>
                        <a:t>Operator</a:t>
                      </a:r>
                    </a:p>
                  </a:txBody>
                  <a:tcPr marL="75570" marR="755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baseline="0" dirty="0">
                          <a:solidFill>
                            <a:schemeClr val="tx1"/>
                          </a:solidFill>
                        </a:rPr>
                        <a:t>Description</a:t>
                      </a:r>
                    </a:p>
                  </a:txBody>
                  <a:tcPr marL="75570" marR="755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84900190"/>
                  </a:ext>
                </a:extLst>
              </a:tr>
              <a:tr h="0">
                <a:tc>
                  <a:txBody>
                    <a:bodyPr/>
                    <a:lstStyle/>
                    <a:p>
                      <a:r>
                        <a:rPr lang="en-US" sz="1600" b="1"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600" baseline="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equal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7093050"/>
                  </a:ext>
                </a:extLst>
              </a:tr>
              <a:tr h="0">
                <a:tc>
                  <a:txBody>
                    <a:bodyPr/>
                    <a:lstStyle/>
                    <a:p>
                      <a:r>
                        <a:rPr lang="en-US" sz="1600" b="1"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600" baseline="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not equal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216645"/>
                  </a:ext>
                </a:extLst>
              </a:tr>
              <a:tr h="0">
                <a:tc>
                  <a:txBody>
                    <a:bodyPr/>
                    <a:lstStyle/>
                    <a:p>
                      <a:r>
                        <a:rPr lang="en-US" sz="1600" b="1" i="0" u="none" strike="noStrike" kern="1200" baseline="0" dirty="0">
                          <a:solidFill>
                            <a:schemeClr val="dk1"/>
                          </a:solidFill>
                          <a:latin typeface="Courier New" panose="02070309020205020404" pitchFamily="49" charset="0"/>
                          <a:ea typeface="+mn-ea"/>
                          <a:cs typeface="Courier New" panose="02070309020205020404" pitchFamily="49" charset="0"/>
                        </a:rPr>
                        <a:t>&lt;</a:t>
                      </a:r>
                      <a:endParaRPr lang="en-US" sz="1600" baseline="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less 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6338165"/>
                  </a:ext>
                </a:extLst>
              </a:tr>
              <a:tr h="0">
                <a:tc>
                  <a:txBody>
                    <a:bodyPr/>
                    <a:lstStyle/>
                    <a:p>
                      <a:r>
                        <a:rPr lang="en-US" sz="1600" b="1" baseline="0" dirty="0">
                          <a:solidFill>
                            <a:schemeClr val="tx1"/>
                          </a:solidFill>
                          <a:latin typeface="Courier New" panose="02070309020205020404" pitchFamily="49" charset="0"/>
                          <a:cs typeface="Courier New" panose="02070309020205020404" pitchFamily="49" charset="0"/>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less than or equal to</a:t>
                      </a:r>
                      <a:endParaRPr lang="en-US" sz="1600" baseline="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8986561"/>
                  </a:ext>
                </a:extLst>
              </a:tr>
              <a:tr h="0">
                <a:tc>
                  <a:txBody>
                    <a:bodyPr/>
                    <a:lstStyle/>
                    <a:p>
                      <a:r>
                        <a:rPr lang="en-US" sz="1600" b="1" baseline="0" dirty="0">
                          <a:solidFill>
                            <a:schemeClr val="tx1"/>
                          </a:solidFill>
                          <a:latin typeface="Courier New" panose="02070309020205020404" pitchFamily="49" charset="0"/>
                          <a:cs typeface="Courier New" panose="02070309020205020404" pitchFamily="49"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greater 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384985"/>
                  </a:ext>
                </a:extLst>
              </a:tr>
              <a:tr h="0">
                <a:tc>
                  <a:txBody>
                    <a:bodyPr/>
                    <a:lstStyle/>
                    <a:p>
                      <a:r>
                        <a:rPr lang="en-US" sz="1600" b="1" baseline="0" dirty="0">
                          <a:solidFill>
                            <a:schemeClr val="tx1"/>
                          </a:solidFill>
                          <a:latin typeface="Courier New" panose="02070309020205020404" pitchFamily="49" charset="0"/>
                          <a:cs typeface="Courier New" panose="02070309020205020404" pitchFamily="49" charset="0"/>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greater than or equal 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7650167"/>
                  </a:ext>
                </a:extLst>
              </a:tr>
            </a:tbl>
          </a:graphicData>
        </a:graphic>
      </p:graphicFrame>
      <p:sp>
        <p:nvSpPr>
          <p:cNvPr id="6" name="Content Placeholder 5"/>
          <p:cNvSpPr>
            <a:spLocks noGrp="1"/>
          </p:cNvSpPr>
          <p:nvPr>
            <p:ph idx="12"/>
          </p:nvPr>
        </p:nvSpPr>
        <p:spPr>
          <a:xfrm>
            <a:off x="362975" y="4876800"/>
            <a:ext cx="8415338" cy="742511"/>
          </a:xfrm>
        </p:spPr>
        <p:txBody>
          <a:bodyPr/>
          <a:lstStyle/>
          <a:p>
            <a:r>
              <a:rPr lang="en-US" dirty="0"/>
              <a:t>Each relational operator is a binary operator (requires two operands)</a:t>
            </a:r>
          </a:p>
          <a:p>
            <a:r>
              <a:rPr lang="en-US" dirty="0"/>
              <a:t>Expressions using these operators always evaluate to</a:t>
            </a:r>
            <a:r>
              <a:rPr lang="en-US" dirty="0">
                <a:solidFill>
                  <a:srgbClr val="055C91"/>
                </a:solidFill>
              </a:rPr>
              <a:t> </a:t>
            </a:r>
            <a:r>
              <a:rPr lang="en-US" b="1" dirty="0">
                <a:solidFill>
                  <a:srgbClr val="055C91"/>
                </a:solidFill>
                <a:latin typeface="Courier New" panose="02070309020205020404" pitchFamily="49" charset="0"/>
                <a:cs typeface="Courier New" panose="02070309020205020404" pitchFamily="49" charset="0"/>
              </a:rPr>
              <a:t>true</a:t>
            </a:r>
            <a:r>
              <a:rPr lang="en-US" dirty="0">
                <a:solidFill>
                  <a:srgbClr val="055C91"/>
                </a:solidFill>
              </a:rPr>
              <a:t> </a:t>
            </a:r>
            <a:r>
              <a:rPr lang="en-US" dirty="0"/>
              <a:t>or </a:t>
            </a:r>
            <a:r>
              <a:rPr lang="en-US" b="1" dirty="0">
                <a:solidFill>
                  <a:srgbClr val="055C91"/>
                </a:solidFill>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391389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Relational Operators and Simple Data Types</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dirty="0"/>
              <a:t>You can use the relational operators with all three simple data types</a:t>
            </a:r>
          </a:p>
        </p:txBody>
      </p:sp>
      <p:sp>
        <p:nvSpPr>
          <p:cNvPr id="4" name="Content Placeholder 3"/>
          <p:cNvSpPr>
            <a:spLocks noGrp="1"/>
          </p:cNvSpPr>
          <p:nvPr>
            <p:ph idx="11"/>
          </p:nvPr>
        </p:nvSpPr>
        <p:spPr>
          <a:xfrm>
            <a:off x="804862" y="2450812"/>
            <a:ext cx="8186738" cy="292388"/>
          </a:xfrm>
        </p:spPr>
        <p:txBody>
          <a:bodyPr/>
          <a:lstStyle/>
          <a:p>
            <a:pPr marL="0" indent="0">
              <a:buNone/>
            </a:pPr>
            <a:r>
              <a:rPr lang="en-IN" b="1" dirty="0">
                <a:solidFill>
                  <a:srgbClr val="055C91"/>
                </a:solidFill>
              </a:rPr>
              <a:t>EXAMPLE 4-1</a:t>
            </a:r>
          </a:p>
        </p:txBody>
      </p:sp>
      <p:graphicFrame>
        <p:nvGraphicFramePr>
          <p:cNvPr id="7" name="Table 7" descr="Tables are accessible to screen readers.">
            <a:extLst>
              <a:ext uri="{FF2B5EF4-FFF2-40B4-BE49-F238E27FC236}">
                <a16:creationId xmlns:a16="http://schemas.microsoft.com/office/drawing/2014/main" id="{5A3BC72E-1892-4B2E-B39D-53FE19F72B8F}"/>
              </a:ext>
            </a:extLst>
          </p:cNvPr>
          <p:cNvGraphicFramePr>
            <a:graphicFrameLocks noGrp="1"/>
          </p:cNvGraphicFramePr>
          <p:nvPr>
            <p:ph idx="12"/>
            <p:extLst>
              <p:ext uri="{D42A27DB-BD31-4B8C-83A1-F6EECF244321}">
                <p14:modId xmlns:p14="http://schemas.microsoft.com/office/powerpoint/2010/main" val="732251283"/>
              </p:ext>
            </p:extLst>
          </p:nvPr>
        </p:nvGraphicFramePr>
        <p:xfrm>
          <a:off x="746053" y="2971800"/>
          <a:ext cx="7650306" cy="2225040"/>
        </p:xfrm>
        <a:graphic>
          <a:graphicData uri="http://schemas.openxmlformats.org/drawingml/2006/table">
            <a:tbl>
              <a:tblPr firstRow="1" bandRow="1">
                <a:tableStyleId>{5C22544A-7EE6-4342-B048-85BDC9FD1C3A}</a:tableStyleId>
              </a:tblPr>
              <a:tblGrid>
                <a:gridCol w="1997147">
                  <a:extLst>
                    <a:ext uri="{9D8B030D-6E8A-4147-A177-3AD203B41FA5}">
                      <a16:colId xmlns:a16="http://schemas.microsoft.com/office/drawing/2014/main" val="59620163"/>
                    </a:ext>
                  </a:extLst>
                </a:gridCol>
                <a:gridCol w="3103057">
                  <a:extLst>
                    <a:ext uri="{9D8B030D-6E8A-4147-A177-3AD203B41FA5}">
                      <a16:colId xmlns:a16="http://schemas.microsoft.com/office/drawing/2014/main" val="2628554757"/>
                    </a:ext>
                  </a:extLst>
                </a:gridCol>
                <a:gridCol w="2550102">
                  <a:extLst>
                    <a:ext uri="{9D8B030D-6E8A-4147-A177-3AD203B41FA5}">
                      <a16:colId xmlns:a16="http://schemas.microsoft.com/office/drawing/2014/main" val="668080874"/>
                    </a:ext>
                  </a:extLst>
                </a:gridCol>
              </a:tblGrid>
              <a:tr h="370840">
                <a:tc>
                  <a:txBody>
                    <a:bodyPr/>
                    <a:lstStyle/>
                    <a:p>
                      <a:r>
                        <a:rPr lang="en-US" dirty="0">
                          <a:solidFill>
                            <a:schemeClr val="tx1"/>
                          </a:solidFill>
                        </a:rPr>
                        <a:t>Expression</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solidFill>
                            <a:schemeClr val="tx1"/>
                          </a:solidFill>
                        </a:rPr>
                        <a:t>Meaning</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dirty="0">
                          <a:solidFill>
                            <a:schemeClr val="tx1"/>
                          </a:solidFill>
                        </a:rPr>
                        <a:t>Value</a:t>
                      </a: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77307260"/>
                  </a:ext>
                </a:extLst>
              </a:tr>
              <a:tr h="370840">
                <a:tc>
                  <a:txBody>
                    <a:bodyPr/>
                    <a:lstStyle/>
                    <a:p>
                      <a:r>
                        <a:rPr lang="en-US" sz="1800" b="1" i="0" u="none" strike="noStrike" kern="1200" baseline="0" dirty="0">
                          <a:solidFill>
                            <a:schemeClr val="dk1"/>
                          </a:solidFill>
                          <a:latin typeface="+mn-lt"/>
                          <a:ea typeface="+mn-ea"/>
                          <a:cs typeface="+mn-cs"/>
                        </a:rPr>
                        <a:t>8 &lt; 15</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8 </a:t>
                      </a:r>
                      <a:r>
                        <a:rPr lang="en-US" sz="1800" b="0" i="0" u="none" strike="noStrike" kern="1200" baseline="0" dirty="0">
                          <a:solidFill>
                            <a:schemeClr val="dk1"/>
                          </a:solidFill>
                          <a:latin typeface="+mn-lt"/>
                          <a:ea typeface="+mn-ea"/>
                          <a:cs typeface="+mn-cs"/>
                        </a:rPr>
                        <a:t>is less than </a:t>
                      </a:r>
                      <a:r>
                        <a:rPr lang="en-US" sz="1800" b="1" i="0" u="none" strike="noStrike" kern="1200" baseline="0" dirty="0">
                          <a:solidFill>
                            <a:schemeClr val="dk1"/>
                          </a:solidFill>
                          <a:latin typeface="+mn-lt"/>
                          <a:ea typeface="+mn-ea"/>
                          <a:cs typeface="+mn-cs"/>
                        </a:rPr>
                        <a:t>15</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True</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4688946"/>
                  </a:ext>
                </a:extLst>
              </a:tr>
              <a:tr h="370840">
                <a:tc>
                  <a:txBody>
                    <a:bodyPr/>
                    <a:lstStyle/>
                    <a:p>
                      <a:r>
                        <a:rPr lang="en-US" sz="1800" b="1" i="0" u="none" strike="noStrike" kern="1200" baseline="0" dirty="0">
                          <a:solidFill>
                            <a:schemeClr val="dk1"/>
                          </a:solidFill>
                          <a:latin typeface="+mn-lt"/>
                          <a:ea typeface="+mn-ea"/>
                          <a:cs typeface="+mn-cs"/>
                        </a:rPr>
                        <a:t>6 != 6</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6 </a:t>
                      </a:r>
                      <a:r>
                        <a:rPr lang="en-US" sz="1800" b="0" i="0" u="none" strike="noStrike" kern="1200" baseline="0" dirty="0">
                          <a:solidFill>
                            <a:schemeClr val="dk1"/>
                          </a:solidFill>
                          <a:latin typeface="+mn-lt"/>
                          <a:ea typeface="+mn-ea"/>
                          <a:cs typeface="+mn-cs"/>
                        </a:rPr>
                        <a:t>is not equal to </a:t>
                      </a:r>
                      <a:r>
                        <a:rPr lang="en-US" sz="1800" b="1" i="0" u="none" strike="noStrike" kern="1200" baseline="0" dirty="0">
                          <a:solidFill>
                            <a:schemeClr val="dk1"/>
                          </a:solidFill>
                          <a:latin typeface="+mn-lt"/>
                          <a:ea typeface="+mn-ea"/>
                          <a:cs typeface="+mn-cs"/>
                        </a:rPr>
                        <a:t>6</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false</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9537680"/>
                  </a:ext>
                </a:extLst>
              </a:tr>
              <a:tr h="370840">
                <a:tc>
                  <a:txBody>
                    <a:bodyPr/>
                    <a:lstStyle/>
                    <a:p>
                      <a:r>
                        <a:rPr lang="en-US" sz="1800" b="1" i="0" u="none" strike="noStrike" kern="1200" baseline="0" dirty="0">
                          <a:solidFill>
                            <a:schemeClr val="dk1"/>
                          </a:solidFill>
                          <a:latin typeface="+mn-lt"/>
                          <a:ea typeface="+mn-ea"/>
                          <a:cs typeface="+mn-cs"/>
                        </a:rPr>
                        <a:t>2.5 &gt; 5.8</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2.5 </a:t>
                      </a:r>
                      <a:r>
                        <a:rPr lang="en-US" sz="1800" b="0" i="0" u="none" strike="noStrike" kern="1200" baseline="0" dirty="0">
                          <a:solidFill>
                            <a:schemeClr val="dk1"/>
                          </a:solidFill>
                          <a:latin typeface="+mn-lt"/>
                          <a:ea typeface="+mn-ea"/>
                          <a:cs typeface="+mn-cs"/>
                        </a:rPr>
                        <a:t>is greater than </a:t>
                      </a:r>
                      <a:r>
                        <a:rPr lang="en-US" sz="1800" b="1" i="0" u="none" strike="noStrike" kern="1200" baseline="0" dirty="0">
                          <a:solidFill>
                            <a:schemeClr val="dk1"/>
                          </a:solidFill>
                          <a:latin typeface="+mn-lt"/>
                          <a:ea typeface="+mn-ea"/>
                          <a:cs typeface="+mn-cs"/>
                        </a:rPr>
                        <a:t>5.8</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false</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1210422"/>
                  </a:ext>
                </a:extLst>
              </a:tr>
              <a:tr h="370840">
                <a:tc>
                  <a:txBody>
                    <a:bodyPr/>
                    <a:lstStyle/>
                    <a:p>
                      <a:r>
                        <a:rPr lang="en-US" sz="1800" b="1" i="0" u="none" strike="noStrike" kern="1200" baseline="0" dirty="0">
                          <a:solidFill>
                            <a:schemeClr val="dk1"/>
                          </a:solidFill>
                          <a:latin typeface="+mn-lt"/>
                          <a:ea typeface="+mn-ea"/>
                          <a:cs typeface="+mn-cs"/>
                        </a:rPr>
                        <a:t>5.9 &lt;= 7.5</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5.9 </a:t>
                      </a:r>
                      <a:r>
                        <a:rPr lang="en-US" sz="1800" b="0" i="0" u="none" strike="noStrike" kern="1200" baseline="0" dirty="0">
                          <a:solidFill>
                            <a:schemeClr val="dk1"/>
                          </a:solidFill>
                          <a:latin typeface="+mn-lt"/>
                          <a:ea typeface="+mn-ea"/>
                          <a:cs typeface="+mn-cs"/>
                        </a:rPr>
                        <a:t>is less than or equal to </a:t>
                      </a:r>
                      <a:r>
                        <a:rPr lang="en-US" sz="1800" b="1" i="0" u="none" strike="noStrike" kern="1200" baseline="0" dirty="0">
                          <a:solidFill>
                            <a:schemeClr val="dk1"/>
                          </a:solidFill>
                          <a:latin typeface="+mn-lt"/>
                          <a:ea typeface="+mn-ea"/>
                          <a:cs typeface="+mn-cs"/>
                        </a:rPr>
                        <a:t>7.5</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true</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9809953"/>
                  </a:ext>
                </a:extLst>
              </a:tr>
              <a:tr h="370840">
                <a:tc>
                  <a:txBody>
                    <a:bodyPr/>
                    <a:lstStyle/>
                    <a:p>
                      <a:r>
                        <a:rPr lang="en-US" sz="1800" b="1" i="0" u="none" strike="noStrike" kern="1200" baseline="0" dirty="0">
                          <a:solidFill>
                            <a:schemeClr val="dk1"/>
                          </a:solidFill>
                          <a:latin typeface="+mn-lt"/>
                          <a:ea typeface="+mn-ea"/>
                          <a:cs typeface="+mn-cs"/>
                        </a:rPr>
                        <a:t>7 &lt;= 10.4</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7 </a:t>
                      </a:r>
                      <a:r>
                        <a:rPr lang="en-US" sz="1800" b="0" i="0" u="none" strike="noStrike" kern="1200" baseline="0" dirty="0">
                          <a:solidFill>
                            <a:schemeClr val="dk1"/>
                          </a:solidFill>
                          <a:latin typeface="+mn-lt"/>
                          <a:ea typeface="+mn-ea"/>
                          <a:cs typeface="+mn-cs"/>
                        </a:rPr>
                        <a:t>is less than or equal to </a:t>
                      </a:r>
                      <a:r>
                        <a:rPr lang="en-US" sz="1800" b="1" i="0" u="none" strike="noStrike" kern="1200" baseline="0" dirty="0">
                          <a:solidFill>
                            <a:schemeClr val="dk1"/>
                          </a:solidFill>
                          <a:latin typeface="+mn-lt"/>
                          <a:ea typeface="+mn-ea"/>
                          <a:cs typeface="+mn-cs"/>
                        </a:rPr>
                        <a:t>10.4</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dk1"/>
                          </a:solidFill>
                          <a:latin typeface="+mn-lt"/>
                          <a:ea typeface="+mn-ea"/>
                          <a:cs typeface="+mn-cs"/>
                        </a:rPr>
                        <a:t>true</a:t>
                      </a:r>
                      <a:endParaRPr lang="en-US" dirty="0">
                        <a:solidFill>
                          <a:schemeClr val="tx1"/>
                        </a:solidFill>
                      </a:endParaRPr>
                    </a:p>
                  </a:txBody>
                  <a:tcPr marL="83127" marR="831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6518685"/>
                  </a:ext>
                </a:extLst>
              </a:tr>
            </a:tbl>
          </a:graphicData>
        </a:graphic>
      </p:graphicFrame>
    </p:spTree>
    <p:extLst>
      <p:ext uri="{BB962C8B-B14F-4D97-AF65-F5344CB8AC3E}">
        <p14:creationId xmlns:p14="http://schemas.microsoft.com/office/powerpoint/2010/main" val="210388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Comparing Characters</a:t>
            </a:r>
            <a:endParaRPr lang="en-IN" dirty="0">
              <a:latin typeface="+mn-lt"/>
            </a:endParaRPr>
          </a:p>
        </p:txBody>
      </p:sp>
      <p:sp>
        <p:nvSpPr>
          <p:cNvPr id="3" name="Content Placeholder 2"/>
          <p:cNvSpPr>
            <a:spLocks noGrp="1"/>
          </p:cNvSpPr>
          <p:nvPr>
            <p:ph idx="1"/>
          </p:nvPr>
        </p:nvSpPr>
        <p:spPr>
          <a:xfrm>
            <a:off x="365125" y="1538819"/>
            <a:ext cx="8415338" cy="1361911"/>
          </a:xfrm>
        </p:spPr>
        <p:txBody>
          <a:bodyPr/>
          <a:lstStyle/>
          <a:p>
            <a:r>
              <a:rPr lang="en-US" altLang="en-US" dirty="0"/>
              <a:t>In an expression of </a:t>
            </a:r>
            <a:r>
              <a:rPr lang="en-US" altLang="en-US" b="1" dirty="0">
                <a:latin typeface="Courier New" pitchFamily="49" charset="0"/>
                <a:cs typeface="Courier New" pitchFamily="49" charset="0"/>
              </a:rPr>
              <a:t>char</a:t>
            </a:r>
            <a:r>
              <a:rPr lang="en-US" altLang="en-US" dirty="0"/>
              <a:t> values using relational operators:</a:t>
            </a:r>
          </a:p>
          <a:p>
            <a:pPr lvl="1"/>
            <a:r>
              <a:rPr lang="en-US" altLang="en-US" dirty="0"/>
              <a:t>The result depends on the machine’s collating sequence</a:t>
            </a:r>
          </a:p>
          <a:p>
            <a:pPr lvl="2"/>
            <a:r>
              <a:rPr lang="en-US" altLang="en-US" dirty="0"/>
              <a:t>ASCII character set</a:t>
            </a:r>
          </a:p>
          <a:p>
            <a:r>
              <a:rPr lang="en-US" altLang="en-US" dirty="0"/>
              <a:t>Logical (Boolean) expressions:</a:t>
            </a:r>
          </a:p>
        </p:txBody>
      </p:sp>
      <p:sp>
        <p:nvSpPr>
          <p:cNvPr id="4" name="Content Placeholder 3"/>
          <p:cNvSpPr>
            <a:spLocks noGrp="1"/>
          </p:cNvSpPr>
          <p:nvPr>
            <p:ph idx="11"/>
          </p:nvPr>
        </p:nvSpPr>
        <p:spPr>
          <a:xfrm>
            <a:off x="347663" y="3048001"/>
            <a:ext cx="3005138" cy="263149"/>
          </a:xfrm>
        </p:spPr>
        <p:txBody>
          <a:bodyPr/>
          <a:lstStyle/>
          <a:p>
            <a:pPr lvl="1"/>
            <a:r>
              <a:rPr lang="en-US" altLang="en-US" dirty="0"/>
              <a:t>Include expressions such as</a:t>
            </a:r>
            <a:endParaRPr lang="en-IN" dirty="0"/>
          </a:p>
        </p:txBody>
      </p:sp>
      <p:pic>
        <p:nvPicPr>
          <p:cNvPr id="15" name="Content Placeholder 4" descr="4 less than 6 and left single quotation mark R right single quotation mark greater than left single quotation mark T right single quotation mark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9111" t="21704" b="34311"/>
          <a:stretch/>
        </p:blipFill>
        <p:spPr bwMode="auto">
          <a:xfrm>
            <a:off x="3429000" y="3075943"/>
            <a:ext cx="2327251" cy="19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47662" y="3352800"/>
            <a:ext cx="8415338" cy="606705"/>
          </a:xfrm>
        </p:spPr>
        <p:txBody>
          <a:bodyPr/>
          <a:lstStyle/>
          <a:p>
            <a:pPr lvl="1"/>
            <a:r>
              <a:rPr lang="en-US" altLang="en-US" dirty="0"/>
              <a:t>Return an integer value of </a:t>
            </a:r>
            <a:r>
              <a:rPr lang="en-US" altLang="en-US" b="1" dirty="0">
                <a:latin typeface="Courier New" pitchFamily="49" charset="0"/>
                <a:cs typeface="Courier New" pitchFamily="49" charset="0"/>
              </a:rPr>
              <a:t>1</a:t>
            </a:r>
            <a:r>
              <a:rPr lang="en-US" altLang="en-US" dirty="0"/>
              <a:t> if the logical expression evaluates to </a:t>
            </a:r>
            <a:r>
              <a:rPr lang="en-US" altLang="en-US" b="1" dirty="0">
                <a:solidFill>
                  <a:srgbClr val="055C91"/>
                </a:solidFill>
                <a:latin typeface="Courier New" pitchFamily="49" charset="0"/>
                <a:cs typeface="Courier New" pitchFamily="49" charset="0"/>
              </a:rPr>
              <a:t>true</a:t>
            </a:r>
            <a:endParaRPr lang="en-US" altLang="en-US" b="1" dirty="0">
              <a:solidFill>
                <a:srgbClr val="055C91"/>
              </a:solidFill>
            </a:endParaRPr>
          </a:p>
          <a:p>
            <a:pPr lvl="1"/>
            <a:r>
              <a:rPr lang="en-US" altLang="en-US" dirty="0"/>
              <a:t>Return an integer value of </a:t>
            </a:r>
            <a:r>
              <a:rPr lang="en-US" altLang="en-US" b="1" dirty="0">
                <a:latin typeface="Courier New" pitchFamily="49" charset="0"/>
                <a:cs typeface="Courier New" pitchFamily="49" charset="0"/>
              </a:rPr>
              <a:t>0</a:t>
            </a:r>
            <a:r>
              <a:rPr lang="en-US" altLang="en-US" dirty="0"/>
              <a:t> otherwise</a:t>
            </a:r>
          </a:p>
        </p:txBody>
      </p:sp>
    </p:spTree>
    <p:extLst>
      <p:ext uri="{BB962C8B-B14F-4D97-AF65-F5344CB8AC3E}">
        <p14:creationId xmlns:p14="http://schemas.microsoft.com/office/powerpoint/2010/main" val="363461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One-Way Selection (1 of 2)</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One-way selection syntax</a:t>
            </a:r>
          </a:p>
        </p:txBody>
      </p:sp>
      <p:pic>
        <p:nvPicPr>
          <p:cNvPr id="4098" name="Content Placeholder 3" descr="if (expression)&#10;    statemen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64948" y="1978244"/>
            <a:ext cx="2135145" cy="68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2975" y="2819400"/>
            <a:ext cx="8415338" cy="1766381"/>
          </a:xfrm>
        </p:spPr>
        <p:txBody>
          <a:bodyPr/>
          <a:lstStyle/>
          <a:p>
            <a:pPr>
              <a:spcBef>
                <a:spcPts val="675"/>
              </a:spcBef>
            </a:pPr>
            <a:r>
              <a:rPr lang="en-US" altLang="en-US" dirty="0"/>
              <a:t>The statement is:</a:t>
            </a:r>
          </a:p>
          <a:p>
            <a:pPr lvl="1">
              <a:spcBef>
                <a:spcPts val="675"/>
              </a:spcBef>
            </a:pPr>
            <a:r>
              <a:rPr lang="en-US" altLang="en-US" dirty="0"/>
              <a:t>Executed if the value of the expression is </a:t>
            </a:r>
            <a:r>
              <a:rPr lang="en-US" altLang="en-US" b="1" dirty="0">
                <a:solidFill>
                  <a:srgbClr val="055C91"/>
                </a:solidFill>
                <a:latin typeface="Courier New" pitchFamily="49" charset="0"/>
              </a:rPr>
              <a:t>true</a:t>
            </a:r>
          </a:p>
          <a:p>
            <a:pPr lvl="1">
              <a:spcBef>
                <a:spcPts val="675"/>
              </a:spcBef>
            </a:pPr>
            <a:r>
              <a:rPr lang="en-US" altLang="en-US" dirty="0"/>
              <a:t>Bypassed if the value is </a:t>
            </a:r>
            <a:r>
              <a:rPr lang="en-US" altLang="en-US" b="1" dirty="0">
                <a:solidFill>
                  <a:srgbClr val="055C91"/>
                </a:solidFill>
                <a:latin typeface="Courier New" pitchFamily="49" charset="0"/>
              </a:rPr>
              <a:t>false</a:t>
            </a:r>
            <a:r>
              <a:rPr lang="en-US" altLang="en-US" dirty="0"/>
              <a:t>;  program goes to the next statement</a:t>
            </a:r>
          </a:p>
          <a:p>
            <a:pPr>
              <a:spcBef>
                <a:spcPts val="675"/>
              </a:spcBef>
            </a:pPr>
            <a:r>
              <a:rPr lang="en-US" altLang="en-US" dirty="0"/>
              <a:t>The </a:t>
            </a:r>
            <a:r>
              <a:rPr lang="en-US" altLang="en-US" b="1" dirty="0">
                <a:latin typeface="Courier New" pitchFamily="49" charset="0"/>
              </a:rPr>
              <a:t>expression</a:t>
            </a:r>
            <a:r>
              <a:rPr lang="en-US" altLang="en-US" dirty="0">
                <a:latin typeface="Courier New" pitchFamily="49" charset="0"/>
              </a:rPr>
              <a:t> </a:t>
            </a:r>
            <a:r>
              <a:rPr lang="en-US" altLang="en-US" dirty="0"/>
              <a:t>is also called a </a:t>
            </a:r>
            <a:r>
              <a:rPr lang="en-US" altLang="en-US" u="sng" dirty="0"/>
              <a:t>decision maker</a:t>
            </a:r>
          </a:p>
          <a:p>
            <a:pPr>
              <a:spcBef>
                <a:spcPts val="675"/>
              </a:spcBef>
            </a:pPr>
            <a:r>
              <a:rPr lang="en-US" altLang="en-US" dirty="0"/>
              <a:t>The statement following the </a:t>
            </a:r>
            <a:r>
              <a:rPr lang="en-US" altLang="en-US" b="1" dirty="0">
                <a:latin typeface="Courier New" panose="02070309020205020404" pitchFamily="49" charset="0"/>
                <a:cs typeface="Courier New" panose="02070309020205020404" pitchFamily="49" charset="0"/>
              </a:rPr>
              <a:t>expression</a:t>
            </a:r>
            <a:r>
              <a:rPr lang="en-US" altLang="en-US" dirty="0"/>
              <a:t> is also called the </a:t>
            </a:r>
            <a:r>
              <a:rPr lang="en-US" altLang="en-US" u="sng" dirty="0"/>
              <a:t>action statement</a:t>
            </a:r>
          </a:p>
        </p:txBody>
      </p:sp>
    </p:spTree>
    <p:extLst>
      <p:ext uri="{BB962C8B-B14F-4D97-AF65-F5344CB8AC3E}">
        <p14:creationId xmlns:p14="http://schemas.microsoft.com/office/powerpoint/2010/main" val="3695606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pPr eaLnBrk="1" hangingPunct="1"/>
            <a:r>
              <a:rPr lang="en-US" altLang="en-US" dirty="0">
                <a:latin typeface="+mn-lt"/>
              </a:rPr>
              <a:t>One-Way Selection (2 of 2)</a:t>
            </a:r>
          </a:p>
        </p:txBody>
      </p:sp>
      <p:sp>
        <p:nvSpPr>
          <p:cNvPr id="3" name="Text Placeholder 2"/>
          <p:cNvSpPr>
            <a:spLocks noGrp="1"/>
          </p:cNvSpPr>
          <p:nvPr>
            <p:ph idx="1"/>
          </p:nvPr>
        </p:nvSpPr>
        <p:spPr>
          <a:xfrm>
            <a:off x="365125" y="1538819"/>
            <a:ext cx="8415338" cy="204671"/>
          </a:xfrm>
        </p:spPr>
        <p:txBody>
          <a:bodyPr/>
          <a:lstStyle/>
          <a:p>
            <a:pPr marL="0" indent="0">
              <a:buNone/>
            </a:pPr>
            <a:r>
              <a:rPr lang="en-US" sz="1400" b="1" dirty="0"/>
              <a:t>FIGURE 4-2 </a:t>
            </a:r>
            <a:r>
              <a:rPr lang="en-US" sz="1400" dirty="0"/>
              <a:t>One-way selection</a:t>
            </a:r>
          </a:p>
        </p:txBody>
      </p:sp>
      <p:pic>
        <p:nvPicPr>
          <p:cNvPr id="5122" name="Content Placeholder 2" descr="Flow chart depicts the one-way selection. The flow chart starts with a small sphere that leads to a diamond-shaped structure that reads expression. This further leads to another sphere through an arrow if a false condition occurs. An arrow from the expression points toward the right box that reads statement. Statement is further connected to the second sphere."/>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80445" y="1828800"/>
            <a:ext cx="6401355" cy="248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Two-Way Selection (1 of 2)</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Two-way selection syntax</a:t>
            </a:r>
          </a:p>
        </p:txBody>
      </p:sp>
      <p:pic>
        <p:nvPicPr>
          <p:cNvPr id="6146" name="Content Placeholder 3" descr="if (expression)&#10;    statement1&#10;else&#10;    statement2"/>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00837" y="1905000"/>
            <a:ext cx="2347163" cy="1225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2975" y="3276600"/>
            <a:ext cx="8415338" cy="928331"/>
          </a:xfrm>
        </p:spPr>
        <p:txBody>
          <a:bodyPr/>
          <a:lstStyle/>
          <a:p>
            <a:r>
              <a:rPr lang="en-US" altLang="en-US" dirty="0"/>
              <a:t>If </a:t>
            </a:r>
            <a:r>
              <a:rPr lang="en-US" altLang="en-US" b="1" dirty="0">
                <a:latin typeface="Courier New" panose="02070309020205020404" pitchFamily="49" charset="0"/>
                <a:cs typeface="Courier New" panose="02070309020205020404" pitchFamily="49" charset="0"/>
              </a:rPr>
              <a:t>expression</a:t>
            </a:r>
            <a:r>
              <a:rPr lang="en-US" altLang="en-US" dirty="0"/>
              <a:t> is</a:t>
            </a:r>
            <a:r>
              <a:rPr lang="en-US" altLang="en-US" dirty="0">
                <a:solidFill>
                  <a:srgbClr val="055C91"/>
                </a:solidFill>
              </a:rPr>
              <a:t> </a:t>
            </a:r>
            <a:r>
              <a:rPr lang="en-US" altLang="en-US" b="1" dirty="0">
                <a:solidFill>
                  <a:srgbClr val="055C91"/>
                </a:solidFill>
                <a:latin typeface="Courier New" pitchFamily="49" charset="0"/>
              </a:rPr>
              <a:t>true</a:t>
            </a:r>
            <a:r>
              <a:rPr lang="en-US" altLang="en-US" dirty="0"/>
              <a:t>, </a:t>
            </a:r>
            <a:r>
              <a:rPr lang="en-US" altLang="en-US" b="1" dirty="0">
                <a:latin typeface="Courier New" pitchFamily="49" charset="0"/>
                <a:cs typeface="Courier New" pitchFamily="49" charset="0"/>
              </a:rPr>
              <a:t>statement1</a:t>
            </a:r>
            <a:r>
              <a:rPr lang="en-US" altLang="en-US" dirty="0"/>
              <a:t> is executed; otherwise, </a:t>
            </a:r>
            <a:r>
              <a:rPr lang="en-US" altLang="en-US" b="1" dirty="0">
                <a:latin typeface="Courier New" pitchFamily="49" charset="0"/>
                <a:cs typeface="Courier New" pitchFamily="49" charset="0"/>
              </a:rPr>
              <a:t>statement2</a:t>
            </a:r>
            <a:r>
              <a:rPr lang="en-US" altLang="en-US" dirty="0"/>
              <a:t> is executed</a:t>
            </a:r>
          </a:p>
          <a:p>
            <a:pPr lvl="1"/>
            <a:r>
              <a:rPr lang="en-US" altLang="en-US" b="1" dirty="0">
                <a:latin typeface="Courier New" pitchFamily="49" charset="0"/>
                <a:cs typeface="Courier New" pitchFamily="49" charset="0"/>
              </a:rPr>
              <a:t>statement1</a:t>
            </a:r>
            <a:r>
              <a:rPr lang="en-US" altLang="en-US" dirty="0"/>
              <a:t> and </a:t>
            </a:r>
            <a:r>
              <a:rPr lang="en-US" altLang="en-US" b="1" dirty="0">
                <a:latin typeface="Courier New" pitchFamily="49" charset="0"/>
                <a:cs typeface="Courier New" pitchFamily="49" charset="0"/>
              </a:rPr>
              <a:t>statement2</a:t>
            </a:r>
            <a:r>
              <a:rPr lang="en-US" altLang="en-US" dirty="0"/>
              <a:t> are any C++ statements</a:t>
            </a:r>
          </a:p>
        </p:txBody>
      </p:sp>
    </p:spTree>
    <p:extLst>
      <p:ext uri="{BB962C8B-B14F-4D97-AF65-F5344CB8AC3E}">
        <p14:creationId xmlns:p14="http://schemas.microsoft.com/office/powerpoint/2010/main" val="248325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p:txBody>
          <a:bodyPr/>
          <a:lstStyle/>
          <a:p>
            <a:pPr eaLnBrk="1" hangingPunct="1"/>
            <a:r>
              <a:rPr lang="en-US" altLang="en-US" dirty="0">
                <a:latin typeface="+mn-lt"/>
              </a:rPr>
              <a:t>Two-Way Selection (2 of 2)</a:t>
            </a:r>
          </a:p>
        </p:txBody>
      </p:sp>
      <p:sp>
        <p:nvSpPr>
          <p:cNvPr id="3" name="Text Placeholder 2"/>
          <p:cNvSpPr>
            <a:spLocks noGrp="1"/>
          </p:cNvSpPr>
          <p:nvPr>
            <p:ph idx="1"/>
          </p:nvPr>
        </p:nvSpPr>
        <p:spPr>
          <a:xfrm>
            <a:off x="365125" y="1538819"/>
            <a:ext cx="8415338" cy="204671"/>
          </a:xfrm>
        </p:spPr>
        <p:txBody>
          <a:bodyPr/>
          <a:lstStyle/>
          <a:p>
            <a:pPr marL="0" indent="0">
              <a:buNone/>
            </a:pPr>
            <a:r>
              <a:rPr lang="en-US" sz="1400" b="1" dirty="0"/>
              <a:t>FIGURE 4-3 </a:t>
            </a:r>
            <a:r>
              <a:rPr lang="en-US" sz="1400" dirty="0"/>
              <a:t>Two-way selection</a:t>
            </a:r>
          </a:p>
        </p:txBody>
      </p:sp>
      <p:pic>
        <p:nvPicPr>
          <p:cNvPr id="7170" name="Content Placeholder 3" descr="The flow chart depicts the two-way selection. It starts with a small sphere that leads to a diamond-shaped structure that reads expression. An arrow arises from each side of the diamond-shaped structure and points downwards toward two rectangles that read statement 2 on the left and statement 1 on the right. The arrow from the left of the diamond structure reads false, and the arrow from the right side of the diamond structure reads as true. Two arrows arise from these rectangles and point toward a sphere on the lower side. An arrow from the lower side of the sphere points downwards."/>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95241" y="1828800"/>
            <a:ext cx="7300959" cy="2864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404142"/>
            <a:ext cx="8026400" cy="300467"/>
          </a:xfrm>
        </p:spPr>
        <p:txBody>
          <a:bodyPr/>
          <a:lstStyle/>
          <a:p>
            <a:pPr eaLnBrk="1" hangingPunct="1"/>
            <a:r>
              <a:rPr lang="en-US" altLang="en-US" dirty="0">
                <a:latin typeface="Courier New" pitchFamily="49" charset="0"/>
              </a:rPr>
              <a:t>int</a:t>
            </a:r>
            <a:r>
              <a:rPr lang="en-US" altLang="en-US" dirty="0"/>
              <a:t> </a:t>
            </a:r>
            <a:r>
              <a:rPr lang="en-US" altLang="en-US" dirty="0">
                <a:latin typeface="+mn-lt"/>
              </a:rPr>
              <a:t>Data Type and Logical (Boolean) Expressions</a:t>
            </a:r>
          </a:p>
        </p:txBody>
      </p:sp>
      <p:sp>
        <p:nvSpPr>
          <p:cNvPr id="30723" name="Rectangle 3"/>
          <p:cNvSpPr>
            <a:spLocks noGrp="1" noChangeArrowheads="1"/>
          </p:cNvSpPr>
          <p:nvPr>
            <p:ph idx="1"/>
          </p:nvPr>
        </p:nvSpPr>
        <p:spPr>
          <a:xfrm>
            <a:off x="365125" y="1538818"/>
            <a:ext cx="8415338" cy="1817421"/>
          </a:xfrm>
        </p:spPr>
        <p:txBody>
          <a:bodyPr/>
          <a:lstStyle/>
          <a:p>
            <a:pPr eaLnBrk="1" hangingPunct="1"/>
            <a:r>
              <a:rPr lang="en-US" altLang="en-US" dirty="0"/>
              <a:t>Earlier versions of C++ did not provide built-in data types that had Boolean values</a:t>
            </a:r>
          </a:p>
          <a:p>
            <a:pPr eaLnBrk="1" hangingPunct="1"/>
            <a:r>
              <a:rPr lang="en-US" altLang="en-US" dirty="0"/>
              <a:t>Logical expressions evaluate to either </a:t>
            </a:r>
            <a:r>
              <a:rPr lang="en-US" altLang="en-US" b="1" dirty="0"/>
              <a:t>1</a:t>
            </a:r>
            <a:r>
              <a:rPr lang="en-US" altLang="en-US" dirty="0"/>
              <a:t> or </a:t>
            </a:r>
            <a:r>
              <a:rPr lang="en-US" altLang="en-US" b="1" dirty="0"/>
              <a:t>0</a:t>
            </a:r>
          </a:p>
          <a:p>
            <a:pPr lvl="1" eaLnBrk="1" hangingPunct="1"/>
            <a:r>
              <a:rPr lang="en-US" altLang="en-US" dirty="0"/>
              <a:t>Logical expression value was stored in a variable of the data type </a:t>
            </a:r>
            <a:r>
              <a:rPr lang="en-US" altLang="en-US" b="1" dirty="0">
                <a:solidFill>
                  <a:srgbClr val="055C91"/>
                </a:solidFill>
                <a:latin typeface="Courier New" pitchFamily="49" charset="0"/>
              </a:rPr>
              <a:t>int</a:t>
            </a:r>
          </a:p>
          <a:p>
            <a:pPr eaLnBrk="1" hangingPunct="1"/>
            <a:r>
              <a:rPr lang="en-US" altLang="en-US" dirty="0"/>
              <a:t>You can use the </a:t>
            </a:r>
            <a:r>
              <a:rPr lang="en-US" altLang="en-US" b="1" dirty="0">
                <a:solidFill>
                  <a:srgbClr val="055C91"/>
                </a:solidFill>
                <a:latin typeface="Courier New" pitchFamily="49" charset="0"/>
              </a:rPr>
              <a:t>int</a:t>
            </a:r>
            <a:r>
              <a:rPr lang="en-US" altLang="en-US" dirty="0"/>
              <a:t> data type to manipulate logical (Boolean) expressions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latin typeface="+mn-lt"/>
              </a:rPr>
              <a:t>Review</a:t>
            </a:r>
          </a:p>
        </p:txBody>
      </p:sp>
      <p:sp>
        <p:nvSpPr>
          <p:cNvPr id="19459" name="Rectangle 3"/>
          <p:cNvSpPr>
            <a:spLocks noGrp="1" noChangeArrowheads="1"/>
          </p:cNvSpPr>
          <p:nvPr>
            <p:ph idx="1"/>
          </p:nvPr>
        </p:nvSpPr>
        <p:spPr>
          <a:xfrm>
            <a:off x="365125" y="1538818"/>
            <a:ext cx="8415338" cy="3582519"/>
          </a:xfrm>
        </p:spPr>
        <p:txBody>
          <a:bodyPr/>
          <a:lstStyle/>
          <a:p>
            <a:pPr eaLnBrk="1" hangingPunct="1"/>
            <a:r>
              <a:rPr lang="en-US" altLang="en-US" sz="2800" dirty="0"/>
              <a:t>Which of the following statements about the putback() function in C++ is correct?</a:t>
            </a:r>
          </a:p>
          <a:p>
            <a:pPr lvl="1"/>
            <a:r>
              <a:rPr lang="en-US" altLang="en-US" sz="2400" dirty="0"/>
              <a:t>A. The putback() function discards the last character read from the input stream.</a:t>
            </a:r>
          </a:p>
          <a:p>
            <a:pPr lvl="1"/>
            <a:r>
              <a:rPr lang="en-US" altLang="en-US" sz="2400" dirty="0"/>
              <a:t>B. The putback() function returns a character to the input stream, so it can be read again.</a:t>
            </a:r>
          </a:p>
          <a:p>
            <a:pPr lvl="1"/>
            <a:r>
              <a:rPr lang="en-US" altLang="en-US" sz="2400" dirty="0"/>
              <a:t>C. The putback() function replaces the last character in the output stream with a new one.</a:t>
            </a:r>
          </a:p>
          <a:p>
            <a:pPr lvl="1"/>
            <a:r>
              <a:rPr lang="en-US" altLang="en-US" sz="2400" dirty="0"/>
              <a:t>D. The putback() function clears all errors in the input stream.</a:t>
            </a:r>
          </a:p>
        </p:txBody>
      </p:sp>
      <p:sp>
        <p:nvSpPr>
          <p:cNvPr id="2" name="Rectangle: Rounded Corners 1">
            <a:extLst>
              <a:ext uri="{FF2B5EF4-FFF2-40B4-BE49-F238E27FC236}">
                <a16:creationId xmlns:a16="http://schemas.microsoft.com/office/drawing/2014/main" id="{D3B8CB1E-6E1D-A27F-EFEE-B51E6FA07590}"/>
              </a:ext>
            </a:extLst>
          </p:cNvPr>
          <p:cNvSpPr/>
          <p:nvPr/>
        </p:nvSpPr>
        <p:spPr>
          <a:xfrm>
            <a:off x="449262" y="3200400"/>
            <a:ext cx="8245475" cy="6858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178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762000" y="404751"/>
            <a:ext cx="8026400" cy="299249"/>
          </a:xfrm>
        </p:spPr>
        <p:txBody>
          <a:bodyPr/>
          <a:lstStyle/>
          <a:p>
            <a:pPr eaLnBrk="1" hangingPunct="1"/>
            <a:r>
              <a:rPr lang="en-US" altLang="en-US" dirty="0">
                <a:latin typeface="Courier New" pitchFamily="49" charset="0"/>
              </a:rPr>
              <a:t>bool</a:t>
            </a:r>
            <a:r>
              <a:rPr lang="en-US" altLang="en-US" dirty="0"/>
              <a:t> </a:t>
            </a:r>
            <a:r>
              <a:rPr lang="en-US" altLang="en-US" dirty="0">
                <a:latin typeface="+mn-lt"/>
              </a:rPr>
              <a:t>Data Type and Logical (Boolean) Expressions</a:t>
            </a:r>
          </a:p>
        </p:txBody>
      </p:sp>
      <p:sp>
        <p:nvSpPr>
          <p:cNvPr id="31747" name="Rectangle 3"/>
          <p:cNvSpPr>
            <a:spLocks noGrp="1" noChangeArrowheads="1"/>
          </p:cNvSpPr>
          <p:nvPr>
            <p:ph idx="1"/>
          </p:nvPr>
        </p:nvSpPr>
        <p:spPr>
          <a:xfrm>
            <a:off x="365125" y="1538818"/>
            <a:ext cx="8415338" cy="1631216"/>
          </a:xfrm>
        </p:spPr>
        <p:txBody>
          <a:bodyPr/>
          <a:lstStyle/>
          <a:p>
            <a:pPr eaLnBrk="1" hangingPunct="1"/>
            <a:r>
              <a:rPr lang="en-US" altLang="en-US" dirty="0"/>
              <a:t>The data type </a:t>
            </a:r>
            <a:r>
              <a:rPr lang="en-US" altLang="en-US" b="1" dirty="0">
                <a:solidFill>
                  <a:srgbClr val="055C91"/>
                </a:solidFill>
                <a:latin typeface="Courier New" pitchFamily="49" charset="0"/>
              </a:rPr>
              <a:t>bool</a:t>
            </a:r>
            <a:r>
              <a:rPr lang="en-US" altLang="en-US" dirty="0">
                <a:solidFill>
                  <a:srgbClr val="638DAD"/>
                </a:solidFill>
              </a:rPr>
              <a:t> </a:t>
            </a:r>
            <a:r>
              <a:rPr lang="en-US" altLang="en-US" dirty="0"/>
              <a:t>has logical (Boolean) values</a:t>
            </a:r>
            <a:r>
              <a:rPr lang="en-US" altLang="en-US" dirty="0">
                <a:solidFill>
                  <a:srgbClr val="055C91"/>
                </a:solidFill>
              </a:rPr>
              <a:t> </a:t>
            </a:r>
            <a:r>
              <a:rPr lang="en-US" altLang="en-US" b="1" dirty="0">
                <a:solidFill>
                  <a:srgbClr val="055C91"/>
                </a:solidFill>
                <a:latin typeface="Courier New" pitchFamily="49" charset="0"/>
              </a:rPr>
              <a:t>true</a:t>
            </a:r>
            <a:r>
              <a:rPr lang="en-US" altLang="en-US" dirty="0">
                <a:solidFill>
                  <a:srgbClr val="055C91"/>
                </a:solidFill>
              </a:rPr>
              <a:t> </a:t>
            </a:r>
            <a:r>
              <a:rPr lang="en-US" altLang="en-US" dirty="0"/>
              <a:t>and </a:t>
            </a:r>
            <a:r>
              <a:rPr lang="en-US" altLang="en-US" b="1" dirty="0">
                <a:solidFill>
                  <a:srgbClr val="055C91"/>
                </a:solidFill>
                <a:latin typeface="Courier New" pitchFamily="49" charset="0"/>
              </a:rPr>
              <a:t>false</a:t>
            </a:r>
          </a:p>
          <a:p>
            <a:pPr eaLnBrk="1" hangingPunct="1"/>
            <a:r>
              <a:rPr lang="en-US" altLang="en-US" b="1" dirty="0">
                <a:solidFill>
                  <a:srgbClr val="055C91"/>
                </a:solidFill>
                <a:latin typeface="Courier New" pitchFamily="49" charset="0"/>
              </a:rPr>
              <a:t>bool</a:t>
            </a:r>
            <a:r>
              <a:rPr lang="en-US" altLang="en-US" dirty="0"/>
              <a:t>,</a:t>
            </a:r>
            <a:r>
              <a:rPr lang="en-US" altLang="en-US" dirty="0">
                <a:solidFill>
                  <a:srgbClr val="055C91"/>
                </a:solidFill>
              </a:rPr>
              <a:t> </a:t>
            </a:r>
            <a:r>
              <a:rPr lang="en-US" altLang="en-US" b="1" dirty="0">
                <a:solidFill>
                  <a:srgbClr val="055C91"/>
                </a:solidFill>
                <a:latin typeface="Courier New" pitchFamily="49" charset="0"/>
              </a:rPr>
              <a:t>true</a:t>
            </a:r>
            <a:r>
              <a:rPr lang="en-US" altLang="en-US" dirty="0"/>
              <a:t>, and </a:t>
            </a:r>
            <a:r>
              <a:rPr lang="en-US" altLang="en-US" b="1" dirty="0">
                <a:solidFill>
                  <a:srgbClr val="055C91"/>
                </a:solidFill>
                <a:latin typeface="Courier New" pitchFamily="49" charset="0"/>
              </a:rPr>
              <a:t>false</a:t>
            </a:r>
            <a:r>
              <a:rPr lang="en-US" altLang="en-US" dirty="0"/>
              <a:t> are reserved words</a:t>
            </a:r>
          </a:p>
          <a:p>
            <a:pPr eaLnBrk="1" hangingPunct="1"/>
            <a:r>
              <a:rPr lang="en-US" altLang="en-US" dirty="0"/>
              <a:t>The identifier</a:t>
            </a:r>
            <a:r>
              <a:rPr lang="en-US" altLang="en-US" dirty="0">
                <a:solidFill>
                  <a:srgbClr val="055C91"/>
                </a:solidFill>
              </a:rPr>
              <a:t> </a:t>
            </a:r>
            <a:r>
              <a:rPr lang="en-US" altLang="en-US" b="1" dirty="0">
                <a:solidFill>
                  <a:srgbClr val="055C91"/>
                </a:solidFill>
                <a:latin typeface="Courier New" pitchFamily="49" charset="0"/>
              </a:rPr>
              <a:t>true</a:t>
            </a:r>
            <a:r>
              <a:rPr lang="en-US" altLang="en-US" dirty="0">
                <a:solidFill>
                  <a:srgbClr val="055C91"/>
                </a:solidFill>
              </a:rPr>
              <a:t> </a:t>
            </a:r>
            <a:r>
              <a:rPr lang="en-US" altLang="en-US" dirty="0"/>
              <a:t>has the value </a:t>
            </a:r>
            <a:r>
              <a:rPr lang="en-US" altLang="en-US" b="1" dirty="0">
                <a:latin typeface="Courier New" pitchFamily="49" charset="0"/>
              </a:rPr>
              <a:t>1</a:t>
            </a:r>
            <a:r>
              <a:rPr lang="en-US" altLang="en-US" dirty="0"/>
              <a:t> </a:t>
            </a:r>
          </a:p>
          <a:p>
            <a:pPr eaLnBrk="1" hangingPunct="1"/>
            <a:r>
              <a:rPr lang="en-US" altLang="en-US" dirty="0"/>
              <a:t>The identifier </a:t>
            </a:r>
            <a:r>
              <a:rPr lang="en-US" altLang="en-US" b="1" dirty="0">
                <a:solidFill>
                  <a:srgbClr val="055C91"/>
                </a:solidFill>
                <a:latin typeface="Courier New" pitchFamily="49" charset="0"/>
              </a:rPr>
              <a:t>false</a:t>
            </a:r>
            <a:r>
              <a:rPr lang="en-US" altLang="en-US" dirty="0"/>
              <a:t> has the value </a:t>
            </a:r>
            <a:r>
              <a:rPr lang="en-US" altLang="en-US" b="1" dirty="0">
                <a:latin typeface="Courier New" pitchFamily="49" charset="0"/>
              </a:rPr>
              <a:t>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Logical (Boolean) Operators and Logical Expressions (1 of 5)</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u="sng" dirty="0"/>
              <a:t>Logical (Boolean) operators</a:t>
            </a:r>
            <a:r>
              <a:rPr lang="en-US" altLang="en-US" dirty="0"/>
              <a:t> enable you to combine logical expressions</a:t>
            </a:r>
          </a:p>
        </p:txBody>
      </p:sp>
      <p:sp>
        <p:nvSpPr>
          <p:cNvPr id="4" name="Content Placeholder 3"/>
          <p:cNvSpPr>
            <a:spLocks noGrp="1"/>
          </p:cNvSpPr>
          <p:nvPr>
            <p:ph idx="11"/>
          </p:nvPr>
        </p:nvSpPr>
        <p:spPr>
          <a:xfrm>
            <a:off x="1676399" y="2057400"/>
            <a:ext cx="7104063" cy="204671"/>
          </a:xfrm>
        </p:spPr>
        <p:txBody>
          <a:bodyPr/>
          <a:lstStyle/>
          <a:p>
            <a:pPr marL="0" indent="0">
              <a:buNone/>
            </a:pPr>
            <a:r>
              <a:rPr lang="en-US" sz="1400" b="1" dirty="0"/>
              <a:t>TABLE 4-2 </a:t>
            </a:r>
            <a:r>
              <a:rPr lang="en-US" sz="1400" dirty="0"/>
              <a:t>Logical (Boolean) Operators in C++</a:t>
            </a:r>
          </a:p>
        </p:txBody>
      </p:sp>
      <p:graphicFrame>
        <p:nvGraphicFramePr>
          <p:cNvPr id="7" name="Table 7" descr="Tables are accessible to screen readers.">
            <a:extLst>
              <a:ext uri="{FF2B5EF4-FFF2-40B4-BE49-F238E27FC236}">
                <a16:creationId xmlns:a16="http://schemas.microsoft.com/office/drawing/2014/main" id="{C29A94D7-3F10-4CA5-9562-7C3A2C8654A8}"/>
              </a:ext>
            </a:extLst>
          </p:cNvPr>
          <p:cNvGraphicFramePr>
            <a:graphicFrameLocks noGrp="1"/>
          </p:cNvGraphicFramePr>
          <p:nvPr>
            <p:ph idx="12"/>
            <p:extLst>
              <p:ext uri="{D42A27DB-BD31-4B8C-83A1-F6EECF244321}">
                <p14:modId xmlns:p14="http://schemas.microsoft.com/office/powerpoint/2010/main" val="1873040656"/>
              </p:ext>
            </p:extLst>
          </p:nvPr>
        </p:nvGraphicFramePr>
        <p:xfrm>
          <a:off x="1697311" y="2514600"/>
          <a:ext cx="5747790" cy="1483360"/>
        </p:xfrm>
        <a:graphic>
          <a:graphicData uri="http://schemas.openxmlformats.org/drawingml/2006/table">
            <a:tbl>
              <a:tblPr firstRow="1" bandRow="1">
                <a:tableStyleId>{5C22544A-7EE6-4342-B048-85BDC9FD1C3A}</a:tableStyleId>
              </a:tblPr>
              <a:tblGrid>
                <a:gridCol w="2873895">
                  <a:extLst>
                    <a:ext uri="{9D8B030D-6E8A-4147-A177-3AD203B41FA5}">
                      <a16:colId xmlns:a16="http://schemas.microsoft.com/office/drawing/2014/main" val="1730865462"/>
                    </a:ext>
                  </a:extLst>
                </a:gridCol>
                <a:gridCol w="2873895">
                  <a:extLst>
                    <a:ext uri="{9D8B030D-6E8A-4147-A177-3AD203B41FA5}">
                      <a16:colId xmlns:a16="http://schemas.microsoft.com/office/drawing/2014/main" val="4050403701"/>
                    </a:ext>
                  </a:extLst>
                </a:gridCol>
              </a:tblGrid>
              <a:tr h="370840">
                <a:tc>
                  <a:txBody>
                    <a:bodyPr/>
                    <a:lstStyle/>
                    <a:p>
                      <a:r>
                        <a:rPr lang="en-US" sz="1600" b="1" i="0" u="none" strike="noStrike" kern="1200" baseline="0" dirty="0">
                          <a:solidFill>
                            <a:schemeClr val="tx1"/>
                          </a:solidFill>
                          <a:latin typeface="+mn-lt"/>
                          <a:ea typeface="+mn-ea"/>
                          <a:cs typeface="+mn-cs"/>
                        </a:rPr>
                        <a:t>Operator</a:t>
                      </a:r>
                      <a:endParaRPr lang="en-US" sz="1600" dirty="0">
                        <a:solidFill>
                          <a:schemeClr val="tx1"/>
                        </a:solidFill>
                      </a:endParaRPr>
                    </a:p>
                  </a:txBody>
                  <a:tcPr marL="62455" marR="624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chemeClr val="tx1"/>
                          </a:solidFill>
                        </a:rPr>
                        <a:t>Description</a:t>
                      </a:r>
                    </a:p>
                  </a:txBody>
                  <a:tcPr marL="62455" marR="624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33727136"/>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dirty="0">
                        <a:solidFill>
                          <a:schemeClr val="tx1"/>
                        </a:solidFill>
                        <a:latin typeface="Courier New" panose="02070309020205020404" pitchFamily="49" charset="0"/>
                        <a:cs typeface="Courier New" panose="02070309020205020404" pitchFamily="49" charset="0"/>
                      </a:endParaRP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not</a:t>
                      </a: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4904649"/>
                  </a:ext>
                </a:extLst>
              </a:tr>
              <a:tr h="370840">
                <a:tc>
                  <a:txBody>
                    <a:bodyPr/>
                    <a:lstStyle/>
                    <a:p>
                      <a:r>
                        <a:rPr lang="en-US" sz="1400" b="1" dirty="0">
                          <a:solidFill>
                            <a:schemeClr val="tx1"/>
                          </a:solidFill>
                          <a:latin typeface="Courier New" panose="02070309020205020404" pitchFamily="49" charset="0"/>
                          <a:cs typeface="Courier New" panose="02070309020205020404" pitchFamily="49" charset="0"/>
                        </a:rPr>
                        <a:t>&amp;&amp;</a:t>
                      </a: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and</a:t>
                      </a: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2858708"/>
                  </a:ext>
                </a:extLst>
              </a:tr>
              <a:tr h="370840">
                <a:tc>
                  <a:txBody>
                    <a:bodyPr/>
                    <a:lstStyle/>
                    <a:p>
                      <a:r>
                        <a:rPr lang="en-US" sz="1400" b="1" dirty="0">
                          <a:solidFill>
                            <a:schemeClr val="tx1"/>
                          </a:solidFill>
                          <a:latin typeface="Courier New" panose="02070309020205020404" pitchFamily="49" charset="0"/>
                          <a:cs typeface="Courier New" panose="02070309020205020404" pitchFamily="49" charset="0"/>
                        </a:rPr>
                        <a:t>||</a:t>
                      </a: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or</a:t>
                      </a:r>
                      <a:endParaRPr lang="en-US" sz="1200" dirty="0">
                        <a:solidFill>
                          <a:schemeClr val="tx1"/>
                        </a:solidFill>
                        <a:latin typeface="Courier New" panose="02070309020205020404" pitchFamily="49" charset="0"/>
                        <a:cs typeface="Courier New" panose="02070309020205020404" pitchFamily="49" charset="0"/>
                      </a:endParaRPr>
                    </a:p>
                  </a:txBody>
                  <a:tcPr marL="62455" marR="624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2176218"/>
                  </a:ext>
                </a:extLst>
              </a:tr>
            </a:tbl>
          </a:graphicData>
        </a:graphic>
      </p:graphicFrame>
    </p:spTree>
    <p:extLst>
      <p:ext uri="{BB962C8B-B14F-4D97-AF65-F5344CB8AC3E}">
        <p14:creationId xmlns:p14="http://schemas.microsoft.com/office/powerpoint/2010/main" val="423434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Logical (Boolean) Operators and Logical Expressions (2 of 5)</a:t>
            </a:r>
            <a:endParaRPr lang="en-IN" dirty="0">
              <a:latin typeface="+mn-lt"/>
            </a:endParaRPr>
          </a:p>
        </p:txBody>
      </p:sp>
      <p:sp>
        <p:nvSpPr>
          <p:cNvPr id="3" name="Content Placeholder 2"/>
          <p:cNvSpPr>
            <a:spLocks noGrp="1"/>
          </p:cNvSpPr>
          <p:nvPr>
            <p:ph idx="1"/>
          </p:nvPr>
        </p:nvSpPr>
        <p:spPr>
          <a:xfrm>
            <a:off x="838200" y="1538818"/>
            <a:ext cx="7881938" cy="213781"/>
          </a:xfrm>
        </p:spPr>
        <p:txBody>
          <a:bodyPr/>
          <a:lstStyle/>
          <a:p>
            <a:pPr marL="0" indent="0">
              <a:buNone/>
            </a:pPr>
            <a:r>
              <a:rPr lang="en-US" sz="1400" b="1" dirty="0"/>
              <a:t>TABLE 4-3 </a:t>
            </a:r>
            <a:r>
              <a:rPr lang="en-US" sz="1400" dirty="0"/>
              <a:t>The </a:t>
            </a:r>
            <a:r>
              <a:rPr lang="en-US" sz="1400" b="1" dirty="0">
                <a:latin typeface="Courier New" panose="02070309020205020404" pitchFamily="49" charset="0"/>
                <a:cs typeface="Courier New" panose="02070309020205020404" pitchFamily="49" charset="0"/>
              </a:rPr>
              <a:t>!</a:t>
            </a:r>
            <a:r>
              <a:rPr lang="en-US" sz="1400" b="1" dirty="0"/>
              <a:t> </a:t>
            </a:r>
            <a:r>
              <a:rPr lang="en-US" sz="1400" dirty="0"/>
              <a:t>(Not) Operator</a:t>
            </a:r>
          </a:p>
        </p:txBody>
      </p:sp>
      <p:graphicFrame>
        <p:nvGraphicFramePr>
          <p:cNvPr id="7" name="Table 7" descr="Tables are accessible to screen readers.">
            <a:extLst>
              <a:ext uri="{FF2B5EF4-FFF2-40B4-BE49-F238E27FC236}">
                <a16:creationId xmlns:a16="http://schemas.microsoft.com/office/drawing/2014/main" id="{BB989116-EAEC-41FE-89D7-8B9EAA84F46A}"/>
              </a:ext>
            </a:extLst>
          </p:cNvPr>
          <p:cNvGraphicFramePr>
            <a:graphicFrameLocks noGrp="1"/>
          </p:cNvGraphicFramePr>
          <p:nvPr>
            <p:ph idx="11"/>
            <p:extLst>
              <p:ext uri="{D42A27DB-BD31-4B8C-83A1-F6EECF244321}">
                <p14:modId xmlns:p14="http://schemas.microsoft.com/office/powerpoint/2010/main" val="1290409470"/>
              </p:ext>
            </p:extLst>
          </p:nvPr>
        </p:nvGraphicFramePr>
        <p:xfrm>
          <a:off x="1295400" y="1905000"/>
          <a:ext cx="6322570" cy="1112520"/>
        </p:xfrm>
        <a:graphic>
          <a:graphicData uri="http://schemas.openxmlformats.org/drawingml/2006/table">
            <a:tbl>
              <a:tblPr firstRow="1" bandRow="1">
                <a:tableStyleId>{5C22544A-7EE6-4342-B048-85BDC9FD1C3A}</a:tableStyleId>
              </a:tblPr>
              <a:tblGrid>
                <a:gridCol w="3161285">
                  <a:extLst>
                    <a:ext uri="{9D8B030D-6E8A-4147-A177-3AD203B41FA5}">
                      <a16:colId xmlns:a16="http://schemas.microsoft.com/office/drawing/2014/main" val="959112734"/>
                    </a:ext>
                  </a:extLst>
                </a:gridCol>
                <a:gridCol w="3161285">
                  <a:extLst>
                    <a:ext uri="{9D8B030D-6E8A-4147-A177-3AD203B41FA5}">
                      <a16:colId xmlns:a16="http://schemas.microsoft.com/office/drawing/2014/main" val="1599869248"/>
                    </a:ext>
                  </a:extLst>
                </a:gridCol>
              </a:tblGrid>
              <a:tr h="370840">
                <a:tc>
                  <a:txBody>
                    <a:bodyPr/>
                    <a:lstStyle/>
                    <a:p>
                      <a:r>
                        <a:rPr lang="en-US" sz="1600" b="1" i="0" u="none" strike="noStrike" kern="1200" baseline="0" dirty="0">
                          <a:solidFill>
                            <a:schemeClr val="tx1"/>
                          </a:solidFill>
                          <a:latin typeface="+mn-lt"/>
                          <a:ea typeface="+mn-ea"/>
                          <a:cs typeface="+mn-cs"/>
                        </a:rPr>
                        <a:t>Expression</a:t>
                      </a:r>
                      <a:endParaRPr lang="en-US" sz="1600" dirty="0">
                        <a:solidFill>
                          <a:schemeClr val="tx1"/>
                        </a:solidFill>
                      </a:endParaRPr>
                    </a:p>
                  </a:txBody>
                  <a:tcPr marL="68700" marR="68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chemeClr val="tx1"/>
                          </a:solidFill>
                        </a:rPr>
                        <a:t>!(Expression)</a:t>
                      </a:r>
                    </a:p>
                  </a:txBody>
                  <a:tcPr marL="68700" marR="68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52143194"/>
                  </a:ext>
                </a:extLst>
              </a:tr>
              <a:tr h="370840">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 (nonzero)</a:t>
                      </a:r>
                      <a:endParaRPr lang="en-US" sz="1400" dirty="0">
                        <a:solidFill>
                          <a:schemeClr val="tx1"/>
                        </a:solidFill>
                        <a:latin typeface="Courier New" panose="02070309020205020404" pitchFamily="49" charset="0"/>
                        <a:cs typeface="Courier New" panose="02070309020205020404" pitchFamily="49" charset="0"/>
                      </a:endParaRP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(0)</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0132632"/>
                  </a:ext>
                </a:extLst>
              </a:tr>
              <a:tr h="370840">
                <a:tc>
                  <a:txBody>
                    <a:bodyPr/>
                    <a:lstStyle/>
                    <a:p>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(1)</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24224510"/>
                  </a:ext>
                </a:extLst>
              </a:tr>
            </a:tbl>
          </a:graphicData>
        </a:graphic>
      </p:graphicFrame>
      <p:sp>
        <p:nvSpPr>
          <p:cNvPr id="6" name="Content Placeholder 5"/>
          <p:cNvSpPr>
            <a:spLocks noGrp="1"/>
          </p:cNvSpPr>
          <p:nvPr>
            <p:ph idx="12"/>
          </p:nvPr>
        </p:nvSpPr>
        <p:spPr>
          <a:xfrm>
            <a:off x="652462" y="3581400"/>
            <a:ext cx="8415338" cy="292388"/>
          </a:xfrm>
        </p:spPr>
        <p:txBody>
          <a:bodyPr/>
          <a:lstStyle/>
          <a:p>
            <a:pPr marL="0" indent="0">
              <a:buNone/>
            </a:pPr>
            <a:r>
              <a:rPr lang="en-IN" b="1" dirty="0">
                <a:solidFill>
                  <a:srgbClr val="055C91"/>
                </a:solidFill>
              </a:rPr>
              <a:t>EXAMPLE</a:t>
            </a:r>
            <a:r>
              <a:rPr lang="en-IN" dirty="0">
                <a:solidFill>
                  <a:srgbClr val="055C91"/>
                </a:solidFill>
              </a:rPr>
              <a:t> 4-10</a:t>
            </a:r>
          </a:p>
        </p:txBody>
      </p:sp>
      <p:pic>
        <p:nvPicPr>
          <p:cNvPr id="2051" name="Content Placeholder6" descr="Example 4.10 shows the logical Boolean operator and logical expressions.&#10;A table has 3 columns and 2 rows. From left to right, the column headers are Expression, Value, and Explanation. &#10;Row 1: Expression: NOT left parenthesis left single quote A right single quote greater than left single quote B right single quote right parenthesis, Value: True, Explanation: Because left single quote A right single quote greater than left single quote B right single quote is false comma exclamation mark left parenthesis left single quote A right single quote greater than left single quote B right single quote right parenthesis is true.&#10;Row 2: Expression: NOT left parenthesis 6 less than equals 7 right parenthesis, Value: false, Explanation: Because 6 less than equals 7 is true comma exclamation mark left parenthesis 6 less than equals 7 right parenthesis is false."/>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602801" y="3963417"/>
            <a:ext cx="6940999" cy="91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038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Logical (Boolean) Operators and Logical Expressions (3 of 5)</a:t>
            </a:r>
            <a:endParaRPr lang="en-IN" dirty="0">
              <a:latin typeface="+mn-lt"/>
            </a:endParaRPr>
          </a:p>
        </p:txBody>
      </p:sp>
      <p:sp>
        <p:nvSpPr>
          <p:cNvPr id="3" name="Content Placeholder 2"/>
          <p:cNvSpPr>
            <a:spLocks noGrp="1"/>
          </p:cNvSpPr>
          <p:nvPr>
            <p:ph idx="1"/>
          </p:nvPr>
        </p:nvSpPr>
        <p:spPr>
          <a:xfrm>
            <a:off x="804862" y="1538819"/>
            <a:ext cx="8415338" cy="207364"/>
          </a:xfrm>
        </p:spPr>
        <p:txBody>
          <a:bodyPr/>
          <a:lstStyle/>
          <a:p>
            <a:pPr marL="0" indent="0">
              <a:buNone/>
            </a:pPr>
            <a:r>
              <a:rPr lang="en-US" sz="1400" b="1" dirty="0"/>
              <a:t>TABLE 4-4 </a:t>
            </a:r>
            <a:r>
              <a:rPr lang="en-US" sz="1400" dirty="0"/>
              <a:t>The </a:t>
            </a:r>
            <a:r>
              <a:rPr lang="en-US" sz="1400" b="1" dirty="0">
                <a:latin typeface="Courier New" panose="02070309020205020404" pitchFamily="49" charset="0"/>
                <a:cs typeface="Courier New" panose="02070309020205020404" pitchFamily="49" charset="0"/>
              </a:rPr>
              <a:t>&amp;&amp;</a:t>
            </a:r>
            <a:r>
              <a:rPr lang="en-US" sz="1400" b="1" dirty="0"/>
              <a:t> </a:t>
            </a:r>
            <a:r>
              <a:rPr lang="en-US" sz="1400" dirty="0"/>
              <a:t>(And) Operator</a:t>
            </a:r>
          </a:p>
        </p:txBody>
      </p:sp>
      <p:graphicFrame>
        <p:nvGraphicFramePr>
          <p:cNvPr id="7" name="Table 7" descr="Tables are accessible to screen readers.">
            <a:extLst>
              <a:ext uri="{FF2B5EF4-FFF2-40B4-BE49-F238E27FC236}">
                <a16:creationId xmlns:a16="http://schemas.microsoft.com/office/drawing/2014/main" id="{E8CC56E4-45FE-4DFD-8A4E-0BA463572F99}"/>
              </a:ext>
            </a:extLst>
          </p:cNvPr>
          <p:cNvGraphicFramePr>
            <a:graphicFrameLocks noGrp="1"/>
          </p:cNvGraphicFramePr>
          <p:nvPr>
            <p:ph idx="11"/>
            <p:extLst>
              <p:ext uri="{D42A27DB-BD31-4B8C-83A1-F6EECF244321}">
                <p14:modId xmlns:p14="http://schemas.microsoft.com/office/powerpoint/2010/main" val="2123840865"/>
              </p:ext>
            </p:extLst>
          </p:nvPr>
        </p:nvGraphicFramePr>
        <p:xfrm>
          <a:off x="785513" y="1905000"/>
          <a:ext cx="7574559" cy="1854200"/>
        </p:xfrm>
        <a:graphic>
          <a:graphicData uri="http://schemas.openxmlformats.org/drawingml/2006/table">
            <a:tbl>
              <a:tblPr firstRow="1" bandRow="1">
                <a:tableStyleId>{5C22544A-7EE6-4342-B048-85BDC9FD1C3A}</a:tableStyleId>
              </a:tblPr>
              <a:tblGrid>
                <a:gridCol w="2524853">
                  <a:extLst>
                    <a:ext uri="{9D8B030D-6E8A-4147-A177-3AD203B41FA5}">
                      <a16:colId xmlns:a16="http://schemas.microsoft.com/office/drawing/2014/main" val="1639370196"/>
                    </a:ext>
                  </a:extLst>
                </a:gridCol>
                <a:gridCol w="2524853">
                  <a:extLst>
                    <a:ext uri="{9D8B030D-6E8A-4147-A177-3AD203B41FA5}">
                      <a16:colId xmlns:a16="http://schemas.microsoft.com/office/drawing/2014/main" val="216702578"/>
                    </a:ext>
                  </a:extLst>
                </a:gridCol>
                <a:gridCol w="2524853">
                  <a:extLst>
                    <a:ext uri="{9D8B030D-6E8A-4147-A177-3AD203B41FA5}">
                      <a16:colId xmlns:a16="http://schemas.microsoft.com/office/drawing/2014/main" val="3260498269"/>
                    </a:ext>
                  </a:extLst>
                </a:gridCol>
              </a:tblGrid>
              <a:tr h="370840">
                <a:tc>
                  <a:txBody>
                    <a:bodyPr/>
                    <a:lstStyle/>
                    <a:p>
                      <a:r>
                        <a:rPr lang="en-US" sz="1600" b="1" i="0" u="none" strike="noStrike" kern="1200" baseline="0" dirty="0">
                          <a:solidFill>
                            <a:schemeClr val="tx1"/>
                          </a:solidFill>
                          <a:latin typeface="+mn-lt"/>
                          <a:ea typeface="+mn-ea"/>
                          <a:cs typeface="+mn-cs"/>
                        </a:rPr>
                        <a:t>Expression1</a:t>
                      </a:r>
                      <a:endParaRPr lang="en-US" sz="1600" dirty="0">
                        <a:solidFill>
                          <a:schemeClr val="tx1"/>
                        </a:solidFill>
                      </a:endParaRPr>
                    </a:p>
                  </a:txBody>
                  <a:tcPr marL="82304" marR="82304">
                    <a:solidFill>
                      <a:srgbClr val="FFC000"/>
                    </a:solidFill>
                  </a:tcPr>
                </a:tc>
                <a:tc>
                  <a:txBody>
                    <a:bodyPr/>
                    <a:lstStyle/>
                    <a:p>
                      <a:r>
                        <a:rPr lang="en-US" sz="1600" b="1" i="0" u="none" strike="noStrike" kern="1200" baseline="0" dirty="0">
                          <a:solidFill>
                            <a:schemeClr val="tx1"/>
                          </a:solidFill>
                          <a:latin typeface="+mn-lt"/>
                          <a:ea typeface="+mn-ea"/>
                          <a:cs typeface="+mn-cs"/>
                        </a:rPr>
                        <a:t>Expression2</a:t>
                      </a:r>
                      <a:endParaRPr lang="en-US" sz="1600" dirty="0">
                        <a:solidFill>
                          <a:schemeClr val="tx1"/>
                        </a:solidFill>
                      </a:endParaRPr>
                    </a:p>
                  </a:txBody>
                  <a:tcPr marL="82304" marR="82304">
                    <a:solidFill>
                      <a:srgbClr val="FFC000"/>
                    </a:solidFill>
                  </a:tcPr>
                </a:tc>
                <a:tc>
                  <a:txBody>
                    <a:bodyPr/>
                    <a:lstStyle/>
                    <a:p>
                      <a:r>
                        <a:rPr lang="en-US" sz="1600" b="1" i="0" u="none" strike="noStrike" kern="1200" baseline="0" dirty="0">
                          <a:solidFill>
                            <a:schemeClr val="tx1"/>
                          </a:solidFill>
                          <a:latin typeface="+mn-lt"/>
                          <a:ea typeface="+mn-ea"/>
                          <a:cs typeface="+mn-cs"/>
                        </a:rPr>
                        <a:t>Expression1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&amp;&amp;</a:t>
                      </a:r>
                      <a:r>
                        <a:rPr lang="en-US" sz="1600" b="1" i="0" u="none" strike="noStrike" kern="1200" baseline="0" dirty="0">
                          <a:solidFill>
                            <a:schemeClr val="tx1"/>
                          </a:solidFill>
                          <a:latin typeface="+mn-lt"/>
                          <a:ea typeface="+mn-ea"/>
                          <a:cs typeface="+mn-cs"/>
                        </a:rPr>
                        <a:t> Expression2</a:t>
                      </a:r>
                      <a:endParaRPr lang="en-US" sz="1600" dirty="0">
                        <a:solidFill>
                          <a:schemeClr val="tx1"/>
                        </a:solidFill>
                      </a:endParaRPr>
                    </a:p>
                  </a:txBody>
                  <a:tcPr marL="82304" marR="82304">
                    <a:solidFill>
                      <a:srgbClr val="FFC000"/>
                    </a:solidFill>
                  </a:tcPr>
                </a:tc>
                <a:extLst>
                  <a:ext uri="{0D108BD9-81ED-4DB2-BD59-A6C34878D82A}">
                    <a16:rowId xmlns:a16="http://schemas.microsoft.com/office/drawing/2014/main" val="3142504337"/>
                  </a:ext>
                </a:extLst>
              </a:tr>
              <a:tr h="370840">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 (nonzero)</a:t>
                      </a:r>
                      <a:endParaRPr lang="en-US" sz="1400" dirty="0">
                        <a:solidFill>
                          <a:schemeClr val="tx1"/>
                        </a:solidFill>
                        <a:latin typeface="Courier New" panose="02070309020205020404" pitchFamily="49" charset="0"/>
                        <a:cs typeface="Courier New" panose="02070309020205020404" pitchFamily="49" charset="0"/>
                      </a:endParaRPr>
                    </a:p>
                  </a:txBody>
                  <a:tcPr marL="82304" marR="82304" anchor="ctr">
                    <a:solidFill>
                      <a:schemeClr val="bg1"/>
                    </a:solidFill>
                  </a:tcPr>
                </a:tc>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 (nonzero)</a:t>
                      </a:r>
                      <a:endParaRPr lang="en-US" sz="1400" dirty="0">
                        <a:solidFill>
                          <a:schemeClr val="tx1"/>
                        </a:solidFill>
                        <a:latin typeface="Courier New" panose="02070309020205020404" pitchFamily="49" charset="0"/>
                        <a:cs typeface="Courier New" panose="02070309020205020404" pitchFamily="49" charset="0"/>
                      </a:endParaRPr>
                    </a:p>
                  </a:txBody>
                  <a:tcPr marL="82304" marR="82304"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(1)</a:t>
                      </a:r>
                    </a:p>
                  </a:txBody>
                  <a:tcPr marL="82304" marR="82304" anchor="ctr">
                    <a:solidFill>
                      <a:schemeClr val="bg1"/>
                    </a:solidFill>
                  </a:tcPr>
                </a:tc>
                <a:extLst>
                  <a:ext uri="{0D108BD9-81ED-4DB2-BD59-A6C34878D82A}">
                    <a16:rowId xmlns:a16="http://schemas.microsoft.com/office/drawing/2014/main" val="6175790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55C91"/>
                          </a:solidFill>
                          <a:effectLst/>
                          <a:uLnTx/>
                          <a:uFillTx/>
                          <a:latin typeface="Courier New" panose="02070309020205020404" pitchFamily="49" charset="0"/>
                          <a:ea typeface="+mn-ea"/>
                          <a:cs typeface="Courier New" panose="02070309020205020404" pitchFamily="49" charset="0"/>
                        </a:rPr>
                        <a:t>true</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(nonzero)</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txBody>
                  <a:tcPr marL="82304" marR="82304" anchor="ctr">
                    <a:solidFill>
                      <a:schemeClr val="bg1"/>
                    </a:solidFill>
                  </a:tcPr>
                </a:tc>
                <a:tc>
                  <a:txBody>
                    <a:bodyPr/>
                    <a:lstStyle/>
                    <a:p>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marL="82304" marR="82304" anchor="ctr">
                    <a:solidFill>
                      <a:schemeClr val="bg1"/>
                    </a:solidFill>
                  </a:tcPr>
                </a:tc>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(0)</a:t>
                      </a:r>
                    </a:p>
                  </a:txBody>
                  <a:tcPr marL="82304" marR="82304" anchor="ctr">
                    <a:solidFill>
                      <a:schemeClr val="bg1"/>
                    </a:solidFill>
                  </a:tcPr>
                </a:tc>
                <a:extLst>
                  <a:ext uri="{0D108BD9-81ED-4DB2-BD59-A6C34878D82A}">
                    <a16:rowId xmlns:a16="http://schemas.microsoft.com/office/drawing/2014/main" val="546471211"/>
                  </a:ext>
                </a:extLst>
              </a:tr>
              <a:tr h="370840">
                <a:tc>
                  <a:txBody>
                    <a:bodyPr/>
                    <a:lstStyle/>
                    <a:p>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marL="82304" marR="82304"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 (nonzero)</a:t>
                      </a:r>
                      <a:endParaRPr lang="en-US" sz="1400" dirty="0">
                        <a:solidFill>
                          <a:schemeClr val="tx1"/>
                        </a:solidFill>
                        <a:latin typeface="Courier New" panose="02070309020205020404" pitchFamily="49" charset="0"/>
                        <a:cs typeface="Courier New" panose="02070309020205020404" pitchFamily="49" charset="0"/>
                      </a:endParaRPr>
                    </a:p>
                  </a:txBody>
                  <a:tcPr marL="82304" marR="82304" anchor="ctr">
                    <a:solidFill>
                      <a:schemeClr val="bg1"/>
                    </a:solidFill>
                  </a:tcPr>
                </a:tc>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(0)</a:t>
                      </a:r>
                    </a:p>
                  </a:txBody>
                  <a:tcPr marL="82304" marR="82304" anchor="ctr">
                    <a:solidFill>
                      <a:schemeClr val="bg1"/>
                    </a:solidFill>
                  </a:tcPr>
                </a:tc>
                <a:extLst>
                  <a:ext uri="{0D108BD9-81ED-4DB2-BD59-A6C34878D82A}">
                    <a16:rowId xmlns:a16="http://schemas.microsoft.com/office/drawing/2014/main" val="32590491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marL="82304" marR="82304" anchor="ctr">
                    <a:solidFill>
                      <a:schemeClr val="bg1"/>
                    </a:solidFill>
                  </a:tcPr>
                </a:tc>
                <a:tc>
                  <a:txBody>
                    <a:bodyPr/>
                    <a:lstStyle/>
                    <a:p>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marL="82304" marR="82304" anchor="ctr">
                    <a:solidFill>
                      <a:schemeClr val="bg1"/>
                    </a:solidFill>
                  </a:tcPr>
                </a:tc>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(0)</a:t>
                      </a:r>
                    </a:p>
                  </a:txBody>
                  <a:tcPr marL="82304" marR="82304" anchor="ctr">
                    <a:solidFill>
                      <a:schemeClr val="bg1"/>
                    </a:solidFill>
                  </a:tcPr>
                </a:tc>
                <a:extLst>
                  <a:ext uri="{0D108BD9-81ED-4DB2-BD59-A6C34878D82A}">
                    <a16:rowId xmlns:a16="http://schemas.microsoft.com/office/drawing/2014/main" val="738918759"/>
                  </a:ext>
                </a:extLst>
              </a:tr>
            </a:tbl>
          </a:graphicData>
        </a:graphic>
      </p:graphicFrame>
      <p:sp>
        <p:nvSpPr>
          <p:cNvPr id="6" name="Content Placeholder 5"/>
          <p:cNvSpPr>
            <a:spLocks noGrp="1"/>
          </p:cNvSpPr>
          <p:nvPr>
            <p:ph idx="12"/>
          </p:nvPr>
        </p:nvSpPr>
        <p:spPr>
          <a:xfrm>
            <a:off x="804862" y="3962400"/>
            <a:ext cx="8186738" cy="292388"/>
          </a:xfrm>
        </p:spPr>
        <p:txBody>
          <a:bodyPr/>
          <a:lstStyle/>
          <a:p>
            <a:pPr marL="0" indent="0">
              <a:buNone/>
            </a:pPr>
            <a:r>
              <a:rPr lang="en-IN" b="1" dirty="0">
                <a:solidFill>
                  <a:srgbClr val="055C91"/>
                </a:solidFill>
              </a:rPr>
              <a:t>EXAMPLE 4-11</a:t>
            </a:r>
          </a:p>
        </p:txBody>
      </p:sp>
      <p:pic>
        <p:nvPicPr>
          <p:cNvPr id="27652" name="Content Placeholde 6" descr="Example 4.11 shows logical Boolean operator and logical expressions.&#10;A table has 3 columns and 2 rows. From left to right, the column headers are Expression, Value, Explanation. &#10;Row 1: Expression: Left parenthesis 14 greater than equals 5 right parenthesis logical AND operator left parenthesis left single quote A right single quote less than left single quote B right single quote right parenthesis, Value: True, Explanation: Because Left parenthesis 14 greater than equals 5 right parenthesis is true, left parenthesis left single quote A right single quote less than left single quote B right single quote right parenthesis is true, and true logical AND operator true is true, the expression evaluates to true.&#10;Row 2: Expression: Left parenthesis 24 greater than equals 35 right parenthesis logical AND operator left parenthesis left single quote A right single quote less than left single quote B right single quote right parenthesis, Value: False, Explanation: Because left parenthesis 24 greater than equals 35 right parenthesis is false, left parenthesis left single quote A right single quote less than left single quote B right single quote right parenthesis is true, and false logical AND operator true is false, the expression evaluates to false."/>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806385" y="4333981"/>
            <a:ext cx="6585015" cy="1750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090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Logical (Boolean) Operators and Logical Expressions (4 of 5)</a:t>
            </a:r>
            <a:endParaRPr lang="en-IN" dirty="0">
              <a:latin typeface="+mn-lt"/>
            </a:endParaRPr>
          </a:p>
        </p:txBody>
      </p:sp>
      <p:sp>
        <p:nvSpPr>
          <p:cNvPr id="3" name="Content Placeholder 2"/>
          <p:cNvSpPr>
            <a:spLocks noGrp="1"/>
          </p:cNvSpPr>
          <p:nvPr>
            <p:ph idx="1"/>
          </p:nvPr>
        </p:nvSpPr>
        <p:spPr>
          <a:xfrm>
            <a:off x="804862" y="1538819"/>
            <a:ext cx="8415338" cy="266611"/>
          </a:xfrm>
        </p:spPr>
        <p:txBody>
          <a:bodyPr/>
          <a:lstStyle/>
          <a:p>
            <a:pPr marL="0" indent="0">
              <a:buNone/>
            </a:pPr>
            <a:r>
              <a:rPr lang="en-US" sz="1800" b="1" dirty="0"/>
              <a:t>TABLE 4-5 </a:t>
            </a:r>
            <a:r>
              <a:rPr lang="en-US" sz="1800" dirty="0"/>
              <a:t>The </a:t>
            </a:r>
            <a:r>
              <a:rPr lang="en-US" sz="1800" b="1" dirty="0">
                <a:latin typeface="Courier New" panose="02070309020205020404" pitchFamily="49" charset="0"/>
                <a:cs typeface="Courier New" panose="02070309020205020404" pitchFamily="49" charset="0"/>
              </a:rPr>
              <a:t>||</a:t>
            </a:r>
            <a:r>
              <a:rPr lang="en-US" sz="1800" b="1" dirty="0"/>
              <a:t> </a:t>
            </a:r>
            <a:r>
              <a:rPr lang="en-US" sz="1800" dirty="0"/>
              <a:t>(Or) Operator</a:t>
            </a:r>
          </a:p>
        </p:txBody>
      </p:sp>
      <p:graphicFrame>
        <p:nvGraphicFramePr>
          <p:cNvPr id="7" name="Table 7" descr="Tables are accessible to screen readers.">
            <a:extLst>
              <a:ext uri="{FF2B5EF4-FFF2-40B4-BE49-F238E27FC236}">
                <a16:creationId xmlns:a16="http://schemas.microsoft.com/office/drawing/2014/main" id="{E8CC56E4-45FE-4DFD-8A4E-0BA463572F99}"/>
              </a:ext>
            </a:extLst>
          </p:cNvPr>
          <p:cNvGraphicFramePr>
            <a:graphicFrameLocks noGrp="1"/>
          </p:cNvGraphicFramePr>
          <p:nvPr>
            <p:ph idx="11"/>
            <p:extLst>
              <p:ext uri="{D42A27DB-BD31-4B8C-83A1-F6EECF244321}">
                <p14:modId xmlns:p14="http://schemas.microsoft.com/office/powerpoint/2010/main" val="186175378"/>
              </p:ext>
            </p:extLst>
          </p:nvPr>
        </p:nvGraphicFramePr>
        <p:xfrm>
          <a:off x="785513" y="1905000"/>
          <a:ext cx="7574559" cy="1854200"/>
        </p:xfrm>
        <a:graphic>
          <a:graphicData uri="http://schemas.openxmlformats.org/drawingml/2006/table">
            <a:tbl>
              <a:tblPr firstRow="1" bandRow="1">
                <a:tableStyleId>{5C22544A-7EE6-4342-B048-85BDC9FD1C3A}</a:tableStyleId>
              </a:tblPr>
              <a:tblGrid>
                <a:gridCol w="2524853">
                  <a:extLst>
                    <a:ext uri="{9D8B030D-6E8A-4147-A177-3AD203B41FA5}">
                      <a16:colId xmlns:a16="http://schemas.microsoft.com/office/drawing/2014/main" val="1639370196"/>
                    </a:ext>
                  </a:extLst>
                </a:gridCol>
                <a:gridCol w="2252234">
                  <a:extLst>
                    <a:ext uri="{9D8B030D-6E8A-4147-A177-3AD203B41FA5}">
                      <a16:colId xmlns:a16="http://schemas.microsoft.com/office/drawing/2014/main" val="216702578"/>
                    </a:ext>
                  </a:extLst>
                </a:gridCol>
                <a:gridCol w="2797472">
                  <a:extLst>
                    <a:ext uri="{9D8B030D-6E8A-4147-A177-3AD203B41FA5}">
                      <a16:colId xmlns:a16="http://schemas.microsoft.com/office/drawing/2014/main" val="3260498269"/>
                    </a:ext>
                  </a:extLst>
                </a:gridCol>
              </a:tblGrid>
              <a:tr h="370840">
                <a:tc>
                  <a:txBody>
                    <a:bodyPr/>
                    <a:lstStyle/>
                    <a:p>
                      <a:r>
                        <a:rPr lang="en-US" sz="1600" b="1" i="0" u="none" strike="noStrike" kern="1200" baseline="0" dirty="0">
                          <a:solidFill>
                            <a:schemeClr val="tx1"/>
                          </a:solidFill>
                          <a:latin typeface="+mn-lt"/>
                          <a:ea typeface="+mn-ea"/>
                          <a:cs typeface="+mn-cs"/>
                        </a:rPr>
                        <a:t>Expression1</a:t>
                      </a:r>
                      <a:endParaRPr lang="en-US" sz="1600" dirty="0">
                        <a:solidFill>
                          <a:schemeClr val="tx1"/>
                        </a:solidFill>
                      </a:endParaRPr>
                    </a:p>
                  </a:txBody>
                  <a:tcPr>
                    <a:solidFill>
                      <a:srgbClr val="FFC000"/>
                    </a:solidFill>
                  </a:tcPr>
                </a:tc>
                <a:tc>
                  <a:txBody>
                    <a:bodyPr/>
                    <a:lstStyle/>
                    <a:p>
                      <a:r>
                        <a:rPr lang="en-US" sz="1600" b="1" i="0" u="none" strike="noStrike" kern="1200" baseline="0" dirty="0">
                          <a:solidFill>
                            <a:schemeClr val="tx1"/>
                          </a:solidFill>
                          <a:latin typeface="+mn-lt"/>
                          <a:ea typeface="+mn-ea"/>
                          <a:cs typeface="+mn-cs"/>
                        </a:rPr>
                        <a:t>Expression2</a:t>
                      </a:r>
                      <a:endParaRPr lang="en-US" sz="1600" dirty="0">
                        <a:solidFill>
                          <a:schemeClr val="tx1"/>
                        </a:solidFill>
                      </a:endParaRPr>
                    </a:p>
                  </a:txBody>
                  <a:tcPr>
                    <a:solidFill>
                      <a:srgbClr val="FFC000"/>
                    </a:solidFill>
                  </a:tcPr>
                </a:tc>
                <a:tc>
                  <a:txBody>
                    <a:bodyPr/>
                    <a:lstStyle/>
                    <a:p>
                      <a:r>
                        <a:rPr lang="en-US" sz="1600" b="1" i="0" u="none" strike="noStrike" kern="1200" baseline="0" dirty="0">
                          <a:solidFill>
                            <a:schemeClr val="tx1"/>
                          </a:solidFill>
                          <a:latin typeface="+mn-lt"/>
                          <a:ea typeface="+mn-ea"/>
                          <a:cs typeface="+mn-cs"/>
                        </a:rPr>
                        <a:t>Expression1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a:t>
                      </a:r>
                      <a:r>
                        <a:rPr lang="en-US" sz="1600" b="1" i="0" u="none" strike="noStrike" kern="1200" baseline="0" dirty="0">
                          <a:solidFill>
                            <a:schemeClr val="tx1"/>
                          </a:solidFill>
                          <a:latin typeface="+mn-lt"/>
                          <a:ea typeface="+mn-ea"/>
                          <a:cs typeface="+mn-cs"/>
                        </a:rPr>
                        <a:t> Expression2</a:t>
                      </a:r>
                      <a:endParaRPr lang="en-US" sz="1600" dirty="0">
                        <a:solidFill>
                          <a:schemeClr val="tx1"/>
                        </a:solidFill>
                      </a:endParaRPr>
                    </a:p>
                  </a:txBody>
                  <a:tcPr>
                    <a:solidFill>
                      <a:srgbClr val="FFC000"/>
                    </a:solidFill>
                  </a:tcPr>
                </a:tc>
                <a:extLst>
                  <a:ext uri="{0D108BD9-81ED-4DB2-BD59-A6C34878D82A}">
                    <a16:rowId xmlns:a16="http://schemas.microsoft.com/office/drawing/2014/main" val="3142504337"/>
                  </a:ext>
                </a:extLst>
              </a:tr>
              <a:tr h="370840">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 (nonzero)</a:t>
                      </a:r>
                      <a:endParaRPr lang="en-US" sz="1400" dirty="0">
                        <a:solidFill>
                          <a:schemeClr val="tx1"/>
                        </a:solidFill>
                        <a:latin typeface="Courier New" panose="02070309020205020404" pitchFamily="49" charset="0"/>
                        <a:cs typeface="Courier New" panose="02070309020205020404" pitchFamily="49" charset="0"/>
                      </a:endParaRPr>
                    </a:p>
                  </a:txBody>
                  <a:tcPr anchor="ctr">
                    <a:solidFill>
                      <a:schemeClr val="bg1"/>
                    </a:solidFill>
                  </a:tcPr>
                </a:tc>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 (nonzero)</a:t>
                      </a:r>
                      <a:endParaRPr lang="en-US" sz="1400" dirty="0">
                        <a:solidFill>
                          <a:schemeClr val="tx1"/>
                        </a:solidFill>
                        <a:latin typeface="Courier New" panose="02070309020205020404" pitchFamily="49" charset="0"/>
                        <a:cs typeface="Courier New" panose="02070309020205020404" pitchFamily="49"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(1)</a:t>
                      </a:r>
                    </a:p>
                  </a:txBody>
                  <a:tcPr anchor="ctr">
                    <a:solidFill>
                      <a:schemeClr val="bg1"/>
                    </a:solidFill>
                  </a:tcPr>
                </a:tc>
                <a:extLst>
                  <a:ext uri="{0D108BD9-81ED-4DB2-BD59-A6C34878D82A}">
                    <a16:rowId xmlns:a16="http://schemas.microsoft.com/office/drawing/2014/main" val="6175790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55C91"/>
                          </a:solidFill>
                          <a:effectLst/>
                          <a:uLnTx/>
                          <a:uFillTx/>
                          <a:latin typeface="Courier New" panose="02070309020205020404" pitchFamily="49" charset="0"/>
                          <a:ea typeface="+mn-ea"/>
                          <a:cs typeface="Courier New" panose="02070309020205020404" pitchFamily="49" charset="0"/>
                        </a:rPr>
                        <a:t>true</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 (nonzero)</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txBody>
                  <a:tcPr anchor="ctr">
                    <a:solidFill>
                      <a:schemeClr val="bg1"/>
                    </a:solidFill>
                  </a:tcPr>
                </a:tc>
                <a:tc>
                  <a:txBody>
                    <a:bodyPr/>
                    <a:lstStyle/>
                    <a:p>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(1)</a:t>
                      </a:r>
                    </a:p>
                  </a:txBody>
                  <a:tcPr anchor="ctr">
                    <a:solidFill>
                      <a:schemeClr val="bg1"/>
                    </a:solidFill>
                  </a:tcPr>
                </a:tc>
                <a:extLst>
                  <a:ext uri="{0D108BD9-81ED-4DB2-BD59-A6C34878D82A}">
                    <a16:rowId xmlns:a16="http://schemas.microsoft.com/office/drawing/2014/main" val="546471211"/>
                  </a:ext>
                </a:extLst>
              </a:tr>
              <a:tr h="370840">
                <a:tc>
                  <a:txBody>
                    <a:bodyPr/>
                    <a:lstStyle/>
                    <a:p>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 (nonzero)</a:t>
                      </a:r>
                      <a:endParaRPr lang="en-US" sz="1400" dirty="0">
                        <a:solidFill>
                          <a:schemeClr val="tx1"/>
                        </a:solidFill>
                        <a:latin typeface="Courier New" panose="02070309020205020404" pitchFamily="49" charset="0"/>
                        <a:cs typeface="Courier New" panose="02070309020205020404" pitchFamily="49"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(1)</a:t>
                      </a:r>
                    </a:p>
                  </a:txBody>
                  <a:tcPr anchor="ctr">
                    <a:solidFill>
                      <a:schemeClr val="bg1"/>
                    </a:solidFill>
                  </a:tcPr>
                </a:tc>
                <a:extLst>
                  <a:ext uri="{0D108BD9-81ED-4DB2-BD59-A6C34878D82A}">
                    <a16:rowId xmlns:a16="http://schemas.microsoft.com/office/drawing/2014/main" val="32590491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anchor="ctr">
                    <a:solidFill>
                      <a:schemeClr val="bg1"/>
                    </a:solidFill>
                  </a:tcPr>
                </a:tc>
                <a:tc>
                  <a:txBody>
                    <a:bodyPr/>
                    <a:lstStyle/>
                    <a:p>
                      <a:r>
                        <a:rPr lang="en-US" sz="1400" b="1" dirty="0">
                          <a:solidFill>
                            <a:srgbClr val="055C91"/>
                          </a:solidFill>
                          <a:latin typeface="Courier New" panose="02070309020205020404" pitchFamily="49" charset="0"/>
                          <a:cs typeface="Courier New" panose="02070309020205020404" pitchFamily="49" charset="0"/>
                        </a:rPr>
                        <a:t>false</a:t>
                      </a:r>
                      <a:r>
                        <a:rPr lang="en-US" sz="1400" b="1" dirty="0">
                          <a:solidFill>
                            <a:schemeClr val="tx1"/>
                          </a:solidFill>
                          <a:latin typeface="Courier New" panose="02070309020205020404" pitchFamily="49" charset="0"/>
                          <a:cs typeface="Courier New" panose="02070309020205020404" pitchFamily="49" charset="0"/>
                        </a:rPr>
                        <a:t> (0)</a:t>
                      </a:r>
                    </a:p>
                  </a:txBody>
                  <a:tcPr anchor="ctr">
                    <a:solidFill>
                      <a:schemeClr val="bg1"/>
                    </a:solidFill>
                  </a:tcPr>
                </a:tc>
                <a:tc>
                  <a:txBody>
                    <a:bodyPr/>
                    <a:lstStyle/>
                    <a:p>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r>
                        <a:rPr lang="en-US" sz="16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(0)</a:t>
                      </a:r>
                    </a:p>
                  </a:txBody>
                  <a:tcPr anchor="ctr">
                    <a:solidFill>
                      <a:schemeClr val="bg1"/>
                    </a:solidFill>
                  </a:tcPr>
                </a:tc>
                <a:extLst>
                  <a:ext uri="{0D108BD9-81ED-4DB2-BD59-A6C34878D82A}">
                    <a16:rowId xmlns:a16="http://schemas.microsoft.com/office/drawing/2014/main" val="738918759"/>
                  </a:ext>
                </a:extLst>
              </a:tr>
            </a:tbl>
          </a:graphicData>
        </a:graphic>
      </p:graphicFrame>
    </p:spTree>
    <p:extLst>
      <p:ext uri="{BB962C8B-B14F-4D97-AF65-F5344CB8AC3E}">
        <p14:creationId xmlns:p14="http://schemas.microsoft.com/office/powerpoint/2010/main" val="515464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Logical (Boolean) Operators and Logical Expressions (5 of 5)</a:t>
            </a:r>
            <a:endParaRPr lang="en-US" dirty="0">
              <a:latin typeface="+mn-lt"/>
            </a:endParaRPr>
          </a:p>
        </p:txBody>
      </p:sp>
      <p:sp>
        <p:nvSpPr>
          <p:cNvPr id="4" name="Content Placeholder 3"/>
          <p:cNvSpPr>
            <a:spLocks noGrp="1"/>
          </p:cNvSpPr>
          <p:nvPr>
            <p:ph idx="1"/>
          </p:nvPr>
        </p:nvSpPr>
        <p:spPr>
          <a:xfrm>
            <a:off x="365125" y="1538819"/>
            <a:ext cx="8415338" cy="292388"/>
          </a:xfrm>
        </p:spPr>
        <p:txBody>
          <a:bodyPr/>
          <a:lstStyle/>
          <a:p>
            <a:pPr marL="0" indent="0">
              <a:buNone/>
            </a:pPr>
            <a:r>
              <a:rPr lang="en-IN" b="1" dirty="0">
                <a:solidFill>
                  <a:srgbClr val="055C91"/>
                </a:solidFill>
              </a:rPr>
              <a:t>EXAMPLE</a:t>
            </a:r>
            <a:r>
              <a:rPr lang="en-IN" dirty="0">
                <a:solidFill>
                  <a:srgbClr val="055C91"/>
                </a:solidFill>
              </a:rPr>
              <a:t> 4-12</a:t>
            </a:r>
          </a:p>
        </p:txBody>
      </p:sp>
      <p:pic>
        <p:nvPicPr>
          <p:cNvPr id="3074" name="Content Placeholder 4" descr="Example 4.12 shows the logical Boolean operator and logical expressions.&#10;A table has 3 columns and 3 rows. From left to right, the column headers are Expression, Value, and Explanation. &#10;Row 1: Expression: Left parenthesis 14 greater than equals 5 right parenthesis logical O R operator left parenthesis left single quote A right single quote greater than left single quote B right single quote right parenthesis, Value: True, Explanation: Because Left parenthesis 14 greater than equals 5 right parenthesis is true, left parenthesis left single quote A right single quote greater than left single quote B right single quote right parenthesis is false, and true logical OR operator false is true, the expression evaluates to true.&#10;Row 2: Expression: Left parenthesis 24 greater than equals 35 right parenthesis logical OR operator left parenthesis left single quote A right single quote greater than left single quote B right single quote right parenthesis, Value: false, Explanation: Because Left parenthesis 24 greater than equals3 right parenthesis is false, left parenthesis left single quote A right single quote greater than left single quote B right single quote right parenthesis is false, and false logical OR operator false is false, the expression evaluates to false.&#10;Row 3: Expression: Left parenthesis left single quote A right single quote less than equals left single quote a right single quote right parenthesis logical OR operator left parenthesis 7 NOT equals 7 right parenthesis, Value: True, Explanation: Because Left parenthesis left single quote A right single quote less than equals left single quote a right single quote right parenthesis is true, left parenthesis 7 NOT equals 7 right parenthesis is false, and true logical OR operator false is true, the expression evaluates to tru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380445" y="1941368"/>
            <a:ext cx="6401355" cy="240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891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en-US" altLang="en-US" dirty="0">
                <a:latin typeface="+mn-lt"/>
              </a:rPr>
              <a:t>Order of Precedence (1 of 5)</a:t>
            </a:r>
          </a:p>
        </p:txBody>
      </p:sp>
      <p:sp>
        <p:nvSpPr>
          <p:cNvPr id="36867" name="Rectangle 6"/>
          <p:cNvSpPr>
            <a:spLocks noGrp="1" noChangeArrowheads="1"/>
          </p:cNvSpPr>
          <p:nvPr>
            <p:ph idx="1"/>
          </p:nvPr>
        </p:nvSpPr>
        <p:spPr>
          <a:xfrm>
            <a:off x="365125" y="1538818"/>
            <a:ext cx="8415338" cy="1078757"/>
          </a:xfrm>
        </p:spPr>
        <p:txBody>
          <a:bodyPr/>
          <a:lstStyle/>
          <a:p>
            <a:pPr eaLnBrk="1" hangingPunct="1"/>
            <a:r>
              <a:rPr lang="en-US" altLang="en-US" dirty="0"/>
              <a:t>Relational and logical operators are evaluated from left to right</a:t>
            </a:r>
          </a:p>
          <a:p>
            <a:pPr lvl="1" eaLnBrk="1" hangingPunct="1"/>
            <a:r>
              <a:rPr lang="en-US" altLang="en-US" dirty="0"/>
              <a:t>The </a:t>
            </a:r>
            <a:r>
              <a:rPr lang="en-US" altLang="en-US" u="sng" dirty="0"/>
              <a:t>associativity</a:t>
            </a:r>
            <a:r>
              <a:rPr lang="en-US" altLang="en-US" dirty="0"/>
              <a:t> is left to right</a:t>
            </a:r>
          </a:p>
          <a:p>
            <a:pPr eaLnBrk="1" hangingPunct="1"/>
            <a:r>
              <a:rPr lang="en-US" altLang="en-US" dirty="0"/>
              <a:t>Parentheses can override precedence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title"/>
          </p:nvPr>
        </p:nvSpPr>
        <p:spPr/>
        <p:txBody>
          <a:bodyPr/>
          <a:lstStyle/>
          <a:p>
            <a:pPr eaLnBrk="1" hangingPunct="1"/>
            <a:r>
              <a:rPr lang="en-US" altLang="en-US" dirty="0">
                <a:latin typeface="+mn-lt"/>
              </a:rPr>
              <a:t>Order of Precedence (2 of 5)</a:t>
            </a:r>
          </a:p>
        </p:txBody>
      </p:sp>
      <p:sp>
        <p:nvSpPr>
          <p:cNvPr id="3" name="Text Placeholder 2"/>
          <p:cNvSpPr>
            <a:spLocks noGrp="1"/>
          </p:cNvSpPr>
          <p:nvPr>
            <p:ph idx="1"/>
          </p:nvPr>
        </p:nvSpPr>
        <p:spPr>
          <a:xfrm>
            <a:off x="652462" y="1538819"/>
            <a:ext cx="8415338" cy="204671"/>
          </a:xfrm>
        </p:spPr>
        <p:txBody>
          <a:bodyPr/>
          <a:lstStyle/>
          <a:p>
            <a:pPr marL="0" indent="0">
              <a:buNone/>
            </a:pPr>
            <a:r>
              <a:rPr lang="en-US" sz="1400" b="1" dirty="0"/>
              <a:t>TABLE 4-6 </a:t>
            </a:r>
            <a:r>
              <a:rPr lang="en-US" sz="1400" dirty="0"/>
              <a:t>Precedence of Operators</a:t>
            </a:r>
          </a:p>
        </p:txBody>
      </p:sp>
      <p:graphicFrame>
        <p:nvGraphicFramePr>
          <p:cNvPr id="5" name="Table 5" descr="Tables are accessible to screen readers.">
            <a:extLst>
              <a:ext uri="{FF2B5EF4-FFF2-40B4-BE49-F238E27FC236}">
                <a16:creationId xmlns:a16="http://schemas.microsoft.com/office/drawing/2014/main" id="{C18F45BF-377D-4D9F-8DFD-560CCC93ACA1}"/>
              </a:ext>
            </a:extLst>
          </p:cNvPr>
          <p:cNvGraphicFramePr>
            <a:graphicFrameLocks noGrp="1"/>
          </p:cNvGraphicFramePr>
          <p:nvPr>
            <p:ph idx="11"/>
            <p:extLst>
              <p:ext uri="{D42A27DB-BD31-4B8C-83A1-F6EECF244321}">
                <p14:modId xmlns:p14="http://schemas.microsoft.com/office/powerpoint/2010/main" val="2361872157"/>
              </p:ext>
            </p:extLst>
          </p:nvPr>
        </p:nvGraphicFramePr>
        <p:xfrm>
          <a:off x="1411509" y="2072640"/>
          <a:ext cx="6322570" cy="3337560"/>
        </p:xfrm>
        <a:graphic>
          <a:graphicData uri="http://schemas.openxmlformats.org/drawingml/2006/table">
            <a:tbl>
              <a:tblPr firstRow="1" bandRow="1">
                <a:tableStyleId>{5C22544A-7EE6-4342-B048-85BDC9FD1C3A}</a:tableStyleId>
              </a:tblPr>
              <a:tblGrid>
                <a:gridCol w="3161285">
                  <a:extLst>
                    <a:ext uri="{9D8B030D-6E8A-4147-A177-3AD203B41FA5}">
                      <a16:colId xmlns:a16="http://schemas.microsoft.com/office/drawing/2014/main" val="944416854"/>
                    </a:ext>
                  </a:extLst>
                </a:gridCol>
                <a:gridCol w="3161285">
                  <a:extLst>
                    <a:ext uri="{9D8B030D-6E8A-4147-A177-3AD203B41FA5}">
                      <a16:colId xmlns:a16="http://schemas.microsoft.com/office/drawing/2014/main" val="1693428564"/>
                    </a:ext>
                  </a:extLst>
                </a:gridCol>
              </a:tblGrid>
              <a:tr h="370840">
                <a:tc>
                  <a:txBody>
                    <a:bodyPr/>
                    <a:lstStyle/>
                    <a:p>
                      <a:r>
                        <a:rPr lang="en-US" sz="1400" b="1" i="0" u="none" strike="noStrike" kern="1200" baseline="0" dirty="0">
                          <a:solidFill>
                            <a:schemeClr val="tx1"/>
                          </a:solidFill>
                          <a:latin typeface="+mn-lt"/>
                          <a:ea typeface="+mn-ea"/>
                          <a:cs typeface="+mn-cs"/>
                        </a:rPr>
                        <a:t>Operators</a:t>
                      </a:r>
                      <a:endParaRPr lang="en-US" sz="1400" baseline="0" dirty="0">
                        <a:solidFill>
                          <a:schemeClr val="tx1"/>
                        </a:solidFill>
                      </a:endParaRPr>
                    </a:p>
                  </a:txBody>
                  <a:tcPr marL="68700" marR="68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400" baseline="0" dirty="0">
                          <a:solidFill>
                            <a:schemeClr val="tx1"/>
                          </a:solidFill>
                        </a:rPr>
                        <a:t>Precedence</a:t>
                      </a:r>
                    </a:p>
                  </a:txBody>
                  <a:tcPr marL="68700" marR="68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73081603"/>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(unary operators)</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first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1480002"/>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second</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2077825"/>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endParaRPr lang="en-US" sz="1400" b="0" i="0" u="none" strike="noStrike" kern="1200" baseline="0" dirty="0">
                        <a:solidFill>
                          <a:schemeClr val="dk1"/>
                        </a:solidFill>
                        <a:latin typeface="+mn-lt"/>
                        <a:ea typeface="+mn-ea"/>
                        <a:cs typeface="+mn-cs"/>
                      </a:endParaRP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third</a:t>
                      </a:r>
                      <a:endParaRPr lang="en-US" sz="1400" baseline="0" dirty="0">
                        <a:solidFill>
                          <a:schemeClr val="tx1"/>
                        </a:solidFill>
                        <a:latin typeface="Courier New" panose="02070309020205020404" pitchFamily="49" charset="0"/>
                        <a:cs typeface="Courier New" panose="02070309020205020404" pitchFamily="49" charset="0"/>
                      </a:endParaRP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1113732"/>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&lt;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&lt;=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&gt;=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&gt;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fourth</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8918786"/>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t>
                      </a:r>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fifth</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7432780"/>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&amp;&amp;</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sixth</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445565"/>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seventh</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7033713"/>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a:t>
                      </a:r>
                      <a:r>
                        <a:rPr lang="en-US" sz="1400" b="0" i="0" u="none" strike="noStrike" kern="1200" baseline="0" dirty="0">
                          <a:solidFill>
                            <a:schemeClr val="dk1"/>
                          </a:solidFill>
                          <a:latin typeface="+mn-lt"/>
                          <a:ea typeface="+mn-ea"/>
                          <a:cs typeface="+mn-cs"/>
                        </a:rPr>
                        <a:t> (assignment operator)</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dk1"/>
                          </a:solidFill>
                          <a:latin typeface="+mn-lt"/>
                          <a:ea typeface="+mn-ea"/>
                          <a:cs typeface="+mn-cs"/>
                        </a:rPr>
                        <a:t>last</a:t>
                      </a:r>
                    </a:p>
                  </a:txBody>
                  <a:tcPr marL="68700" marR="68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567916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en-US" altLang="en-US" dirty="0">
                <a:latin typeface="+mn-lt"/>
              </a:rPr>
              <a:t>Order of Precedence (3 of 5)</a:t>
            </a:r>
          </a:p>
        </p:txBody>
      </p:sp>
      <p:sp>
        <p:nvSpPr>
          <p:cNvPr id="3" name="Content Placeholder 2"/>
          <p:cNvSpPr>
            <a:spLocks noGrp="1"/>
          </p:cNvSpPr>
          <p:nvPr>
            <p:ph idx="1"/>
          </p:nvPr>
        </p:nvSpPr>
        <p:spPr>
          <a:xfrm>
            <a:off x="585798" y="1538818"/>
            <a:ext cx="8405802" cy="292388"/>
          </a:xfrm>
        </p:spPr>
        <p:txBody>
          <a:bodyPr/>
          <a:lstStyle/>
          <a:p>
            <a:pPr marL="0" indent="0">
              <a:buNone/>
            </a:pPr>
            <a:r>
              <a:rPr lang="en-IN" b="1" dirty="0">
                <a:solidFill>
                  <a:srgbClr val="055C91"/>
                </a:solidFill>
              </a:rPr>
              <a:t>EXAMPLE 4-13</a:t>
            </a:r>
          </a:p>
        </p:txBody>
      </p:sp>
      <p:sp>
        <p:nvSpPr>
          <p:cNvPr id="5" name="Content Placeholder 4"/>
          <p:cNvSpPr>
            <a:spLocks noGrp="1"/>
          </p:cNvSpPr>
          <p:nvPr>
            <p:ph idx="11"/>
          </p:nvPr>
        </p:nvSpPr>
        <p:spPr>
          <a:xfrm>
            <a:off x="609600" y="1915686"/>
            <a:ext cx="7391400" cy="2110834"/>
          </a:xfrm>
        </p:spPr>
        <p:txBody>
          <a:bodyPr/>
          <a:lstStyle/>
          <a:p>
            <a:pPr marL="0" indent="0">
              <a:buNone/>
            </a:pPr>
            <a:r>
              <a:rPr lang="en-IN" dirty="0"/>
              <a:t>Suppose you have the following declarations:</a:t>
            </a:r>
          </a:p>
          <a:p>
            <a:pPr marL="0" indent="0">
              <a:spcBef>
                <a:spcPts val="500"/>
              </a:spcBef>
              <a:buNone/>
            </a:pPr>
            <a:r>
              <a:rPr lang="en-IN" dirty="0">
                <a:solidFill>
                  <a:srgbClr val="055C91"/>
                </a:solidFill>
                <a:latin typeface="Courier New" pitchFamily="49" charset="0"/>
                <a:cs typeface="Courier New" pitchFamily="49" charset="0"/>
              </a:rPr>
              <a:t>bool </a:t>
            </a:r>
            <a:r>
              <a:rPr lang="en-IN" b="1" dirty="0">
                <a:latin typeface="Courier New" pitchFamily="49" charset="0"/>
                <a:cs typeface="Courier New" pitchFamily="49" charset="0"/>
              </a:rPr>
              <a:t>found = </a:t>
            </a:r>
            <a:r>
              <a:rPr lang="en-IN" dirty="0">
                <a:solidFill>
                  <a:srgbClr val="055C91"/>
                </a:solidFill>
                <a:latin typeface="Courier New" pitchFamily="49" charset="0"/>
                <a:cs typeface="Courier New" pitchFamily="49" charset="0"/>
              </a:rPr>
              <a:t>true</a:t>
            </a:r>
            <a:r>
              <a:rPr lang="en-IN" b="1" dirty="0">
                <a:latin typeface="Courier New" pitchFamily="49" charset="0"/>
                <a:cs typeface="Courier New" pitchFamily="49" charset="0"/>
              </a:rPr>
              <a:t>;</a:t>
            </a:r>
          </a:p>
          <a:p>
            <a:pPr marL="0" indent="0">
              <a:spcBef>
                <a:spcPts val="0"/>
              </a:spcBef>
              <a:buNone/>
            </a:pPr>
            <a:r>
              <a:rPr lang="en-IN" dirty="0" err="1">
                <a:solidFill>
                  <a:srgbClr val="055C91"/>
                </a:solidFill>
                <a:latin typeface="Courier New" pitchFamily="49" charset="0"/>
                <a:cs typeface="Courier New" pitchFamily="49" charset="0"/>
              </a:rPr>
              <a:t>int</a:t>
            </a:r>
            <a:r>
              <a:rPr lang="en-IN" dirty="0">
                <a:solidFill>
                  <a:srgbClr val="055C91"/>
                </a:solidFill>
                <a:latin typeface="Courier New" pitchFamily="49" charset="0"/>
                <a:cs typeface="Courier New" pitchFamily="49" charset="0"/>
              </a:rPr>
              <a:t> </a:t>
            </a:r>
            <a:r>
              <a:rPr lang="en-IN" b="1" dirty="0">
                <a:latin typeface="Courier New" pitchFamily="49" charset="0"/>
                <a:cs typeface="Courier New" pitchFamily="49" charset="0"/>
              </a:rPr>
              <a:t>age = 20;</a:t>
            </a:r>
          </a:p>
          <a:p>
            <a:pPr marL="0" indent="0">
              <a:spcBef>
                <a:spcPts val="0"/>
              </a:spcBef>
              <a:buNone/>
            </a:pPr>
            <a:r>
              <a:rPr lang="en-IN" dirty="0">
                <a:solidFill>
                  <a:srgbClr val="055C91"/>
                </a:solidFill>
                <a:latin typeface="Courier New" pitchFamily="49" charset="0"/>
                <a:cs typeface="Courier New" pitchFamily="49" charset="0"/>
              </a:rPr>
              <a:t>double</a:t>
            </a:r>
            <a:r>
              <a:rPr lang="en-IN" dirty="0">
                <a:latin typeface="Courier New" pitchFamily="49" charset="0"/>
                <a:cs typeface="Courier New" pitchFamily="49" charset="0"/>
              </a:rPr>
              <a:t> </a:t>
            </a:r>
            <a:r>
              <a:rPr lang="en-IN" b="1" dirty="0">
                <a:latin typeface="Courier New" pitchFamily="49" charset="0"/>
                <a:cs typeface="Courier New" pitchFamily="49" charset="0"/>
              </a:rPr>
              <a:t>hours = 45.30;</a:t>
            </a:r>
          </a:p>
          <a:p>
            <a:pPr marL="0" indent="0">
              <a:spcBef>
                <a:spcPts val="0"/>
              </a:spcBef>
              <a:buNone/>
            </a:pPr>
            <a:r>
              <a:rPr lang="en-IN" dirty="0">
                <a:solidFill>
                  <a:srgbClr val="055C91"/>
                </a:solidFill>
                <a:latin typeface="Courier New" pitchFamily="49" charset="0"/>
                <a:cs typeface="Courier New" pitchFamily="49" charset="0"/>
              </a:rPr>
              <a:t>double</a:t>
            </a:r>
            <a:r>
              <a:rPr lang="en-IN" dirty="0">
                <a:latin typeface="Courier New" pitchFamily="49" charset="0"/>
                <a:cs typeface="Courier New" pitchFamily="49" charset="0"/>
              </a:rPr>
              <a:t> </a:t>
            </a:r>
            <a:r>
              <a:rPr lang="en-IN" b="1" dirty="0" err="1">
                <a:latin typeface="Courier New" pitchFamily="49" charset="0"/>
                <a:cs typeface="Courier New" pitchFamily="49" charset="0"/>
              </a:rPr>
              <a:t>overTime</a:t>
            </a:r>
            <a:r>
              <a:rPr lang="en-IN" b="1" dirty="0">
                <a:latin typeface="Courier New" pitchFamily="49" charset="0"/>
                <a:cs typeface="Courier New" pitchFamily="49" charset="0"/>
              </a:rPr>
              <a:t> = 15.00;</a:t>
            </a:r>
          </a:p>
          <a:p>
            <a:pPr marL="0" indent="0">
              <a:spcBef>
                <a:spcPts val="0"/>
              </a:spcBef>
              <a:buNone/>
            </a:pPr>
            <a:r>
              <a:rPr lang="en-IN" dirty="0" err="1">
                <a:solidFill>
                  <a:srgbClr val="055C91"/>
                </a:solidFill>
                <a:latin typeface="Courier New" pitchFamily="49" charset="0"/>
                <a:cs typeface="Courier New" pitchFamily="49" charset="0"/>
              </a:rPr>
              <a:t>int</a:t>
            </a:r>
            <a:r>
              <a:rPr lang="en-IN" dirty="0">
                <a:latin typeface="Courier New" pitchFamily="49" charset="0"/>
                <a:cs typeface="Courier New" pitchFamily="49" charset="0"/>
              </a:rPr>
              <a:t> </a:t>
            </a:r>
            <a:r>
              <a:rPr lang="en-IN" b="1" dirty="0">
                <a:latin typeface="Courier New" pitchFamily="49" charset="0"/>
                <a:cs typeface="Courier New" pitchFamily="49" charset="0"/>
              </a:rPr>
              <a:t>count = 20;</a:t>
            </a:r>
          </a:p>
          <a:p>
            <a:pPr marL="0" indent="0">
              <a:spcBef>
                <a:spcPts val="0"/>
              </a:spcBef>
              <a:buNone/>
            </a:pPr>
            <a:r>
              <a:rPr lang="en-IN" dirty="0">
                <a:solidFill>
                  <a:srgbClr val="055C91"/>
                </a:solidFill>
                <a:latin typeface="Courier New" pitchFamily="49" charset="0"/>
                <a:cs typeface="Courier New" pitchFamily="49" charset="0"/>
              </a:rPr>
              <a:t>char</a:t>
            </a:r>
            <a:r>
              <a:rPr lang="en-IN" dirty="0">
                <a:latin typeface="Courier New" pitchFamily="49" charset="0"/>
                <a:cs typeface="Courier New" pitchFamily="49" charset="0"/>
              </a:rPr>
              <a:t> </a:t>
            </a:r>
            <a:r>
              <a:rPr lang="en-IN" b="1" dirty="0" err="1">
                <a:latin typeface="Courier New" pitchFamily="49" charset="0"/>
                <a:cs typeface="Courier New" pitchFamily="49" charset="0"/>
              </a:rPr>
              <a:t>ch</a:t>
            </a:r>
            <a:r>
              <a:rPr lang="en-IN" b="1" dirty="0">
                <a:latin typeface="Courier New" pitchFamily="49" charset="0"/>
                <a:cs typeface="Courier New" pitchFamily="49" charset="0"/>
              </a:rPr>
              <a:t> = 'B';</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p:txBody>
          <a:bodyPr/>
          <a:lstStyle/>
          <a:p>
            <a:pPr eaLnBrk="1" hangingPunct="1"/>
            <a:r>
              <a:rPr lang="en-US" altLang="en-US" dirty="0">
                <a:latin typeface="+mn-lt"/>
              </a:rPr>
              <a:t>Order of Precedence (4 of 5)</a:t>
            </a:r>
          </a:p>
        </p:txBody>
      </p:sp>
      <p:pic>
        <p:nvPicPr>
          <p:cNvPr id="6146" name="Content Placeholder 2" descr="An expression and its explanation.&#10;A table has 2 columns and 5 rows. From left to right, the column headers are Expression and Value forward slash Explanation. &#10;Row 1: Expression: NOT found, Value forward slash Explanation: false. Because found is true, exclamation mark found is false.&#10;Row 2: Expression: hours greater than 40.00, Value forward slash Explanation: True. Because hours is 45.30 and 45.30 greater than 40.00 is true, the expression hours greater than 40.00 evaluates to true.&#10;Row 3: Expression: NOT age, Value forward slash Explanation: False. Age is 20, which is nonzero, so age evaluates to true. Therefore, NOT age is false.&#10;Row 4: Expression: NOT found logical AND operator left parenthesis age greater than equals 18 right parenthesis, Value forward slash Explanation: false. NOT found is false, age greater than 18 is 20 greater than 18 is true. Therefore, NOT found logical AND left parenthesis age greater than equals 18 right parenthesis is false logical AND true, which evaluates to false.&#10;Row 5: Expression: NOT left parenthesis found logical AND operator left parenthesis age greater than equals 18 right parenthesis right parenthesis, Value forward slash Explanation: false. Now, found logical AND operator left parenthesis age greater than equals 18 right parenthesis is true logical AND operator true, which evaluates to true. Therefore, NOT left parenthesis found logical AND operator left parenthesis age greater than equals 18 right parenthesis right parenthesis is NOT true, which evaluates to false.&#1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8452" y="1524000"/>
            <a:ext cx="6851148" cy="4658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A83B-00E7-1826-5490-A1A0487258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3F3CB6-BD73-379F-5827-2A93131E5B54}"/>
              </a:ext>
            </a:extLst>
          </p:cNvPr>
          <p:cNvSpPr>
            <a:spLocks noGrp="1"/>
          </p:cNvSpPr>
          <p:nvPr>
            <p:ph idx="1"/>
          </p:nvPr>
        </p:nvSpPr>
        <p:spPr>
          <a:xfrm>
            <a:off x="365125" y="1538818"/>
            <a:ext cx="8415338" cy="3582519"/>
          </a:xfrm>
        </p:spPr>
        <p:txBody>
          <a:bodyPr/>
          <a:lstStyle/>
          <a:p>
            <a:r>
              <a:rPr lang="en-US" sz="2800" dirty="0"/>
              <a:t>Which of the following statements about the peek() function in C++ is correct?</a:t>
            </a:r>
          </a:p>
          <a:p>
            <a:pPr lvl="1"/>
            <a:r>
              <a:rPr lang="en-US" sz="2400" dirty="0"/>
              <a:t>A. The peek() function removes the next character from the input stream without reading it.</a:t>
            </a:r>
          </a:p>
          <a:p>
            <a:pPr lvl="1"/>
            <a:r>
              <a:rPr lang="en-US" sz="2400" dirty="0"/>
              <a:t>B. The peek() function reads the next character from the input stream but does not extract it.</a:t>
            </a:r>
          </a:p>
          <a:p>
            <a:pPr lvl="1"/>
            <a:r>
              <a:rPr lang="en-US" sz="2400" dirty="0"/>
              <a:t>C. The peek() function clears all errors in the input stream.</a:t>
            </a:r>
          </a:p>
          <a:p>
            <a:pPr lvl="1"/>
            <a:r>
              <a:rPr lang="en-US" sz="2400" dirty="0"/>
              <a:t>D. The peek() function discards the next character in the input stream and moves to the next one.</a:t>
            </a:r>
          </a:p>
        </p:txBody>
      </p:sp>
      <p:sp>
        <p:nvSpPr>
          <p:cNvPr id="4" name="Rectangle: Rounded Corners 3">
            <a:extLst>
              <a:ext uri="{FF2B5EF4-FFF2-40B4-BE49-F238E27FC236}">
                <a16:creationId xmlns:a16="http://schemas.microsoft.com/office/drawing/2014/main" id="{F0E5EDE6-8168-51FC-4BBF-6D632D999939}"/>
              </a:ext>
            </a:extLst>
          </p:cNvPr>
          <p:cNvSpPr/>
          <p:nvPr/>
        </p:nvSpPr>
        <p:spPr>
          <a:xfrm>
            <a:off x="449262" y="3200400"/>
            <a:ext cx="8245475" cy="6858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379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dirty="0">
                <a:latin typeface="+mn-lt"/>
              </a:rPr>
              <a:t>Order of Precedence (5 of 5)</a:t>
            </a:r>
          </a:p>
        </p:txBody>
      </p:sp>
      <p:pic>
        <p:nvPicPr>
          <p:cNvPr id="7170" name="Content Placeholder 3" descr="An expression and its explanation.&#10;A table has 2 columns and 3 rows. From left to right, the column headers are Expression and Value forward slash Explanation. &#10;Row 1: Expression: hours plus overtime is less than equals 75.00, Value forward slash Explanation: True. Because hours plus overtime is 45.30 plus 15.00 equals 60.30 and 60.30 is less than equals 75.00 true, it follows that hours plus overtime is less than equals 75.00 evaluates to true.&#10;Row 2: Expression: left parenthesis count is greater than equals 0 right parenthesis Logical AND left parenthesis count is less than equals 100 right parenthesis, Value forward slash Explanation: True. Now count is 20. Because 20 is greater than equals 0 is true, count is greater than equals 0 is true. Also 20 is less than equals 100 is true, so count is less than 100 is true. Therefore, left parenthesis count is greater than equals 0 right parenthesis Logical AND left parenthesis count is less than equals 100 right parenthesis is true logical AND true, which evaluates to true.&#10;Row 3: Expression: left parenthesis left single quote A right single quote is less than c h Logical AND c h is less than equals left single quote z right single quote left parenthesis, Value forward slash Explanation: True. Here, c h is left single quote B right single quote. Because left single quote A right single quote is less than equals left single quote B right single quote is true, left single quote A right single quote is less than c h evaluates to true. Also, because left single quote B right single quote is less than equals left single quote z right single quote is true, c h is less than left single quote z right single quote evaluates to true. Therefore, left parenthesis left single quote A right single quote is less than c h Logical AND c h is less than equals left single quote z right single quote left parenthesis is true logical AND true, which evaluates to tru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8662" y="1524000"/>
            <a:ext cx="7149538" cy="4235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404751"/>
            <a:ext cx="8026400" cy="299249"/>
          </a:xfrm>
        </p:spPr>
        <p:txBody>
          <a:bodyPr/>
          <a:lstStyle/>
          <a:p>
            <a:r>
              <a:rPr lang="en-US" altLang="en-US" dirty="0">
                <a:latin typeface="+mn-lt"/>
              </a:rPr>
              <a:t>Relational Operators and the </a:t>
            </a:r>
            <a:r>
              <a:rPr lang="en-US" altLang="en-US" dirty="0">
                <a:latin typeface="Courier New" pitchFamily="49" charset="0"/>
                <a:cs typeface="Courier New" pitchFamily="49" charset="0"/>
              </a:rPr>
              <a:t>string</a:t>
            </a:r>
            <a:r>
              <a:rPr lang="en-US" altLang="en-US" dirty="0"/>
              <a:t> </a:t>
            </a:r>
            <a:r>
              <a:rPr lang="en-US" altLang="en-US" dirty="0">
                <a:latin typeface="+mn-lt"/>
              </a:rPr>
              <a:t>Type (1 of 5)</a:t>
            </a:r>
          </a:p>
        </p:txBody>
      </p:sp>
      <p:sp>
        <p:nvSpPr>
          <p:cNvPr id="41987" name="Rectangle 3"/>
          <p:cNvSpPr>
            <a:spLocks noGrp="1" noChangeArrowheads="1"/>
          </p:cNvSpPr>
          <p:nvPr>
            <p:ph idx="1"/>
          </p:nvPr>
        </p:nvSpPr>
        <p:spPr>
          <a:xfrm>
            <a:off x="365125" y="1538818"/>
            <a:ext cx="8415338" cy="2122119"/>
          </a:xfrm>
        </p:spPr>
        <p:txBody>
          <a:bodyPr/>
          <a:lstStyle/>
          <a:p>
            <a:r>
              <a:rPr lang="en-US" altLang="en-US" dirty="0"/>
              <a:t>Relational operators can be applied to variables of type </a:t>
            </a:r>
            <a:r>
              <a:rPr lang="en-US" altLang="en-US" b="1" dirty="0">
                <a:latin typeface="Courier New" panose="02070309020205020404" pitchFamily="49" charset="0"/>
                <a:cs typeface="Courier New" panose="02070309020205020404" pitchFamily="49" charset="0"/>
              </a:rPr>
              <a:t>string</a:t>
            </a:r>
          </a:p>
          <a:p>
            <a:pPr lvl="1"/>
            <a:r>
              <a:rPr lang="en-US" altLang="en-US" dirty="0"/>
              <a:t>Strings are compared character by character, starting with the first character</a:t>
            </a:r>
          </a:p>
          <a:p>
            <a:pPr lvl="1"/>
            <a:r>
              <a:rPr lang="en-US" altLang="en-US" dirty="0"/>
              <a:t>Comparison continues until either a mismatch is found or all characters are found equal</a:t>
            </a:r>
          </a:p>
          <a:p>
            <a:pPr lvl="1"/>
            <a:r>
              <a:rPr lang="en-US" altLang="en-US" dirty="0"/>
              <a:t>If two strings of different lengths are compared and the comparison is equal to the last character of the shorter string</a:t>
            </a:r>
          </a:p>
          <a:p>
            <a:pPr lvl="2"/>
            <a:r>
              <a:rPr lang="en-US" altLang="en-US" dirty="0"/>
              <a:t>The shorter string is less than the larger string</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dirty="0">
                <a:latin typeface="+mn-lt"/>
              </a:rPr>
              <a:t>Relational Operators and the </a:t>
            </a:r>
            <a:r>
              <a:rPr lang="en-US" altLang="en-US" dirty="0">
                <a:latin typeface="Courier New" pitchFamily="49" charset="0"/>
              </a:rPr>
              <a:t>string</a:t>
            </a:r>
            <a:r>
              <a:rPr lang="en-US" altLang="en-US" dirty="0"/>
              <a:t> </a:t>
            </a:r>
            <a:r>
              <a:rPr lang="en-US" altLang="en-US" dirty="0">
                <a:latin typeface="+mn-lt"/>
              </a:rPr>
              <a:t>Type (2 of 5)</a:t>
            </a:r>
          </a:p>
        </p:txBody>
      </p:sp>
      <p:sp>
        <p:nvSpPr>
          <p:cNvPr id="3" name="Content Placeholder 2"/>
          <p:cNvSpPr>
            <a:spLocks noGrp="1"/>
          </p:cNvSpPr>
          <p:nvPr>
            <p:ph idx="1"/>
          </p:nvPr>
        </p:nvSpPr>
        <p:spPr>
          <a:xfrm>
            <a:off x="365125" y="1538819"/>
            <a:ext cx="8415338" cy="292388"/>
          </a:xfrm>
        </p:spPr>
        <p:txBody>
          <a:bodyPr/>
          <a:lstStyle/>
          <a:p>
            <a:pPr marL="0" indent="0">
              <a:buNone/>
            </a:pPr>
            <a:r>
              <a:rPr lang="en-IN" b="1" dirty="0">
                <a:solidFill>
                  <a:srgbClr val="055C91"/>
                </a:solidFill>
              </a:rPr>
              <a:t>EXAMPLE 4-13</a:t>
            </a:r>
          </a:p>
        </p:txBody>
      </p:sp>
      <p:sp>
        <p:nvSpPr>
          <p:cNvPr id="5" name="Content Placeholder 4"/>
          <p:cNvSpPr>
            <a:spLocks noGrp="1"/>
          </p:cNvSpPr>
          <p:nvPr>
            <p:ph idx="11"/>
          </p:nvPr>
        </p:nvSpPr>
        <p:spPr>
          <a:xfrm>
            <a:off x="365125" y="1981200"/>
            <a:ext cx="8415338" cy="2431435"/>
          </a:xfrm>
        </p:spPr>
        <p:txBody>
          <a:bodyPr/>
          <a:lstStyle/>
          <a:p>
            <a:pPr marL="0" indent="0">
              <a:buNone/>
            </a:pPr>
            <a:r>
              <a:rPr lang="en-IN" dirty="0"/>
              <a:t>Suppose you have the following declarations:</a:t>
            </a:r>
          </a:p>
          <a:p>
            <a:pPr marL="0" indent="0">
              <a:spcBef>
                <a:spcPts val="500"/>
              </a:spcBef>
              <a:buNone/>
            </a:pPr>
            <a:r>
              <a:rPr lang="en-IN" dirty="0">
                <a:solidFill>
                  <a:srgbClr val="055C91"/>
                </a:solidFill>
                <a:latin typeface="Courier New" pitchFamily="49" charset="0"/>
                <a:cs typeface="Courier New" pitchFamily="49" charset="0"/>
              </a:rPr>
              <a:t>bool</a:t>
            </a:r>
            <a:r>
              <a:rPr lang="en-IN" dirty="0">
                <a:latin typeface="Courier New" pitchFamily="49" charset="0"/>
                <a:cs typeface="Courier New" pitchFamily="49" charset="0"/>
              </a:rPr>
              <a:t> </a:t>
            </a:r>
            <a:r>
              <a:rPr lang="en-IN" b="1" dirty="0">
                <a:latin typeface="Courier New" pitchFamily="49" charset="0"/>
                <a:cs typeface="Courier New" pitchFamily="49" charset="0"/>
              </a:rPr>
              <a:t>found = </a:t>
            </a:r>
            <a:r>
              <a:rPr lang="en-IN" dirty="0">
                <a:solidFill>
                  <a:srgbClr val="055C91"/>
                </a:solidFill>
                <a:latin typeface="Courier New" pitchFamily="49" charset="0"/>
                <a:cs typeface="Courier New" pitchFamily="49" charset="0"/>
              </a:rPr>
              <a:t>true</a:t>
            </a:r>
            <a:r>
              <a:rPr lang="en-IN" dirty="0">
                <a:latin typeface="Courier New" pitchFamily="49" charset="0"/>
                <a:cs typeface="Courier New" pitchFamily="49" charset="0"/>
              </a:rPr>
              <a:t>;</a:t>
            </a:r>
          </a:p>
          <a:p>
            <a:pPr marL="0" indent="0">
              <a:spcBef>
                <a:spcPts val="500"/>
              </a:spcBef>
              <a:buNone/>
            </a:pPr>
            <a:r>
              <a:rPr lang="en-IN" dirty="0" err="1">
                <a:solidFill>
                  <a:srgbClr val="055C91"/>
                </a:solidFill>
                <a:latin typeface="Courier New" pitchFamily="49" charset="0"/>
                <a:cs typeface="Courier New" pitchFamily="49" charset="0"/>
              </a:rPr>
              <a:t>int</a:t>
            </a:r>
            <a:r>
              <a:rPr lang="en-IN" dirty="0">
                <a:solidFill>
                  <a:srgbClr val="055C91"/>
                </a:solidFill>
                <a:latin typeface="Courier New" pitchFamily="49" charset="0"/>
                <a:cs typeface="Courier New" pitchFamily="49" charset="0"/>
              </a:rPr>
              <a:t> </a:t>
            </a:r>
            <a:r>
              <a:rPr lang="en-IN" b="1" dirty="0">
                <a:latin typeface="Courier New" pitchFamily="49" charset="0"/>
                <a:cs typeface="Courier New" pitchFamily="49" charset="0"/>
              </a:rPr>
              <a:t>age = 20;</a:t>
            </a:r>
          </a:p>
          <a:p>
            <a:pPr marL="0" indent="0">
              <a:spcBef>
                <a:spcPts val="500"/>
              </a:spcBef>
              <a:buNone/>
            </a:pPr>
            <a:r>
              <a:rPr lang="en-IN" dirty="0">
                <a:solidFill>
                  <a:srgbClr val="055C91"/>
                </a:solidFill>
                <a:latin typeface="Courier New" pitchFamily="49" charset="0"/>
                <a:cs typeface="Courier New" pitchFamily="49" charset="0"/>
              </a:rPr>
              <a:t>double</a:t>
            </a:r>
            <a:r>
              <a:rPr lang="en-IN" dirty="0">
                <a:latin typeface="Courier New" pitchFamily="49" charset="0"/>
                <a:cs typeface="Courier New" pitchFamily="49" charset="0"/>
              </a:rPr>
              <a:t> </a:t>
            </a:r>
            <a:r>
              <a:rPr lang="en-IN" b="1" dirty="0">
                <a:latin typeface="Courier New" pitchFamily="49" charset="0"/>
                <a:cs typeface="Courier New" pitchFamily="49" charset="0"/>
              </a:rPr>
              <a:t>hours = 45.30;</a:t>
            </a:r>
          </a:p>
          <a:p>
            <a:pPr marL="0" indent="0">
              <a:spcBef>
                <a:spcPts val="500"/>
              </a:spcBef>
              <a:buNone/>
            </a:pPr>
            <a:r>
              <a:rPr lang="en-IN" dirty="0">
                <a:solidFill>
                  <a:srgbClr val="055C91"/>
                </a:solidFill>
                <a:latin typeface="Courier New" pitchFamily="49" charset="0"/>
                <a:cs typeface="Courier New" pitchFamily="49" charset="0"/>
              </a:rPr>
              <a:t>double</a:t>
            </a:r>
            <a:r>
              <a:rPr lang="en-IN" dirty="0">
                <a:latin typeface="Courier New" pitchFamily="49" charset="0"/>
                <a:cs typeface="Courier New" pitchFamily="49" charset="0"/>
              </a:rPr>
              <a:t> </a:t>
            </a:r>
            <a:r>
              <a:rPr lang="en-IN" b="1" dirty="0" err="1">
                <a:latin typeface="Courier New" pitchFamily="49" charset="0"/>
                <a:cs typeface="Courier New" pitchFamily="49" charset="0"/>
              </a:rPr>
              <a:t>overTime</a:t>
            </a:r>
            <a:r>
              <a:rPr lang="en-IN" b="1" dirty="0">
                <a:latin typeface="Courier New" pitchFamily="49" charset="0"/>
                <a:cs typeface="Courier New" pitchFamily="49" charset="0"/>
              </a:rPr>
              <a:t> = 15.00;</a:t>
            </a:r>
          </a:p>
          <a:p>
            <a:pPr marL="0" indent="0">
              <a:spcBef>
                <a:spcPts val="500"/>
              </a:spcBef>
              <a:buNone/>
            </a:pPr>
            <a:r>
              <a:rPr lang="en-IN" dirty="0" err="1">
                <a:solidFill>
                  <a:srgbClr val="055C91"/>
                </a:solidFill>
                <a:latin typeface="Courier New" pitchFamily="49" charset="0"/>
                <a:cs typeface="Courier New" pitchFamily="49" charset="0"/>
              </a:rPr>
              <a:t>int</a:t>
            </a:r>
            <a:r>
              <a:rPr lang="en-IN" dirty="0">
                <a:latin typeface="Courier New" pitchFamily="49" charset="0"/>
                <a:cs typeface="Courier New" pitchFamily="49" charset="0"/>
              </a:rPr>
              <a:t> </a:t>
            </a:r>
            <a:r>
              <a:rPr lang="en-IN" b="1" dirty="0">
                <a:latin typeface="Courier New" pitchFamily="49" charset="0"/>
                <a:cs typeface="Courier New" pitchFamily="49" charset="0"/>
              </a:rPr>
              <a:t>count = 20;</a:t>
            </a:r>
          </a:p>
          <a:p>
            <a:pPr marL="0" indent="0">
              <a:spcBef>
                <a:spcPts val="500"/>
              </a:spcBef>
              <a:buNone/>
            </a:pPr>
            <a:r>
              <a:rPr lang="en-IN" dirty="0">
                <a:solidFill>
                  <a:srgbClr val="055C91"/>
                </a:solidFill>
                <a:latin typeface="Courier New" pitchFamily="49" charset="0"/>
                <a:cs typeface="Courier New" pitchFamily="49" charset="0"/>
              </a:rPr>
              <a:t>char</a:t>
            </a:r>
            <a:r>
              <a:rPr lang="en-IN" dirty="0">
                <a:latin typeface="Courier New" pitchFamily="49" charset="0"/>
                <a:cs typeface="Courier New" pitchFamily="49" charset="0"/>
              </a:rPr>
              <a:t> </a:t>
            </a:r>
            <a:r>
              <a:rPr lang="en-IN" b="1" dirty="0" err="1">
                <a:latin typeface="Courier New" pitchFamily="49" charset="0"/>
                <a:cs typeface="Courier New" pitchFamily="49" charset="0"/>
              </a:rPr>
              <a:t>ch</a:t>
            </a:r>
            <a:r>
              <a:rPr lang="en-IN" b="1" dirty="0">
                <a:latin typeface="Courier New" pitchFamily="49" charset="0"/>
                <a:cs typeface="Courier New" pitchFamily="49" charset="0"/>
              </a:rPr>
              <a:t> = 'B';</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dirty="0">
                <a:latin typeface="+mn-lt"/>
              </a:rPr>
              <a:t>Relational Operators and the </a:t>
            </a:r>
            <a:r>
              <a:rPr lang="en-US" altLang="en-US" dirty="0">
                <a:latin typeface="Courier New" pitchFamily="49" charset="0"/>
              </a:rPr>
              <a:t>string</a:t>
            </a:r>
            <a:r>
              <a:rPr lang="en-US" altLang="en-US" dirty="0"/>
              <a:t> </a:t>
            </a:r>
            <a:r>
              <a:rPr lang="en-US" altLang="en-US" dirty="0">
                <a:latin typeface="+mn-lt"/>
              </a:rPr>
              <a:t>Type (3 of 5)</a:t>
            </a:r>
            <a:endParaRPr lang="en-US" dirty="0">
              <a:latin typeface="+mn-lt"/>
            </a:endParaRPr>
          </a:p>
        </p:txBody>
      </p:sp>
      <p:graphicFrame>
        <p:nvGraphicFramePr>
          <p:cNvPr id="3" name="Table 5" descr="Tables are accessible to screen readers.">
            <a:extLst>
              <a:ext uri="{FF2B5EF4-FFF2-40B4-BE49-F238E27FC236}">
                <a16:creationId xmlns:a16="http://schemas.microsoft.com/office/drawing/2014/main" id="{B8B16E43-5145-4B8A-8645-53E3FD2F58CF}"/>
              </a:ext>
            </a:extLst>
          </p:cNvPr>
          <p:cNvGraphicFramePr>
            <a:graphicFrameLocks noGrp="1"/>
          </p:cNvGraphicFramePr>
          <p:nvPr>
            <p:ph idx="1"/>
            <p:extLst>
              <p:ext uri="{D42A27DB-BD31-4B8C-83A1-F6EECF244321}">
                <p14:modId xmlns:p14="http://schemas.microsoft.com/office/powerpoint/2010/main" val="1718118928"/>
              </p:ext>
            </p:extLst>
          </p:nvPr>
        </p:nvGraphicFramePr>
        <p:xfrm>
          <a:off x="365125" y="1432560"/>
          <a:ext cx="8415338" cy="4663440"/>
        </p:xfrm>
        <a:graphic>
          <a:graphicData uri="http://schemas.openxmlformats.org/drawingml/2006/table">
            <a:tbl>
              <a:tblPr firstRow="1" bandRow="1">
                <a:tableStyleId>{5C22544A-7EE6-4342-B048-85BDC9FD1C3A}</a:tableStyleId>
              </a:tblPr>
              <a:tblGrid>
                <a:gridCol w="1768475">
                  <a:extLst>
                    <a:ext uri="{9D8B030D-6E8A-4147-A177-3AD203B41FA5}">
                      <a16:colId xmlns:a16="http://schemas.microsoft.com/office/drawing/2014/main" val="2334556466"/>
                    </a:ext>
                  </a:extLst>
                </a:gridCol>
                <a:gridCol w="6646863">
                  <a:extLst>
                    <a:ext uri="{9D8B030D-6E8A-4147-A177-3AD203B41FA5}">
                      <a16:colId xmlns:a16="http://schemas.microsoft.com/office/drawing/2014/main" val="421286033"/>
                    </a:ext>
                  </a:extLst>
                </a:gridCol>
              </a:tblGrid>
              <a:tr h="253086">
                <a:tc>
                  <a:txBody>
                    <a:bodyPr/>
                    <a:lstStyle/>
                    <a:p>
                      <a:r>
                        <a:rPr lang="en-US" sz="1800" b="1" i="0" u="none" strike="noStrike" kern="1200" baseline="0" dirty="0">
                          <a:solidFill>
                            <a:schemeClr val="tx1"/>
                          </a:solidFill>
                          <a:latin typeface="+mn-lt"/>
                          <a:ea typeface="+mn-ea"/>
                          <a:cs typeface="+mn-cs"/>
                        </a:rPr>
                        <a:t>Expression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tx1"/>
                          </a:solidFill>
                          <a:latin typeface="+mn-lt"/>
                          <a:ea typeface="+mn-ea"/>
                          <a:cs typeface="+mn-cs"/>
                        </a:rPr>
                        <a:t>Value/Explanation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897798"/>
                  </a:ext>
                </a:extLst>
              </a:tr>
              <a:tr h="977675">
                <a:tc>
                  <a:txBody>
                    <a:bodyPr/>
                    <a:lstStyle/>
                    <a:p>
                      <a:r>
                        <a:rPr lang="en-US" sz="1600" b="1" i="0" u="none" strike="noStrike" baseline="0" dirty="0">
                          <a:latin typeface="Courier New" panose="02070309020205020404" pitchFamily="49" charset="0"/>
                          <a:cs typeface="Courier New" panose="02070309020205020404" pitchFamily="49" charset="0"/>
                        </a:rPr>
                        <a:t>str1 &lt; str2</a:t>
                      </a:r>
                      <a:endParaRPr lang="en-US" sz="16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 = "Hello" </a:t>
                      </a:r>
                      <a:r>
                        <a:rPr lang="en-US" sz="1800" b="0" i="0" u="none" strike="noStrike" kern="1200" baseline="0" dirty="0">
                          <a:solidFill>
                            <a:schemeClr val="tx1"/>
                          </a:solidFill>
                          <a:latin typeface="+mn-lt"/>
                          <a:ea typeface="+mn-ea"/>
                          <a:cs typeface="+mn-cs"/>
                        </a:rPr>
                        <a:t>and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str2 = "Hi"</a:t>
                      </a:r>
                      <a:r>
                        <a:rPr lang="en-US" sz="1800" b="1" i="0" u="none" strike="noStrike" kern="1200" baseline="0" dirty="0">
                          <a:solidFill>
                            <a:schemeClr val="tx1"/>
                          </a:solidFill>
                          <a:latin typeface="+mn-lt"/>
                          <a:ea typeface="+mn-ea"/>
                          <a:cs typeface="Courier New" panose="02070309020205020404" pitchFamily="49" charset="0"/>
                        </a:rPr>
                        <a:t>. </a:t>
                      </a:r>
                      <a:r>
                        <a:rPr lang="en-US" sz="1800" b="0" i="0" u="none" strike="noStrike" kern="1200" baseline="0" dirty="0">
                          <a:solidFill>
                            <a:schemeClr val="tx1"/>
                          </a:solidFill>
                          <a:latin typeface="+mn-lt"/>
                          <a:ea typeface="+mn-ea"/>
                          <a:cs typeface="+mn-cs"/>
                        </a:rPr>
                        <a:t>The first character</a:t>
                      </a:r>
                    </a:p>
                    <a:p>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and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str2</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are the same, but the second character</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'e'</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less than the second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'i'</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str2</a:t>
                      </a:r>
                      <a:r>
                        <a:rPr lang="en-US" sz="1800" b="0" i="0" u="none" strike="noStrike" kern="1200" baseline="0" dirty="0">
                          <a:solidFill>
                            <a:schemeClr val="tx1"/>
                          </a:solidFill>
                          <a:latin typeface="+mn-lt"/>
                          <a:ea typeface="+mn-ea"/>
                          <a:cs typeface="+mn-cs"/>
                        </a:rPr>
                        <a:t>.</a:t>
                      </a:r>
                    </a:p>
                    <a:p>
                      <a:r>
                        <a:rPr lang="en-US" sz="1800" b="0" i="0" u="none" strike="noStrike" kern="1200" baseline="0" dirty="0">
                          <a:solidFill>
                            <a:schemeClr val="tx1"/>
                          </a:solidFill>
                          <a:latin typeface="+mn-lt"/>
                          <a:ea typeface="+mn-ea"/>
                          <a:cs typeface="+mn-cs"/>
                        </a:rPr>
                        <a:t>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 &lt; str2 </a:t>
                      </a:r>
                      <a:r>
                        <a:rPr lang="en-US" sz="1800" b="0" i="0" u="none" strike="noStrike" kern="1200" baseline="0" dirty="0">
                          <a:solidFill>
                            <a:schemeClr val="tx1"/>
                          </a:solidFill>
                          <a:latin typeface="+mn-lt"/>
                          <a:ea typeface="+mn-ea"/>
                          <a:cs typeface="+mn-cs"/>
                        </a:rPr>
                        <a:t>is </a:t>
                      </a:r>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633137"/>
                  </a:ext>
                </a:extLst>
              </a:tr>
              <a:tr h="977675">
                <a:tc>
                  <a:txBody>
                    <a:bodyPr/>
                    <a:lstStyle/>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 &gt; "Hen"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 = "Hello"</a:t>
                      </a:r>
                      <a:r>
                        <a:rPr lang="en-US" sz="1800" b="1" i="0" u="none" strike="noStrike" kern="1200" baseline="0" dirty="0">
                          <a:solidFill>
                            <a:schemeClr val="tx1"/>
                          </a:solidFill>
                          <a:latin typeface="+mn-lt"/>
                          <a:ea typeface="+mn-ea"/>
                          <a:cs typeface="Courier New" panose="02070309020205020404" pitchFamily="49" charset="0"/>
                        </a:rPr>
                        <a:t>. </a:t>
                      </a:r>
                      <a:r>
                        <a:rPr lang="en-US" sz="1800" b="0" i="0" u="none" strike="noStrike" kern="1200" baseline="0" dirty="0">
                          <a:solidFill>
                            <a:schemeClr val="tx1"/>
                          </a:solidFill>
                          <a:latin typeface="+mn-lt"/>
                          <a:ea typeface="+mn-ea"/>
                          <a:cs typeface="+mn-cs"/>
                        </a:rPr>
                        <a:t>The first two characters 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and</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"Hen" </a:t>
                      </a:r>
                      <a:r>
                        <a:rPr lang="en-US" sz="1800" b="0" i="0" u="none" strike="noStrike" kern="1200" baseline="0" dirty="0">
                          <a:solidFill>
                            <a:schemeClr val="tx1"/>
                          </a:solidFill>
                          <a:latin typeface="+mn-lt"/>
                          <a:ea typeface="+mn-ea"/>
                          <a:cs typeface="+mn-cs"/>
                        </a:rPr>
                        <a:t>are the same, but the third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'l'</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a:t>
                      </a:r>
                    </a:p>
                    <a:p>
                      <a:r>
                        <a:rPr lang="en-US" sz="1800" b="0" i="0" u="none" strike="noStrike" kern="1200" baseline="0" dirty="0">
                          <a:solidFill>
                            <a:schemeClr val="tx1"/>
                          </a:solidFill>
                          <a:latin typeface="+mn-lt"/>
                          <a:ea typeface="+mn-ea"/>
                          <a:cs typeface="+mn-cs"/>
                        </a:rPr>
                        <a:t>is less than the third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character</a:t>
                      </a:r>
                      <a:r>
                        <a:rPr lang="en-US" sz="1800" b="0" i="0" u="none" strike="noStrike" kern="1200" baseline="0" dirty="0">
                          <a:solidFill>
                            <a:schemeClr val="tx1"/>
                          </a:solidFill>
                          <a:latin typeface="+mn-lt"/>
                          <a:ea typeface="+mn-ea"/>
                          <a:cs typeface="+mn-cs"/>
                        </a:rPr>
                        <a:t>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'n'</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"Hen"</a:t>
                      </a:r>
                      <a:r>
                        <a:rPr lang="en-US" sz="1800" b="0" i="0" u="none" strike="noStrike" kern="1200" baseline="0" dirty="0">
                          <a:solidFill>
                            <a:schemeClr val="tx1"/>
                          </a:solidFill>
                          <a:latin typeface="+mn-lt"/>
                          <a:ea typeface="+mn-ea"/>
                          <a:cs typeface="+mn-cs"/>
                        </a:rPr>
                        <a:t>. Therefore,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 &gt; "Hen</a:t>
                      </a:r>
                      <a:r>
                        <a:rPr lang="en-US" sz="1600" b="0" i="0" u="none" strike="noStrike" kern="1200" baseline="0" dirty="0">
                          <a:solidFill>
                            <a:schemeClr val="tx1"/>
                          </a:solidFill>
                          <a:latin typeface="Courier New" panose="02070309020205020404" pitchFamily="49" charset="0"/>
                          <a:ea typeface="+mn-ea"/>
                          <a:cs typeface="Courier New" panose="02070309020205020404" pitchFamily="49" charset="0"/>
                        </a:rPr>
                        <a:t>"</a:t>
                      </a:r>
                      <a:r>
                        <a:rPr lang="en-US" sz="1800" b="0" i="0" u="none" strike="noStrike" kern="1200" baseline="0" dirty="0">
                          <a:solidFill>
                            <a:schemeClr val="tx1"/>
                          </a:solidFill>
                          <a:latin typeface="+mn-lt"/>
                          <a:ea typeface="+mn-ea"/>
                          <a:cs typeface="+mn-cs"/>
                        </a:rPr>
                        <a:t> is </a:t>
                      </a:r>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1626511"/>
                  </a:ext>
                </a:extLst>
              </a:tr>
              <a:tr h="977675">
                <a:tc>
                  <a:txBody>
                    <a:bodyPr/>
                    <a:lstStyle/>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str3 &lt; "An"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str3 = "Air"</a:t>
                      </a:r>
                      <a:r>
                        <a:rPr lang="en-US" sz="1800" b="1" i="0" u="none" strike="noStrike" kern="1200" baseline="0" dirty="0">
                          <a:solidFill>
                            <a:schemeClr val="tx1"/>
                          </a:solidFill>
                          <a:latin typeface="+mn-lt"/>
                          <a:ea typeface="+mn-ea"/>
                          <a:cs typeface="Courier New" panose="02070309020205020404" pitchFamily="49" charset="0"/>
                        </a:rPr>
                        <a:t>. </a:t>
                      </a:r>
                      <a:r>
                        <a:rPr lang="en-US" sz="1800" b="0" i="0" u="none" strike="noStrike" kern="1200" baseline="0" dirty="0">
                          <a:solidFill>
                            <a:schemeClr val="tx1"/>
                          </a:solidFill>
                          <a:latin typeface="+mn-lt"/>
                          <a:ea typeface="+mn-ea"/>
                          <a:cs typeface="+mn-cs"/>
                        </a:rPr>
                        <a:t>The first characters 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str3</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and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"An</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are</a:t>
                      </a:r>
                    </a:p>
                    <a:p>
                      <a:r>
                        <a:rPr lang="en-US" sz="1800" b="0" i="0" u="none" strike="noStrike" kern="1200" baseline="0" dirty="0">
                          <a:solidFill>
                            <a:schemeClr val="tx1"/>
                          </a:solidFill>
                          <a:latin typeface="+mn-lt"/>
                          <a:ea typeface="+mn-ea"/>
                          <a:cs typeface="+mn-cs"/>
                        </a:rPr>
                        <a:t>the same, but the second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'i'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"Air"</a:t>
                      </a:r>
                      <a:r>
                        <a:rPr lang="en-US" sz="1800" b="1" i="0" u="none" strike="noStrike" kern="1200" baseline="0" dirty="0">
                          <a:solidFill>
                            <a:schemeClr val="tx1"/>
                          </a:solidFill>
                          <a:latin typeface="+mn-lt"/>
                          <a:ea typeface="+mn-ea"/>
                          <a:cs typeface="Courier New" panose="02070309020205020404" pitchFamily="49" charset="0"/>
                        </a:rPr>
                        <a:t> </a:t>
                      </a:r>
                      <a:r>
                        <a:rPr lang="en-US" sz="1800" b="0" i="0" u="none" strike="noStrike" kern="1200" baseline="0" dirty="0">
                          <a:solidFill>
                            <a:schemeClr val="tx1"/>
                          </a:solidFill>
                          <a:latin typeface="+mn-lt"/>
                          <a:ea typeface="+mn-ea"/>
                          <a:cs typeface="+mn-cs"/>
                        </a:rPr>
                        <a:t>is less</a:t>
                      </a:r>
                    </a:p>
                    <a:p>
                      <a:r>
                        <a:rPr lang="en-US" sz="1800" b="0" i="0" u="none" strike="noStrike" kern="1200" baseline="0" dirty="0">
                          <a:solidFill>
                            <a:schemeClr val="tx1"/>
                          </a:solidFill>
                          <a:latin typeface="+mn-lt"/>
                          <a:ea typeface="+mn-ea"/>
                          <a:cs typeface="+mn-cs"/>
                        </a:rPr>
                        <a:t>than the second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'n'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"An"</a:t>
                      </a:r>
                      <a:r>
                        <a:rPr lang="en-US" sz="1800" b="1" i="0" u="none" strike="noStrike" kern="1200" baseline="0" dirty="0">
                          <a:solidFill>
                            <a:schemeClr val="tx1"/>
                          </a:solidFill>
                          <a:latin typeface="+mn-lt"/>
                          <a:ea typeface="+mn-ea"/>
                          <a:cs typeface="Courier New" panose="02070309020205020404" pitchFamily="49" charset="0"/>
                        </a:rPr>
                        <a:t>. </a:t>
                      </a:r>
                      <a:r>
                        <a:rPr lang="en-US" sz="1800" b="0" i="0" u="none" strike="noStrike" kern="1200" baseline="0" dirty="0">
                          <a:solidFill>
                            <a:schemeClr val="tx1"/>
                          </a:solidFill>
                          <a:latin typeface="+mn-lt"/>
                          <a:ea typeface="+mn-ea"/>
                          <a:cs typeface="+mn-cs"/>
                        </a:rPr>
                        <a:t>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str3 &lt;</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"An" </a:t>
                      </a:r>
                      <a:r>
                        <a:rPr lang="en-US" sz="1800" b="0" i="0" u="none" strike="noStrike" kern="1200" baseline="0" dirty="0">
                          <a:solidFill>
                            <a:schemeClr val="tx1"/>
                          </a:solidFill>
                          <a:latin typeface="+mn-lt"/>
                          <a:ea typeface="+mn-ea"/>
                          <a:cs typeface="+mn-cs"/>
                        </a:rPr>
                        <a:t>is </a:t>
                      </a:r>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9423896"/>
                  </a:ext>
                </a:extLst>
              </a:tr>
            </a:tbl>
          </a:graphicData>
        </a:graphic>
      </p:graphicFrame>
    </p:spTree>
    <p:extLst>
      <p:ext uri="{BB962C8B-B14F-4D97-AF65-F5344CB8AC3E}">
        <p14:creationId xmlns:p14="http://schemas.microsoft.com/office/powerpoint/2010/main" val="3533289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04142"/>
            <a:ext cx="8026400" cy="300467"/>
          </a:xfrm>
        </p:spPr>
        <p:txBody>
          <a:bodyPr/>
          <a:lstStyle/>
          <a:p>
            <a:r>
              <a:rPr lang="en-US" altLang="en-US" dirty="0">
                <a:latin typeface="+mn-lt"/>
              </a:rPr>
              <a:t>Relational Operators and the </a:t>
            </a:r>
            <a:r>
              <a:rPr lang="en-US" altLang="en-US" dirty="0">
                <a:latin typeface="Courier New" pitchFamily="49" charset="0"/>
              </a:rPr>
              <a:t>string</a:t>
            </a:r>
            <a:r>
              <a:rPr lang="en-US" altLang="en-US" dirty="0"/>
              <a:t> </a:t>
            </a:r>
            <a:r>
              <a:rPr lang="en-US" altLang="en-US" dirty="0">
                <a:latin typeface="+mn-lt"/>
              </a:rPr>
              <a:t>Type (4 of 5)</a:t>
            </a:r>
            <a:endParaRPr lang="en-US" dirty="0">
              <a:latin typeface="+mn-lt"/>
            </a:endParaRPr>
          </a:p>
        </p:txBody>
      </p:sp>
      <p:graphicFrame>
        <p:nvGraphicFramePr>
          <p:cNvPr id="3" name="Table 5" descr="Tables are accessible to screen readers.">
            <a:extLst>
              <a:ext uri="{FF2B5EF4-FFF2-40B4-BE49-F238E27FC236}">
                <a16:creationId xmlns:a16="http://schemas.microsoft.com/office/drawing/2014/main" id="{B8B16E43-5145-4B8A-8645-53E3FD2F58CF}"/>
              </a:ext>
            </a:extLst>
          </p:cNvPr>
          <p:cNvGraphicFramePr>
            <a:graphicFrameLocks noGrp="1"/>
          </p:cNvGraphicFramePr>
          <p:nvPr>
            <p:ph idx="1"/>
            <p:extLst>
              <p:ext uri="{D42A27DB-BD31-4B8C-83A1-F6EECF244321}">
                <p14:modId xmlns:p14="http://schemas.microsoft.com/office/powerpoint/2010/main" val="816364537"/>
              </p:ext>
            </p:extLst>
          </p:nvPr>
        </p:nvGraphicFramePr>
        <p:xfrm>
          <a:off x="365125" y="1432560"/>
          <a:ext cx="8415338" cy="4114800"/>
        </p:xfrm>
        <a:graphic>
          <a:graphicData uri="http://schemas.openxmlformats.org/drawingml/2006/table">
            <a:tbl>
              <a:tblPr firstRow="1" bandRow="1">
                <a:tableStyleId>{5C22544A-7EE6-4342-B048-85BDC9FD1C3A}</a:tableStyleId>
              </a:tblPr>
              <a:tblGrid>
                <a:gridCol w="1768475">
                  <a:extLst>
                    <a:ext uri="{9D8B030D-6E8A-4147-A177-3AD203B41FA5}">
                      <a16:colId xmlns:a16="http://schemas.microsoft.com/office/drawing/2014/main" val="2334556466"/>
                    </a:ext>
                  </a:extLst>
                </a:gridCol>
                <a:gridCol w="6646863">
                  <a:extLst>
                    <a:ext uri="{9D8B030D-6E8A-4147-A177-3AD203B41FA5}">
                      <a16:colId xmlns:a16="http://schemas.microsoft.com/office/drawing/2014/main" val="421286033"/>
                    </a:ext>
                  </a:extLst>
                </a:gridCol>
              </a:tblGrid>
              <a:tr h="253086">
                <a:tc>
                  <a:txBody>
                    <a:bodyPr/>
                    <a:lstStyle/>
                    <a:p>
                      <a:r>
                        <a:rPr lang="en-US" sz="1800" b="1" i="0" u="none" strike="noStrike" kern="1200" baseline="0" dirty="0">
                          <a:solidFill>
                            <a:schemeClr val="tx1"/>
                          </a:solidFill>
                          <a:latin typeface="+mn-lt"/>
                          <a:ea typeface="+mn-ea"/>
                          <a:cs typeface="+mn-cs"/>
                        </a:rPr>
                        <a:t>Expression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tx1"/>
                          </a:solidFill>
                          <a:latin typeface="+mn-lt"/>
                          <a:ea typeface="+mn-ea"/>
                          <a:cs typeface="+mn-cs"/>
                        </a:rPr>
                        <a:t>Value/Explanation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897798"/>
                  </a:ext>
                </a:extLst>
              </a:tr>
              <a:tr h="977675">
                <a:tc>
                  <a:txBody>
                    <a:bodyPr/>
                    <a:lstStyle/>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 == "hello"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 = "Hello"</a:t>
                      </a:r>
                      <a:r>
                        <a:rPr lang="en-US" sz="1800" b="0" i="0" u="none" strike="noStrike" kern="1200" baseline="0" dirty="0">
                          <a:solidFill>
                            <a:schemeClr val="tx1"/>
                          </a:solidFill>
                          <a:latin typeface="+mn-lt"/>
                          <a:ea typeface="+mn-ea"/>
                          <a:cs typeface="+mn-cs"/>
                        </a:rPr>
                        <a:t>. The first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'H'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less</a:t>
                      </a:r>
                    </a:p>
                    <a:p>
                      <a:r>
                        <a:rPr lang="en-US" sz="1800" b="0" i="0" u="none" strike="noStrike" kern="1200" baseline="0" dirty="0">
                          <a:solidFill>
                            <a:schemeClr val="tx1"/>
                          </a:solidFill>
                          <a:latin typeface="+mn-lt"/>
                          <a:ea typeface="+mn-ea"/>
                          <a:cs typeface="+mn-cs"/>
                        </a:rPr>
                        <a:t>than the first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'h'</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"hello" </a:t>
                      </a:r>
                      <a:r>
                        <a:rPr lang="en-US" sz="1800" b="0" i="0" u="none" strike="noStrike" kern="1200" baseline="0" dirty="0">
                          <a:solidFill>
                            <a:schemeClr val="tx1"/>
                          </a:solidFill>
                          <a:latin typeface="+mn-lt"/>
                          <a:ea typeface="+mn-ea"/>
                          <a:cs typeface="+mn-cs"/>
                        </a:rPr>
                        <a:t>because the ASCII</a:t>
                      </a:r>
                    </a:p>
                    <a:p>
                      <a:r>
                        <a:rPr lang="en-US" sz="1800" b="0" i="0" u="none" strike="noStrike" kern="1200" baseline="0" dirty="0">
                          <a:solidFill>
                            <a:schemeClr val="tx1"/>
                          </a:solidFill>
                          <a:latin typeface="+mn-lt"/>
                          <a:ea typeface="+mn-ea"/>
                          <a:cs typeface="+mn-cs"/>
                        </a:rPr>
                        <a:t>value 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'H' </a:t>
                      </a:r>
                      <a:r>
                        <a:rPr lang="en-US" sz="1800" b="0" i="0" u="none" strike="noStrike" kern="1200" baseline="0" dirty="0">
                          <a:solidFill>
                            <a:schemeClr val="tx1"/>
                          </a:solidFill>
                          <a:latin typeface="+mn-lt"/>
                          <a:ea typeface="+mn-ea"/>
                          <a:cs typeface="+mn-cs"/>
                        </a:rPr>
                        <a:t>is 72, and the ASCII value 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'h' </a:t>
                      </a:r>
                      <a:r>
                        <a:rPr lang="en-US" sz="1800" b="0" i="0" u="none" strike="noStrike" kern="1200" baseline="0" dirty="0">
                          <a:solidFill>
                            <a:schemeClr val="tx1"/>
                          </a:solidFill>
                          <a:latin typeface="+mn-lt"/>
                          <a:ea typeface="+mn-ea"/>
                          <a:cs typeface="+mn-cs"/>
                        </a:rPr>
                        <a:t>is 104.</a:t>
                      </a:r>
                    </a:p>
                    <a:p>
                      <a:r>
                        <a:rPr lang="en-US" sz="1800" b="0" i="0" u="none" strike="noStrike" kern="1200" baseline="0" dirty="0">
                          <a:solidFill>
                            <a:schemeClr val="tx1"/>
                          </a:solidFill>
                          <a:latin typeface="+mn-lt"/>
                          <a:ea typeface="+mn-ea"/>
                          <a:cs typeface="+mn-cs"/>
                        </a:rPr>
                        <a:t>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str1 == "hello"</a:t>
                      </a:r>
                      <a:r>
                        <a:rPr lang="en-US" sz="1800" b="1" i="0" u="none" strike="noStrike" kern="1200" baseline="0" dirty="0">
                          <a:solidFill>
                            <a:schemeClr val="tx1"/>
                          </a:solidFill>
                          <a:latin typeface="+mn-lt"/>
                          <a:ea typeface="+mn-ea"/>
                          <a:cs typeface="Courier New" panose="02070309020205020404" pitchFamily="49" charset="0"/>
                        </a:rPr>
                        <a:t> </a:t>
                      </a:r>
                      <a:r>
                        <a:rPr lang="en-US" sz="1800" b="0" i="0" u="none" strike="noStrike" kern="1200" baseline="0" dirty="0">
                          <a:solidFill>
                            <a:schemeClr val="tx1"/>
                          </a:solidFill>
                          <a:latin typeface="+mn-lt"/>
                          <a:ea typeface="+mn-ea"/>
                          <a:cs typeface="+mn-cs"/>
                        </a:rPr>
                        <a:t>is </a:t>
                      </a:r>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633137"/>
                  </a:ext>
                </a:extLst>
              </a:tr>
              <a:tr h="977675">
                <a:tc>
                  <a:txBody>
                    <a:bodyPr/>
                    <a:lstStyle/>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str3 &lt;= str4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str3 = "Air" </a:t>
                      </a:r>
                      <a:r>
                        <a:rPr lang="en-US" sz="1800" b="0" i="0" u="none" strike="noStrike" kern="1200" baseline="0" dirty="0">
                          <a:solidFill>
                            <a:schemeClr val="tx1"/>
                          </a:solidFill>
                          <a:latin typeface="+mn-lt"/>
                          <a:ea typeface="+mn-ea"/>
                          <a:cs typeface="+mn-cs"/>
                        </a:rPr>
                        <a:t>and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 = "Bill"</a:t>
                      </a:r>
                      <a:r>
                        <a:rPr lang="en-US" sz="1800" b="1" i="0" u="none" strike="noStrike" kern="1200" baseline="0" dirty="0">
                          <a:solidFill>
                            <a:schemeClr val="tx1"/>
                          </a:solidFill>
                          <a:latin typeface="+mn-lt"/>
                          <a:ea typeface="+mn-ea"/>
                          <a:cs typeface="Courier New" panose="02070309020205020404" pitchFamily="49" charset="0"/>
                        </a:rPr>
                        <a:t>. </a:t>
                      </a:r>
                      <a:r>
                        <a:rPr lang="en-US" sz="1800" b="0" i="0" u="none" strike="noStrike" kern="1200" baseline="0" dirty="0">
                          <a:solidFill>
                            <a:schemeClr val="tx1"/>
                          </a:solidFill>
                          <a:latin typeface="+mn-lt"/>
                          <a:ea typeface="+mn-ea"/>
                          <a:cs typeface="+mn-cs"/>
                        </a:rPr>
                        <a:t>The first character</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'A'</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str3</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less than the first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'B'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a:t>
                      </a:r>
                      <a:r>
                        <a:rPr lang="en-US" sz="1800" b="0" i="0" u="none" strike="noStrike" kern="1200" baseline="0" dirty="0">
                          <a:solidFill>
                            <a:schemeClr val="tx1"/>
                          </a:solidFill>
                          <a:latin typeface="+mn-lt"/>
                          <a:ea typeface="+mn-ea"/>
                          <a:cs typeface="+mn-cs"/>
                        </a:rPr>
                        <a:t>.</a:t>
                      </a:r>
                    </a:p>
                    <a:p>
                      <a:r>
                        <a:rPr lang="en-US" sz="1800" b="0" i="0" u="none" strike="noStrike" kern="1200" baseline="0" dirty="0">
                          <a:solidFill>
                            <a:schemeClr val="tx1"/>
                          </a:solidFill>
                          <a:latin typeface="+mn-lt"/>
                          <a:ea typeface="+mn-ea"/>
                          <a:cs typeface="+mn-cs"/>
                        </a:rPr>
                        <a:t>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str3 &lt;= str4 </a:t>
                      </a:r>
                      <a:r>
                        <a:rPr lang="en-US" sz="1800" b="0" i="0" u="none" strike="noStrike" kern="1200" baseline="0" dirty="0">
                          <a:solidFill>
                            <a:schemeClr val="tx1"/>
                          </a:solidFill>
                          <a:latin typeface="+mn-lt"/>
                          <a:ea typeface="+mn-ea"/>
                          <a:cs typeface="+mn-cs"/>
                        </a:rPr>
                        <a:t>is </a:t>
                      </a:r>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1626511"/>
                  </a:ext>
                </a:extLst>
              </a:tr>
              <a:tr h="977675">
                <a:tc>
                  <a:txBody>
                    <a:bodyPr/>
                    <a:lstStyle/>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str2 &gt; str4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str2 = "Hi" </a:t>
                      </a:r>
                      <a:r>
                        <a:rPr lang="en-US" sz="1800" b="0" i="0" u="none" strike="noStrike" kern="1200" baseline="0" dirty="0">
                          <a:solidFill>
                            <a:schemeClr val="tx1"/>
                          </a:solidFill>
                          <a:latin typeface="+mn-lt"/>
                          <a:ea typeface="+mn-ea"/>
                          <a:cs typeface="+mn-cs"/>
                        </a:rPr>
                        <a:t>and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 = "Bill"</a:t>
                      </a:r>
                      <a:r>
                        <a:rPr lang="en-US" sz="1800" b="1" i="0" u="none" strike="noStrike" kern="1200" baseline="0" dirty="0">
                          <a:solidFill>
                            <a:schemeClr val="tx1"/>
                          </a:solidFill>
                          <a:latin typeface="+mn-lt"/>
                          <a:ea typeface="+mn-ea"/>
                          <a:cs typeface="Courier New" panose="02070309020205020404" pitchFamily="49" charset="0"/>
                        </a:rPr>
                        <a:t>. </a:t>
                      </a:r>
                      <a:r>
                        <a:rPr lang="en-US" sz="1800" b="0" i="0" u="none" strike="noStrike" kern="1200" baseline="0" dirty="0">
                          <a:solidFill>
                            <a:schemeClr val="tx1"/>
                          </a:solidFill>
                          <a:latin typeface="+mn-lt"/>
                          <a:ea typeface="+mn-ea"/>
                          <a:cs typeface="+mn-cs"/>
                        </a:rPr>
                        <a:t>The first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'H'</a:t>
                      </a:r>
                    </a:p>
                    <a:p>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str2</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greater than the first character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'B'</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a:t>
                      </a:r>
                      <a:r>
                        <a:rPr lang="en-US" sz="1800" b="0" i="0" u="none" strike="noStrike" kern="1200" baseline="0" dirty="0">
                          <a:solidFill>
                            <a:schemeClr val="tx1"/>
                          </a:solidFill>
                          <a:latin typeface="+mn-lt"/>
                          <a:ea typeface="+mn-ea"/>
                          <a:cs typeface="+mn-cs"/>
                        </a:rPr>
                        <a:t>.</a:t>
                      </a:r>
                    </a:p>
                    <a:p>
                      <a:r>
                        <a:rPr lang="en-US" sz="1800" b="0" i="0" u="none" strike="noStrike" kern="1200" baseline="0" dirty="0">
                          <a:solidFill>
                            <a:schemeClr val="tx1"/>
                          </a:solidFill>
                          <a:latin typeface="+mn-lt"/>
                          <a:ea typeface="+mn-ea"/>
                          <a:cs typeface="+mn-cs"/>
                        </a:rPr>
                        <a:t>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str2 &gt; str4 </a:t>
                      </a:r>
                      <a:r>
                        <a:rPr lang="en-US" sz="1800" b="0" i="0" u="none" strike="noStrike" kern="1200" baseline="0" dirty="0">
                          <a:solidFill>
                            <a:schemeClr val="tx1"/>
                          </a:solidFill>
                          <a:latin typeface="+mn-lt"/>
                          <a:ea typeface="+mn-ea"/>
                          <a:cs typeface="+mn-cs"/>
                        </a:rPr>
                        <a:t>is </a:t>
                      </a:r>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9423896"/>
                  </a:ext>
                </a:extLst>
              </a:tr>
            </a:tbl>
          </a:graphicData>
        </a:graphic>
      </p:graphicFrame>
    </p:spTree>
    <p:extLst>
      <p:ext uri="{BB962C8B-B14F-4D97-AF65-F5344CB8AC3E}">
        <p14:creationId xmlns:p14="http://schemas.microsoft.com/office/powerpoint/2010/main" val="2420626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404142"/>
            <a:ext cx="8026400" cy="300467"/>
          </a:xfrm>
        </p:spPr>
        <p:txBody>
          <a:bodyPr/>
          <a:lstStyle/>
          <a:p>
            <a:r>
              <a:rPr lang="en-US" altLang="en-US" dirty="0">
                <a:latin typeface="+mn-lt"/>
              </a:rPr>
              <a:t>Relational Operators and the </a:t>
            </a:r>
            <a:r>
              <a:rPr lang="en-US" altLang="en-US" dirty="0">
                <a:latin typeface="Courier New" pitchFamily="49" charset="0"/>
              </a:rPr>
              <a:t>string</a:t>
            </a:r>
            <a:r>
              <a:rPr lang="en-US" altLang="en-US" dirty="0"/>
              <a:t> </a:t>
            </a:r>
            <a:r>
              <a:rPr lang="en-US" altLang="en-US" dirty="0">
                <a:latin typeface="+mn-lt"/>
              </a:rPr>
              <a:t>Type (5 of 5)</a:t>
            </a:r>
            <a:endParaRPr lang="en-US" dirty="0">
              <a:latin typeface="+mn-lt"/>
            </a:endParaRPr>
          </a:p>
        </p:txBody>
      </p:sp>
      <p:graphicFrame>
        <p:nvGraphicFramePr>
          <p:cNvPr id="3" name="Table 5" descr="Tables are accessible to screen readers.">
            <a:extLst>
              <a:ext uri="{FF2B5EF4-FFF2-40B4-BE49-F238E27FC236}">
                <a16:creationId xmlns:a16="http://schemas.microsoft.com/office/drawing/2014/main" id="{B8B16E43-5145-4B8A-8645-53E3FD2F58CF}"/>
              </a:ext>
            </a:extLst>
          </p:cNvPr>
          <p:cNvGraphicFramePr>
            <a:graphicFrameLocks noGrp="1"/>
          </p:cNvGraphicFramePr>
          <p:nvPr>
            <p:ph idx="1"/>
            <p:extLst>
              <p:ext uri="{D42A27DB-BD31-4B8C-83A1-F6EECF244321}">
                <p14:modId xmlns:p14="http://schemas.microsoft.com/office/powerpoint/2010/main" val="3080133616"/>
              </p:ext>
            </p:extLst>
          </p:nvPr>
        </p:nvGraphicFramePr>
        <p:xfrm>
          <a:off x="365125" y="1432560"/>
          <a:ext cx="8415338" cy="3779520"/>
        </p:xfrm>
        <a:graphic>
          <a:graphicData uri="http://schemas.openxmlformats.org/drawingml/2006/table">
            <a:tbl>
              <a:tblPr firstRow="1" bandRow="1">
                <a:tableStyleId>{5C22544A-7EE6-4342-B048-85BDC9FD1C3A}</a:tableStyleId>
              </a:tblPr>
              <a:tblGrid>
                <a:gridCol w="1768475">
                  <a:extLst>
                    <a:ext uri="{9D8B030D-6E8A-4147-A177-3AD203B41FA5}">
                      <a16:colId xmlns:a16="http://schemas.microsoft.com/office/drawing/2014/main" val="2334556466"/>
                    </a:ext>
                  </a:extLst>
                </a:gridCol>
                <a:gridCol w="6646863">
                  <a:extLst>
                    <a:ext uri="{9D8B030D-6E8A-4147-A177-3AD203B41FA5}">
                      <a16:colId xmlns:a16="http://schemas.microsoft.com/office/drawing/2014/main" val="421286033"/>
                    </a:ext>
                  </a:extLst>
                </a:gridCol>
              </a:tblGrid>
              <a:tr h="253086">
                <a:tc>
                  <a:txBody>
                    <a:bodyPr/>
                    <a:lstStyle/>
                    <a:p>
                      <a:r>
                        <a:rPr lang="en-US" sz="1800" b="1" i="0" u="none" strike="noStrike" kern="1200" baseline="0" dirty="0">
                          <a:solidFill>
                            <a:schemeClr val="tx1"/>
                          </a:solidFill>
                          <a:latin typeface="+mn-lt"/>
                          <a:ea typeface="+mn-ea"/>
                          <a:cs typeface="+mn-cs"/>
                        </a:rPr>
                        <a:t>Expression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1" i="0" u="none" strike="noStrike" kern="1200" baseline="0" dirty="0">
                          <a:solidFill>
                            <a:schemeClr val="tx1"/>
                          </a:solidFill>
                          <a:latin typeface="+mn-lt"/>
                          <a:ea typeface="+mn-ea"/>
                          <a:cs typeface="+mn-cs"/>
                        </a:rPr>
                        <a:t>Value/Explanation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4897798"/>
                  </a:ext>
                </a:extLst>
              </a:tr>
              <a:tr h="977675">
                <a:tc>
                  <a:txBody>
                    <a:bodyPr/>
                    <a:lstStyle/>
                    <a:p>
                      <a:pPr marL="0" algn="l" defTabSz="914400" rtl="0" eaLnBrk="1" latinLnBrk="0" hangingPunct="1"/>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 &gt;= "Billy"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 = "Bill</a:t>
                      </a:r>
                      <a:r>
                        <a:rPr lang="en-US" sz="1800" b="1" i="0" u="none" strike="noStrike" kern="1200" baseline="0" dirty="0">
                          <a:solidFill>
                            <a:schemeClr val="tx1"/>
                          </a:solidFill>
                          <a:latin typeface="+mn-lt"/>
                          <a:ea typeface="+mn-ea"/>
                          <a:cs typeface="+mn-cs"/>
                        </a:rPr>
                        <a:t>"</a:t>
                      </a:r>
                      <a:r>
                        <a:rPr lang="en-US" sz="1800" b="0" i="0" u="none" strike="noStrike" kern="1200" baseline="0" dirty="0">
                          <a:solidFill>
                            <a:schemeClr val="tx1"/>
                          </a:solidFill>
                          <a:latin typeface="+mn-lt"/>
                          <a:ea typeface="+mn-ea"/>
                          <a:cs typeface="+mn-cs"/>
                        </a:rPr>
                        <a:t>. It has four characters and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"Billy"</a:t>
                      </a:r>
                      <a:r>
                        <a:rPr lang="en-US" sz="1800" b="0" i="0" u="none" strike="noStrike" kern="1200" baseline="0" dirty="0">
                          <a:solidFill>
                            <a:schemeClr val="tx1"/>
                          </a:solidFill>
                          <a:latin typeface="+mn-lt"/>
                          <a:ea typeface="+mn-ea"/>
                          <a:cs typeface="+mn-cs"/>
                        </a:rPr>
                        <a:t> has</a:t>
                      </a:r>
                    </a:p>
                    <a:p>
                      <a:r>
                        <a:rPr lang="en-US" sz="1800" b="0" i="0" u="none" strike="noStrike" kern="1200" baseline="0" dirty="0">
                          <a:solidFill>
                            <a:schemeClr val="tx1"/>
                          </a:solidFill>
                          <a:latin typeface="+mn-lt"/>
                          <a:ea typeface="+mn-ea"/>
                          <a:cs typeface="+mn-cs"/>
                        </a:rPr>
                        <a:t>five characters. 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the shorter string. All</a:t>
                      </a:r>
                    </a:p>
                    <a:p>
                      <a:r>
                        <a:rPr lang="en-US" sz="1800" b="0" i="0" u="none" strike="noStrike" kern="1200" baseline="0" dirty="0">
                          <a:solidFill>
                            <a:schemeClr val="tx1"/>
                          </a:solidFill>
                          <a:latin typeface="+mn-lt"/>
                          <a:ea typeface="+mn-ea"/>
                          <a:cs typeface="+mn-cs"/>
                        </a:rPr>
                        <a:t>four characters 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are the same as the corresponding</a:t>
                      </a:r>
                    </a:p>
                    <a:p>
                      <a:r>
                        <a:rPr lang="en-US" sz="1800" b="0" i="0" u="none" strike="noStrike" kern="1200" baseline="0" dirty="0">
                          <a:solidFill>
                            <a:schemeClr val="tx1"/>
                          </a:solidFill>
                          <a:latin typeface="+mn-lt"/>
                          <a:ea typeface="+mn-ea"/>
                          <a:cs typeface="+mn-cs"/>
                        </a:rPr>
                        <a:t>first four characters 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"Billy"</a:t>
                      </a:r>
                      <a:r>
                        <a:rPr lang="en-US" sz="1800" b="0" i="0" u="none" strike="noStrike" kern="1200" baseline="0" dirty="0">
                          <a:solidFill>
                            <a:schemeClr val="tx1"/>
                          </a:solidFill>
                          <a:latin typeface="+mn-lt"/>
                          <a:ea typeface="+mn-ea"/>
                          <a:cs typeface="+mn-cs"/>
                        </a:rPr>
                        <a:t>, and </a:t>
                      </a:r>
                      <a:r>
                        <a:rPr lang="en-US" sz="1800" b="1" i="0" u="none" strike="noStrike" kern="1200" baseline="0" dirty="0">
                          <a:solidFill>
                            <a:schemeClr val="tx1"/>
                          </a:solidFill>
                          <a:latin typeface="+mn-lt"/>
                          <a:ea typeface="+mn-ea"/>
                          <a:cs typeface="+mn-cs"/>
                        </a:rPr>
                        <a:t>"</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Billy"</a:t>
                      </a:r>
                      <a:r>
                        <a:rPr lang="en-US" sz="1800" b="0" i="0" u="none" strike="noStrike" kern="1200" baseline="0" dirty="0">
                          <a:solidFill>
                            <a:schemeClr val="tx1"/>
                          </a:solidFill>
                          <a:latin typeface="+mn-lt"/>
                          <a:ea typeface="+mn-ea"/>
                          <a:cs typeface="+mn-cs"/>
                        </a:rPr>
                        <a:t> is the larger</a:t>
                      </a:r>
                    </a:p>
                    <a:p>
                      <a:r>
                        <a:rPr lang="en-US" sz="1800" b="0" i="0" u="none" strike="noStrike" kern="1200" baseline="0" dirty="0">
                          <a:solidFill>
                            <a:schemeClr val="tx1"/>
                          </a:solidFill>
                          <a:latin typeface="+mn-lt"/>
                          <a:ea typeface="+mn-ea"/>
                          <a:cs typeface="+mn-cs"/>
                        </a:rPr>
                        <a:t>string. 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str4 &gt;= "Billy"</a:t>
                      </a:r>
                      <a:r>
                        <a:rPr lang="en-US" sz="1800" b="0" i="0" u="none" strike="noStrike" kern="1200" baseline="0" dirty="0">
                          <a:solidFill>
                            <a:schemeClr val="tx1"/>
                          </a:solidFill>
                          <a:latin typeface="+mn-lt"/>
                          <a:ea typeface="+mn-ea"/>
                          <a:cs typeface="+mn-cs"/>
                        </a:rPr>
                        <a:t> is </a:t>
                      </a:r>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false</a:t>
                      </a:r>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633137"/>
                  </a:ext>
                </a:extLst>
              </a:tr>
              <a:tr h="977675">
                <a:tc>
                  <a:txBody>
                    <a:bodyPr/>
                    <a:lstStyle/>
                    <a:p>
                      <a:pPr marL="0" algn="l" defTabSz="914400" rtl="0" eaLnBrk="1" latinLnBrk="0" hangingPunct="1"/>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str5 &lt;= "Bigger"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p>
                    <a:p>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str5 = "Big"</a:t>
                      </a:r>
                      <a:r>
                        <a:rPr lang="en-US" sz="1800" b="0" i="0" u="none" strike="noStrike" kern="1200" baseline="0" dirty="0">
                          <a:solidFill>
                            <a:schemeClr val="tx1"/>
                          </a:solidFill>
                          <a:latin typeface="+mn-lt"/>
                          <a:ea typeface="+mn-ea"/>
                          <a:cs typeface="+mn-cs"/>
                        </a:rPr>
                        <a:t>. It has three characters and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"Bigger"</a:t>
                      </a:r>
                      <a:r>
                        <a:rPr lang="en-US" sz="1800" b="0" i="0" u="none" strike="noStrike" kern="1200" baseline="0" dirty="0">
                          <a:solidFill>
                            <a:schemeClr val="tx1"/>
                          </a:solidFill>
                          <a:latin typeface="+mn-lt"/>
                          <a:ea typeface="+mn-ea"/>
                          <a:cs typeface="+mn-cs"/>
                        </a:rPr>
                        <a:t> has</a:t>
                      </a:r>
                    </a:p>
                    <a:p>
                      <a:r>
                        <a:rPr lang="en-US" sz="1800" b="0" i="0" u="none" strike="noStrike" kern="1200" baseline="0" dirty="0">
                          <a:solidFill>
                            <a:schemeClr val="tx1"/>
                          </a:solidFill>
                          <a:latin typeface="+mn-lt"/>
                          <a:ea typeface="+mn-ea"/>
                          <a:cs typeface="+mn-cs"/>
                        </a:rPr>
                        <a:t>six characters. 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str5</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the shorter string. All</a:t>
                      </a:r>
                    </a:p>
                    <a:p>
                      <a:r>
                        <a:rPr lang="en-US" sz="1800" b="0" i="0" u="none" strike="noStrike" kern="1200" baseline="0" dirty="0">
                          <a:solidFill>
                            <a:schemeClr val="tx1"/>
                          </a:solidFill>
                          <a:latin typeface="+mn-lt"/>
                          <a:ea typeface="+mn-ea"/>
                          <a:cs typeface="+mn-cs"/>
                        </a:rPr>
                        <a:t>three characters 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str5</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are the same as the corresponding</a:t>
                      </a:r>
                    </a:p>
                    <a:p>
                      <a:r>
                        <a:rPr lang="en-US" sz="1800" b="0" i="0" u="none" strike="noStrike" kern="1200" baseline="0" dirty="0">
                          <a:solidFill>
                            <a:schemeClr val="tx1"/>
                          </a:solidFill>
                          <a:latin typeface="+mn-lt"/>
                          <a:ea typeface="+mn-ea"/>
                          <a:cs typeface="+mn-cs"/>
                        </a:rPr>
                        <a:t>first three characters of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"Bigger"</a:t>
                      </a:r>
                      <a:r>
                        <a:rPr lang="en-US" sz="1800" b="0" i="0" u="none" strike="noStrike" kern="1200" baseline="0" dirty="0">
                          <a:solidFill>
                            <a:schemeClr val="tx1"/>
                          </a:solidFill>
                          <a:latin typeface="+mn-lt"/>
                          <a:ea typeface="+mn-ea"/>
                          <a:cs typeface="+mn-cs"/>
                        </a:rPr>
                        <a:t>, and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"Bigger"</a:t>
                      </a:r>
                      <a:r>
                        <a:rPr lang="en-US" sz="1800" b="0" i="0" u="none" strike="noStrike" kern="1200" baseline="0" dirty="0">
                          <a:solidFill>
                            <a:schemeClr val="tx1"/>
                          </a:solidFill>
                          <a:latin typeface="+mn-lt"/>
                          <a:ea typeface="+mn-ea"/>
                          <a:cs typeface="+mn-cs"/>
                        </a:rPr>
                        <a:t> is the</a:t>
                      </a:r>
                    </a:p>
                    <a:p>
                      <a:r>
                        <a:rPr lang="en-US" sz="1800" b="0" i="0" u="none" strike="noStrike" kern="1200" baseline="0" dirty="0">
                          <a:solidFill>
                            <a:schemeClr val="tx1"/>
                          </a:solidFill>
                          <a:latin typeface="+mn-lt"/>
                          <a:ea typeface="+mn-ea"/>
                          <a:cs typeface="+mn-cs"/>
                        </a:rPr>
                        <a:t>larger string. Therefore, </a:t>
                      </a:r>
                      <a:r>
                        <a:rPr lang="en-US" sz="1600" b="1" i="0" u="none" strike="noStrike" kern="1200" baseline="0" dirty="0">
                          <a:solidFill>
                            <a:schemeClr val="tx1"/>
                          </a:solidFill>
                          <a:latin typeface="Courier New" panose="02070309020205020404" pitchFamily="49" charset="0"/>
                          <a:ea typeface="+mn-ea"/>
                          <a:cs typeface="Courier New" panose="02070309020205020404" pitchFamily="49" charset="0"/>
                        </a:rPr>
                        <a:t>str5 &lt;= "Bigger"</a:t>
                      </a:r>
                      <a:r>
                        <a:rPr lang="en-US" sz="1800" b="0" i="0" u="none" strike="noStrike" kern="1200" baseline="0" dirty="0">
                          <a:solidFill>
                            <a:schemeClr val="tx1"/>
                          </a:solidFill>
                          <a:latin typeface="+mn-lt"/>
                          <a:ea typeface="+mn-ea"/>
                          <a:cs typeface="+mn-cs"/>
                        </a:rPr>
                        <a:t> is </a:t>
                      </a:r>
                      <a:r>
                        <a:rPr lang="en-US" sz="16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800" b="0" i="0" u="none" strike="noStrike" kern="1200" baseline="0" dirty="0">
                          <a:solidFill>
                            <a:schemeClr val="tx1"/>
                          </a:solidFill>
                          <a:latin typeface="+mn-lt"/>
                          <a:ea typeface="+mn-ea"/>
                          <a:cs typeface="+mn-cs"/>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1626511"/>
                  </a:ext>
                </a:extLst>
              </a:tr>
            </a:tbl>
          </a:graphicData>
        </a:graphic>
      </p:graphicFrame>
    </p:spTree>
    <p:extLst>
      <p:ext uri="{BB962C8B-B14F-4D97-AF65-F5344CB8AC3E}">
        <p14:creationId xmlns:p14="http://schemas.microsoft.com/office/powerpoint/2010/main" val="2617194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Compound (Block of) Statements (1 of 2)</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A </a:t>
            </a:r>
            <a:r>
              <a:rPr lang="en-US" altLang="en-US" u="sng" dirty="0"/>
              <a:t>compound statement</a:t>
            </a:r>
            <a:r>
              <a:rPr lang="en-US" altLang="en-US" dirty="0"/>
              <a:t> (</a:t>
            </a:r>
            <a:r>
              <a:rPr lang="en-US" altLang="en-US" u="sng" dirty="0"/>
              <a:t>block of statements</a:t>
            </a:r>
            <a:r>
              <a:rPr lang="en-US" altLang="en-US" dirty="0"/>
              <a:t>) has this form:</a:t>
            </a:r>
          </a:p>
        </p:txBody>
      </p:sp>
      <p:pic>
        <p:nvPicPr>
          <p:cNvPr id="11266" name="Content Placeholder 3" descr="A compound statement takes this form:&#10;{&#10;    statement_1&#10;    statement_2&#10;    .&#10;    .&#10;    .&#10;    statement_n&#10;}"/>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816805" y="2010156"/>
            <a:ext cx="2147099" cy="2028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2975" y="4343400"/>
            <a:ext cx="8415338" cy="292388"/>
          </a:xfrm>
        </p:spPr>
        <p:txBody>
          <a:bodyPr/>
          <a:lstStyle/>
          <a:p>
            <a:r>
              <a:rPr lang="en-US" altLang="en-US" dirty="0"/>
              <a:t>A compound statement functions like a single statement</a:t>
            </a:r>
          </a:p>
        </p:txBody>
      </p:sp>
    </p:spTree>
    <p:extLst>
      <p:ext uri="{BB962C8B-B14F-4D97-AF65-F5344CB8AC3E}">
        <p14:creationId xmlns:p14="http://schemas.microsoft.com/office/powerpoint/2010/main" val="478978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Compound (Block of) Statements (2 of 2)</a:t>
            </a:r>
            <a:endParaRPr lang="en-IN" dirty="0">
              <a:latin typeface="+mn-lt"/>
            </a:endParaRPr>
          </a:p>
        </p:txBody>
      </p:sp>
      <p:pic>
        <p:nvPicPr>
          <p:cNvPr id="12290" name="Content Placeholder 2" descr="Program code. In the code, the words in the variable names are merged. Line 1. if, left parenthesis, age, greater than, 18, right parenthesis. Line 2. left brace. Line 3. Indented once, cout, less than, less than, left double quotation mark, Eligible to vote, period, right double quotation mark, less than, less than, end 1, semi-colon. Line 4. Indented once, cout, less than, less than, left double quotation mark, No longer a minor, period, right double quotation mark, less than, less than, end 1, semi-colon. Line 5. right brace. Line 6. else. Line 7. left brace. Line 8. Indented once, cout, less than, less than, left double quotation mark, Not eligible to vote, period, right double quotation mark, less than, less than, end 1, semi-colon. Line 9. Indented once, cout, less than, less than,  left double quotation mark, Still a minor, period, right double quotation mark, less than, less than, end 1, semi-colon. Line 10. right bra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5106" y="1479176"/>
            <a:ext cx="7534346" cy="3500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614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62000" y="410490"/>
            <a:ext cx="8026400" cy="287771"/>
          </a:xfrm>
        </p:spPr>
        <p:txBody>
          <a:bodyPr/>
          <a:lstStyle/>
          <a:p>
            <a:pPr eaLnBrk="1" hangingPunct="1"/>
            <a:r>
              <a:rPr lang="en-US" altLang="en-US" dirty="0">
                <a:latin typeface="+mn-lt"/>
              </a:rPr>
              <a:t>Multiple Selections: Nested </a:t>
            </a:r>
            <a:r>
              <a:rPr lang="en-US" altLang="en-US" dirty="0">
                <a:latin typeface="Courier New" pitchFamily="49" charset="0"/>
              </a:rPr>
              <a:t>if</a:t>
            </a:r>
            <a:r>
              <a:rPr lang="en-US" altLang="en-US" dirty="0">
                <a:latin typeface="+mn-lt"/>
              </a:rPr>
              <a:t> (1 of 2)</a:t>
            </a:r>
            <a:endParaRPr lang="en-US" altLang="en-US" dirty="0">
              <a:latin typeface="Courier New" pitchFamily="49" charset="0"/>
            </a:endParaRPr>
          </a:p>
        </p:txBody>
      </p:sp>
      <p:sp>
        <p:nvSpPr>
          <p:cNvPr id="49155" name="Rectangle 3"/>
          <p:cNvSpPr>
            <a:spLocks noGrp="1" noChangeArrowheads="1"/>
          </p:cNvSpPr>
          <p:nvPr>
            <p:ph idx="1"/>
          </p:nvPr>
        </p:nvSpPr>
        <p:spPr>
          <a:xfrm>
            <a:off x="365125" y="1538818"/>
            <a:ext cx="8415338" cy="1031051"/>
          </a:xfrm>
        </p:spPr>
        <p:txBody>
          <a:bodyPr/>
          <a:lstStyle/>
          <a:p>
            <a:r>
              <a:rPr lang="en-US" dirty="0"/>
              <a:t>When one control statement is located within another, it is said to be </a:t>
            </a:r>
            <a:r>
              <a:rPr lang="en-US" u="sng" dirty="0"/>
              <a:t>nested</a:t>
            </a:r>
            <a:endParaRPr lang="en-US" altLang="en-US" u="sng" dirty="0"/>
          </a:p>
          <a:p>
            <a:pPr eaLnBrk="1" hangingPunct="1">
              <a:tabLst>
                <a:tab pos="635000" algn="l"/>
              </a:tabLst>
            </a:pPr>
            <a:r>
              <a:rPr lang="en-US" altLang="en-US" dirty="0"/>
              <a:t>An </a:t>
            </a:r>
            <a:r>
              <a:rPr lang="en-US" altLang="en-US" b="1" dirty="0">
                <a:solidFill>
                  <a:srgbClr val="055C91"/>
                </a:solidFill>
                <a:latin typeface="Courier New" pitchFamily="49" charset="0"/>
              </a:rPr>
              <a:t>else</a:t>
            </a:r>
            <a:r>
              <a:rPr lang="en-US" altLang="en-US" dirty="0">
                <a:solidFill>
                  <a:srgbClr val="638DAD"/>
                </a:solidFill>
              </a:rPr>
              <a:t> </a:t>
            </a:r>
            <a:r>
              <a:rPr lang="en-US" altLang="en-US" dirty="0"/>
              <a:t>is associated with the most recent </a:t>
            </a:r>
            <a:r>
              <a:rPr lang="en-US" altLang="en-US" b="1" dirty="0">
                <a:solidFill>
                  <a:srgbClr val="0070C0"/>
                </a:solidFill>
                <a:latin typeface="Courier New" pitchFamily="49" charset="0"/>
              </a:rPr>
              <a:t>if</a:t>
            </a:r>
            <a:r>
              <a:rPr lang="en-US" altLang="en-US" dirty="0"/>
              <a:t> that has not been paired with an </a:t>
            </a:r>
            <a:r>
              <a:rPr lang="en-US" altLang="en-US" b="1" dirty="0">
                <a:solidFill>
                  <a:srgbClr val="055C91"/>
                </a:solidFill>
                <a:latin typeface="Courier New" pitchFamily="49" charset="0"/>
              </a:rPr>
              <a:t>else</a:t>
            </a: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p:txBody>
          <a:bodyPr/>
          <a:lstStyle/>
          <a:p>
            <a:pPr eaLnBrk="1" hangingPunct="1"/>
            <a:r>
              <a:rPr lang="en-US" altLang="en-US" dirty="0">
                <a:latin typeface="+mn-lt"/>
              </a:rPr>
              <a:t>Multiple Selections: Nested </a:t>
            </a:r>
            <a:r>
              <a:rPr lang="en-US" altLang="en-US" dirty="0">
                <a:latin typeface="Courier New" pitchFamily="49" charset="0"/>
              </a:rPr>
              <a:t>if</a:t>
            </a:r>
            <a:r>
              <a:rPr lang="en-US" altLang="en-US" dirty="0"/>
              <a:t> </a:t>
            </a:r>
            <a:r>
              <a:rPr lang="en-US" altLang="en-US" dirty="0">
                <a:latin typeface="+mn-lt"/>
              </a:rPr>
              <a:t>(2 of 2)</a:t>
            </a:r>
          </a:p>
        </p:txBody>
      </p:sp>
      <p:sp>
        <p:nvSpPr>
          <p:cNvPr id="3" name="Content Placeholder 2"/>
          <p:cNvSpPr>
            <a:spLocks noGrp="1"/>
          </p:cNvSpPr>
          <p:nvPr>
            <p:ph idx="1"/>
          </p:nvPr>
        </p:nvSpPr>
        <p:spPr>
          <a:xfrm>
            <a:off x="365125" y="1538819"/>
            <a:ext cx="8415338" cy="972574"/>
          </a:xfrm>
        </p:spPr>
        <p:txBody>
          <a:bodyPr/>
          <a:lstStyle/>
          <a:p>
            <a:pPr marL="0" indent="0">
              <a:buNone/>
            </a:pPr>
            <a:r>
              <a:rPr lang="en-IN" b="1" dirty="0"/>
              <a:t>EXAMPLE 4-17</a:t>
            </a:r>
          </a:p>
          <a:p>
            <a:pPr marL="0" indent="0" algn="l">
              <a:buNone/>
            </a:pPr>
            <a:r>
              <a:rPr lang="en-US" sz="1800" b="0" i="0" u="none" strike="noStrike" baseline="0" dirty="0">
                <a:solidFill>
                  <a:srgbClr val="000000"/>
                </a:solidFill>
                <a:latin typeface="WarnockPro-Regular"/>
              </a:rPr>
              <a:t>Assume that </a:t>
            </a:r>
            <a:r>
              <a:rPr lang="en-US" sz="1800" b="1" i="0" u="none" strike="noStrike" baseline="0" dirty="0">
                <a:solidFill>
                  <a:srgbClr val="000000"/>
                </a:solidFill>
                <a:latin typeface="CourierStd-Bold"/>
              </a:rPr>
              <a:t>score </a:t>
            </a:r>
            <a:r>
              <a:rPr lang="en-US" sz="1800" b="0" i="0" u="none" strike="noStrike" baseline="0" dirty="0">
                <a:solidFill>
                  <a:srgbClr val="000000"/>
                </a:solidFill>
                <a:latin typeface="WarnockPro-Regular"/>
              </a:rPr>
              <a:t>is a variable of type </a:t>
            </a:r>
            <a:r>
              <a:rPr lang="en-US" sz="1800" b="1" i="0" u="none" strike="noStrike" baseline="0" dirty="0">
                <a:solidFill>
                  <a:srgbClr val="055C91"/>
                </a:solidFill>
                <a:latin typeface="CourierStd-Bold"/>
              </a:rPr>
              <a:t>int</a:t>
            </a:r>
            <a:r>
              <a:rPr lang="en-US" sz="1800" b="0" i="0" u="none" strike="noStrike" baseline="0" dirty="0">
                <a:solidFill>
                  <a:srgbClr val="000000"/>
                </a:solidFill>
                <a:latin typeface="WarnockPro-Regular"/>
              </a:rPr>
              <a:t>. Based on the value of </a:t>
            </a:r>
            <a:r>
              <a:rPr lang="en-US" sz="1800" b="1" i="0" u="none" strike="noStrike" baseline="0" dirty="0">
                <a:solidFill>
                  <a:srgbClr val="000000"/>
                </a:solidFill>
                <a:latin typeface="CourierStd-Bold"/>
              </a:rPr>
              <a:t>score</a:t>
            </a:r>
            <a:r>
              <a:rPr lang="en-US" sz="1800" b="0" i="0" u="none" strike="noStrike" baseline="0" dirty="0">
                <a:solidFill>
                  <a:srgbClr val="000000"/>
                </a:solidFill>
                <a:latin typeface="WarnockPro-Regular"/>
              </a:rPr>
              <a:t>, the following code outputs the grade:</a:t>
            </a:r>
            <a:endParaRPr lang="en-IN" b="1" dirty="0"/>
          </a:p>
        </p:txBody>
      </p:sp>
      <p:pic>
        <p:nvPicPr>
          <p:cNvPr id="13314" name="Content Placeholder 3" descr="Example 4-17 illustrates the use of a nested if structure to implement a multiple selection, in this case, assigning a letter grade based on score."/>
          <p:cNvPicPr>
            <a:picLocks noGrp="1" noChangeAspect="1" noChangeArrowheads="1"/>
          </p:cNvPicPr>
          <p:nvPr>
            <p:ph idx="11"/>
          </p:nvPr>
        </p:nvPicPr>
        <p:blipFill rotWithShape="1">
          <a:blip r:embed="rId3">
            <a:extLst>
              <a:ext uri="{28A0092B-C50C-407E-A947-70E740481C1C}">
                <a14:useLocalDpi xmlns:a14="http://schemas.microsoft.com/office/drawing/2010/main" val="0"/>
              </a:ext>
            </a:extLst>
          </a:blip>
          <a:srcRect t="22970"/>
          <a:stretch/>
        </p:blipFill>
        <p:spPr bwMode="auto">
          <a:xfrm>
            <a:off x="365125" y="2881314"/>
            <a:ext cx="7912046" cy="2437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2F6A94-D283-213E-F978-05F1D6FEEFB7}"/>
              </a:ext>
            </a:extLst>
          </p:cNvPr>
          <p:cNvSpPr>
            <a:spLocks noGrp="1"/>
          </p:cNvSpPr>
          <p:nvPr>
            <p:ph idx="1"/>
          </p:nvPr>
        </p:nvSpPr>
        <p:spPr>
          <a:xfrm>
            <a:off x="365125" y="1538818"/>
            <a:ext cx="8415338" cy="3933384"/>
          </a:xfrm>
        </p:spPr>
        <p:txBody>
          <a:bodyPr/>
          <a:lstStyle/>
          <a:p>
            <a:r>
              <a:rPr lang="en-US" sz="2800" dirty="0"/>
              <a:t>Which of the following statements about the ignore() function in C++ is correct?</a:t>
            </a:r>
          </a:p>
          <a:p>
            <a:pPr lvl="1"/>
            <a:r>
              <a:rPr lang="en-US" sz="2400" dirty="0"/>
              <a:t>A. The ignore() function reads and extracts all remaining characters from the input stream.</a:t>
            </a:r>
          </a:p>
          <a:p>
            <a:pPr lvl="1"/>
            <a:r>
              <a:rPr lang="en-US" sz="2400" dirty="0"/>
              <a:t>B. The ignore() function skips a specified number of characters or until a specified delimiter in the input stream.</a:t>
            </a:r>
          </a:p>
          <a:p>
            <a:pPr lvl="1"/>
            <a:r>
              <a:rPr lang="en-US" sz="2400" dirty="0"/>
              <a:t>C. The ignore() function clears all error flags from the input stream.</a:t>
            </a:r>
          </a:p>
          <a:p>
            <a:pPr lvl="1"/>
            <a:r>
              <a:rPr lang="en-US" sz="2400" dirty="0"/>
              <a:t>D. The ignore() function replaces the next character in the input stream with a new one.</a:t>
            </a:r>
          </a:p>
        </p:txBody>
      </p:sp>
      <p:sp>
        <p:nvSpPr>
          <p:cNvPr id="3" name="Title 2">
            <a:extLst>
              <a:ext uri="{FF2B5EF4-FFF2-40B4-BE49-F238E27FC236}">
                <a16:creationId xmlns:a16="http://schemas.microsoft.com/office/drawing/2014/main" id="{EBDFB573-2F31-D638-16F3-0DBF9A807504}"/>
              </a:ext>
            </a:extLst>
          </p:cNvPr>
          <p:cNvSpPr>
            <a:spLocks noGrp="1"/>
          </p:cNvSpPr>
          <p:nvPr>
            <p:ph type="title"/>
          </p:nvPr>
        </p:nvSpPr>
        <p:spPr/>
        <p:txBody>
          <a:bodyPr/>
          <a:lstStyle/>
          <a:p>
            <a:endParaRPr lang="en-US"/>
          </a:p>
        </p:txBody>
      </p:sp>
      <p:sp>
        <p:nvSpPr>
          <p:cNvPr id="4" name="Rectangle: Rounded Corners 3">
            <a:extLst>
              <a:ext uri="{FF2B5EF4-FFF2-40B4-BE49-F238E27FC236}">
                <a16:creationId xmlns:a16="http://schemas.microsoft.com/office/drawing/2014/main" id="{CD28607F-3443-C4C2-91C9-991B68F1E44A}"/>
              </a:ext>
            </a:extLst>
          </p:cNvPr>
          <p:cNvSpPr/>
          <p:nvPr/>
        </p:nvSpPr>
        <p:spPr>
          <a:xfrm>
            <a:off x="449262" y="3200400"/>
            <a:ext cx="8245475" cy="6858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6952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0856-1C9B-BC95-8C59-5A15A3C11F36}"/>
              </a:ext>
            </a:extLst>
          </p:cNvPr>
          <p:cNvSpPr>
            <a:spLocks noGrp="1"/>
          </p:cNvSpPr>
          <p:nvPr>
            <p:ph type="title"/>
          </p:nvPr>
        </p:nvSpPr>
        <p:spPr>
          <a:xfrm>
            <a:off x="762000" y="8199"/>
            <a:ext cx="8026400" cy="296235"/>
          </a:xfrm>
        </p:spPr>
        <p:txBody>
          <a:bodyPr/>
          <a:lstStyle/>
          <a:p>
            <a:r>
              <a:rPr lang="en-US" dirty="0"/>
              <a:t>Ex. 1</a:t>
            </a:r>
          </a:p>
        </p:txBody>
      </p:sp>
      <p:sp>
        <p:nvSpPr>
          <p:cNvPr id="3" name="Content Placeholder 2">
            <a:extLst>
              <a:ext uri="{FF2B5EF4-FFF2-40B4-BE49-F238E27FC236}">
                <a16:creationId xmlns:a16="http://schemas.microsoft.com/office/drawing/2014/main" id="{05D4746A-3F2F-FFA0-FAC3-E711862698D2}"/>
              </a:ext>
            </a:extLst>
          </p:cNvPr>
          <p:cNvSpPr>
            <a:spLocks noGrp="1"/>
          </p:cNvSpPr>
          <p:nvPr>
            <p:ph idx="1"/>
          </p:nvPr>
        </p:nvSpPr>
        <p:spPr>
          <a:xfrm>
            <a:off x="717776" y="381000"/>
            <a:ext cx="8415338" cy="5755422"/>
          </a:xfrm>
        </p:spPr>
        <p:txBody>
          <a:bodyPr/>
          <a:lstStyle/>
          <a:p>
            <a:r>
              <a:rPr lang="en-US" dirty="0"/>
              <a:t>Write a C++ program that prompts the user to enter a student's score (an integer) and outputs the corresponding grade to a file named grade.txt. The grading system follows this scheme:</a:t>
            </a:r>
          </a:p>
          <a:p>
            <a:pPr lvl="1"/>
            <a:r>
              <a:rPr lang="en-US" dirty="0"/>
              <a:t>A score of 90 or above results in a grade of 'A’</a:t>
            </a:r>
          </a:p>
          <a:p>
            <a:pPr lvl="1"/>
            <a:r>
              <a:rPr lang="en-US" dirty="0"/>
              <a:t>A score between 80 and 89 results in a grade of 'B’</a:t>
            </a:r>
          </a:p>
          <a:p>
            <a:pPr lvl="1"/>
            <a:r>
              <a:rPr lang="en-US" dirty="0"/>
              <a:t>A score between 70 and 79 results in a grade of 'C’</a:t>
            </a:r>
          </a:p>
          <a:p>
            <a:pPr lvl="1"/>
            <a:r>
              <a:rPr lang="en-US" dirty="0"/>
              <a:t>A score between 60 and 69 results in a grade of 'D’</a:t>
            </a:r>
          </a:p>
          <a:p>
            <a:pPr lvl="1"/>
            <a:r>
              <a:rPr lang="en-US" dirty="0"/>
              <a:t>Any score below 60 results in a grade of 'F’</a:t>
            </a:r>
          </a:p>
          <a:p>
            <a:r>
              <a:rPr lang="en-US" dirty="0"/>
              <a:t>Instructions:</a:t>
            </a:r>
          </a:p>
          <a:p>
            <a:pPr lvl="1"/>
            <a:r>
              <a:rPr lang="en-US" dirty="0"/>
              <a:t>Prompt the user to input a score (an integer).</a:t>
            </a:r>
          </a:p>
          <a:p>
            <a:pPr lvl="1"/>
            <a:r>
              <a:rPr lang="en-US" dirty="0"/>
              <a:t>Use a series of if, else if, and else statements to determine the correct grade based on the score entered.</a:t>
            </a:r>
          </a:p>
          <a:p>
            <a:pPr lvl="1"/>
            <a:r>
              <a:rPr lang="en-US" dirty="0"/>
              <a:t>Output the result in the format: "The grade is X." where X is the corresponding letter grade.</a:t>
            </a:r>
          </a:p>
          <a:p>
            <a:pPr lvl="1"/>
            <a:r>
              <a:rPr lang="en-US" dirty="0"/>
              <a:t>Write the result to a file named grade.txt instead of displaying it on the console.</a:t>
            </a:r>
          </a:p>
          <a:p>
            <a:r>
              <a:rPr lang="en-US" dirty="0"/>
              <a:t>Example Output in the File:If the user enters a score of 85, the file grade.txt should contain:</a:t>
            </a:r>
          </a:p>
        </p:txBody>
      </p:sp>
      <p:pic>
        <p:nvPicPr>
          <p:cNvPr id="7" name="Picture 6">
            <a:extLst>
              <a:ext uri="{FF2B5EF4-FFF2-40B4-BE49-F238E27FC236}">
                <a16:creationId xmlns:a16="http://schemas.microsoft.com/office/drawing/2014/main" id="{5F0402AA-AC38-092B-A09D-6F9660867ED2}"/>
              </a:ext>
            </a:extLst>
          </p:cNvPr>
          <p:cNvPicPr>
            <a:picLocks noChangeAspect="1"/>
          </p:cNvPicPr>
          <p:nvPr/>
        </p:nvPicPr>
        <p:blipFill>
          <a:blip r:embed="rId2"/>
          <a:stretch>
            <a:fillRect/>
          </a:stretch>
        </p:blipFill>
        <p:spPr>
          <a:xfrm>
            <a:off x="3200400" y="5885323"/>
            <a:ext cx="1977762" cy="595864"/>
          </a:xfrm>
          <a:prstGeom prst="rect">
            <a:avLst/>
          </a:prstGeom>
        </p:spPr>
      </p:pic>
    </p:spTree>
    <p:extLst>
      <p:ext uri="{BB962C8B-B14F-4D97-AF65-F5344CB8AC3E}">
        <p14:creationId xmlns:p14="http://schemas.microsoft.com/office/powerpoint/2010/main" val="3121849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title"/>
          </p:nvPr>
        </p:nvSpPr>
        <p:spPr>
          <a:xfrm>
            <a:off x="762000" y="265735"/>
            <a:ext cx="8305800" cy="577280"/>
          </a:xfrm>
        </p:spPr>
        <p:txBody>
          <a:bodyPr/>
          <a:lstStyle/>
          <a:p>
            <a:pPr eaLnBrk="1" hangingPunct="1"/>
            <a:r>
              <a:rPr lang="en-US" altLang="en-US" dirty="0">
                <a:latin typeface="+mn-lt"/>
              </a:rPr>
              <a:t>Comparing</a:t>
            </a:r>
            <a:r>
              <a:rPr lang="en-US" altLang="en-US" dirty="0"/>
              <a:t> </a:t>
            </a:r>
            <a:r>
              <a:rPr lang="en-US" altLang="en-US" dirty="0">
                <a:latin typeface="Courier New" pitchFamily="49" charset="0"/>
              </a:rPr>
              <a:t>if…else</a:t>
            </a:r>
            <a:r>
              <a:rPr lang="en-US" altLang="en-US" dirty="0"/>
              <a:t> </a:t>
            </a:r>
            <a:r>
              <a:rPr lang="en-US" altLang="en-US" dirty="0">
                <a:latin typeface="+mn-lt"/>
              </a:rPr>
              <a:t>Statements with a Series of </a:t>
            </a:r>
            <a:r>
              <a:rPr lang="en-US" altLang="en-US" dirty="0">
                <a:latin typeface="Courier New" pitchFamily="49" charset="0"/>
              </a:rPr>
              <a:t>if</a:t>
            </a:r>
            <a:r>
              <a:rPr lang="en-US" altLang="en-US" dirty="0"/>
              <a:t> </a:t>
            </a:r>
            <a:r>
              <a:rPr lang="en-US" altLang="en-US" dirty="0">
                <a:latin typeface="+mn-lt"/>
              </a:rPr>
              <a:t>Statements (1 of 2)</a:t>
            </a:r>
          </a:p>
        </p:txBody>
      </p:sp>
      <p:pic>
        <p:nvPicPr>
          <p:cNvPr id="14338" name="Content Placeholder 2" descr="A C++ program segment written as a sequence of if...else statement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545312"/>
            <a:ext cx="6867225" cy="333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title"/>
          </p:nvPr>
        </p:nvSpPr>
        <p:spPr>
          <a:xfrm>
            <a:off x="762000" y="265735"/>
            <a:ext cx="8305800" cy="577280"/>
          </a:xfrm>
        </p:spPr>
        <p:txBody>
          <a:bodyPr/>
          <a:lstStyle/>
          <a:p>
            <a:pPr eaLnBrk="1" hangingPunct="1"/>
            <a:r>
              <a:rPr lang="en-US" altLang="en-US" dirty="0">
                <a:latin typeface="+mn-lt"/>
              </a:rPr>
              <a:t>Comparing</a:t>
            </a:r>
            <a:r>
              <a:rPr lang="en-US" altLang="en-US" dirty="0"/>
              <a:t> </a:t>
            </a:r>
            <a:r>
              <a:rPr lang="en-US" altLang="en-US" dirty="0">
                <a:latin typeface="Courier New" pitchFamily="49" charset="0"/>
                <a:cs typeface="Courier New" pitchFamily="49" charset="0"/>
              </a:rPr>
              <a:t>if…else</a:t>
            </a:r>
            <a:r>
              <a:rPr lang="en-US" altLang="en-US" dirty="0"/>
              <a:t> </a:t>
            </a:r>
            <a:r>
              <a:rPr lang="en-US" altLang="en-US" dirty="0">
                <a:latin typeface="+mn-lt"/>
              </a:rPr>
              <a:t>Statements with a Series of </a:t>
            </a:r>
            <a:r>
              <a:rPr lang="en-US" altLang="en-US" dirty="0">
                <a:latin typeface="Courier New" pitchFamily="49" charset="0"/>
                <a:cs typeface="Courier New" pitchFamily="49" charset="0"/>
              </a:rPr>
              <a:t>if</a:t>
            </a:r>
            <a:r>
              <a:rPr lang="en-US" altLang="en-US" dirty="0"/>
              <a:t> </a:t>
            </a:r>
            <a:r>
              <a:rPr lang="en-US" altLang="en-US" dirty="0">
                <a:latin typeface="+mn-lt"/>
              </a:rPr>
              <a:t>Statements (2 of 2)</a:t>
            </a:r>
          </a:p>
        </p:txBody>
      </p:sp>
      <p:pic>
        <p:nvPicPr>
          <p:cNvPr id="15362" name="Content Placeholder 2" descr="A C++ program segment written as a series of if statements. This code produces the same output as the previous cod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34875" y="1607699"/>
            <a:ext cx="5875837" cy="4031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Short-Circuit Evaluation</a:t>
            </a:r>
            <a:endParaRPr lang="en-IN" dirty="0">
              <a:latin typeface="+mn-lt"/>
            </a:endParaRPr>
          </a:p>
        </p:txBody>
      </p:sp>
      <p:sp>
        <p:nvSpPr>
          <p:cNvPr id="3" name="Content Placeholder 2"/>
          <p:cNvSpPr>
            <a:spLocks noGrp="1"/>
          </p:cNvSpPr>
          <p:nvPr>
            <p:ph idx="1"/>
          </p:nvPr>
        </p:nvSpPr>
        <p:spPr>
          <a:xfrm>
            <a:off x="365125" y="1538819"/>
            <a:ext cx="8415338" cy="584775"/>
          </a:xfrm>
        </p:spPr>
        <p:txBody>
          <a:bodyPr/>
          <a:lstStyle/>
          <a:p>
            <a:r>
              <a:rPr lang="en-US" altLang="en-US" u="sng" dirty="0"/>
              <a:t>Short-circuit evaluation</a:t>
            </a:r>
            <a:r>
              <a:rPr lang="en-US" altLang="en-US" dirty="0"/>
              <a:t>: evaluation of a logical expression stops as soon as the value of the expression is known</a:t>
            </a:r>
          </a:p>
        </p:txBody>
      </p:sp>
      <p:sp>
        <p:nvSpPr>
          <p:cNvPr id="4" name="Content Placeholder 3"/>
          <p:cNvSpPr>
            <a:spLocks noGrp="1"/>
          </p:cNvSpPr>
          <p:nvPr>
            <p:ph idx="11"/>
          </p:nvPr>
        </p:nvSpPr>
        <p:spPr>
          <a:xfrm>
            <a:off x="576262" y="2298412"/>
            <a:ext cx="8415338" cy="709425"/>
          </a:xfrm>
        </p:spPr>
        <p:txBody>
          <a:bodyPr/>
          <a:lstStyle/>
          <a:p>
            <a:pPr marL="0" indent="0">
              <a:buNone/>
            </a:pPr>
            <a:r>
              <a:rPr lang="en-IN" b="1" dirty="0"/>
              <a:t>EXAMPLE 4-21</a:t>
            </a:r>
          </a:p>
          <a:p>
            <a:pPr marL="0" indent="0">
              <a:buNone/>
            </a:pPr>
            <a:r>
              <a:rPr lang="en-US" sz="1800" b="0" i="0" u="none" strike="noStrike" baseline="0" dirty="0">
                <a:latin typeface="WarnockPro-Regular"/>
              </a:rPr>
              <a:t>Consider the following expressions:</a:t>
            </a:r>
            <a:endParaRPr lang="en-IN" b="1" dirty="0"/>
          </a:p>
        </p:txBody>
      </p:sp>
      <p:pic>
        <p:nvPicPr>
          <p:cNvPr id="16386" name="Content Placeholder 4" descr="Example 4-21 shows two expressions that demonstrate short-circuit evaluation if the value of age is 25 and the value of grade is 'B'.&#10;&#10;(age &gt;= 21) || ( x == 5)          //Line 1&#10;(grade == 'A') &amp;&amp; (x &gt;= 7)      //Line 2"/>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t="45203"/>
          <a:stretch/>
        </p:blipFill>
        <p:spPr bwMode="auto">
          <a:xfrm>
            <a:off x="533400" y="3329700"/>
            <a:ext cx="4999370" cy="49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664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Comparing Floating-Point Numbers for Equality: A Precaution</a:t>
            </a:r>
            <a:endParaRPr lang="en-IN" dirty="0">
              <a:latin typeface="+mn-lt"/>
            </a:endParaRPr>
          </a:p>
        </p:txBody>
      </p:sp>
      <p:sp>
        <p:nvSpPr>
          <p:cNvPr id="3" name="Content Placeholder 2"/>
          <p:cNvSpPr>
            <a:spLocks noGrp="1"/>
          </p:cNvSpPr>
          <p:nvPr>
            <p:ph idx="1"/>
          </p:nvPr>
        </p:nvSpPr>
        <p:spPr>
          <a:xfrm>
            <a:off x="365125" y="1538819"/>
            <a:ext cx="8415338" cy="924869"/>
          </a:xfrm>
        </p:spPr>
        <p:txBody>
          <a:bodyPr/>
          <a:lstStyle/>
          <a:p>
            <a:r>
              <a:rPr lang="en-US" altLang="en-US" dirty="0"/>
              <a:t>Comparison of floating-point numbers for equality may not behave as you would expect</a:t>
            </a:r>
          </a:p>
          <a:p>
            <a:pPr lvl="1"/>
            <a:r>
              <a:rPr lang="en-US" altLang="en-US" dirty="0"/>
              <a:t>Example:</a:t>
            </a:r>
          </a:p>
        </p:txBody>
      </p:sp>
      <p:pic>
        <p:nvPicPr>
          <p:cNvPr id="17410" name="Content Placeholder 3" descr="1.0 equals equals 3.0 over 7.0 plus 2.0 over 7.0 plus 2.0 over 7.0 evaluates to false &#10;Why question mark 3.0 over 7.0 plus 2.0 over 7.0 plus 2.0 over 7.0 equals 0.99999999999999989"/>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502332" cy="68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2975" y="3352801"/>
            <a:ext cx="8415338" cy="292388"/>
          </a:xfrm>
        </p:spPr>
        <p:txBody>
          <a:bodyPr/>
          <a:lstStyle/>
          <a:p>
            <a:r>
              <a:rPr lang="en-US" altLang="en-US" dirty="0"/>
              <a:t>A solution is checking for a tolerance value</a:t>
            </a:r>
          </a:p>
        </p:txBody>
      </p:sp>
      <p:sp>
        <p:nvSpPr>
          <p:cNvPr id="7" name="Content Placeholder 6"/>
          <p:cNvSpPr>
            <a:spLocks noGrp="1"/>
          </p:cNvSpPr>
          <p:nvPr>
            <p:ph idx="13"/>
          </p:nvPr>
        </p:nvSpPr>
        <p:spPr>
          <a:xfrm>
            <a:off x="347662" y="3810000"/>
            <a:ext cx="1404938" cy="263149"/>
          </a:xfrm>
        </p:spPr>
        <p:txBody>
          <a:bodyPr/>
          <a:lstStyle/>
          <a:p>
            <a:pPr marL="446088"/>
            <a:r>
              <a:rPr lang="en-US" altLang="en-US" sz="1800" dirty="0"/>
              <a:t>Example:</a:t>
            </a:r>
            <a:endParaRPr lang="en-IN" sz="1800" dirty="0"/>
          </a:p>
        </p:txBody>
      </p:sp>
      <p:pic>
        <p:nvPicPr>
          <p:cNvPr id="16" name="Content Placeholder 7" descr="if fabs left parenthesis x minus y right parenthesis less than 0.000001"/>
          <p:cNvPicPr>
            <a:picLocks noGrp="1" noChangeAspect="1" noChangeArrowheads="1"/>
          </p:cNvPicPr>
          <p:nvPr>
            <p:ph idx="14"/>
          </p:nvPr>
        </p:nvPicPr>
        <p:blipFill rotWithShape="1">
          <a:blip r:embed="rId3">
            <a:extLst>
              <a:ext uri="{28A0092B-C50C-407E-A947-70E740481C1C}">
                <a14:useLocalDpi xmlns:a14="http://schemas.microsoft.com/office/drawing/2010/main" val="0"/>
              </a:ext>
            </a:extLst>
          </a:blip>
          <a:srcRect l="6195" b="23921"/>
          <a:stretch/>
        </p:blipFill>
        <p:spPr bwMode="auto">
          <a:xfrm>
            <a:off x="1828800" y="3743746"/>
            <a:ext cx="3551405" cy="371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Content Placeholder 3" descr="1.0 equals equals 3.0 over 7.0 plus 2.0 over 7.0 plus 2.0 over 7.0 evaluates to false &#10;Why question mark 3.0 over 7.0 plus 2.0 over 7.0 plus 2.0 over 7.0 equals 0.99999999999999989">
            <a:extLst>
              <a:ext uri="{FF2B5EF4-FFF2-40B4-BE49-F238E27FC236}">
                <a16:creationId xmlns:a16="http://schemas.microsoft.com/office/drawing/2014/main" id="{829B16AA-2EE9-90DC-795C-570120DAC9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6680" b="56990"/>
          <a:stretch/>
        </p:blipFill>
        <p:spPr bwMode="auto">
          <a:xfrm>
            <a:off x="914400" y="2514600"/>
            <a:ext cx="4117258" cy="29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C15F283D-08FB-7658-46EE-A8A49CB90BE7}"/>
              </a:ext>
            </a:extLst>
          </p:cNvPr>
          <p:cNvSpPr txBox="1"/>
          <p:nvPr/>
        </p:nvSpPr>
        <p:spPr>
          <a:xfrm>
            <a:off x="5562600" y="2009954"/>
            <a:ext cx="2710999" cy="369332"/>
          </a:xfrm>
          <a:prstGeom prst="rect">
            <a:avLst/>
          </a:prstGeom>
          <a:noFill/>
        </p:spPr>
        <p:txBody>
          <a:bodyPr wrap="none" rtlCol="0">
            <a:spAutoFit/>
          </a:bodyPr>
          <a:lstStyle/>
          <a:p>
            <a:r>
              <a:rPr lang="en-US" dirty="0">
                <a:solidFill>
                  <a:srgbClr val="FF0000"/>
                </a:solidFill>
              </a:rPr>
              <a:t>C++ 22 evaluates to true</a:t>
            </a:r>
          </a:p>
        </p:txBody>
      </p:sp>
    </p:spTree>
    <p:extLst>
      <p:ext uri="{BB962C8B-B14F-4D97-AF65-F5344CB8AC3E}">
        <p14:creationId xmlns:p14="http://schemas.microsoft.com/office/powerpoint/2010/main" val="215235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Associativity of Relational Operators: A Precaution (1 of 2)</a:t>
            </a:r>
            <a:endParaRPr lang="en-IN" dirty="0">
              <a:latin typeface="+mn-lt"/>
            </a:endParaRPr>
          </a:p>
        </p:txBody>
      </p:sp>
      <p:pic>
        <p:nvPicPr>
          <p:cNvPr id="18434" name="Content Placeholder 2" descr="Program code. In the code, the words in the variable names are merged. Line 1. hash, include, left angular bracket, iostream, right angular bracket. Line 2. using name space std, semi-colon. Line 3. i n t main, left parenthesis, right parenthesis. Line 4. left brace. Line 5. Indented once, i n t num, semi-colon. Line 6. Indented once, cout, less than, less than, left double quotation mark, Enter an integer, colon, right double quotation mark, semi-colon. Line 7. Indented once, cin, greater than, greater than, n u m, semi-colon. Line 8. Indented once, cout, less than, less than, end 1, semi-colon. Line 9. Indented once, if, left parenthesis, 0, less than or equal to, n u m, less than or equal to, 10, right parenthesis. Line 10. Indented once, cout, less than, less than, num, less than, less than, left double quotation mark, is within 0 and 10, period, right double quotation mark, less than, less than, end 1, semi-colon. Line 11. Indented once, else. Line 12. Indented twice, cout, less than, less than, num, less than, less than, left double quotation mark, is not within 0 and 10, period, right double quotation mark, less than, less than. Line 13. Indented once, end 1, semi-colon. Line 14. Indented once, return 0, semi-colon. Line 15. right bra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13395"/>
            <a:ext cx="8287543" cy="4658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703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Associativity of Relational Operators: A Precaution (2 of 2)</a:t>
            </a:r>
            <a:endParaRPr lang="en-IN" dirty="0">
              <a:latin typeface="+mn-lt"/>
            </a:endParaRPr>
          </a:p>
        </p:txBody>
      </p:sp>
      <p:sp>
        <p:nvSpPr>
          <p:cNvPr id="3" name="Content Placeholder 2"/>
          <p:cNvSpPr>
            <a:spLocks noGrp="1"/>
          </p:cNvSpPr>
          <p:nvPr>
            <p:ph idx="1"/>
          </p:nvPr>
        </p:nvSpPr>
        <p:spPr>
          <a:xfrm>
            <a:off x="365125" y="1538819"/>
            <a:ext cx="8415338" cy="296235"/>
          </a:xfrm>
        </p:spPr>
        <p:txBody>
          <a:bodyPr/>
          <a:lstStyle/>
          <a:p>
            <a:r>
              <a:rPr lang="en-US" altLang="en-US" b="1" dirty="0" err="1">
                <a:latin typeface="Courier New" pitchFamily="49" charset="0"/>
                <a:cs typeface="Courier New" pitchFamily="49" charset="0"/>
              </a:rPr>
              <a:t>num</a:t>
            </a:r>
            <a:r>
              <a:rPr lang="en-US" altLang="en-US" b="1" dirty="0">
                <a:latin typeface="Courier New" pitchFamily="49" charset="0"/>
                <a:cs typeface="Courier New" pitchFamily="49" charset="0"/>
              </a:rPr>
              <a:t> = 5</a:t>
            </a:r>
          </a:p>
        </p:txBody>
      </p:sp>
      <p:graphicFrame>
        <p:nvGraphicFramePr>
          <p:cNvPr id="7" name="Table 7" descr="Tables are accessible to screen readers.">
            <a:extLst>
              <a:ext uri="{FF2B5EF4-FFF2-40B4-BE49-F238E27FC236}">
                <a16:creationId xmlns:a16="http://schemas.microsoft.com/office/drawing/2014/main" id="{57CD46DA-99ED-4885-BD1A-8548DCE5838C}"/>
              </a:ext>
            </a:extLst>
          </p:cNvPr>
          <p:cNvGraphicFramePr>
            <a:graphicFrameLocks noGrp="1"/>
          </p:cNvGraphicFramePr>
          <p:nvPr>
            <p:ph idx="11"/>
            <p:extLst>
              <p:ext uri="{D42A27DB-BD31-4B8C-83A1-F6EECF244321}">
                <p14:modId xmlns:p14="http://schemas.microsoft.com/office/powerpoint/2010/main" val="3171224636"/>
              </p:ext>
            </p:extLst>
          </p:nvPr>
        </p:nvGraphicFramePr>
        <p:xfrm>
          <a:off x="365125" y="2057400"/>
          <a:ext cx="8415336" cy="1645920"/>
        </p:xfrm>
        <a:graphic>
          <a:graphicData uri="http://schemas.openxmlformats.org/drawingml/2006/table">
            <a:tbl>
              <a:tblPr firstRow="1" bandRow="1">
                <a:tableStyleId>{5C22544A-7EE6-4342-B048-85BDC9FD1C3A}</a:tableStyleId>
              </a:tblPr>
              <a:tblGrid>
                <a:gridCol w="2225675">
                  <a:extLst>
                    <a:ext uri="{9D8B030D-6E8A-4147-A177-3AD203B41FA5}">
                      <a16:colId xmlns:a16="http://schemas.microsoft.com/office/drawing/2014/main" val="269763652"/>
                    </a:ext>
                  </a:extLst>
                </a:gridCol>
                <a:gridCol w="2286000">
                  <a:extLst>
                    <a:ext uri="{9D8B030D-6E8A-4147-A177-3AD203B41FA5}">
                      <a16:colId xmlns:a16="http://schemas.microsoft.com/office/drawing/2014/main" val="628153205"/>
                    </a:ext>
                  </a:extLst>
                </a:gridCol>
                <a:gridCol w="3903661">
                  <a:extLst>
                    <a:ext uri="{9D8B030D-6E8A-4147-A177-3AD203B41FA5}">
                      <a16:colId xmlns:a16="http://schemas.microsoft.com/office/drawing/2014/main" val="3275175423"/>
                    </a:ext>
                  </a:extLst>
                </a:gridCol>
              </a:tblGrid>
              <a:tr h="0">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0 &lt;= num &lt;= 10</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 0 &lt;= 5 &lt;= 10</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1703013"/>
                  </a:ext>
                </a:extLst>
              </a:tr>
              <a:tr h="0">
                <a:tc>
                  <a:txBody>
                    <a:bodyPr/>
                    <a:lstStyle/>
                    <a:p>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 (0 &lt;= 5) &lt;= 10</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tx1"/>
                          </a:solidFill>
                          <a:latin typeface="+mn-lt"/>
                          <a:ea typeface="+mn-ea"/>
                          <a:cs typeface="+mn-cs"/>
                        </a:rPr>
                        <a:t>(Because relational operators</a:t>
                      </a:r>
                    </a:p>
                    <a:p>
                      <a:r>
                        <a:rPr lang="en-US" sz="1400" b="0" i="0" u="none" strike="noStrike" kern="1200" baseline="0" dirty="0">
                          <a:solidFill>
                            <a:schemeClr val="tx1"/>
                          </a:solidFill>
                          <a:latin typeface="+mn-lt"/>
                          <a:ea typeface="+mn-ea"/>
                          <a:cs typeface="+mn-cs"/>
                        </a:rPr>
                        <a:t>are evaluated from left to right)</a:t>
                      </a:r>
                      <a:endParaRPr lang="en-US"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0411625"/>
                  </a:ext>
                </a:extLst>
              </a:tr>
              <a:tr h="0">
                <a:tc>
                  <a:txBody>
                    <a:bodyPr/>
                    <a:lstStyle/>
                    <a:p>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 1 &lt;= 10</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tx1"/>
                          </a:solidFill>
                          <a:latin typeface="+mn-lt"/>
                          <a:ea typeface="+mn-ea"/>
                          <a:cs typeface="+mn-cs"/>
                        </a:rPr>
                        <a:t>(Because </a:t>
                      </a:r>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0 &lt;= 5</a:t>
                      </a:r>
                      <a:r>
                        <a:rPr lang="en-US" sz="1400" b="1" i="0" u="none" strike="noStrike" kern="1200" baseline="0" dirty="0">
                          <a:solidFill>
                            <a:schemeClr val="tx1"/>
                          </a:solidFill>
                          <a:latin typeface="+mn-lt"/>
                          <a:ea typeface="+mn-ea"/>
                          <a:cs typeface="+mn-cs"/>
                        </a:rPr>
                        <a:t> </a:t>
                      </a:r>
                      <a:r>
                        <a:rPr lang="en-US" sz="1400" b="0" i="0" u="none" strike="noStrike" kern="1200" baseline="0" dirty="0">
                          <a:solidFill>
                            <a:schemeClr val="tx1"/>
                          </a:solidFill>
                          <a:latin typeface="+mn-lt"/>
                          <a:ea typeface="+mn-ea"/>
                          <a:cs typeface="+mn-cs"/>
                        </a:rPr>
                        <a:t>is </a:t>
                      </a: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0" i="0" u="none" strike="noStrike" kern="1200" baseline="0" dirty="0">
                          <a:solidFill>
                            <a:schemeClr val="tx1"/>
                          </a:solidFill>
                          <a:latin typeface="+mn-lt"/>
                          <a:ea typeface="+mn-ea"/>
                          <a:cs typeface="+mn-cs"/>
                        </a:rPr>
                        <a:t>,</a:t>
                      </a:r>
                    </a:p>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0 &lt;= 5</a:t>
                      </a:r>
                      <a:r>
                        <a:rPr lang="en-US" sz="1400" b="1" i="0" u="none" strike="noStrike" kern="1200" baseline="0" dirty="0">
                          <a:solidFill>
                            <a:schemeClr val="tx1"/>
                          </a:solidFill>
                          <a:latin typeface="+mn-lt"/>
                          <a:ea typeface="+mn-ea"/>
                          <a:cs typeface="+mn-cs"/>
                        </a:rPr>
                        <a:t> </a:t>
                      </a:r>
                      <a:r>
                        <a:rPr lang="en-US" sz="1400" b="0" i="0" u="none" strike="noStrike" kern="1200" baseline="0" dirty="0">
                          <a:solidFill>
                            <a:schemeClr val="tx1"/>
                          </a:solidFill>
                          <a:latin typeface="+mn-lt"/>
                          <a:ea typeface="+mn-ea"/>
                          <a:cs typeface="+mn-cs"/>
                        </a:rPr>
                        <a:t>evaluates to </a:t>
                      </a:r>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1</a:t>
                      </a:r>
                      <a:r>
                        <a:rPr lang="en-US" sz="1400" b="0" i="0" u="none" strike="noStrike" kern="1200" baseline="0" dirty="0">
                          <a:solidFill>
                            <a:schemeClr val="tx1"/>
                          </a:solidFill>
                          <a:latin typeface="+mn-lt"/>
                          <a:ea typeface="+mn-ea"/>
                          <a:cs typeface="+mn-cs"/>
                        </a:rPr>
                        <a: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2864150"/>
                  </a:ext>
                </a:extLst>
              </a:tr>
              <a:tr h="0">
                <a:tc>
                  <a:txBody>
                    <a:bodyPr/>
                    <a:lstStyle/>
                    <a:p>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 1 (</a:t>
                      </a: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208181"/>
                  </a:ext>
                </a:extLst>
              </a:tr>
            </a:tbl>
          </a:graphicData>
        </a:graphic>
      </p:graphicFrame>
      <p:sp>
        <p:nvSpPr>
          <p:cNvPr id="6" name="Content Placeholder 5"/>
          <p:cNvSpPr>
            <a:spLocks noGrp="1"/>
          </p:cNvSpPr>
          <p:nvPr>
            <p:ph idx="12"/>
          </p:nvPr>
        </p:nvSpPr>
        <p:spPr>
          <a:xfrm>
            <a:off x="362975" y="3810001"/>
            <a:ext cx="8415338" cy="296235"/>
          </a:xfrm>
        </p:spPr>
        <p:txBody>
          <a:bodyPr/>
          <a:lstStyle/>
          <a:p>
            <a:r>
              <a:rPr lang="en-US" altLang="en-US" b="1" dirty="0" err="1">
                <a:latin typeface="Courier New" pitchFamily="49" charset="0"/>
                <a:cs typeface="Courier New" pitchFamily="49" charset="0"/>
              </a:rPr>
              <a:t>num</a:t>
            </a:r>
            <a:r>
              <a:rPr lang="en-US" altLang="en-US" b="1" dirty="0">
                <a:latin typeface="Courier New" pitchFamily="49" charset="0"/>
                <a:cs typeface="Courier New" pitchFamily="49" charset="0"/>
              </a:rPr>
              <a:t> = 20</a:t>
            </a:r>
          </a:p>
        </p:txBody>
      </p:sp>
      <p:graphicFrame>
        <p:nvGraphicFramePr>
          <p:cNvPr id="9" name="Table 9" descr="Tables are accessible to screen readers.">
            <a:extLst>
              <a:ext uri="{FF2B5EF4-FFF2-40B4-BE49-F238E27FC236}">
                <a16:creationId xmlns:a16="http://schemas.microsoft.com/office/drawing/2014/main" id="{8925C49C-C70E-448C-8E38-53C6B9D1045A}"/>
              </a:ext>
            </a:extLst>
          </p:cNvPr>
          <p:cNvGraphicFramePr>
            <a:graphicFrameLocks noGrp="1"/>
          </p:cNvGraphicFramePr>
          <p:nvPr>
            <p:ph idx="13"/>
            <p:extLst>
              <p:ext uri="{D42A27DB-BD31-4B8C-83A1-F6EECF244321}">
                <p14:modId xmlns:p14="http://schemas.microsoft.com/office/powerpoint/2010/main" val="1847915614"/>
              </p:ext>
            </p:extLst>
          </p:nvPr>
        </p:nvGraphicFramePr>
        <p:xfrm>
          <a:off x="347663" y="4318000"/>
          <a:ext cx="8415336" cy="1778000"/>
        </p:xfrm>
        <a:graphic>
          <a:graphicData uri="http://schemas.openxmlformats.org/drawingml/2006/table">
            <a:tbl>
              <a:tblPr firstRow="1" bandRow="1">
                <a:tableStyleId>{5C22544A-7EE6-4342-B048-85BDC9FD1C3A}</a:tableStyleId>
              </a:tblPr>
              <a:tblGrid>
                <a:gridCol w="2243137">
                  <a:extLst>
                    <a:ext uri="{9D8B030D-6E8A-4147-A177-3AD203B41FA5}">
                      <a16:colId xmlns:a16="http://schemas.microsoft.com/office/drawing/2014/main" val="2077402643"/>
                    </a:ext>
                  </a:extLst>
                </a:gridCol>
                <a:gridCol w="2286000">
                  <a:extLst>
                    <a:ext uri="{9D8B030D-6E8A-4147-A177-3AD203B41FA5}">
                      <a16:colId xmlns:a16="http://schemas.microsoft.com/office/drawing/2014/main" val="1328953912"/>
                    </a:ext>
                  </a:extLst>
                </a:gridCol>
                <a:gridCol w="3886199">
                  <a:extLst>
                    <a:ext uri="{9D8B030D-6E8A-4147-A177-3AD203B41FA5}">
                      <a16:colId xmlns:a16="http://schemas.microsoft.com/office/drawing/2014/main" val="225447220"/>
                    </a:ext>
                  </a:extLst>
                </a:gridCol>
              </a:tblGrid>
              <a:tr h="370840">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0 &lt;= num &lt;= 10</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 0 &lt;= 20 &lt;= 10</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1474011"/>
                  </a:ext>
                </a:extLst>
              </a:tr>
              <a:tr h="370840">
                <a:tc>
                  <a:txBody>
                    <a:bodyPr/>
                    <a:lstStyle/>
                    <a:p>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 (0 &lt;= 20) &lt;= 10</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tx1"/>
                          </a:solidFill>
                          <a:latin typeface="+mn-lt"/>
                          <a:ea typeface="+mn-ea"/>
                          <a:cs typeface="+mn-cs"/>
                        </a:rPr>
                        <a:t>(Because relational operators</a:t>
                      </a:r>
                    </a:p>
                    <a:p>
                      <a:r>
                        <a:rPr lang="en-US" sz="1400" b="0" i="0" u="none" strike="noStrike" kern="1200" baseline="0" dirty="0">
                          <a:solidFill>
                            <a:schemeClr val="tx1"/>
                          </a:solidFill>
                          <a:latin typeface="+mn-lt"/>
                          <a:ea typeface="+mn-ea"/>
                          <a:cs typeface="+mn-cs"/>
                        </a:rPr>
                        <a:t>are evaluated from left to right)</a:t>
                      </a:r>
                      <a:endParaRPr lang="en-US" sz="14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5537947"/>
                  </a:ext>
                </a:extLst>
              </a:tr>
              <a:tr h="370840">
                <a:tc>
                  <a:txBody>
                    <a:bodyPr/>
                    <a:lstStyle/>
                    <a:p>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 1 &lt;= 10</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tx1"/>
                          </a:solidFill>
                          <a:latin typeface="+mn-lt"/>
                          <a:ea typeface="+mn-ea"/>
                          <a:cs typeface="+mn-cs"/>
                        </a:rPr>
                        <a:t>(Because </a:t>
                      </a:r>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0 &lt;= 20</a:t>
                      </a:r>
                      <a:r>
                        <a:rPr lang="en-US" sz="1400" b="1" i="0" u="none" strike="noStrike" kern="1200" baseline="0" dirty="0">
                          <a:solidFill>
                            <a:schemeClr val="tx1"/>
                          </a:solidFill>
                          <a:latin typeface="+mn-lt"/>
                          <a:ea typeface="+mn-ea"/>
                          <a:cs typeface="+mn-cs"/>
                        </a:rPr>
                        <a:t> </a:t>
                      </a:r>
                      <a:r>
                        <a:rPr lang="en-US" sz="1400" b="0" i="0" u="none" strike="noStrike" kern="1200" baseline="0" dirty="0">
                          <a:solidFill>
                            <a:schemeClr val="tx1"/>
                          </a:solidFill>
                          <a:latin typeface="+mn-lt"/>
                          <a:ea typeface="+mn-ea"/>
                          <a:cs typeface="+mn-cs"/>
                        </a:rPr>
                        <a:t>is </a:t>
                      </a: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0" i="0" u="none" strike="noStrike" kern="1200" baseline="0" dirty="0">
                          <a:solidFill>
                            <a:schemeClr val="tx1"/>
                          </a:solidFill>
                          <a:latin typeface="+mn-lt"/>
                          <a:ea typeface="+mn-ea"/>
                          <a:cs typeface="+mn-cs"/>
                        </a:rPr>
                        <a:t>,</a:t>
                      </a:r>
                    </a:p>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0 &lt;= 20</a:t>
                      </a:r>
                      <a:r>
                        <a:rPr lang="en-US" sz="1400" b="1" i="0" u="none" strike="noStrike" kern="1200" baseline="0" dirty="0">
                          <a:solidFill>
                            <a:schemeClr val="tx1"/>
                          </a:solidFill>
                          <a:latin typeface="+mn-lt"/>
                          <a:ea typeface="+mn-ea"/>
                          <a:cs typeface="+mn-cs"/>
                        </a:rPr>
                        <a:t> </a:t>
                      </a:r>
                      <a:r>
                        <a:rPr lang="en-US" sz="1400" b="0" i="0" u="none" strike="noStrike" kern="1200" baseline="0" dirty="0">
                          <a:solidFill>
                            <a:schemeClr val="tx1"/>
                          </a:solidFill>
                          <a:latin typeface="+mn-lt"/>
                          <a:ea typeface="+mn-ea"/>
                          <a:cs typeface="+mn-cs"/>
                        </a:rPr>
                        <a:t>evaluates to </a:t>
                      </a:r>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1</a:t>
                      </a:r>
                      <a:r>
                        <a:rPr lang="en-US" sz="1400" b="0" i="0" u="none" strike="noStrike" kern="1200" baseline="0" dirty="0">
                          <a:solidFill>
                            <a:schemeClr val="tx1"/>
                          </a:solidFill>
                          <a:latin typeface="+mn-lt"/>
                          <a:ea typeface="+mn-ea"/>
                          <a:cs typeface="+mn-cs"/>
                        </a:rPr>
                        <a: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4002701"/>
                  </a:ext>
                </a:extLst>
              </a:tr>
              <a:tr h="370840">
                <a:tc>
                  <a:txBody>
                    <a:bodyPr/>
                    <a:lstStyle/>
                    <a:p>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 1 (</a:t>
                      </a:r>
                      <a:r>
                        <a:rPr lang="en-US" sz="1400" b="1" i="0" u="none" strike="noStrike" kern="1200" baseline="0" dirty="0">
                          <a:solidFill>
                            <a:srgbClr val="055C91"/>
                          </a:solidFill>
                          <a:latin typeface="Courier New" panose="02070309020205020404" pitchFamily="49" charset="0"/>
                          <a:ea typeface="+mn-ea"/>
                          <a:cs typeface="Courier New" panose="02070309020205020404" pitchFamily="49" charset="0"/>
                        </a:rPr>
                        <a:t>true</a:t>
                      </a:r>
                      <a:r>
                        <a:rPr lang="en-US" sz="1400" b="1" i="0" u="none" strike="noStrike" kern="1200" baseline="0" dirty="0">
                          <a:solidFill>
                            <a:schemeClr val="tx1"/>
                          </a:solidFill>
                          <a:latin typeface="Courier New" panose="02070309020205020404" pitchFamily="49" charset="0"/>
                          <a:ea typeface="+mn-ea"/>
                          <a:cs typeface="Courier New" panose="02070309020205020404" pitchFamily="49" charset="0"/>
                        </a:rPr>
                        <a:t>)</a:t>
                      </a:r>
                      <a:endParaRPr lang="en-US" sz="1400" baseline="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4008105"/>
                  </a:ext>
                </a:extLst>
              </a:tr>
            </a:tbl>
          </a:graphicData>
        </a:graphic>
      </p:graphicFrame>
    </p:spTree>
    <p:extLst>
      <p:ext uri="{BB962C8B-B14F-4D97-AF65-F5344CB8AC3E}">
        <p14:creationId xmlns:p14="http://schemas.microsoft.com/office/powerpoint/2010/main" val="2935441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Title 1"/>
          <p:cNvSpPr>
            <a:spLocks noGrp="1"/>
          </p:cNvSpPr>
          <p:nvPr>
            <p:ph type="title"/>
          </p:nvPr>
        </p:nvSpPr>
        <p:spPr>
          <a:xfrm>
            <a:off x="762000" y="265322"/>
            <a:ext cx="8026400" cy="578107"/>
          </a:xfrm>
        </p:spPr>
        <p:txBody>
          <a:bodyPr/>
          <a:lstStyle/>
          <a:p>
            <a:pPr eaLnBrk="1" hangingPunct="1"/>
            <a:r>
              <a:rPr lang="en-US" altLang="en-US" dirty="0">
                <a:latin typeface="+mn-lt"/>
              </a:rPr>
              <a:t>Avoiding Bugs by Avoiding Partially Understood Concepts and Techniques</a:t>
            </a:r>
          </a:p>
        </p:txBody>
      </p:sp>
      <p:sp>
        <p:nvSpPr>
          <p:cNvPr id="57347" name="Content Placeholder 2"/>
          <p:cNvSpPr>
            <a:spLocks noGrp="1"/>
          </p:cNvSpPr>
          <p:nvPr>
            <p:ph idx="1"/>
          </p:nvPr>
        </p:nvSpPr>
        <p:spPr>
          <a:xfrm>
            <a:off x="365125" y="1538818"/>
            <a:ext cx="8415338" cy="1758943"/>
          </a:xfrm>
        </p:spPr>
        <p:txBody>
          <a:bodyPr/>
          <a:lstStyle/>
          <a:p>
            <a:pPr eaLnBrk="1" hangingPunct="1"/>
            <a:r>
              <a:rPr lang="en-US" altLang="en-US" dirty="0"/>
              <a:t>Must use concepts and techniques correctly</a:t>
            </a:r>
          </a:p>
          <a:p>
            <a:pPr lvl="1" eaLnBrk="1" hangingPunct="1"/>
            <a:r>
              <a:rPr lang="en-US" altLang="en-US" dirty="0"/>
              <a:t>Otherwise solution will be either incorrect or deficient</a:t>
            </a:r>
          </a:p>
          <a:p>
            <a:pPr eaLnBrk="1" hangingPunct="1"/>
            <a:r>
              <a:rPr lang="en-US" altLang="en-US" dirty="0"/>
              <a:t>If you do not understand a concept or technique completely</a:t>
            </a:r>
          </a:p>
          <a:p>
            <a:pPr lvl="1" eaLnBrk="1" hangingPunct="1"/>
            <a:r>
              <a:rPr lang="en-US" altLang="en-US" dirty="0"/>
              <a:t>Do not use it</a:t>
            </a:r>
          </a:p>
          <a:p>
            <a:pPr lvl="1" eaLnBrk="1" hangingPunct="1"/>
            <a:r>
              <a:rPr lang="en-US" altLang="en-US" dirty="0"/>
              <a:t>Save yourself an enormous amount of debugging time</a:t>
            </a: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0" y="404751"/>
            <a:ext cx="8026400" cy="299249"/>
          </a:xfrm>
        </p:spPr>
        <p:txBody>
          <a:bodyPr/>
          <a:lstStyle/>
          <a:p>
            <a:pPr eaLnBrk="1" hangingPunct="1"/>
            <a:r>
              <a:rPr lang="en-US" altLang="en-US" dirty="0">
                <a:latin typeface="+mn-lt"/>
              </a:rPr>
              <a:t>Input Failure and the </a:t>
            </a:r>
            <a:r>
              <a:rPr lang="en-US" altLang="en-US" dirty="0">
                <a:latin typeface="Courier New" pitchFamily="49" charset="0"/>
              </a:rPr>
              <a:t>if</a:t>
            </a:r>
            <a:r>
              <a:rPr lang="en-US" altLang="en-US" dirty="0"/>
              <a:t> </a:t>
            </a:r>
            <a:r>
              <a:rPr lang="en-US" altLang="en-US" dirty="0">
                <a:latin typeface="+mn-lt"/>
              </a:rPr>
              <a:t>Statement</a:t>
            </a:r>
          </a:p>
        </p:txBody>
      </p:sp>
      <p:sp>
        <p:nvSpPr>
          <p:cNvPr id="58371" name="Rectangle 3"/>
          <p:cNvSpPr>
            <a:spLocks noGrp="1" noChangeArrowheads="1"/>
          </p:cNvSpPr>
          <p:nvPr>
            <p:ph idx="1"/>
          </p:nvPr>
        </p:nvSpPr>
        <p:spPr>
          <a:xfrm>
            <a:off x="365125" y="1538818"/>
            <a:ext cx="8415338" cy="2497607"/>
          </a:xfrm>
        </p:spPr>
        <p:txBody>
          <a:bodyPr/>
          <a:lstStyle/>
          <a:p>
            <a:pPr eaLnBrk="1" hangingPunct="1">
              <a:tabLst>
                <a:tab pos="635000" algn="l"/>
              </a:tabLst>
            </a:pPr>
            <a:r>
              <a:rPr lang="en-US" altLang="en-US" dirty="0"/>
              <a:t>If an input stream enters a fail state:</a:t>
            </a:r>
          </a:p>
          <a:p>
            <a:pPr lvl="1" eaLnBrk="1" hangingPunct="1">
              <a:tabLst>
                <a:tab pos="635000" algn="l"/>
              </a:tabLst>
            </a:pPr>
            <a:r>
              <a:rPr lang="en-US" altLang="en-US" dirty="0"/>
              <a:t>All subsequent input statements associated with that stream are ignored</a:t>
            </a:r>
          </a:p>
          <a:p>
            <a:pPr lvl="1" eaLnBrk="1" hangingPunct="1">
              <a:tabLst>
                <a:tab pos="635000" algn="l"/>
              </a:tabLst>
            </a:pPr>
            <a:r>
              <a:rPr lang="en-US" altLang="en-US" dirty="0"/>
              <a:t>Program continues to execute</a:t>
            </a:r>
          </a:p>
          <a:p>
            <a:pPr lvl="1" eaLnBrk="1" hangingPunct="1">
              <a:tabLst>
                <a:tab pos="635000" algn="l"/>
              </a:tabLst>
            </a:pPr>
            <a:r>
              <a:rPr lang="en-US" altLang="en-US" dirty="0"/>
              <a:t>The code may produce erroneous results</a:t>
            </a:r>
          </a:p>
          <a:p>
            <a:pPr eaLnBrk="1" hangingPunct="1">
              <a:tabLst>
                <a:tab pos="635000" algn="l"/>
              </a:tabLst>
            </a:pPr>
            <a:r>
              <a:rPr lang="en-US" altLang="en-US" dirty="0"/>
              <a:t>Use</a:t>
            </a:r>
            <a:r>
              <a:rPr lang="en-US" altLang="en-US" dirty="0">
                <a:solidFill>
                  <a:srgbClr val="055C91"/>
                </a:solidFill>
              </a:rPr>
              <a:t> </a:t>
            </a:r>
            <a:r>
              <a:rPr lang="en-US" altLang="en-US" b="1" dirty="0">
                <a:solidFill>
                  <a:srgbClr val="055C91"/>
                </a:solidFill>
                <a:latin typeface="Courier New" pitchFamily="49" charset="0"/>
              </a:rPr>
              <a:t>if</a:t>
            </a:r>
            <a:r>
              <a:rPr lang="en-US" altLang="en-US" dirty="0">
                <a:solidFill>
                  <a:srgbClr val="055C91"/>
                </a:solidFill>
              </a:rPr>
              <a:t> </a:t>
            </a:r>
            <a:r>
              <a:rPr lang="en-US" altLang="en-US" dirty="0"/>
              <a:t>statements to check status of input stream</a:t>
            </a:r>
          </a:p>
          <a:p>
            <a:pPr eaLnBrk="1" hangingPunct="1">
              <a:tabLst>
                <a:tab pos="635000" algn="l"/>
              </a:tabLst>
            </a:pPr>
            <a:r>
              <a:rPr lang="en-US" altLang="en-US" dirty="0"/>
              <a:t>If the input stream enters the fail state, include  instructions that stop program execution</a:t>
            </a: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mn-lt"/>
              </a:rPr>
              <a:t>Confusion Between the Equality </a:t>
            </a:r>
            <a:r>
              <a:rPr lang="en-US" altLang="en-US" dirty="0"/>
              <a:t>(</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mn-lt"/>
              </a:rPr>
              <a:t>and Assignment </a:t>
            </a:r>
            <a:r>
              <a:rPr lang="en-US" altLang="en-US" dirty="0"/>
              <a:t>(</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mn-lt"/>
              </a:rPr>
              <a:t>Operators</a:t>
            </a:r>
            <a:endParaRPr lang="en-IN" dirty="0">
              <a:latin typeface="+mn-lt"/>
            </a:endParaRPr>
          </a:p>
        </p:txBody>
      </p:sp>
      <p:sp>
        <p:nvSpPr>
          <p:cNvPr id="3" name="Content Placeholder 2"/>
          <p:cNvSpPr>
            <a:spLocks noGrp="1"/>
          </p:cNvSpPr>
          <p:nvPr>
            <p:ph idx="1"/>
          </p:nvPr>
        </p:nvSpPr>
        <p:spPr>
          <a:xfrm>
            <a:off x="365125" y="1538819"/>
            <a:ext cx="8415338" cy="588623"/>
          </a:xfrm>
        </p:spPr>
        <p:txBody>
          <a:bodyPr/>
          <a:lstStyle/>
          <a:p>
            <a:r>
              <a:rPr lang="en-US" altLang="en-US" dirty="0"/>
              <a:t>C++ allows you to use any expression that can be evaluated to either </a:t>
            </a:r>
            <a:r>
              <a:rPr lang="en-US" altLang="en-US" b="1" dirty="0">
                <a:solidFill>
                  <a:srgbClr val="055C91"/>
                </a:solidFill>
                <a:latin typeface="Courier New" pitchFamily="49" charset="0"/>
              </a:rPr>
              <a:t>true</a:t>
            </a:r>
            <a:r>
              <a:rPr lang="en-US" altLang="en-US" dirty="0"/>
              <a:t> or </a:t>
            </a:r>
            <a:r>
              <a:rPr lang="en-US" altLang="en-US" b="1" dirty="0">
                <a:solidFill>
                  <a:srgbClr val="055C91"/>
                </a:solidFill>
                <a:latin typeface="Courier New" pitchFamily="49" charset="0"/>
              </a:rPr>
              <a:t>false</a:t>
            </a:r>
            <a:r>
              <a:rPr lang="en-US" altLang="en-US" dirty="0"/>
              <a:t> as an expression in the</a:t>
            </a:r>
            <a:r>
              <a:rPr lang="en-US" altLang="en-US" dirty="0">
                <a:solidFill>
                  <a:srgbClr val="055C91"/>
                </a:solidFill>
              </a:rPr>
              <a:t> </a:t>
            </a:r>
            <a:r>
              <a:rPr lang="en-US" altLang="en-US" b="1" dirty="0">
                <a:solidFill>
                  <a:srgbClr val="055C91"/>
                </a:solidFill>
                <a:latin typeface="Courier New" pitchFamily="49" charset="0"/>
              </a:rPr>
              <a:t>if</a:t>
            </a:r>
            <a:r>
              <a:rPr lang="en-US" altLang="en-US" dirty="0">
                <a:solidFill>
                  <a:srgbClr val="055C91"/>
                </a:solidFill>
              </a:rPr>
              <a:t> </a:t>
            </a:r>
            <a:r>
              <a:rPr lang="en-US" altLang="en-US" dirty="0"/>
              <a:t>statement</a:t>
            </a:r>
          </a:p>
        </p:txBody>
      </p:sp>
      <p:pic>
        <p:nvPicPr>
          <p:cNvPr id="23554" name="Content Placeholder 4" descr="Program code. In the code, the words in the variable names are merged. Line 1. if, left parenthesis, x, equals, 5, right parenthesis. Line 2. Indented once, cout, less than, less than, left double quotation mark, The value is five, period, right double quotation mark,  less than, less than, end 1, semi-colo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33400" y="2192217"/>
            <a:ext cx="5972516" cy="81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2975" y="3124201"/>
            <a:ext cx="8415338" cy="972574"/>
          </a:xfrm>
        </p:spPr>
        <p:txBody>
          <a:bodyPr/>
          <a:lstStyle/>
          <a:p>
            <a:r>
              <a:rPr lang="en-US" altLang="en-US" dirty="0"/>
              <a:t>The appearance of </a:t>
            </a:r>
            <a:r>
              <a:rPr lang="en-US" altLang="en-US" b="1" dirty="0">
                <a:latin typeface="Courier New" panose="02070309020205020404" pitchFamily="49" charset="0"/>
                <a:cs typeface="Courier New" panose="02070309020205020404" pitchFamily="49" charset="0"/>
              </a:rPr>
              <a:t>=</a:t>
            </a:r>
            <a:r>
              <a:rPr lang="en-US" altLang="en-US" dirty="0"/>
              <a:t> in place of </a:t>
            </a:r>
            <a:r>
              <a:rPr lang="en-US" altLang="en-US" b="1" dirty="0">
                <a:latin typeface="Courier New" panose="02070309020205020404" pitchFamily="49" charset="0"/>
                <a:cs typeface="Courier New" panose="02070309020205020404" pitchFamily="49" charset="0"/>
              </a:rPr>
              <a:t>==</a:t>
            </a:r>
            <a:r>
              <a:rPr lang="en-US" altLang="en-US" dirty="0"/>
              <a:t> resembles a </a:t>
            </a:r>
            <a:r>
              <a:rPr lang="en-US" altLang="en-US" i="1" dirty="0"/>
              <a:t>silent killer</a:t>
            </a:r>
          </a:p>
          <a:p>
            <a:pPr lvl="1"/>
            <a:r>
              <a:rPr lang="en-US" altLang="en-US" dirty="0"/>
              <a:t>It is not a syntax error</a:t>
            </a:r>
          </a:p>
          <a:p>
            <a:pPr lvl="1"/>
            <a:r>
              <a:rPr lang="en-US" altLang="en-US" dirty="0"/>
              <a:t>It is a logical error</a:t>
            </a:r>
          </a:p>
        </p:txBody>
      </p:sp>
    </p:spTree>
    <p:extLst>
      <p:ext uri="{BB962C8B-B14F-4D97-AF65-F5344CB8AC3E}">
        <p14:creationId xmlns:p14="http://schemas.microsoft.com/office/powerpoint/2010/main" val="107219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841A-46E3-C694-3513-7158E9905B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3ED97E-FB46-37A9-7CA3-1D5AAD97CE4E}"/>
              </a:ext>
            </a:extLst>
          </p:cNvPr>
          <p:cNvSpPr>
            <a:spLocks noGrp="1"/>
          </p:cNvSpPr>
          <p:nvPr>
            <p:ph idx="1"/>
          </p:nvPr>
        </p:nvSpPr>
        <p:spPr>
          <a:xfrm>
            <a:off x="365125" y="1538818"/>
            <a:ext cx="8415338" cy="3933384"/>
          </a:xfrm>
        </p:spPr>
        <p:txBody>
          <a:bodyPr/>
          <a:lstStyle/>
          <a:p>
            <a:r>
              <a:rPr lang="en-US" sz="2800" dirty="0"/>
              <a:t>Which of the following statements about the </a:t>
            </a:r>
            <a:r>
              <a:rPr lang="en-US" sz="2800" dirty="0" err="1"/>
              <a:t>static_cast</a:t>
            </a:r>
            <a:r>
              <a:rPr lang="en-US" sz="2800" dirty="0"/>
              <a:t> in C++ is correct?</a:t>
            </a:r>
          </a:p>
          <a:p>
            <a:pPr lvl="1"/>
            <a:r>
              <a:rPr lang="en-US" sz="2400" dirty="0"/>
              <a:t>A. The </a:t>
            </a:r>
            <a:r>
              <a:rPr lang="en-US" sz="2400" dirty="0" err="1"/>
              <a:t>static_cast</a:t>
            </a:r>
            <a:r>
              <a:rPr lang="en-US" sz="2400" dirty="0"/>
              <a:t> can be used to cast between unrelated types such as converting a string to an int.</a:t>
            </a:r>
          </a:p>
          <a:p>
            <a:pPr lvl="1"/>
            <a:r>
              <a:rPr lang="en-US" sz="2400" dirty="0"/>
              <a:t>B. The </a:t>
            </a:r>
            <a:r>
              <a:rPr lang="en-US" sz="2400" dirty="0" err="1"/>
              <a:t>static_cast</a:t>
            </a:r>
            <a:r>
              <a:rPr lang="en-US" sz="2400" dirty="0"/>
              <a:t> performs runtime type checking to ensure safe conversions.</a:t>
            </a:r>
          </a:p>
          <a:p>
            <a:pPr lvl="1"/>
            <a:r>
              <a:rPr lang="en-US" sz="2400" dirty="0"/>
              <a:t>C. The </a:t>
            </a:r>
            <a:r>
              <a:rPr lang="en-US" sz="2400" dirty="0" err="1"/>
              <a:t>static_cast</a:t>
            </a:r>
            <a:r>
              <a:rPr lang="en-US" sz="2400" dirty="0"/>
              <a:t> is used to perform explicit conversions between related types at compile time.</a:t>
            </a:r>
          </a:p>
          <a:p>
            <a:pPr lvl="1"/>
            <a:r>
              <a:rPr lang="en-US" sz="2400" dirty="0"/>
              <a:t>D. The </a:t>
            </a:r>
            <a:r>
              <a:rPr lang="en-US" sz="2400" dirty="0" err="1"/>
              <a:t>static_cast</a:t>
            </a:r>
            <a:r>
              <a:rPr lang="en-US" sz="2400" dirty="0"/>
              <a:t> automatically converts between types without needing explicit specification.</a:t>
            </a:r>
          </a:p>
        </p:txBody>
      </p:sp>
      <p:sp>
        <p:nvSpPr>
          <p:cNvPr id="5" name="Rectangle: Rounded Corners 4">
            <a:extLst>
              <a:ext uri="{FF2B5EF4-FFF2-40B4-BE49-F238E27FC236}">
                <a16:creationId xmlns:a16="http://schemas.microsoft.com/office/drawing/2014/main" id="{9F9A05F7-09A2-366F-813B-FD885D2F50FD}"/>
              </a:ext>
            </a:extLst>
          </p:cNvPr>
          <p:cNvSpPr/>
          <p:nvPr/>
        </p:nvSpPr>
        <p:spPr>
          <a:xfrm>
            <a:off x="449262" y="3962400"/>
            <a:ext cx="8245475" cy="6858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7940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39751"/>
            <a:ext cx="8026400" cy="299249"/>
          </a:xfrm>
        </p:spPr>
        <p:txBody>
          <a:bodyPr/>
          <a:lstStyle/>
          <a:p>
            <a:r>
              <a:rPr lang="en-US" altLang="en-US" dirty="0">
                <a:latin typeface="+mn-lt"/>
              </a:rPr>
              <a:t>Conditional Operator </a:t>
            </a:r>
            <a:r>
              <a:rPr lang="en-US" altLang="en-US" dirty="0"/>
              <a:t>(</a:t>
            </a:r>
            <a:r>
              <a:rPr lang="en-US" altLang="en-US" dirty="0">
                <a:latin typeface="Courier New" panose="02070309020205020404" pitchFamily="49" charset="0"/>
                <a:cs typeface="Courier New" panose="02070309020205020404" pitchFamily="49" charset="0"/>
              </a:rPr>
              <a:t>?:</a:t>
            </a:r>
            <a:r>
              <a:rPr lang="en-US" altLang="en-US" dirty="0">
                <a:latin typeface="+mn-lt"/>
              </a:rPr>
              <a:t>)</a:t>
            </a:r>
            <a:endParaRPr lang="en-IN" dirty="0">
              <a:latin typeface="+mn-lt"/>
            </a:endParaRPr>
          </a:p>
        </p:txBody>
      </p:sp>
      <p:sp>
        <p:nvSpPr>
          <p:cNvPr id="3" name="Content Placeholder 2"/>
          <p:cNvSpPr>
            <a:spLocks noGrp="1"/>
          </p:cNvSpPr>
          <p:nvPr>
            <p:ph idx="1"/>
          </p:nvPr>
        </p:nvSpPr>
        <p:spPr>
          <a:xfrm>
            <a:off x="365125" y="1573819"/>
            <a:ext cx="8415338" cy="1078757"/>
          </a:xfrm>
        </p:spPr>
        <p:txBody>
          <a:bodyPr/>
          <a:lstStyle/>
          <a:p>
            <a:pPr>
              <a:tabLst>
                <a:tab pos="635000" algn="l"/>
              </a:tabLst>
            </a:pPr>
            <a:r>
              <a:rPr lang="en-US" altLang="en-US" u="sng" dirty="0"/>
              <a:t>Conditional operator</a:t>
            </a:r>
            <a:r>
              <a:rPr lang="en-US" altLang="en-US" dirty="0"/>
              <a:t> (</a:t>
            </a:r>
            <a:r>
              <a:rPr lang="en-US" altLang="en-US" b="1" dirty="0">
                <a:latin typeface="Courier New" pitchFamily="49" charset="0"/>
              </a:rPr>
              <a:t>?:</a:t>
            </a:r>
            <a:r>
              <a:rPr lang="en-US" altLang="en-US" dirty="0"/>
              <a:t>) </a:t>
            </a:r>
          </a:p>
          <a:p>
            <a:pPr lvl="1">
              <a:tabLst>
                <a:tab pos="635000" algn="l"/>
              </a:tabLst>
            </a:pPr>
            <a:r>
              <a:rPr lang="en-US" altLang="en-US" u="sng" dirty="0"/>
              <a:t>Ternary operator</a:t>
            </a:r>
            <a:r>
              <a:rPr lang="en-US" altLang="en-US" dirty="0"/>
              <a:t>: takes three arguments</a:t>
            </a:r>
          </a:p>
          <a:p>
            <a:pPr>
              <a:tabLst>
                <a:tab pos="635000" algn="l"/>
              </a:tabLst>
            </a:pPr>
            <a:r>
              <a:rPr lang="en-US" altLang="en-US" dirty="0"/>
              <a:t>Syntax for the conditional operator</a:t>
            </a:r>
          </a:p>
        </p:txBody>
      </p:sp>
      <p:pic>
        <p:nvPicPr>
          <p:cNvPr id="24578" name="Content Placeholder 3" descr="expression1 ? expression2 : expression3"/>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2791345"/>
            <a:ext cx="5352837" cy="507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2975" y="3540200"/>
            <a:ext cx="8415338" cy="928331"/>
          </a:xfrm>
        </p:spPr>
        <p:txBody>
          <a:bodyPr/>
          <a:lstStyle/>
          <a:p>
            <a:pPr>
              <a:tabLst>
                <a:tab pos="635000" algn="l"/>
              </a:tabLst>
            </a:pPr>
            <a:r>
              <a:rPr lang="en-US" altLang="en-US" dirty="0"/>
              <a:t>If </a:t>
            </a:r>
            <a:r>
              <a:rPr lang="en-US" altLang="en-US" b="1" dirty="0">
                <a:latin typeface="Courier New" pitchFamily="49" charset="0"/>
              </a:rPr>
              <a:t>expression1</a:t>
            </a:r>
            <a:r>
              <a:rPr lang="en-US" altLang="en-US" dirty="0"/>
              <a:t> is</a:t>
            </a:r>
            <a:r>
              <a:rPr lang="en-US" altLang="en-US" dirty="0">
                <a:solidFill>
                  <a:srgbClr val="055C91"/>
                </a:solidFill>
              </a:rPr>
              <a:t> </a:t>
            </a:r>
            <a:r>
              <a:rPr lang="en-US" altLang="en-US" b="1" dirty="0">
                <a:solidFill>
                  <a:srgbClr val="055C91"/>
                </a:solidFill>
                <a:latin typeface="Courier New" pitchFamily="49" charset="0"/>
              </a:rPr>
              <a:t>true</a:t>
            </a:r>
            <a:r>
              <a:rPr lang="en-US" altLang="en-US" dirty="0"/>
              <a:t>, the result of the </a:t>
            </a:r>
            <a:r>
              <a:rPr lang="en-US" altLang="en-US" u="sng" dirty="0"/>
              <a:t>conditional expression</a:t>
            </a:r>
            <a:r>
              <a:rPr lang="en-US" altLang="en-US" dirty="0"/>
              <a:t> is </a:t>
            </a:r>
            <a:r>
              <a:rPr lang="en-US" altLang="en-US" b="1" dirty="0">
                <a:latin typeface="Courier New" pitchFamily="49" charset="0"/>
              </a:rPr>
              <a:t>expression2</a:t>
            </a:r>
            <a:endParaRPr lang="en-US" altLang="en-US" b="1" dirty="0"/>
          </a:p>
          <a:p>
            <a:pPr lvl="1">
              <a:tabLst>
                <a:tab pos="635000" algn="l"/>
              </a:tabLst>
            </a:pPr>
            <a:r>
              <a:rPr lang="en-US" altLang="en-US" dirty="0"/>
              <a:t>Otherwise, the result is </a:t>
            </a:r>
            <a:r>
              <a:rPr lang="en-US" altLang="en-US" b="1" dirty="0">
                <a:latin typeface="Courier New" pitchFamily="49" charset="0"/>
              </a:rPr>
              <a:t>expression3</a:t>
            </a:r>
          </a:p>
        </p:txBody>
      </p:sp>
      <p:sp>
        <p:nvSpPr>
          <p:cNvPr id="7" name="Content Placeholder 6"/>
          <p:cNvSpPr>
            <a:spLocks noGrp="1"/>
          </p:cNvSpPr>
          <p:nvPr>
            <p:ph idx="13"/>
          </p:nvPr>
        </p:nvSpPr>
        <p:spPr>
          <a:xfrm>
            <a:off x="347662" y="4683200"/>
            <a:ext cx="1176338" cy="304799"/>
          </a:xfrm>
        </p:spPr>
        <p:txBody>
          <a:bodyPr/>
          <a:lstStyle/>
          <a:p>
            <a:r>
              <a:rPr lang="en-US" altLang="en-US" dirty="0"/>
              <a:t>Example:</a:t>
            </a:r>
            <a:endParaRPr lang="en-IN" dirty="0"/>
          </a:p>
        </p:txBody>
      </p:sp>
      <p:pic>
        <p:nvPicPr>
          <p:cNvPr id="24580" name="Content Placeholder 7" descr="max equals left parenthesis a greater than or equal to b right parenthesis question mark a colon b semi-colon "/>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1600200" y="4648200"/>
            <a:ext cx="44412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786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EE21-BD24-BFF4-D18F-30EB46413AEA}"/>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34914240-133B-221D-AACA-3FA0548CADF3}"/>
              </a:ext>
            </a:extLst>
          </p:cNvPr>
          <p:cNvSpPr>
            <a:spLocks noGrp="1"/>
          </p:cNvSpPr>
          <p:nvPr>
            <p:ph idx="1"/>
          </p:nvPr>
        </p:nvSpPr>
        <p:spPr>
          <a:xfrm>
            <a:off x="365125" y="1538819"/>
            <a:ext cx="8415338" cy="1031051"/>
          </a:xfrm>
        </p:spPr>
        <p:txBody>
          <a:bodyPr/>
          <a:lstStyle/>
          <a:p>
            <a:r>
              <a:rPr lang="en-US" dirty="0"/>
              <a:t>Program 1: Find the Minimum</a:t>
            </a:r>
          </a:p>
          <a:p>
            <a:r>
              <a:rPr lang="en-US" dirty="0"/>
              <a:t>This program will prompt the user to enter two integers and then use the ternary operator to determine the minimum of the two numbers.</a:t>
            </a:r>
          </a:p>
        </p:txBody>
      </p:sp>
      <p:pic>
        <p:nvPicPr>
          <p:cNvPr id="13" name="Content Placeholder 12" descr="A computer screen shot of a black background&#10;&#10;Description automatically generated">
            <a:extLst>
              <a:ext uri="{FF2B5EF4-FFF2-40B4-BE49-F238E27FC236}">
                <a16:creationId xmlns:a16="http://schemas.microsoft.com/office/drawing/2014/main" id="{70F2F74F-3F3B-412E-4DAB-4E2560D1379D}"/>
              </a:ext>
            </a:extLst>
          </p:cNvPr>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486972" y="2740549"/>
            <a:ext cx="8324868" cy="3413197"/>
          </a:xfrm>
        </p:spPr>
      </p:pic>
      <p:sp>
        <p:nvSpPr>
          <p:cNvPr id="5" name="Content Placeholder 4">
            <a:extLst>
              <a:ext uri="{FF2B5EF4-FFF2-40B4-BE49-F238E27FC236}">
                <a16:creationId xmlns:a16="http://schemas.microsoft.com/office/drawing/2014/main" id="{F4FFB9F6-BBDC-3F2C-EA66-698ED3A6655D}"/>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ED64C192-916F-A25B-FDD5-A1C556CBDF9D}"/>
              </a:ext>
            </a:extLst>
          </p:cNvPr>
          <p:cNvSpPr>
            <a:spLocks noGrp="1"/>
          </p:cNvSpPr>
          <p:nvPr>
            <p:ph idx="13"/>
          </p:nvPr>
        </p:nvSpPr>
        <p:spPr/>
        <p:txBody>
          <a:bodyPr/>
          <a:lstStyle/>
          <a:p>
            <a:endParaRPr lang="en-US"/>
          </a:p>
        </p:txBody>
      </p:sp>
      <p:sp>
        <p:nvSpPr>
          <p:cNvPr id="11" name="Content Placeholder 10">
            <a:extLst>
              <a:ext uri="{FF2B5EF4-FFF2-40B4-BE49-F238E27FC236}">
                <a16:creationId xmlns:a16="http://schemas.microsoft.com/office/drawing/2014/main" id="{96249418-67E2-9ACF-A8D9-90122A0AB565}"/>
              </a:ext>
            </a:extLst>
          </p:cNvPr>
          <p:cNvSpPr>
            <a:spLocks noGrp="1"/>
          </p:cNvSpPr>
          <p:nvPr>
            <p:ph idx="18"/>
          </p:nvPr>
        </p:nvSpPr>
        <p:spPr/>
        <p:txBody>
          <a:bodyPr/>
          <a:lstStyle/>
          <a:p>
            <a:endParaRPr lang="en-US"/>
          </a:p>
        </p:txBody>
      </p:sp>
    </p:spTree>
    <p:extLst>
      <p:ext uri="{BB962C8B-B14F-4D97-AF65-F5344CB8AC3E}">
        <p14:creationId xmlns:p14="http://schemas.microsoft.com/office/powerpoint/2010/main" val="956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BA16-1F86-3689-9672-F151FFF18038}"/>
              </a:ext>
            </a:extLst>
          </p:cNvPr>
          <p:cNvSpPr>
            <a:spLocks noGrp="1"/>
          </p:cNvSpPr>
          <p:nvPr>
            <p:ph type="title"/>
          </p:nvPr>
        </p:nvSpPr>
        <p:spPr/>
        <p:txBody>
          <a:bodyPr/>
          <a:lstStyle/>
          <a:p>
            <a:r>
              <a:rPr lang="en-US" dirty="0"/>
              <a:t>Example 1 Extension</a:t>
            </a:r>
          </a:p>
        </p:txBody>
      </p:sp>
      <p:sp>
        <p:nvSpPr>
          <p:cNvPr id="3" name="Content Placeholder 2">
            <a:extLst>
              <a:ext uri="{FF2B5EF4-FFF2-40B4-BE49-F238E27FC236}">
                <a16:creationId xmlns:a16="http://schemas.microsoft.com/office/drawing/2014/main" id="{DA9E0587-F55D-D25C-6574-31A5B1336847}"/>
              </a:ext>
            </a:extLst>
          </p:cNvPr>
          <p:cNvSpPr>
            <a:spLocks noGrp="1"/>
          </p:cNvSpPr>
          <p:nvPr>
            <p:ph idx="1"/>
          </p:nvPr>
        </p:nvSpPr>
        <p:spPr>
          <a:xfrm>
            <a:off x="365125" y="1538819"/>
            <a:ext cx="8415338" cy="1031051"/>
          </a:xfrm>
        </p:spPr>
        <p:txBody>
          <a:bodyPr/>
          <a:lstStyle/>
          <a:p>
            <a:r>
              <a:rPr lang="en-US" dirty="0"/>
              <a:t>Write a program using the ternary operator that takes three variables x, y, and z as input from the user, and prints out the smallest of the three numbers.</a:t>
            </a:r>
          </a:p>
          <a:p>
            <a:r>
              <a:rPr lang="en-US" dirty="0"/>
              <a:t>Hint: You can use nested ternary operators to compare three values.</a:t>
            </a:r>
          </a:p>
        </p:txBody>
      </p:sp>
      <p:pic>
        <p:nvPicPr>
          <p:cNvPr id="13" name="Picture 12">
            <a:extLst>
              <a:ext uri="{FF2B5EF4-FFF2-40B4-BE49-F238E27FC236}">
                <a16:creationId xmlns:a16="http://schemas.microsoft.com/office/drawing/2014/main" id="{42EEAEA8-D230-830E-7F9F-7274273ACB33}"/>
              </a:ext>
            </a:extLst>
          </p:cNvPr>
          <p:cNvPicPr>
            <a:picLocks noChangeAspect="1"/>
          </p:cNvPicPr>
          <p:nvPr/>
        </p:nvPicPr>
        <p:blipFill>
          <a:blip r:embed="rId2"/>
          <a:stretch>
            <a:fillRect/>
          </a:stretch>
        </p:blipFill>
        <p:spPr>
          <a:xfrm>
            <a:off x="457200" y="3733800"/>
            <a:ext cx="7004152" cy="627039"/>
          </a:xfrm>
          <a:prstGeom prst="rect">
            <a:avLst/>
          </a:prstGeom>
        </p:spPr>
      </p:pic>
      <p:pic>
        <p:nvPicPr>
          <p:cNvPr id="15" name="Picture 14">
            <a:extLst>
              <a:ext uri="{FF2B5EF4-FFF2-40B4-BE49-F238E27FC236}">
                <a16:creationId xmlns:a16="http://schemas.microsoft.com/office/drawing/2014/main" id="{2B833C15-9B15-CD1C-16B9-DFD653A7B5E4}"/>
              </a:ext>
            </a:extLst>
          </p:cNvPr>
          <p:cNvPicPr>
            <a:picLocks noChangeAspect="1"/>
          </p:cNvPicPr>
          <p:nvPr/>
        </p:nvPicPr>
        <p:blipFill>
          <a:blip r:embed="rId3"/>
          <a:stretch>
            <a:fillRect/>
          </a:stretch>
        </p:blipFill>
        <p:spPr>
          <a:xfrm>
            <a:off x="457200" y="2971800"/>
            <a:ext cx="7917368" cy="457200"/>
          </a:xfrm>
          <a:prstGeom prst="rect">
            <a:avLst/>
          </a:prstGeom>
        </p:spPr>
      </p:pic>
      <p:pic>
        <p:nvPicPr>
          <p:cNvPr id="17" name="Picture 16">
            <a:extLst>
              <a:ext uri="{FF2B5EF4-FFF2-40B4-BE49-F238E27FC236}">
                <a16:creationId xmlns:a16="http://schemas.microsoft.com/office/drawing/2014/main" id="{DADFA2E8-C044-2D8B-F8D5-0119BA6CB082}"/>
              </a:ext>
            </a:extLst>
          </p:cNvPr>
          <p:cNvPicPr>
            <a:picLocks noChangeAspect="1"/>
          </p:cNvPicPr>
          <p:nvPr/>
        </p:nvPicPr>
        <p:blipFill>
          <a:blip r:embed="rId4"/>
          <a:stretch>
            <a:fillRect/>
          </a:stretch>
        </p:blipFill>
        <p:spPr>
          <a:xfrm>
            <a:off x="457199" y="4505604"/>
            <a:ext cx="6956327" cy="523595"/>
          </a:xfrm>
          <a:prstGeom prst="rect">
            <a:avLst/>
          </a:prstGeom>
        </p:spPr>
      </p:pic>
      <p:pic>
        <p:nvPicPr>
          <p:cNvPr id="19" name="Picture 18">
            <a:extLst>
              <a:ext uri="{FF2B5EF4-FFF2-40B4-BE49-F238E27FC236}">
                <a16:creationId xmlns:a16="http://schemas.microsoft.com/office/drawing/2014/main" id="{D8258AD9-1560-DA75-F2AC-DB564013B408}"/>
              </a:ext>
            </a:extLst>
          </p:cNvPr>
          <p:cNvPicPr>
            <a:picLocks noChangeAspect="1"/>
          </p:cNvPicPr>
          <p:nvPr/>
        </p:nvPicPr>
        <p:blipFill>
          <a:blip r:embed="rId5"/>
          <a:stretch>
            <a:fillRect/>
          </a:stretch>
        </p:blipFill>
        <p:spPr>
          <a:xfrm>
            <a:off x="454286" y="5204700"/>
            <a:ext cx="7068512" cy="523594"/>
          </a:xfrm>
          <a:prstGeom prst="rect">
            <a:avLst/>
          </a:prstGeom>
        </p:spPr>
      </p:pic>
    </p:spTree>
    <p:extLst>
      <p:ext uri="{BB962C8B-B14F-4D97-AF65-F5344CB8AC3E}">
        <p14:creationId xmlns:p14="http://schemas.microsoft.com/office/powerpoint/2010/main" val="45382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98F4-FA5B-E007-2E97-DE039792182F}"/>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BEC14873-6075-96D0-166E-8D994BDE8D8F}"/>
              </a:ext>
            </a:extLst>
          </p:cNvPr>
          <p:cNvSpPr>
            <a:spLocks noGrp="1"/>
          </p:cNvSpPr>
          <p:nvPr>
            <p:ph idx="1"/>
          </p:nvPr>
        </p:nvSpPr>
        <p:spPr>
          <a:xfrm>
            <a:off x="365125" y="1538819"/>
            <a:ext cx="8415338" cy="1031051"/>
          </a:xfrm>
        </p:spPr>
        <p:txBody>
          <a:bodyPr/>
          <a:lstStyle/>
          <a:p>
            <a:r>
              <a:rPr lang="en-US" dirty="0"/>
              <a:t>Program 2: Determine the Result</a:t>
            </a:r>
          </a:p>
          <a:p>
            <a:r>
              <a:rPr lang="en-US" dirty="0"/>
              <a:t>This program will ask the user for their score and then use the ternary operator to determine if they pass or fail based on a passing score.</a:t>
            </a:r>
          </a:p>
        </p:txBody>
      </p:sp>
      <p:pic>
        <p:nvPicPr>
          <p:cNvPr id="15" name="Content Placeholder 14" descr="A computer screen shot of a program code&#10;&#10;Description automatically generated">
            <a:extLst>
              <a:ext uri="{FF2B5EF4-FFF2-40B4-BE49-F238E27FC236}">
                <a16:creationId xmlns:a16="http://schemas.microsoft.com/office/drawing/2014/main" id="{94A7BF1E-B418-F7EB-287B-6C1F8CE6C8E9}"/>
              </a:ext>
            </a:extLst>
          </p:cNvPr>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457200" y="2618435"/>
            <a:ext cx="4495800" cy="3652838"/>
          </a:xfrm>
        </p:spPr>
      </p:pic>
      <p:sp>
        <p:nvSpPr>
          <p:cNvPr id="5" name="Content Placeholder 4">
            <a:extLst>
              <a:ext uri="{FF2B5EF4-FFF2-40B4-BE49-F238E27FC236}">
                <a16:creationId xmlns:a16="http://schemas.microsoft.com/office/drawing/2014/main" id="{D71F019C-DB6E-AA9D-7C35-2A23F8AD081B}"/>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84086D27-577C-A09D-B4DB-CF91578D5E76}"/>
              </a:ext>
            </a:extLst>
          </p:cNvPr>
          <p:cNvSpPr>
            <a:spLocks noGrp="1"/>
          </p:cNvSpPr>
          <p:nvPr>
            <p:ph idx="13"/>
          </p:nvPr>
        </p:nvSpPr>
        <p:spPr/>
        <p:txBody>
          <a:bodyPr/>
          <a:lstStyle/>
          <a:p>
            <a:endParaRPr lang="en-US" dirty="0"/>
          </a:p>
        </p:txBody>
      </p:sp>
      <p:sp>
        <p:nvSpPr>
          <p:cNvPr id="7" name="Content Placeholder 6">
            <a:extLst>
              <a:ext uri="{FF2B5EF4-FFF2-40B4-BE49-F238E27FC236}">
                <a16:creationId xmlns:a16="http://schemas.microsoft.com/office/drawing/2014/main" id="{F6773B14-5254-1657-C5F2-61229FAA9FF8}"/>
              </a:ext>
            </a:extLst>
          </p:cNvPr>
          <p:cNvSpPr>
            <a:spLocks noGrp="1"/>
          </p:cNvSpPr>
          <p:nvPr>
            <p:ph idx="14"/>
          </p:nvPr>
        </p:nvSpPr>
        <p:spPr/>
        <p:txBody>
          <a:bodyPr/>
          <a:lstStyle/>
          <a:p>
            <a:endParaRPr lang="en-US" dirty="0"/>
          </a:p>
        </p:txBody>
      </p:sp>
      <p:sp>
        <p:nvSpPr>
          <p:cNvPr id="8" name="Content Placeholder 7">
            <a:extLst>
              <a:ext uri="{FF2B5EF4-FFF2-40B4-BE49-F238E27FC236}">
                <a16:creationId xmlns:a16="http://schemas.microsoft.com/office/drawing/2014/main" id="{C8AD8C33-9315-246C-E328-3308B65D84ED}"/>
              </a:ext>
            </a:extLst>
          </p:cNvPr>
          <p:cNvSpPr>
            <a:spLocks noGrp="1"/>
          </p:cNvSpPr>
          <p:nvPr>
            <p:ph idx="15"/>
          </p:nvPr>
        </p:nvSpPr>
        <p:spPr/>
        <p:txBody>
          <a:bodyPr/>
          <a:lstStyle/>
          <a:p>
            <a:endParaRPr lang="en-US"/>
          </a:p>
        </p:txBody>
      </p:sp>
      <p:sp>
        <p:nvSpPr>
          <p:cNvPr id="9" name="Content Placeholder 8">
            <a:extLst>
              <a:ext uri="{FF2B5EF4-FFF2-40B4-BE49-F238E27FC236}">
                <a16:creationId xmlns:a16="http://schemas.microsoft.com/office/drawing/2014/main" id="{1BFC4B19-7FC5-D5C8-5D4B-D0AD13CC8347}"/>
              </a:ext>
            </a:extLst>
          </p:cNvPr>
          <p:cNvSpPr>
            <a:spLocks noGrp="1"/>
          </p:cNvSpPr>
          <p:nvPr>
            <p:ph idx="16"/>
          </p:nvPr>
        </p:nvSpPr>
        <p:spPr/>
        <p:txBody>
          <a:bodyPr/>
          <a:lstStyle/>
          <a:p>
            <a:endParaRPr lang="en-US"/>
          </a:p>
        </p:txBody>
      </p:sp>
      <p:sp>
        <p:nvSpPr>
          <p:cNvPr id="10" name="Content Placeholder 9">
            <a:extLst>
              <a:ext uri="{FF2B5EF4-FFF2-40B4-BE49-F238E27FC236}">
                <a16:creationId xmlns:a16="http://schemas.microsoft.com/office/drawing/2014/main" id="{6C8BB260-3930-DC69-5AF6-3B087EE05474}"/>
              </a:ext>
            </a:extLst>
          </p:cNvPr>
          <p:cNvSpPr>
            <a:spLocks noGrp="1"/>
          </p:cNvSpPr>
          <p:nvPr>
            <p:ph idx="17"/>
          </p:nvPr>
        </p:nvSpPr>
        <p:spPr/>
        <p:txBody>
          <a:bodyPr/>
          <a:lstStyle/>
          <a:p>
            <a:endParaRPr lang="en-US"/>
          </a:p>
        </p:txBody>
      </p:sp>
      <p:sp>
        <p:nvSpPr>
          <p:cNvPr id="11" name="Content Placeholder 10">
            <a:extLst>
              <a:ext uri="{FF2B5EF4-FFF2-40B4-BE49-F238E27FC236}">
                <a16:creationId xmlns:a16="http://schemas.microsoft.com/office/drawing/2014/main" id="{57D1C4D1-2F66-D6E9-76F6-F9FC73B648C8}"/>
              </a:ext>
            </a:extLst>
          </p:cNvPr>
          <p:cNvSpPr>
            <a:spLocks noGrp="1"/>
          </p:cNvSpPr>
          <p:nvPr>
            <p:ph idx="18"/>
          </p:nvPr>
        </p:nvSpPr>
        <p:spPr/>
        <p:txBody>
          <a:bodyPr/>
          <a:lstStyle/>
          <a:p>
            <a:endParaRPr lang="en-US"/>
          </a:p>
        </p:txBody>
      </p:sp>
    </p:spTree>
    <p:extLst>
      <p:ext uri="{BB962C8B-B14F-4D97-AF65-F5344CB8AC3E}">
        <p14:creationId xmlns:p14="http://schemas.microsoft.com/office/powerpoint/2010/main" val="87611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dirty="0">
                <a:latin typeface="+mn-lt"/>
              </a:rPr>
              <a:t>Program Style and Form (Revisited): Indentation</a:t>
            </a:r>
          </a:p>
        </p:txBody>
      </p:sp>
      <p:sp>
        <p:nvSpPr>
          <p:cNvPr id="61443" name="Content Placeholder 8"/>
          <p:cNvSpPr>
            <a:spLocks noGrp="1"/>
          </p:cNvSpPr>
          <p:nvPr>
            <p:ph idx="1"/>
          </p:nvPr>
        </p:nvSpPr>
        <p:spPr>
          <a:xfrm>
            <a:off x="365125" y="1538818"/>
            <a:ext cx="8415338" cy="2545312"/>
          </a:xfrm>
        </p:spPr>
        <p:txBody>
          <a:bodyPr/>
          <a:lstStyle/>
          <a:p>
            <a:pPr eaLnBrk="1" hangingPunct="1"/>
            <a:r>
              <a:rPr lang="en-US" altLang="en-US" dirty="0"/>
              <a:t>A properly indented program:</a:t>
            </a:r>
          </a:p>
          <a:p>
            <a:pPr lvl="1" eaLnBrk="1" hangingPunct="1"/>
            <a:r>
              <a:rPr lang="en-US" altLang="en-US" dirty="0"/>
              <a:t>Helps you spot and fix errors quickly</a:t>
            </a:r>
          </a:p>
          <a:p>
            <a:pPr lvl="1" eaLnBrk="1" hangingPunct="1"/>
            <a:r>
              <a:rPr lang="en-US" altLang="en-US" dirty="0"/>
              <a:t>Shows the natural grouping of statements</a:t>
            </a:r>
          </a:p>
          <a:p>
            <a:pPr eaLnBrk="1" hangingPunct="1"/>
            <a:r>
              <a:rPr lang="en-US" altLang="en-US" dirty="0"/>
              <a:t>Insert a blank line between statements that are naturally separate</a:t>
            </a:r>
          </a:p>
          <a:p>
            <a:pPr eaLnBrk="1" hangingPunct="1"/>
            <a:r>
              <a:rPr lang="en-US" altLang="en-US" dirty="0"/>
              <a:t>Two commonly used styles for placing braces</a:t>
            </a:r>
          </a:p>
          <a:p>
            <a:pPr lvl="1" eaLnBrk="1" hangingPunct="1"/>
            <a:r>
              <a:rPr lang="en-US" altLang="en-US" dirty="0"/>
              <a:t>On a line by themselves</a:t>
            </a:r>
          </a:p>
          <a:p>
            <a:pPr lvl="1" eaLnBrk="1" hangingPunct="1"/>
            <a:r>
              <a:rPr lang="en-US" altLang="en-US" dirty="0"/>
              <a:t>Or left brace is placed after the expression, and the right brace is on a line by itself</a:t>
            </a: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altLang="en-US" dirty="0">
                <a:latin typeface="+mn-lt"/>
              </a:rPr>
              <a:t>Using Pseudocode to Develop, Test, and Debug a Program</a:t>
            </a:r>
          </a:p>
        </p:txBody>
      </p:sp>
      <p:sp>
        <p:nvSpPr>
          <p:cNvPr id="62467" name="Content Placeholder 2"/>
          <p:cNvSpPr>
            <a:spLocks noGrp="1"/>
          </p:cNvSpPr>
          <p:nvPr>
            <p:ph idx="1"/>
          </p:nvPr>
        </p:nvSpPr>
        <p:spPr>
          <a:xfrm>
            <a:off x="365125" y="1538818"/>
            <a:ext cx="8415338" cy="1681999"/>
          </a:xfrm>
        </p:spPr>
        <p:txBody>
          <a:bodyPr/>
          <a:lstStyle/>
          <a:p>
            <a:pPr eaLnBrk="1" hangingPunct="1"/>
            <a:r>
              <a:rPr lang="en-US" altLang="en-US" u="sng" dirty="0"/>
              <a:t>Pseudocode</a:t>
            </a:r>
            <a:r>
              <a:rPr lang="en-US" altLang="en-US" dirty="0"/>
              <a:t> (or just </a:t>
            </a:r>
            <a:r>
              <a:rPr lang="en-US" altLang="en-US" u="sng" dirty="0"/>
              <a:t>pseudo</a:t>
            </a:r>
            <a:r>
              <a:rPr lang="en-US" altLang="en-US" dirty="0"/>
              <a:t>) is an informal mixture of C++ and ordinary language</a:t>
            </a:r>
          </a:p>
          <a:p>
            <a:pPr lvl="1" eaLnBrk="1" hangingPunct="1"/>
            <a:r>
              <a:rPr lang="en-US" altLang="en-US" dirty="0"/>
              <a:t>Helps you quickly develop the correct structure of the program and avoid making common errors</a:t>
            </a:r>
          </a:p>
          <a:p>
            <a:pPr eaLnBrk="1" hangingPunct="1"/>
            <a:r>
              <a:rPr lang="en-US" altLang="en-US" dirty="0"/>
              <a:t>Use a wide range of values in a walk-through to evaluate the program</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Courier New" pitchFamily="49" charset="0"/>
              </a:rPr>
              <a:t>switch</a:t>
            </a:r>
            <a:r>
              <a:rPr lang="en-US" altLang="en-US" dirty="0"/>
              <a:t> </a:t>
            </a:r>
            <a:r>
              <a:rPr lang="en-US" altLang="en-US" dirty="0">
                <a:latin typeface="+mn-lt"/>
              </a:rPr>
              <a:t>Structures (1 of 4)</a:t>
            </a:r>
            <a:endParaRPr lang="en-IN" dirty="0">
              <a:latin typeface="+mn-lt"/>
            </a:endParaRPr>
          </a:p>
        </p:txBody>
      </p:sp>
      <p:sp>
        <p:nvSpPr>
          <p:cNvPr id="3" name="Content Placeholder 2"/>
          <p:cNvSpPr>
            <a:spLocks noGrp="1"/>
          </p:cNvSpPr>
          <p:nvPr>
            <p:ph idx="1"/>
          </p:nvPr>
        </p:nvSpPr>
        <p:spPr>
          <a:xfrm>
            <a:off x="365125" y="1538818"/>
            <a:ext cx="3825875" cy="2954655"/>
          </a:xfrm>
        </p:spPr>
        <p:txBody>
          <a:bodyPr/>
          <a:lstStyle/>
          <a:p>
            <a:pPr>
              <a:lnSpc>
                <a:spcPct val="90000"/>
              </a:lnSpc>
            </a:pPr>
            <a:r>
              <a:rPr lang="en-US" altLang="en-US" u="sng" dirty="0"/>
              <a:t>switch structure</a:t>
            </a:r>
            <a:r>
              <a:rPr lang="en-US" altLang="en-US" dirty="0"/>
              <a:t> is an alternate </a:t>
            </a:r>
            <a:br>
              <a:rPr lang="en-US" altLang="en-US" dirty="0"/>
            </a:br>
            <a:r>
              <a:rPr lang="en-US" altLang="en-US" dirty="0"/>
              <a:t>to </a:t>
            </a:r>
            <a:r>
              <a:rPr lang="en-US" altLang="en-US" b="1" dirty="0">
                <a:latin typeface="Courier New" pitchFamily="49" charset="0"/>
              </a:rPr>
              <a:t>if-else</a:t>
            </a:r>
          </a:p>
          <a:p>
            <a:pPr>
              <a:lnSpc>
                <a:spcPct val="90000"/>
              </a:lnSpc>
            </a:pPr>
            <a:r>
              <a:rPr lang="en-US" altLang="en-US" b="1" dirty="0">
                <a:solidFill>
                  <a:srgbClr val="055C91"/>
                </a:solidFill>
                <a:latin typeface="Courier New" pitchFamily="49" charset="0"/>
              </a:rPr>
              <a:t>switch</a:t>
            </a:r>
            <a:r>
              <a:rPr lang="en-US" altLang="en-US" dirty="0"/>
              <a:t> (integral) expression is evaluated first</a:t>
            </a:r>
          </a:p>
          <a:p>
            <a:pPr>
              <a:lnSpc>
                <a:spcPct val="90000"/>
              </a:lnSpc>
            </a:pPr>
            <a:r>
              <a:rPr lang="en-US" altLang="en-US" dirty="0"/>
              <a:t>Value of the expression determines which corresponding action is taken</a:t>
            </a:r>
          </a:p>
          <a:p>
            <a:pPr>
              <a:lnSpc>
                <a:spcPct val="90000"/>
              </a:lnSpc>
            </a:pPr>
            <a:r>
              <a:rPr lang="en-US" altLang="en-US" dirty="0"/>
              <a:t>Expression is sometimes called the </a:t>
            </a:r>
            <a:r>
              <a:rPr lang="en-US" altLang="en-US" u="sng" dirty="0"/>
              <a:t>selector</a:t>
            </a:r>
          </a:p>
        </p:txBody>
      </p:sp>
      <p:pic>
        <p:nvPicPr>
          <p:cNvPr id="19458" name="Content Placeholder 3" descr="switch (expression)&#10;{&#10;    case value1:&#10;    statements1&#10;    break;&#10;    case value2:&#10;    statements2&#10;    break;&#10;    .&#10;    .&#10;    .&#10;    case valuen:&#10;    statementsn&#10;    break;&#10;    default:&#10;    statements&#10;}"/>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505508" y="1440180"/>
            <a:ext cx="2932422" cy="427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017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a:t>
            </a:r>
            <a:r>
              <a:rPr lang="en-US" altLang="en-US" dirty="0">
                <a:latin typeface="+mn-lt"/>
              </a:rPr>
              <a:t>Structures (2 of 4)</a:t>
            </a:r>
          </a:p>
        </p:txBody>
      </p:sp>
      <p:sp>
        <p:nvSpPr>
          <p:cNvPr id="6" name="Text Placeholder 5"/>
          <p:cNvSpPr>
            <a:spLocks noGrp="1"/>
          </p:cNvSpPr>
          <p:nvPr>
            <p:ph idx="1"/>
          </p:nvPr>
        </p:nvSpPr>
        <p:spPr>
          <a:xfrm>
            <a:off x="1338262" y="1538819"/>
            <a:ext cx="7577138" cy="213781"/>
          </a:xfrm>
        </p:spPr>
        <p:txBody>
          <a:bodyPr/>
          <a:lstStyle/>
          <a:p>
            <a:pPr marL="0" indent="0">
              <a:buNone/>
            </a:pPr>
            <a:r>
              <a:rPr lang="en-US" sz="1400" b="1" dirty="0"/>
              <a:t>FIGURE 4-4 </a:t>
            </a:r>
            <a:r>
              <a:rPr lang="en-US" sz="1400" b="1" dirty="0">
                <a:solidFill>
                  <a:srgbClr val="055C91"/>
                </a:solidFill>
                <a:latin typeface="Courier New" panose="02070309020205020404" pitchFamily="49" charset="0"/>
                <a:cs typeface="Courier New" panose="02070309020205020404" pitchFamily="49" charset="0"/>
              </a:rPr>
              <a:t>switch</a:t>
            </a:r>
            <a:r>
              <a:rPr lang="en-US" sz="1400" b="1" dirty="0">
                <a:solidFill>
                  <a:srgbClr val="638DAD"/>
                </a:solidFill>
              </a:rPr>
              <a:t> </a:t>
            </a:r>
            <a:r>
              <a:rPr lang="en-US" sz="1400" dirty="0"/>
              <a:t>statement</a:t>
            </a:r>
          </a:p>
        </p:txBody>
      </p:sp>
      <p:pic>
        <p:nvPicPr>
          <p:cNvPr id="20482" name="Content Placeholder 2" descr="A switch statement flow chart.&#10;The program starts and evaluates the expression and directs the flow to the decision box labeled case value 1. If the expression equals case value 1: Statement 1 is executed if the condition is true or breaks. Case value 2 is evaluated if the condition is false. If the expression equals case value 2: Statement 2 is executed if the condition is true or breaks. Case value n is evaluated if the condition is false. If the expression equals case value n. Statement n is executed if the condition is true or breaks. Default is executed if the condition is false. Statement is executed and finally terminates at the end."/>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4113414" cy="381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3062929"/>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62000" y="404751"/>
            <a:ext cx="8026400" cy="299249"/>
          </a:xfrm>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a:t>
            </a:r>
            <a:r>
              <a:rPr lang="en-US" altLang="en-US" dirty="0">
                <a:latin typeface="+mn-lt"/>
              </a:rPr>
              <a:t>Structures (3 of 4)</a:t>
            </a:r>
          </a:p>
        </p:txBody>
      </p:sp>
      <p:sp>
        <p:nvSpPr>
          <p:cNvPr id="65539" name="Rectangle 3"/>
          <p:cNvSpPr>
            <a:spLocks noGrp="1" noChangeArrowheads="1"/>
          </p:cNvSpPr>
          <p:nvPr>
            <p:ph idx="1"/>
          </p:nvPr>
        </p:nvSpPr>
        <p:spPr>
          <a:xfrm>
            <a:off x="365125" y="1538818"/>
            <a:ext cx="8415338" cy="2662267"/>
          </a:xfrm>
        </p:spPr>
        <p:txBody>
          <a:bodyPr/>
          <a:lstStyle/>
          <a:p>
            <a:r>
              <a:rPr lang="en-US" altLang="en-US" dirty="0"/>
              <a:t>One or more statements may follow a</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case</a:t>
            </a:r>
            <a:r>
              <a:rPr lang="en-US" altLang="en-US" dirty="0">
                <a:solidFill>
                  <a:srgbClr val="055C91"/>
                </a:solidFill>
              </a:rPr>
              <a:t> </a:t>
            </a:r>
            <a:r>
              <a:rPr lang="en-US" altLang="en-US" dirty="0"/>
              <a:t>label</a:t>
            </a:r>
          </a:p>
          <a:p>
            <a:r>
              <a:rPr lang="en-US" altLang="en-US" dirty="0"/>
              <a:t>Braces are not needed to turn multiple statements into a single compound statement</a:t>
            </a:r>
          </a:p>
          <a:p>
            <a:r>
              <a:rPr lang="en-US" altLang="en-US" dirty="0"/>
              <a:t>When a </a:t>
            </a:r>
            <a:r>
              <a:rPr lang="en-US" altLang="en-US" b="1" dirty="0">
                <a:solidFill>
                  <a:srgbClr val="055C91"/>
                </a:solidFill>
                <a:latin typeface="Courier New" panose="02070309020205020404" pitchFamily="49" charset="0"/>
                <a:cs typeface="Courier New" panose="02070309020205020404" pitchFamily="49" charset="0"/>
              </a:rPr>
              <a:t>case</a:t>
            </a:r>
            <a:r>
              <a:rPr lang="en-US" altLang="en-US" dirty="0"/>
              <a:t> value is matched, all statements after it execute until a break is encountered</a:t>
            </a:r>
          </a:p>
          <a:p>
            <a:r>
              <a:rPr lang="en-US" altLang="en-US" dirty="0"/>
              <a:t>The </a:t>
            </a:r>
            <a:r>
              <a:rPr lang="en-US" altLang="en-US" b="1" dirty="0">
                <a:solidFill>
                  <a:srgbClr val="055C91"/>
                </a:solidFill>
                <a:latin typeface="Courier New" panose="02070309020205020404" pitchFamily="49" charset="0"/>
                <a:cs typeface="Courier New" panose="02070309020205020404" pitchFamily="49" charset="0"/>
              </a:rPr>
              <a:t>break</a:t>
            </a:r>
            <a:r>
              <a:rPr lang="en-US" altLang="en-US" dirty="0"/>
              <a:t> statement may or may not appear after each statement</a:t>
            </a:r>
          </a:p>
          <a:p>
            <a:r>
              <a:rPr lang="en-US" altLang="en-US" b="1" dirty="0">
                <a:solidFill>
                  <a:srgbClr val="055C91"/>
                </a:solidFill>
                <a:latin typeface="Courier New" panose="02070309020205020404" pitchFamily="49" charset="0"/>
                <a:cs typeface="Courier New" panose="02070309020205020404" pitchFamily="49" charset="0"/>
              </a:rPr>
              <a:t>switch</a:t>
            </a:r>
            <a:r>
              <a:rPr lang="en-US" altLang="en-US" dirty="0"/>
              <a:t>, </a:t>
            </a:r>
            <a:r>
              <a:rPr lang="en-US" altLang="en-US" b="1" dirty="0">
                <a:solidFill>
                  <a:srgbClr val="055C91"/>
                </a:solidFill>
                <a:latin typeface="Courier New" panose="02070309020205020404" pitchFamily="49" charset="0"/>
                <a:cs typeface="Courier New" panose="02070309020205020404" pitchFamily="49" charset="0"/>
              </a:rPr>
              <a:t>case</a:t>
            </a:r>
            <a:r>
              <a:rPr lang="en-US" altLang="en-US" dirty="0"/>
              <a:t>, </a:t>
            </a:r>
            <a:r>
              <a:rPr lang="en-US" altLang="en-US" b="1" dirty="0">
                <a:solidFill>
                  <a:srgbClr val="055C91"/>
                </a:solidFill>
                <a:latin typeface="Courier New" panose="02070309020205020404" pitchFamily="49" charset="0"/>
                <a:cs typeface="Courier New" panose="02070309020205020404" pitchFamily="49" charset="0"/>
              </a:rPr>
              <a:t>break</a:t>
            </a:r>
            <a:r>
              <a:rPr lang="en-US" altLang="en-US" dirty="0"/>
              <a:t>, and </a:t>
            </a:r>
            <a:r>
              <a:rPr lang="en-US" altLang="en-US" b="1" dirty="0">
                <a:solidFill>
                  <a:srgbClr val="055C91"/>
                </a:solidFill>
                <a:latin typeface="Courier New" panose="02070309020205020404" pitchFamily="49" charset="0"/>
                <a:cs typeface="Courier New" panose="02070309020205020404" pitchFamily="49" charset="0"/>
              </a:rPr>
              <a:t>default</a:t>
            </a:r>
            <a:r>
              <a:rPr lang="en-US" altLang="en-US" dirty="0"/>
              <a:t> are reserved words</a:t>
            </a: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switch</a:t>
            </a:r>
            <a:r>
              <a:rPr lang="en-US" altLang="en-US" dirty="0"/>
              <a:t> </a:t>
            </a:r>
            <a:r>
              <a:rPr lang="en-US" altLang="en-US" dirty="0">
                <a:latin typeface="+mn-lt"/>
              </a:rPr>
              <a:t>Structures (4 of 4)</a:t>
            </a:r>
            <a:endParaRPr lang="en-US" dirty="0">
              <a:latin typeface="+mn-lt"/>
            </a:endParaRPr>
          </a:p>
        </p:txBody>
      </p:sp>
      <p:sp>
        <p:nvSpPr>
          <p:cNvPr id="4" name="Content Placeholder 3"/>
          <p:cNvSpPr>
            <a:spLocks noGrp="1"/>
          </p:cNvSpPr>
          <p:nvPr>
            <p:ph idx="1"/>
          </p:nvPr>
        </p:nvSpPr>
        <p:spPr>
          <a:xfrm>
            <a:off x="533400" y="1538819"/>
            <a:ext cx="8229600" cy="738664"/>
          </a:xfrm>
        </p:spPr>
        <p:txBody>
          <a:bodyPr/>
          <a:lstStyle/>
          <a:p>
            <a:pPr marL="0" indent="0">
              <a:buNone/>
            </a:pPr>
            <a:r>
              <a:rPr lang="en-IN" b="1" dirty="0">
                <a:solidFill>
                  <a:srgbClr val="055C91"/>
                </a:solidFill>
              </a:rPr>
              <a:t>EXAMPLE 4-22</a:t>
            </a:r>
          </a:p>
          <a:p>
            <a:pPr marL="0" indent="0">
              <a:buNone/>
            </a:pPr>
            <a:r>
              <a:rPr lang="en-US" sz="1800" b="0" i="0" u="none" strike="noStrike" baseline="0" dirty="0">
                <a:solidFill>
                  <a:srgbClr val="000000"/>
                </a:solidFill>
                <a:latin typeface="WarnockPro-Regular"/>
              </a:rPr>
              <a:t>Consider the following statements, in which grade is a variable of type </a:t>
            </a:r>
            <a:r>
              <a:rPr lang="en-US" sz="1800" b="1" i="0" u="none" strike="noStrike" baseline="0" dirty="0">
                <a:solidFill>
                  <a:srgbClr val="055C91"/>
                </a:solidFill>
                <a:latin typeface="CourierStd-Bold"/>
              </a:rPr>
              <a:t>char</a:t>
            </a:r>
            <a:r>
              <a:rPr lang="en-US" sz="1800" b="0" i="0" u="none" strike="noStrike" baseline="0" dirty="0">
                <a:solidFill>
                  <a:srgbClr val="000000"/>
                </a:solidFill>
                <a:latin typeface="WarnockPro-Regular"/>
              </a:rPr>
              <a:t>:</a:t>
            </a:r>
            <a:endParaRPr lang="en-IN" b="1" dirty="0">
              <a:solidFill>
                <a:srgbClr val="055C91"/>
              </a:solidFill>
            </a:endParaRPr>
          </a:p>
        </p:txBody>
      </p:sp>
      <p:pic>
        <p:nvPicPr>
          <p:cNvPr id="7" name="Content Placeholder 6" descr="A program statements. Example 4.22 shows the following program statements, in which grade is a variable of type char. Line 1: switch left parenthesis grade right parenthesis. Line 2: left brace. Line 3: case left single quote A right single quote colon. Line 4: indented once: c out left double angle bracket left double quotation mark The grade point is 4.0 right double quotation mark semicolon. Line 5: indented once: break semicolon. Line 6: case left single quote B right single quote colon. Line 7: indented once: c out left double angle bracket left double quotation mark The grade point is 3.0 right double quotation mark semicolon. Line 8: indented once: break semicolon. Line 9: case left single quote C right single quote colon. Line 10: indented once: c out left double angle bracket left double quotation mark The grade point is 2.0 right double quotation mark semicolon. Line 11: indented once: break semicolon. Line 12: case left single quote D right single quote colon. Line 13: indented once: c out left double angle bracket left double quotation mark The grade point is 1.0 right double quotation mark semicolon. Line 14: indented once: break semicolon. Line 15: case left single quote F right single quote colon. Line 16: indented once: c out left double angle bracket left double quotation mark The grade point is 0.0 right double quotation mark semicolon. Line 17: indented once: break semicolon. Line 18: default colon. Line 19: indented once: c out left double angle bracket left double quotation mark The grade is invalid right double quotation mark semicolon. Line 20: right brace."/>
          <p:cNvPicPr>
            <a:picLocks noGrp="1" noChangeAspect="1" noChangeArrowheads="1"/>
          </p:cNvPicPr>
          <p:nvPr>
            <p:ph idx="11"/>
          </p:nvPr>
        </p:nvPicPr>
        <p:blipFill rotWithShape="1">
          <a:blip r:embed="rId3">
            <a:extLst>
              <a:ext uri="{28A0092B-C50C-407E-A947-70E740481C1C}">
                <a14:useLocalDpi xmlns:a14="http://schemas.microsoft.com/office/drawing/2010/main" val="0"/>
              </a:ext>
            </a:extLst>
          </a:blip>
          <a:srcRect t="18702"/>
          <a:stretch/>
        </p:blipFill>
        <p:spPr bwMode="auto">
          <a:xfrm>
            <a:off x="1597179" y="2459182"/>
            <a:ext cx="5985161" cy="3463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1041-8B8D-A0AB-1D0F-0C2C22B0A8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14D5FA-E470-316D-37CA-2CED8D65B7D7}"/>
              </a:ext>
            </a:extLst>
          </p:cNvPr>
          <p:cNvSpPr>
            <a:spLocks noGrp="1"/>
          </p:cNvSpPr>
          <p:nvPr>
            <p:ph idx="1"/>
          </p:nvPr>
        </p:nvSpPr>
        <p:spPr>
          <a:xfrm>
            <a:off x="365125" y="1538818"/>
            <a:ext cx="8415338" cy="3231654"/>
          </a:xfrm>
        </p:spPr>
        <p:txBody>
          <a:bodyPr/>
          <a:lstStyle/>
          <a:p>
            <a:r>
              <a:rPr lang="en-US" sz="2800" dirty="0"/>
              <a:t>Which of the following statements about file input/output (I/O) in C++ is correct?</a:t>
            </a:r>
          </a:p>
          <a:p>
            <a:pPr lvl="1"/>
            <a:r>
              <a:rPr lang="en-US" sz="2400" dirty="0"/>
              <a:t>A. The </a:t>
            </a:r>
            <a:r>
              <a:rPr lang="en-US" sz="2400" dirty="0" err="1"/>
              <a:t>ofstream</a:t>
            </a:r>
            <a:r>
              <a:rPr lang="en-US" sz="2400" dirty="0"/>
              <a:t> object is used for reading data from a file.</a:t>
            </a:r>
          </a:p>
          <a:p>
            <a:pPr lvl="1"/>
            <a:r>
              <a:rPr lang="en-US" sz="2400" dirty="0"/>
              <a:t>B. The </a:t>
            </a:r>
            <a:r>
              <a:rPr lang="en-US" sz="2400" dirty="0" err="1"/>
              <a:t>ifstream</a:t>
            </a:r>
            <a:r>
              <a:rPr lang="en-US" sz="2400" dirty="0"/>
              <a:t> object is used for writing data to a file.</a:t>
            </a:r>
          </a:p>
          <a:p>
            <a:pPr lvl="1"/>
            <a:r>
              <a:rPr lang="en-US" sz="2400" dirty="0"/>
              <a:t>C. The </a:t>
            </a:r>
            <a:r>
              <a:rPr lang="en-US" sz="2400" dirty="0" err="1"/>
              <a:t>ofstream</a:t>
            </a:r>
            <a:r>
              <a:rPr lang="en-US" sz="2400" dirty="0"/>
              <a:t> object is used to write data to a file, and the </a:t>
            </a:r>
            <a:r>
              <a:rPr lang="en-US" sz="2400" dirty="0" err="1"/>
              <a:t>ifstream</a:t>
            </a:r>
            <a:r>
              <a:rPr lang="en-US" sz="2400" dirty="0"/>
              <a:t> object is used to read data from a file.</a:t>
            </a:r>
          </a:p>
          <a:p>
            <a:pPr lvl="1"/>
            <a:r>
              <a:rPr lang="en-US" sz="2400" dirty="0"/>
              <a:t>D. The </a:t>
            </a:r>
            <a:r>
              <a:rPr lang="en-US" sz="2400" dirty="0" err="1"/>
              <a:t>fstream</a:t>
            </a:r>
            <a:r>
              <a:rPr lang="en-US" sz="2400" dirty="0"/>
              <a:t> object can only be used for reading from a file, not writing.</a:t>
            </a:r>
          </a:p>
        </p:txBody>
      </p:sp>
      <p:sp>
        <p:nvSpPr>
          <p:cNvPr id="6" name="Rectangle: Rounded Corners 5">
            <a:extLst>
              <a:ext uri="{FF2B5EF4-FFF2-40B4-BE49-F238E27FC236}">
                <a16:creationId xmlns:a16="http://schemas.microsoft.com/office/drawing/2014/main" id="{B066680D-8069-B18B-8FDB-3D5D6944B3A7}"/>
              </a:ext>
            </a:extLst>
          </p:cNvPr>
          <p:cNvSpPr/>
          <p:nvPr/>
        </p:nvSpPr>
        <p:spPr>
          <a:xfrm>
            <a:off x="533400" y="3276600"/>
            <a:ext cx="8245475" cy="685800"/>
          </a:xfrm>
          <a:prstGeom prst="round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5158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dirty="0">
                <a:latin typeface="+mn-lt"/>
              </a:rPr>
              <a:t>Avoiding Bugs: Revisited </a:t>
            </a:r>
          </a:p>
        </p:txBody>
      </p:sp>
      <p:sp>
        <p:nvSpPr>
          <p:cNvPr id="67587" name="Content Placeholder 2"/>
          <p:cNvSpPr>
            <a:spLocks noGrp="1"/>
          </p:cNvSpPr>
          <p:nvPr>
            <p:ph idx="1"/>
          </p:nvPr>
        </p:nvSpPr>
        <p:spPr>
          <a:xfrm>
            <a:off x="365125" y="1538818"/>
            <a:ext cx="8415338" cy="899092"/>
          </a:xfrm>
        </p:spPr>
        <p:txBody>
          <a:bodyPr/>
          <a:lstStyle/>
          <a:p>
            <a:pPr eaLnBrk="1" hangingPunct="1"/>
            <a:r>
              <a:rPr lang="en-US" altLang="en-US" dirty="0"/>
              <a:t>To output results correctly</a:t>
            </a:r>
          </a:p>
          <a:p>
            <a:pPr lvl="1" eaLnBrk="1" hangingPunct="1"/>
            <a:r>
              <a:rPr lang="en-US" altLang="en-US" dirty="0"/>
              <a:t>Consider whether the </a:t>
            </a:r>
            <a:r>
              <a:rPr lang="en-US" altLang="en-US" b="1" dirty="0">
                <a:solidFill>
                  <a:srgbClr val="055C91"/>
                </a:solidFill>
                <a:latin typeface="Courier New" pitchFamily="49" charset="0"/>
                <a:cs typeface="Courier New" pitchFamily="49" charset="0"/>
              </a:rPr>
              <a:t>switch</a:t>
            </a:r>
            <a:r>
              <a:rPr lang="en-US" altLang="en-US" dirty="0">
                <a:solidFill>
                  <a:srgbClr val="055C91"/>
                </a:solidFill>
              </a:rPr>
              <a:t> </a:t>
            </a:r>
            <a:r>
              <a:rPr lang="en-US" altLang="en-US" dirty="0"/>
              <a:t>structure must include a</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break</a:t>
            </a:r>
            <a:r>
              <a:rPr lang="en-US" altLang="en-US" dirty="0">
                <a:solidFill>
                  <a:srgbClr val="055C91"/>
                </a:solidFill>
                <a:cs typeface="Courier New" pitchFamily="49" charset="0"/>
              </a:rPr>
              <a:t> </a:t>
            </a:r>
            <a:r>
              <a:rPr lang="en-US" altLang="en-US" dirty="0"/>
              <a:t>statement after each </a:t>
            </a:r>
            <a:r>
              <a:rPr lang="en-US" altLang="en-US" b="1" dirty="0">
                <a:latin typeface="Courier New" pitchFamily="49" charset="0"/>
                <a:cs typeface="Courier New" pitchFamily="49" charset="0"/>
              </a:rPr>
              <a:t>cout</a:t>
            </a:r>
            <a:r>
              <a:rPr lang="en-US" altLang="en-US" dirty="0"/>
              <a:t> statement</a:t>
            </a: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49DE8-B21E-94B9-0B7F-427AD3FC7413}"/>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1EA1DB48-1A94-EC66-9472-1CD75B4945B3}"/>
              </a:ext>
            </a:extLst>
          </p:cNvPr>
          <p:cNvSpPr>
            <a:spLocks noGrp="1"/>
          </p:cNvSpPr>
          <p:nvPr>
            <p:ph idx="1"/>
          </p:nvPr>
        </p:nvSpPr>
        <p:spPr>
          <a:xfrm>
            <a:off x="365125" y="1538818"/>
            <a:ext cx="8415338" cy="4001095"/>
          </a:xfrm>
        </p:spPr>
        <p:txBody>
          <a:bodyPr/>
          <a:lstStyle/>
          <a:p>
            <a:r>
              <a:rPr lang="en-US" dirty="0"/>
              <a:t>Write a C++ program that prompts the user to enter a student's score (an integer) and outputs the corresponding grade to a file named grade.txt. The grading system follows this scheme:</a:t>
            </a:r>
          </a:p>
          <a:p>
            <a:r>
              <a:rPr lang="en-US" dirty="0"/>
              <a:t>A score of 90 or above results in a grade of 'A’</a:t>
            </a:r>
          </a:p>
          <a:p>
            <a:r>
              <a:rPr lang="en-US" dirty="0"/>
              <a:t>A score between 80 and 89 results in a grade of 'B’</a:t>
            </a:r>
          </a:p>
          <a:p>
            <a:r>
              <a:rPr lang="en-US" dirty="0"/>
              <a:t>A score between 70 and 79 results in a grade of 'C’</a:t>
            </a:r>
          </a:p>
          <a:p>
            <a:r>
              <a:rPr lang="en-US" dirty="0"/>
              <a:t>A score between 60 and 69 results in a grade of 'D’</a:t>
            </a:r>
          </a:p>
          <a:p>
            <a:r>
              <a:rPr lang="en-US" dirty="0"/>
              <a:t>Any score below 60 results in a grade of ‘F’</a:t>
            </a:r>
          </a:p>
          <a:p>
            <a:endParaRPr lang="en-US" dirty="0"/>
          </a:p>
          <a:p>
            <a:r>
              <a:rPr lang="en-US" dirty="0"/>
              <a:t>Change this from if else to switch case</a:t>
            </a:r>
          </a:p>
        </p:txBody>
      </p:sp>
    </p:spTree>
    <p:extLst>
      <p:ext uri="{BB962C8B-B14F-4D97-AF65-F5344CB8AC3E}">
        <p14:creationId xmlns:p14="http://schemas.microsoft.com/office/powerpoint/2010/main" val="2475783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2000" y="404751"/>
            <a:ext cx="8026400" cy="299249"/>
          </a:xfrm>
        </p:spPr>
        <p:txBody>
          <a:bodyPr/>
          <a:lstStyle/>
          <a:p>
            <a:pPr eaLnBrk="1" hangingPunct="1"/>
            <a:r>
              <a:rPr lang="en-US" altLang="en-US" dirty="0">
                <a:latin typeface="+mn-lt"/>
              </a:rPr>
              <a:t>Terminating a Program with the </a:t>
            </a:r>
            <a:r>
              <a:rPr lang="en-US" altLang="en-US" dirty="0">
                <a:latin typeface="Courier New" pitchFamily="49" charset="0"/>
              </a:rPr>
              <a:t>assert</a:t>
            </a:r>
            <a:r>
              <a:rPr lang="en-US" altLang="en-US" dirty="0"/>
              <a:t> </a:t>
            </a:r>
            <a:r>
              <a:rPr lang="en-US" altLang="en-US" dirty="0">
                <a:latin typeface="+mn-lt"/>
              </a:rPr>
              <a:t>Function</a:t>
            </a:r>
          </a:p>
        </p:txBody>
      </p:sp>
      <p:sp>
        <p:nvSpPr>
          <p:cNvPr id="68611" name="Rectangle 3"/>
          <p:cNvSpPr>
            <a:spLocks noGrp="1" noChangeArrowheads="1"/>
          </p:cNvSpPr>
          <p:nvPr>
            <p:ph idx="1"/>
          </p:nvPr>
        </p:nvSpPr>
        <p:spPr/>
        <p:txBody>
          <a:bodyPr/>
          <a:lstStyle/>
          <a:p>
            <a:pPr eaLnBrk="1" hangingPunct="1">
              <a:spcBef>
                <a:spcPct val="40000"/>
              </a:spcBef>
            </a:pPr>
            <a:r>
              <a:rPr lang="en-US" altLang="en-US" dirty="0"/>
              <a:t>Certain types of errors are very difficult to catch</a:t>
            </a:r>
          </a:p>
          <a:p>
            <a:pPr lvl="1" eaLnBrk="1" hangingPunct="1">
              <a:spcBef>
                <a:spcPct val="40000"/>
              </a:spcBef>
            </a:pPr>
            <a:r>
              <a:rPr lang="en-US" altLang="en-US" dirty="0"/>
              <a:t>Example: division by zero </a:t>
            </a:r>
          </a:p>
          <a:p>
            <a:pPr eaLnBrk="1" hangingPunct="1">
              <a:spcBef>
                <a:spcPct val="40000"/>
              </a:spcBef>
            </a:pPr>
            <a:r>
              <a:rPr lang="en-US" altLang="en-US" dirty="0"/>
              <a:t>The </a:t>
            </a:r>
            <a:r>
              <a:rPr lang="en-US" altLang="en-US" b="1" dirty="0">
                <a:latin typeface="Courier New" pitchFamily="49" charset="0"/>
              </a:rPr>
              <a:t>assert</a:t>
            </a:r>
            <a:r>
              <a:rPr lang="en-US" altLang="en-US" dirty="0"/>
              <a:t>  function is useful in stopping program execution when certain elusive errors occur</a:t>
            </a: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0490"/>
            <a:ext cx="8026400" cy="287771"/>
          </a:xfrm>
        </p:spPr>
        <p:txBody>
          <a:bodyPr/>
          <a:lstStyle/>
          <a:p>
            <a:r>
              <a:rPr lang="en-US" altLang="en-US" dirty="0">
                <a:latin typeface="+mn-lt"/>
              </a:rPr>
              <a:t>The</a:t>
            </a:r>
            <a:r>
              <a:rPr lang="en-US" altLang="en-US" dirty="0"/>
              <a:t> </a:t>
            </a:r>
            <a:r>
              <a:rPr lang="en-US" altLang="en-US" dirty="0">
                <a:latin typeface="Courier New" pitchFamily="49" charset="0"/>
              </a:rPr>
              <a:t>assert</a:t>
            </a:r>
            <a:r>
              <a:rPr lang="en-US" altLang="en-US" dirty="0"/>
              <a:t> </a:t>
            </a:r>
            <a:r>
              <a:rPr lang="en-US" altLang="en-US" dirty="0">
                <a:latin typeface="+mn-lt"/>
              </a:rPr>
              <a:t>Function (1 of 2)</a:t>
            </a:r>
            <a:endParaRPr lang="en-IN" dirty="0">
              <a:latin typeface="+mn-lt"/>
            </a:endParaRPr>
          </a:p>
        </p:txBody>
      </p:sp>
      <p:sp>
        <p:nvSpPr>
          <p:cNvPr id="3" name="Content Placeholder 2"/>
          <p:cNvSpPr>
            <a:spLocks noGrp="1"/>
          </p:cNvSpPr>
          <p:nvPr>
            <p:ph idx="1"/>
          </p:nvPr>
        </p:nvSpPr>
        <p:spPr>
          <a:xfrm>
            <a:off x="365125" y="1538819"/>
            <a:ext cx="8415338" cy="296235"/>
          </a:xfrm>
        </p:spPr>
        <p:txBody>
          <a:bodyPr/>
          <a:lstStyle/>
          <a:p>
            <a:r>
              <a:rPr lang="en-US" altLang="en-US" dirty="0"/>
              <a:t>Syntax</a:t>
            </a:r>
          </a:p>
        </p:txBody>
      </p:sp>
      <p:pic>
        <p:nvPicPr>
          <p:cNvPr id="22530" name="Content Placeholder 6" descr="assert(expressio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71844" y="1968989"/>
            <a:ext cx="3061956" cy="55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2975" y="2659862"/>
            <a:ext cx="8415338" cy="1683538"/>
          </a:xfrm>
        </p:spPr>
        <p:txBody>
          <a:bodyPr/>
          <a:lstStyle/>
          <a:p>
            <a:pPr lvl="1">
              <a:lnSpc>
                <a:spcPct val="80000"/>
              </a:lnSpc>
            </a:pPr>
            <a:r>
              <a:rPr lang="en-US" altLang="en-US" b="1" dirty="0">
                <a:latin typeface="Courier New" pitchFamily="49" charset="0"/>
              </a:rPr>
              <a:t>expression</a:t>
            </a:r>
            <a:r>
              <a:rPr lang="en-US" altLang="en-US" dirty="0">
                <a:latin typeface="Courier New" panose="02070309020205020404" pitchFamily="49" charset="0"/>
                <a:cs typeface="Courier New" panose="02070309020205020404" pitchFamily="49" charset="0"/>
              </a:rPr>
              <a:t> </a:t>
            </a:r>
            <a:r>
              <a:rPr lang="en-US" altLang="en-US" dirty="0"/>
              <a:t>is any logical expression</a:t>
            </a:r>
          </a:p>
          <a:p>
            <a:pPr>
              <a:lnSpc>
                <a:spcPct val="80000"/>
              </a:lnSpc>
            </a:pPr>
            <a:r>
              <a:rPr lang="en-US" altLang="en-US" dirty="0"/>
              <a:t>If </a:t>
            </a:r>
            <a:r>
              <a:rPr lang="en-US" altLang="en-US" b="1" dirty="0">
                <a:latin typeface="Courier New" pitchFamily="49" charset="0"/>
              </a:rPr>
              <a:t>expression</a:t>
            </a:r>
            <a:r>
              <a:rPr lang="en-US" altLang="en-US" dirty="0">
                <a:latin typeface="Courier New" panose="02070309020205020404" pitchFamily="49" charset="0"/>
                <a:cs typeface="Courier New" panose="02070309020205020404" pitchFamily="49" charset="0"/>
              </a:rPr>
              <a:t> </a:t>
            </a:r>
            <a:r>
              <a:rPr lang="en-US" altLang="en-US" dirty="0"/>
              <a:t>evaluates to </a:t>
            </a:r>
            <a:r>
              <a:rPr lang="en-US" altLang="en-US" b="1" dirty="0">
                <a:solidFill>
                  <a:srgbClr val="055C91"/>
                </a:solidFill>
                <a:latin typeface="Courier New" pitchFamily="49" charset="0"/>
              </a:rPr>
              <a:t>true</a:t>
            </a:r>
            <a:r>
              <a:rPr lang="en-US" altLang="en-US" dirty="0"/>
              <a:t>, the next statement executes</a:t>
            </a:r>
          </a:p>
          <a:p>
            <a:pPr>
              <a:lnSpc>
                <a:spcPct val="80000"/>
              </a:lnSpc>
            </a:pPr>
            <a:r>
              <a:rPr lang="en-US" altLang="en-US" dirty="0"/>
              <a:t>If </a:t>
            </a:r>
            <a:r>
              <a:rPr lang="en-US" altLang="en-US" b="1" dirty="0">
                <a:latin typeface="Courier New" pitchFamily="49" charset="0"/>
              </a:rPr>
              <a:t>expression</a:t>
            </a:r>
            <a:r>
              <a:rPr lang="en-US" altLang="en-US" dirty="0">
                <a:latin typeface="Courier New" panose="02070309020205020404" pitchFamily="49" charset="0"/>
                <a:cs typeface="Courier New" panose="02070309020205020404" pitchFamily="49" charset="0"/>
              </a:rPr>
              <a:t> </a:t>
            </a:r>
            <a:r>
              <a:rPr lang="en-US" altLang="en-US" dirty="0"/>
              <a:t>evaluates to</a:t>
            </a:r>
            <a:r>
              <a:rPr lang="en-US" altLang="en-US" dirty="0">
                <a:solidFill>
                  <a:srgbClr val="055C91"/>
                </a:solidFill>
              </a:rPr>
              <a:t> </a:t>
            </a:r>
            <a:r>
              <a:rPr lang="en-US" altLang="en-US" b="1" dirty="0">
                <a:solidFill>
                  <a:srgbClr val="055C91"/>
                </a:solidFill>
                <a:latin typeface="Courier New" pitchFamily="49" charset="0"/>
              </a:rPr>
              <a:t>false</a:t>
            </a:r>
            <a:r>
              <a:rPr lang="en-US" altLang="en-US" dirty="0"/>
              <a:t>, the program terminates and indicates where in the program the error occurred</a:t>
            </a:r>
          </a:p>
          <a:p>
            <a:pPr>
              <a:lnSpc>
                <a:spcPct val="80000"/>
              </a:lnSpc>
            </a:pPr>
            <a:r>
              <a:rPr lang="en-US" altLang="en-US" dirty="0"/>
              <a:t>To use </a:t>
            </a:r>
            <a:r>
              <a:rPr lang="en-US" altLang="en-US" b="1" dirty="0">
                <a:latin typeface="Courier New" pitchFamily="49" charset="0"/>
              </a:rPr>
              <a:t>assert</a:t>
            </a:r>
            <a:r>
              <a:rPr lang="en-US" altLang="en-US" dirty="0"/>
              <a:t>, include </a:t>
            </a:r>
            <a:r>
              <a:rPr lang="en-US" altLang="en-US" b="1" dirty="0" err="1">
                <a:latin typeface="Courier New" pitchFamily="49" charset="0"/>
              </a:rPr>
              <a:t>cassert</a:t>
            </a:r>
            <a:r>
              <a:rPr lang="en-US" altLang="en-US" dirty="0"/>
              <a:t> header file</a:t>
            </a:r>
          </a:p>
        </p:txBody>
      </p:sp>
    </p:spTree>
    <p:extLst>
      <p:ext uri="{BB962C8B-B14F-4D97-AF65-F5344CB8AC3E}">
        <p14:creationId xmlns:p14="http://schemas.microsoft.com/office/powerpoint/2010/main" val="16539088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a:xfrm>
            <a:off x="762000" y="404751"/>
            <a:ext cx="8026400" cy="299249"/>
          </a:xfrm>
        </p:spPr>
        <p:txBody>
          <a:bodyPr/>
          <a:lstStyle/>
          <a:p>
            <a:pPr eaLnBrk="1" hangingPunct="1"/>
            <a:r>
              <a:rPr lang="en-US" altLang="en-US" dirty="0">
                <a:latin typeface="+mn-lt"/>
              </a:rPr>
              <a:t>The</a:t>
            </a:r>
            <a:r>
              <a:rPr lang="en-US" altLang="en-US" dirty="0"/>
              <a:t> </a:t>
            </a:r>
            <a:r>
              <a:rPr lang="en-US" altLang="en-US" dirty="0">
                <a:latin typeface="Courier New" pitchFamily="49" charset="0"/>
              </a:rPr>
              <a:t>assert</a:t>
            </a:r>
            <a:r>
              <a:rPr lang="en-US" altLang="en-US" dirty="0"/>
              <a:t> </a:t>
            </a:r>
            <a:r>
              <a:rPr lang="en-US" altLang="en-US" dirty="0">
                <a:latin typeface="+mn-lt"/>
              </a:rPr>
              <a:t>Function (2 of 2)</a:t>
            </a:r>
          </a:p>
        </p:txBody>
      </p:sp>
      <p:sp>
        <p:nvSpPr>
          <p:cNvPr id="70659" name="Rectangle 5"/>
          <p:cNvSpPr>
            <a:spLocks noGrp="1" noChangeArrowheads="1"/>
          </p:cNvSpPr>
          <p:nvPr>
            <p:ph idx="1"/>
          </p:nvPr>
        </p:nvSpPr>
        <p:spPr>
          <a:xfrm>
            <a:off x="365125" y="1538818"/>
            <a:ext cx="8415338" cy="1769715"/>
          </a:xfrm>
        </p:spPr>
        <p:txBody>
          <a:bodyPr/>
          <a:lstStyle/>
          <a:p>
            <a:pPr eaLnBrk="1" hangingPunct="1"/>
            <a:r>
              <a:rPr lang="en-US" altLang="en-US" b="1" dirty="0">
                <a:latin typeface="Courier New" pitchFamily="49" charset="0"/>
              </a:rPr>
              <a:t>assert</a:t>
            </a:r>
            <a:r>
              <a:rPr lang="en-US" altLang="en-US" dirty="0"/>
              <a:t> is useful for enforcing programming constraints during program development</a:t>
            </a:r>
          </a:p>
          <a:p>
            <a:pPr eaLnBrk="1" hangingPunct="1"/>
            <a:r>
              <a:rPr lang="en-US" altLang="en-US" dirty="0"/>
              <a:t>After developing and testing a program, remove or disable </a:t>
            </a:r>
            <a:r>
              <a:rPr lang="en-US" altLang="en-US" b="1" dirty="0">
                <a:latin typeface="Courier New" pitchFamily="49" charset="0"/>
              </a:rPr>
              <a:t>assert</a:t>
            </a:r>
            <a:r>
              <a:rPr lang="en-US" altLang="en-US" dirty="0"/>
              <a:t> statements</a:t>
            </a:r>
          </a:p>
          <a:p>
            <a:pPr eaLnBrk="1" hangingPunct="1"/>
            <a:r>
              <a:rPr lang="en-US" altLang="en-US" dirty="0"/>
              <a:t>The preprocessor directive </a:t>
            </a:r>
            <a:r>
              <a:rPr lang="en-US" altLang="en-US" b="1" dirty="0">
                <a:latin typeface="Courier New" pitchFamily="49" charset="0"/>
              </a:rPr>
              <a:t>#define NDEBUG</a:t>
            </a:r>
            <a:r>
              <a:rPr lang="en-US" altLang="en-US" dirty="0">
                <a:latin typeface="Courier New" panose="02070309020205020404" pitchFamily="49" charset="0"/>
                <a:cs typeface="Courier New" panose="02070309020205020404" pitchFamily="49" charset="0"/>
              </a:rPr>
              <a:t> </a:t>
            </a:r>
            <a:r>
              <a:rPr lang="en-US" altLang="en-US" dirty="0"/>
              <a:t>must be placed before the directive </a:t>
            </a:r>
            <a:r>
              <a:rPr lang="en-US" altLang="en-US" b="1" dirty="0">
                <a:latin typeface="Courier New" pitchFamily="49" charset="0"/>
              </a:rPr>
              <a:t>#include &lt;cassert&gt;</a:t>
            </a:r>
            <a:r>
              <a:rPr lang="en-US" altLang="en-US" dirty="0">
                <a:latin typeface="Courier New" panose="02070309020205020404" pitchFamily="49" charset="0"/>
                <a:cs typeface="Courier New" panose="02070309020205020404" pitchFamily="49" charset="0"/>
              </a:rPr>
              <a:t> </a:t>
            </a:r>
            <a:r>
              <a:rPr lang="en-US" altLang="en-US" dirty="0"/>
              <a:t>to disable the </a:t>
            </a:r>
            <a:r>
              <a:rPr lang="en-US" altLang="en-US" b="1" dirty="0">
                <a:latin typeface="Courier New" pitchFamily="49" charset="0"/>
              </a:rPr>
              <a:t>assert</a:t>
            </a:r>
            <a:r>
              <a:rPr lang="en-US" altLang="en-US" dirty="0"/>
              <a:t> statement</a:t>
            </a:r>
          </a:p>
        </p:txBody>
      </p:sp>
      <p:sp>
        <p:nvSpPr>
          <p:cNvPr id="3" name="TextBox 2">
            <a:extLst>
              <a:ext uri="{FF2B5EF4-FFF2-40B4-BE49-F238E27FC236}">
                <a16:creationId xmlns:a16="http://schemas.microsoft.com/office/drawing/2014/main" id="{80714DA2-8821-FD56-D10E-F24F10CCCF88}"/>
              </a:ext>
            </a:extLst>
          </p:cNvPr>
          <p:cNvSpPr txBox="1"/>
          <p:nvPr/>
        </p:nvSpPr>
        <p:spPr>
          <a:xfrm>
            <a:off x="567531" y="4495800"/>
            <a:ext cx="8415338" cy="369332"/>
          </a:xfrm>
          <a:prstGeom prst="rect">
            <a:avLst/>
          </a:prstGeom>
          <a:noFill/>
        </p:spPr>
        <p:txBody>
          <a:bodyPr wrap="square">
            <a:spAutoFit/>
          </a:bodyPr>
          <a:lstStyle/>
          <a:p>
            <a:r>
              <a:rPr lang="en-US" dirty="0">
                <a:solidFill>
                  <a:srgbClr val="FF0000"/>
                </a:solidFill>
              </a:rPr>
              <a:t>assert(score &gt;= 0 &amp;&amp; score &lt;= 100 &amp;&amp; "Score must be between 0 and 100");</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Quick Review (1 of 3)</a:t>
            </a:r>
            <a:endParaRPr lang="en-IN" dirty="0">
              <a:latin typeface="+mn-lt"/>
            </a:endParaRPr>
          </a:p>
        </p:txBody>
      </p:sp>
      <p:sp>
        <p:nvSpPr>
          <p:cNvPr id="3" name="Content Placeholder 2"/>
          <p:cNvSpPr>
            <a:spLocks noGrp="1"/>
          </p:cNvSpPr>
          <p:nvPr>
            <p:ph idx="1"/>
          </p:nvPr>
        </p:nvSpPr>
        <p:spPr>
          <a:xfrm>
            <a:off x="365125" y="1538819"/>
            <a:ext cx="8415338" cy="738664"/>
          </a:xfrm>
        </p:spPr>
        <p:txBody>
          <a:bodyPr/>
          <a:lstStyle/>
          <a:p>
            <a:r>
              <a:rPr lang="en-US" altLang="en-US" dirty="0"/>
              <a:t>Control structures alter normal control flow</a:t>
            </a:r>
          </a:p>
          <a:p>
            <a:r>
              <a:rPr lang="en-US" altLang="en-US" dirty="0"/>
              <a:t>Most common control structures are selection and repetition</a:t>
            </a:r>
          </a:p>
        </p:txBody>
      </p:sp>
      <p:sp>
        <p:nvSpPr>
          <p:cNvPr id="4" name="Content Placeholder 3"/>
          <p:cNvSpPr>
            <a:spLocks noGrp="1"/>
          </p:cNvSpPr>
          <p:nvPr>
            <p:ph idx="11"/>
          </p:nvPr>
        </p:nvSpPr>
        <p:spPr>
          <a:xfrm>
            <a:off x="365125" y="2438400"/>
            <a:ext cx="2378075" cy="304799"/>
          </a:xfrm>
        </p:spPr>
        <p:txBody>
          <a:bodyPr/>
          <a:lstStyle/>
          <a:p>
            <a:r>
              <a:rPr lang="en-US" altLang="en-US" dirty="0"/>
              <a:t>Relational operators:</a:t>
            </a:r>
            <a:endParaRPr lang="en-IN" dirty="0"/>
          </a:p>
        </p:txBody>
      </p:sp>
      <p:pic>
        <p:nvPicPr>
          <p:cNvPr id="15" name="Content Placeholder 4" descr="equals equals comma less than comma less than or equal to comma greater than comma greater than or equal to comma exclamation equals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9560" t="22744" b="21131"/>
          <a:stretch/>
        </p:blipFill>
        <p:spPr bwMode="auto">
          <a:xfrm>
            <a:off x="2886364" y="2474505"/>
            <a:ext cx="2343323" cy="30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47662" y="2819400"/>
            <a:ext cx="8415338" cy="742511"/>
          </a:xfrm>
        </p:spPr>
        <p:txBody>
          <a:bodyPr/>
          <a:lstStyle/>
          <a:p>
            <a:r>
              <a:rPr lang="en-US" altLang="en-US" dirty="0"/>
              <a:t>Logical expressions evaluate to </a:t>
            </a:r>
            <a:r>
              <a:rPr lang="en-US" altLang="en-US" b="1" dirty="0">
                <a:latin typeface="Courier New" pitchFamily="49" charset="0"/>
              </a:rPr>
              <a:t>1</a:t>
            </a:r>
            <a:r>
              <a:rPr lang="en-US" altLang="en-US" dirty="0"/>
              <a:t> (</a:t>
            </a:r>
            <a:r>
              <a:rPr lang="en-US" altLang="en-US" b="1" dirty="0">
                <a:solidFill>
                  <a:srgbClr val="055C91"/>
                </a:solidFill>
                <a:latin typeface="Courier New" pitchFamily="49" charset="0"/>
              </a:rPr>
              <a:t>true</a:t>
            </a:r>
            <a:r>
              <a:rPr lang="en-US" altLang="en-US" dirty="0"/>
              <a:t>) or </a:t>
            </a:r>
            <a:r>
              <a:rPr lang="en-US" altLang="en-US" b="1" dirty="0">
                <a:latin typeface="Courier New" pitchFamily="49" charset="0"/>
              </a:rPr>
              <a:t>0</a:t>
            </a:r>
            <a:r>
              <a:rPr lang="en-US" altLang="en-US" dirty="0"/>
              <a:t> (</a:t>
            </a:r>
            <a:r>
              <a:rPr lang="en-US" altLang="en-US" b="1" dirty="0">
                <a:solidFill>
                  <a:srgbClr val="055C91"/>
                </a:solidFill>
                <a:latin typeface="Courier New" pitchFamily="49" charset="0"/>
              </a:rPr>
              <a:t>false</a:t>
            </a:r>
            <a:r>
              <a:rPr lang="en-US" altLang="en-US" dirty="0"/>
              <a:t>)</a:t>
            </a:r>
          </a:p>
          <a:p>
            <a:r>
              <a:rPr lang="en-US" altLang="en-US" dirty="0"/>
              <a:t>Logical operators: </a:t>
            </a:r>
            <a:r>
              <a:rPr lang="en-US" altLang="en-US" b="1" dirty="0">
                <a:latin typeface="Courier New" pitchFamily="49" charset="0"/>
              </a:rPr>
              <a:t>!</a:t>
            </a:r>
            <a:r>
              <a:rPr lang="en-US" altLang="en-US" dirty="0"/>
              <a:t> (not), </a:t>
            </a:r>
            <a:r>
              <a:rPr lang="en-US" altLang="en-US" b="1" dirty="0">
                <a:latin typeface="Courier New" pitchFamily="49" charset="0"/>
              </a:rPr>
              <a:t>&amp;&amp;</a:t>
            </a:r>
            <a:r>
              <a:rPr lang="en-US" altLang="en-US" dirty="0"/>
              <a:t> (and), </a:t>
            </a:r>
            <a:r>
              <a:rPr lang="en-US" altLang="en-US" b="1" dirty="0">
                <a:latin typeface="Courier New" pitchFamily="49" charset="0"/>
              </a:rPr>
              <a:t>||</a:t>
            </a:r>
            <a:r>
              <a:rPr lang="en-US" altLang="en-US" dirty="0"/>
              <a:t> (or)</a:t>
            </a:r>
          </a:p>
        </p:txBody>
      </p:sp>
    </p:spTree>
    <p:extLst>
      <p:ext uri="{BB962C8B-B14F-4D97-AF65-F5344CB8AC3E}">
        <p14:creationId xmlns:p14="http://schemas.microsoft.com/office/powerpoint/2010/main" val="1400047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dirty="0">
                <a:latin typeface="+mn-lt"/>
              </a:rPr>
              <a:t>Quick Review (2 of 3)</a:t>
            </a:r>
          </a:p>
        </p:txBody>
      </p:sp>
      <p:sp>
        <p:nvSpPr>
          <p:cNvPr id="72707" name="Rectangle 3"/>
          <p:cNvSpPr>
            <a:spLocks noGrp="1" noChangeArrowheads="1"/>
          </p:cNvSpPr>
          <p:nvPr>
            <p:ph idx="1"/>
          </p:nvPr>
        </p:nvSpPr>
        <p:spPr>
          <a:xfrm>
            <a:off x="365125" y="1538818"/>
            <a:ext cx="8415338" cy="2585323"/>
          </a:xfrm>
        </p:spPr>
        <p:txBody>
          <a:bodyPr/>
          <a:lstStyle/>
          <a:p>
            <a:pPr eaLnBrk="1" hangingPunct="1"/>
            <a:r>
              <a:rPr lang="en-US" altLang="en-US" dirty="0"/>
              <a:t>Two selection structures are one-way selection and two-way selection</a:t>
            </a:r>
          </a:p>
          <a:p>
            <a:pPr eaLnBrk="1" hangingPunct="1"/>
            <a:r>
              <a:rPr lang="en-US" altLang="en-US" dirty="0"/>
              <a:t>The expression in an </a:t>
            </a:r>
            <a:r>
              <a:rPr lang="en-US" altLang="en-US" b="1" dirty="0">
                <a:solidFill>
                  <a:srgbClr val="055C91"/>
                </a:solidFill>
                <a:latin typeface="Courier New" pitchFamily="49" charset="0"/>
              </a:rPr>
              <a:t>if</a:t>
            </a:r>
            <a:r>
              <a:rPr lang="en-US" altLang="en-US" dirty="0">
                <a:solidFill>
                  <a:srgbClr val="638DAD"/>
                </a:solidFill>
              </a:rPr>
              <a:t> </a:t>
            </a:r>
            <a:r>
              <a:rPr lang="en-US" altLang="en-US" dirty="0"/>
              <a:t>or </a:t>
            </a:r>
            <a:r>
              <a:rPr lang="en-US" altLang="en-US" b="1" dirty="0">
                <a:solidFill>
                  <a:srgbClr val="055C91"/>
                </a:solidFill>
                <a:latin typeface="Courier New" pitchFamily="49" charset="0"/>
              </a:rPr>
              <a:t>if...else </a:t>
            </a:r>
            <a:r>
              <a:rPr lang="en-US" altLang="en-US" dirty="0"/>
              <a:t>structure is usually a logical expression</a:t>
            </a:r>
          </a:p>
          <a:p>
            <a:pPr eaLnBrk="1" hangingPunct="1"/>
            <a:r>
              <a:rPr lang="en-US" altLang="en-US" dirty="0"/>
              <a:t>No stand-alone </a:t>
            </a:r>
            <a:r>
              <a:rPr lang="en-US" altLang="en-US" b="1" dirty="0">
                <a:solidFill>
                  <a:srgbClr val="055C91"/>
                </a:solidFill>
                <a:latin typeface="Courier New" pitchFamily="49" charset="0"/>
              </a:rPr>
              <a:t>else</a:t>
            </a:r>
            <a:r>
              <a:rPr lang="en-US" altLang="en-US" dirty="0"/>
              <a:t> statement exists in C++</a:t>
            </a:r>
          </a:p>
          <a:p>
            <a:pPr lvl="1" eaLnBrk="1" hangingPunct="1"/>
            <a:r>
              <a:rPr lang="en-US" altLang="en-US" dirty="0"/>
              <a:t>Every </a:t>
            </a:r>
            <a:r>
              <a:rPr lang="en-US" altLang="en-US" b="1" dirty="0">
                <a:solidFill>
                  <a:srgbClr val="055C91"/>
                </a:solidFill>
                <a:latin typeface="Courier New" panose="02070309020205020404" pitchFamily="49" charset="0"/>
                <a:cs typeface="Courier New" panose="02070309020205020404" pitchFamily="49" charset="0"/>
              </a:rPr>
              <a:t>else</a:t>
            </a:r>
            <a:r>
              <a:rPr lang="en-US" altLang="en-US" dirty="0">
                <a:solidFill>
                  <a:srgbClr val="055C91"/>
                </a:solidFill>
              </a:rPr>
              <a:t> </a:t>
            </a:r>
            <a:r>
              <a:rPr lang="en-US" altLang="en-US" dirty="0"/>
              <a:t>has a related </a:t>
            </a:r>
            <a:r>
              <a:rPr lang="en-US" altLang="en-US" b="1" dirty="0">
                <a:solidFill>
                  <a:srgbClr val="055C91"/>
                </a:solidFill>
                <a:latin typeface="Courier New" panose="02070309020205020404" pitchFamily="49" charset="0"/>
                <a:cs typeface="Courier New" panose="02070309020205020404" pitchFamily="49" charset="0"/>
              </a:rPr>
              <a:t>if</a:t>
            </a:r>
          </a:p>
          <a:p>
            <a:pPr eaLnBrk="1" hangingPunct="1"/>
            <a:r>
              <a:rPr lang="en-US" altLang="en-US" dirty="0"/>
              <a:t>A sequence of statements enclosed between braces, </a:t>
            </a:r>
            <a:r>
              <a:rPr lang="en-US" altLang="en-US" b="1" dirty="0">
                <a:latin typeface="Courier New" pitchFamily="49" charset="0"/>
              </a:rPr>
              <a:t>{</a:t>
            </a:r>
            <a:r>
              <a:rPr lang="en-US" altLang="en-US" dirty="0"/>
              <a:t> and </a:t>
            </a:r>
            <a:r>
              <a:rPr lang="en-US" altLang="en-US" b="1" dirty="0">
                <a:latin typeface="Courier New" pitchFamily="49" charset="0"/>
              </a:rPr>
              <a:t>}</a:t>
            </a:r>
            <a:r>
              <a:rPr lang="en-US" altLang="en-US" dirty="0"/>
              <a:t>, is called a compound statement or a block of statements</a:t>
            </a: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r>
              <a:rPr lang="en-US" altLang="en-US" dirty="0">
                <a:latin typeface="+mn-lt"/>
              </a:rPr>
              <a:t>Quick Review (3 of 3)</a:t>
            </a:r>
          </a:p>
        </p:txBody>
      </p:sp>
      <p:sp>
        <p:nvSpPr>
          <p:cNvPr id="73731" name="Rectangle 5"/>
          <p:cNvSpPr>
            <a:spLocks noGrp="1" noChangeArrowheads="1"/>
          </p:cNvSpPr>
          <p:nvPr>
            <p:ph idx="1"/>
          </p:nvPr>
        </p:nvSpPr>
        <p:spPr>
          <a:xfrm>
            <a:off x="365125" y="1538818"/>
            <a:ext cx="8415338" cy="1635063"/>
          </a:xfrm>
        </p:spPr>
        <p:txBody>
          <a:bodyPr/>
          <a:lstStyle/>
          <a:p>
            <a:pPr eaLnBrk="1" hangingPunct="1"/>
            <a:r>
              <a:rPr lang="en-US" altLang="en-US" dirty="0"/>
              <a:t>Using assignment in place of the equality operator creates a semantic error</a:t>
            </a:r>
          </a:p>
          <a:p>
            <a:pPr eaLnBrk="1" hangingPunct="1"/>
            <a:r>
              <a:rPr lang="en-US" altLang="en-US" dirty="0"/>
              <a:t>The execution of a </a:t>
            </a:r>
            <a:r>
              <a:rPr lang="en-US" altLang="en-US" b="1" dirty="0">
                <a:solidFill>
                  <a:srgbClr val="055C91"/>
                </a:solidFill>
                <a:latin typeface="Courier New" pitchFamily="49" charset="0"/>
              </a:rPr>
              <a:t>switch</a:t>
            </a:r>
            <a:r>
              <a:rPr lang="en-US" altLang="en-US" dirty="0"/>
              <a:t> structure handles multiway selection</a:t>
            </a:r>
            <a:endParaRPr lang="en-US" altLang="en-US" dirty="0">
              <a:solidFill>
                <a:schemeClr val="tx1"/>
              </a:solidFill>
            </a:endParaRPr>
          </a:p>
          <a:p>
            <a:r>
              <a:rPr lang="en-US" altLang="en-US" dirty="0"/>
              <a:t>The execution of a</a:t>
            </a:r>
            <a:r>
              <a:rPr lang="en-US" altLang="en-US" dirty="0">
                <a:solidFill>
                  <a:srgbClr val="055C91"/>
                </a:solidFill>
              </a:rPr>
              <a:t> </a:t>
            </a:r>
            <a:r>
              <a:rPr lang="en-US" altLang="en-US" b="1" dirty="0">
                <a:solidFill>
                  <a:srgbClr val="055C91"/>
                </a:solidFill>
                <a:latin typeface="Courier New" pitchFamily="49" charset="0"/>
              </a:rPr>
              <a:t>break</a:t>
            </a:r>
            <a:r>
              <a:rPr lang="en-US" altLang="en-US" dirty="0">
                <a:solidFill>
                  <a:srgbClr val="055C91"/>
                </a:solidFill>
              </a:rPr>
              <a:t> </a:t>
            </a:r>
            <a:r>
              <a:rPr lang="en-US" altLang="en-US" dirty="0"/>
              <a:t>statement ends a</a:t>
            </a:r>
            <a:r>
              <a:rPr lang="en-US" altLang="en-US" dirty="0">
                <a:solidFill>
                  <a:srgbClr val="055C91"/>
                </a:solidFill>
              </a:rPr>
              <a:t> </a:t>
            </a:r>
            <a:r>
              <a:rPr lang="en-US" altLang="en-US" b="1" dirty="0">
                <a:solidFill>
                  <a:srgbClr val="055C91"/>
                </a:solidFill>
                <a:latin typeface="Courier New" pitchFamily="49" charset="0"/>
              </a:rPr>
              <a:t>switch</a:t>
            </a:r>
            <a:r>
              <a:rPr lang="en-US" altLang="en-US" dirty="0">
                <a:solidFill>
                  <a:srgbClr val="055C91"/>
                </a:solidFill>
              </a:rPr>
              <a:t> </a:t>
            </a:r>
            <a:r>
              <a:rPr lang="en-US" altLang="en-US" dirty="0"/>
              <a:t>statement</a:t>
            </a:r>
          </a:p>
          <a:p>
            <a:pPr eaLnBrk="1" hangingPunct="1"/>
            <a:r>
              <a:rPr lang="en-US" altLang="en-US" dirty="0"/>
              <a:t>Use </a:t>
            </a:r>
            <a:r>
              <a:rPr lang="en-US" altLang="en-US" b="1" dirty="0">
                <a:latin typeface="Courier New" pitchFamily="49" charset="0"/>
              </a:rPr>
              <a:t>assert</a:t>
            </a:r>
            <a:r>
              <a:rPr lang="en-US" altLang="en-US" dirty="0"/>
              <a:t> to terminate a program if certain conditions are not met</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dirty="0">
                <a:latin typeface="+mn-lt"/>
              </a:rPr>
              <a:t>Objectives (1 of 2)</a:t>
            </a:r>
          </a:p>
        </p:txBody>
      </p:sp>
      <p:sp>
        <p:nvSpPr>
          <p:cNvPr id="16387" name="Rectangle 3"/>
          <p:cNvSpPr>
            <a:spLocks noGrp="1" noChangeArrowheads="1"/>
          </p:cNvSpPr>
          <p:nvPr>
            <p:ph idx="1"/>
          </p:nvPr>
        </p:nvSpPr>
        <p:spPr>
          <a:xfrm>
            <a:off x="365125" y="1538818"/>
            <a:ext cx="8415338" cy="2332946"/>
          </a:xfrm>
        </p:spPr>
        <p:txBody>
          <a:bodyPr/>
          <a:lstStyle/>
          <a:p>
            <a:pPr eaLnBrk="1" hangingPunct="1"/>
            <a:r>
              <a:rPr lang="en-US" altLang="en-US" dirty="0"/>
              <a:t>In this chapter, you will:</a:t>
            </a:r>
          </a:p>
          <a:p>
            <a:pPr lvl="1"/>
            <a:r>
              <a:rPr lang="en-US" altLang="en-US" dirty="0"/>
              <a:t>Learn about control structures</a:t>
            </a:r>
          </a:p>
          <a:p>
            <a:pPr lvl="1"/>
            <a:r>
              <a:rPr lang="en-US" altLang="en-US" dirty="0"/>
              <a:t>Examine relational operators</a:t>
            </a:r>
          </a:p>
          <a:p>
            <a:pPr lvl="1"/>
            <a:r>
              <a:rPr lang="en-US" altLang="en-US" dirty="0"/>
              <a:t>Discover how to use the selection control structures </a:t>
            </a:r>
            <a:r>
              <a:rPr lang="en-US" altLang="en-US" dirty="0">
                <a:latin typeface="Courier New" pitchFamily="49" charset="0"/>
                <a:cs typeface="Courier New" pitchFamily="49" charset="0"/>
              </a:rPr>
              <a:t>if</a:t>
            </a:r>
            <a:r>
              <a:rPr lang="en-US" altLang="en-US" dirty="0"/>
              <a:t>, </a:t>
            </a:r>
            <a:r>
              <a:rPr lang="en-US" altLang="en-US" dirty="0">
                <a:latin typeface="Courier New" pitchFamily="49" charset="0"/>
                <a:cs typeface="Courier New" pitchFamily="49" charset="0"/>
              </a:rPr>
              <a:t>if…else</a:t>
            </a:r>
          </a:p>
          <a:p>
            <a:pPr lvl="1"/>
            <a:r>
              <a:rPr lang="en-US" altLang="en-US" dirty="0"/>
              <a:t>Examine </a:t>
            </a:r>
            <a:r>
              <a:rPr lang="en-US" altLang="en-US" dirty="0">
                <a:latin typeface="Courier New" pitchFamily="49" charset="0"/>
                <a:cs typeface="Courier New" pitchFamily="49" charset="0"/>
              </a:rPr>
              <a:t>int</a:t>
            </a:r>
            <a:r>
              <a:rPr lang="en-US" altLang="en-US" dirty="0"/>
              <a:t> and </a:t>
            </a:r>
            <a:r>
              <a:rPr lang="en-US" altLang="en-US" dirty="0">
                <a:latin typeface="Courier New" pitchFamily="49" charset="0"/>
                <a:cs typeface="Courier New" pitchFamily="49" charset="0"/>
              </a:rPr>
              <a:t>bool</a:t>
            </a:r>
            <a:r>
              <a:rPr lang="en-US" altLang="en-US" dirty="0"/>
              <a:t> data types and logical (Boolean) expressions</a:t>
            </a:r>
          </a:p>
          <a:p>
            <a:pPr lvl="1"/>
            <a:r>
              <a:rPr lang="en-US" altLang="en-US" dirty="0"/>
              <a:t>Examine logical operators</a:t>
            </a:r>
          </a:p>
          <a:p>
            <a:pPr lvl="1"/>
            <a:r>
              <a:rPr lang="en-US" dirty="0"/>
              <a:t>Explore how to form and evaluate logical (Boolean) expressions</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latin typeface="+mn-lt"/>
              </a:rPr>
              <a:t>Objectives (2 of 2)</a:t>
            </a:r>
          </a:p>
        </p:txBody>
      </p:sp>
      <p:sp>
        <p:nvSpPr>
          <p:cNvPr id="15363" name="Rectangle 3"/>
          <p:cNvSpPr>
            <a:spLocks noGrp="1" noChangeArrowheads="1"/>
          </p:cNvSpPr>
          <p:nvPr>
            <p:ph idx="1"/>
          </p:nvPr>
        </p:nvSpPr>
        <p:spPr>
          <a:xfrm>
            <a:off x="365125" y="1538818"/>
            <a:ext cx="8415338" cy="2303708"/>
          </a:xfrm>
        </p:spPr>
        <p:txBody>
          <a:bodyPr/>
          <a:lstStyle/>
          <a:p>
            <a:pPr lvl="1">
              <a:defRPr/>
            </a:pPr>
            <a:r>
              <a:rPr lang="en-US" dirty="0"/>
              <a:t>Learn how relational operators work with the </a:t>
            </a:r>
            <a:r>
              <a:rPr lang="en-US" dirty="0">
                <a:latin typeface="Courier New" panose="02070309020205020404" pitchFamily="49" charset="0"/>
                <a:cs typeface="Courier New" panose="02070309020205020404" pitchFamily="49" charset="0"/>
              </a:rPr>
              <a:t>string</a:t>
            </a:r>
            <a:r>
              <a:rPr lang="en-US" dirty="0"/>
              <a:t> type</a:t>
            </a:r>
          </a:p>
          <a:p>
            <a:pPr lvl="1">
              <a:defRPr/>
            </a:pPr>
            <a:r>
              <a:rPr lang="en-US" dirty="0"/>
              <a:t>Become aware of short-circuit evaluation</a:t>
            </a:r>
          </a:p>
          <a:p>
            <a:pPr lvl="1">
              <a:defRPr/>
            </a:pPr>
            <a:r>
              <a:rPr lang="en-US" dirty="0"/>
              <a:t>Learn how the conditional operator, </a:t>
            </a:r>
            <a:r>
              <a:rPr lang="en-US" dirty="0">
                <a:latin typeface="Courier New" panose="02070309020205020404" pitchFamily="49" charset="0"/>
                <a:cs typeface="Courier New" panose="02070309020205020404" pitchFamily="49" charset="0"/>
              </a:rPr>
              <a:t>?:</a:t>
            </a:r>
            <a:r>
              <a:rPr lang="en-US" dirty="0"/>
              <a:t>, works</a:t>
            </a:r>
          </a:p>
          <a:p>
            <a:pPr lvl="1">
              <a:defRPr/>
            </a:pPr>
            <a:r>
              <a:rPr lang="en-US" dirty="0"/>
              <a:t>Learn how to use pseudocode to develop, test, and debug a program</a:t>
            </a:r>
          </a:p>
          <a:p>
            <a:pPr lvl="1"/>
            <a:r>
              <a:rPr lang="en-US" altLang="en-US" dirty="0"/>
              <a:t>Discover how to use a </a:t>
            </a:r>
            <a:r>
              <a:rPr lang="en-US" altLang="en-US" dirty="0">
                <a:latin typeface="Courier New" pitchFamily="49" charset="0"/>
                <a:cs typeface="Courier New" pitchFamily="49" charset="0"/>
              </a:rPr>
              <a:t>switch</a:t>
            </a:r>
            <a:r>
              <a:rPr lang="en-US" altLang="en-US" dirty="0"/>
              <a:t> statement in a program</a:t>
            </a:r>
          </a:p>
          <a:p>
            <a:pPr lvl="1"/>
            <a:r>
              <a:rPr lang="en-US" altLang="en-US" dirty="0"/>
              <a:t>Learn how to avoid bugs by avoiding partially understood concepts</a:t>
            </a:r>
          </a:p>
          <a:p>
            <a:pPr lvl="1"/>
            <a:r>
              <a:rPr lang="en-US" altLang="en-US" dirty="0"/>
              <a:t>Learn how to use the </a:t>
            </a:r>
            <a:r>
              <a:rPr lang="en-US" altLang="en-US" dirty="0">
                <a:latin typeface="Courier New" pitchFamily="49" charset="0"/>
                <a:cs typeface="Courier New" pitchFamily="49" charset="0"/>
              </a:rPr>
              <a:t>assert</a:t>
            </a:r>
            <a:r>
              <a:rPr lang="en-US" altLang="en-US" dirty="0"/>
              <a:t> function to terminate a program</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a:latin typeface="+mn-lt"/>
              </a:rPr>
              <a:t>Control Structures (1 of 2)</a:t>
            </a:r>
          </a:p>
        </p:txBody>
      </p:sp>
      <p:sp>
        <p:nvSpPr>
          <p:cNvPr id="19459" name="Rectangle 3"/>
          <p:cNvSpPr>
            <a:spLocks noGrp="1" noChangeArrowheads="1"/>
          </p:cNvSpPr>
          <p:nvPr>
            <p:ph idx="1"/>
          </p:nvPr>
        </p:nvSpPr>
        <p:spPr>
          <a:xfrm>
            <a:off x="365125" y="1538818"/>
            <a:ext cx="8415338" cy="2779222"/>
          </a:xfrm>
        </p:spPr>
        <p:txBody>
          <a:bodyPr/>
          <a:lstStyle/>
          <a:p>
            <a:pPr eaLnBrk="1" hangingPunct="1"/>
            <a:r>
              <a:rPr lang="en-US" altLang="en-US" dirty="0"/>
              <a:t>A computer can proceed:</a:t>
            </a:r>
          </a:p>
          <a:p>
            <a:pPr lvl="1" eaLnBrk="1" hangingPunct="1"/>
            <a:r>
              <a:rPr lang="en-US" altLang="en-US" dirty="0"/>
              <a:t>In sequence</a:t>
            </a:r>
          </a:p>
          <a:p>
            <a:pPr lvl="1" eaLnBrk="1" hangingPunct="1"/>
            <a:r>
              <a:rPr lang="en-US" altLang="en-US" dirty="0"/>
              <a:t>Selectively (branch): making a choice</a:t>
            </a:r>
          </a:p>
          <a:p>
            <a:pPr lvl="1" eaLnBrk="1" hangingPunct="1"/>
            <a:r>
              <a:rPr lang="en-US" altLang="en-US" dirty="0"/>
              <a:t>Repetitively: looping</a:t>
            </a:r>
          </a:p>
          <a:p>
            <a:pPr lvl="1" eaLnBrk="1" hangingPunct="1"/>
            <a:r>
              <a:rPr lang="en-US" altLang="en-US" dirty="0"/>
              <a:t>By calling a function</a:t>
            </a:r>
          </a:p>
          <a:p>
            <a:pPr eaLnBrk="1" hangingPunct="1"/>
            <a:r>
              <a:rPr lang="en-US" altLang="en-US" dirty="0"/>
              <a:t>The two most common control structures are:</a:t>
            </a:r>
          </a:p>
          <a:p>
            <a:pPr lvl="1" eaLnBrk="1" hangingPunct="1"/>
            <a:r>
              <a:rPr lang="en-US" altLang="en-US" dirty="0"/>
              <a:t>Selection</a:t>
            </a:r>
          </a:p>
          <a:p>
            <a:pPr lvl="1" eaLnBrk="1" hangingPunct="1"/>
            <a:r>
              <a:rPr lang="en-US" altLang="en-US" dirty="0"/>
              <a:t>Repetition</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8852</TotalTime>
  <Words>3747</Words>
  <Application>Microsoft Office PowerPoint</Application>
  <PresentationFormat>On-screen Show (4:3)</PresentationFormat>
  <Paragraphs>492</Paragraphs>
  <Slides>67</Slides>
  <Notes>34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67</vt:i4>
      </vt:variant>
    </vt:vector>
  </HeadingPairs>
  <TitlesOfParts>
    <vt:vector size="77" baseType="lpstr">
      <vt:lpstr>CourierStd-Bold</vt:lpstr>
      <vt:lpstr>WarnockPro-Regular</vt:lpstr>
      <vt:lpstr>Arial</vt:lpstr>
      <vt:lpstr>Calibri</vt:lpstr>
      <vt:lpstr>Calibri Light</vt:lpstr>
      <vt:lpstr>Courier New</vt:lpstr>
      <vt:lpstr>Malik_cpp</vt:lpstr>
      <vt:lpstr>3_Malik_cpp</vt:lpstr>
      <vt:lpstr>2_Malik_cpp</vt:lpstr>
      <vt:lpstr>1_Malik_cpp</vt:lpstr>
      <vt:lpstr>Chapter 4</vt:lpstr>
      <vt:lpstr>Review</vt:lpstr>
      <vt:lpstr>PowerPoint Presentation</vt:lpstr>
      <vt:lpstr>PowerPoint Presentation</vt:lpstr>
      <vt:lpstr>PowerPoint Presentation</vt:lpstr>
      <vt:lpstr>PowerPoint Presentation</vt:lpstr>
      <vt:lpstr>Objectives (1 of 2)</vt:lpstr>
      <vt:lpstr>Objectives (2 of 2)</vt:lpstr>
      <vt:lpstr>Control Structures (1 of 2)</vt:lpstr>
      <vt:lpstr>Control Structures (2 of 2)</vt:lpstr>
      <vt:lpstr>Selection: if and if...else</vt:lpstr>
      <vt:lpstr>Relational Operators</vt:lpstr>
      <vt:lpstr>Relational Operators and Simple Data Types</vt:lpstr>
      <vt:lpstr>Comparing Characters</vt:lpstr>
      <vt:lpstr>One-Way Selection (1 of 2)</vt:lpstr>
      <vt:lpstr>One-Way Selection (2 of 2)</vt:lpstr>
      <vt:lpstr>Two-Way Selection (1 of 2)</vt:lpstr>
      <vt:lpstr>Two-Way Selection (2 of 2)</vt:lpstr>
      <vt:lpstr>int Data Type and Logical (Boolean) Expressions</vt:lpstr>
      <vt:lpstr>bool Data Type and Logical (Boolean) Expressions</vt:lpstr>
      <vt:lpstr>Logical (Boolean) Operators and Logical Expressions (1 of 5)</vt:lpstr>
      <vt:lpstr>Logical (Boolean) Operators and Logical Expressions (2 of 5)</vt:lpstr>
      <vt:lpstr>Logical (Boolean) Operators and Logical Expressions (3 of 5)</vt:lpstr>
      <vt:lpstr>Logical (Boolean) Operators and Logical Expressions (4 of 5)</vt:lpstr>
      <vt:lpstr>Logical (Boolean) Operators and Logical Expressions (5 of 5)</vt:lpstr>
      <vt:lpstr>Order of Precedence (1 of 5)</vt:lpstr>
      <vt:lpstr>Order of Precedence (2 of 5)</vt:lpstr>
      <vt:lpstr>Order of Precedence (3 of 5)</vt:lpstr>
      <vt:lpstr>Order of Precedence (4 of 5)</vt:lpstr>
      <vt:lpstr>Order of Precedence (5 of 5)</vt:lpstr>
      <vt:lpstr>Relational Operators and the string Type (1 of 5)</vt:lpstr>
      <vt:lpstr>Relational Operators and the string Type (2 of 5)</vt:lpstr>
      <vt:lpstr>Relational Operators and the string Type (3 of 5)</vt:lpstr>
      <vt:lpstr>Relational Operators and the string Type (4 of 5)</vt:lpstr>
      <vt:lpstr>Relational Operators and the string Type (5 of 5)</vt:lpstr>
      <vt:lpstr>Compound (Block of) Statements (1 of 2)</vt:lpstr>
      <vt:lpstr>Compound (Block of) Statements (2 of 2)</vt:lpstr>
      <vt:lpstr>Multiple Selections: Nested if (1 of 2)</vt:lpstr>
      <vt:lpstr>Multiple Selections: Nested if (2 of 2)</vt:lpstr>
      <vt:lpstr>Ex. 1</vt:lpstr>
      <vt:lpstr>Comparing if…else Statements with a Series of if Statements (1 of 2)</vt:lpstr>
      <vt:lpstr>Comparing if…else Statements with a Series of if Statements (2 of 2)</vt:lpstr>
      <vt:lpstr>Short-Circuit Evaluation</vt:lpstr>
      <vt:lpstr>Comparing Floating-Point Numbers for Equality: A Precaution</vt:lpstr>
      <vt:lpstr>Associativity of Relational Operators: A Precaution (1 of 2)</vt:lpstr>
      <vt:lpstr>Associativity of Relational Operators: A Precaution (2 of 2)</vt:lpstr>
      <vt:lpstr>Avoiding Bugs by Avoiding Partially Understood Concepts and Techniques</vt:lpstr>
      <vt:lpstr>Input Failure and the if Statement</vt:lpstr>
      <vt:lpstr>Confusion Between the Equality (==) and Assignment (=) Operators</vt:lpstr>
      <vt:lpstr>Conditional Operator (?:)</vt:lpstr>
      <vt:lpstr>Example 1</vt:lpstr>
      <vt:lpstr>Example 1 Extension</vt:lpstr>
      <vt:lpstr>Exercise 1</vt:lpstr>
      <vt:lpstr>Program Style and Form (Revisited): Indentation</vt:lpstr>
      <vt:lpstr>Using Pseudocode to Develop, Test, and Debug a Program</vt:lpstr>
      <vt:lpstr>switch Structures (1 of 4)</vt:lpstr>
      <vt:lpstr>switch Structures (2 of 4)</vt:lpstr>
      <vt:lpstr>switch Structures (3 of 4)</vt:lpstr>
      <vt:lpstr>switch Structures (4 of 4)</vt:lpstr>
      <vt:lpstr>Avoiding Bugs: Revisited </vt:lpstr>
      <vt:lpstr>Exercise 2</vt:lpstr>
      <vt:lpstr>Terminating a Program with the assert Function</vt:lpstr>
      <vt:lpstr>The assert Function (1 of 2)</vt:lpstr>
      <vt:lpstr>The assert Function (2 of 2)</vt:lpstr>
      <vt:lpstr>Quick Review (1 of 3)</vt:lpstr>
      <vt:lpstr>Quick Review (2 of 3)</vt:lpstr>
      <vt:lpstr>Quick Review (3 of 3)</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Ang</dc:creator>
  <cp:lastModifiedBy>Qian, Cheng</cp:lastModifiedBy>
  <cp:revision>465</cp:revision>
  <cp:lastPrinted>2009-04-22T19:24:48Z</cp:lastPrinted>
  <dcterms:created xsi:type="dcterms:W3CDTF">2002-07-27T03:19:07Z</dcterms:created>
  <dcterms:modified xsi:type="dcterms:W3CDTF">2024-09-12T01:26:33Z</dcterms:modified>
</cp:coreProperties>
</file>