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939" r:id="rId1"/>
  </p:sldMasterIdLst>
  <p:notesMasterIdLst>
    <p:notesMasterId r:id="rId52"/>
  </p:notesMasterIdLst>
  <p:sldIdLst>
    <p:sldId id="333" r:id="rId2"/>
    <p:sldId id="261" r:id="rId3"/>
    <p:sldId id="324" r:id="rId4"/>
    <p:sldId id="260" r:id="rId5"/>
    <p:sldId id="341" r:id="rId6"/>
    <p:sldId id="342" r:id="rId7"/>
    <p:sldId id="343" r:id="rId8"/>
    <p:sldId id="335" r:id="rId9"/>
    <p:sldId id="344" r:id="rId10"/>
    <p:sldId id="345" r:id="rId11"/>
    <p:sldId id="316" r:id="rId12"/>
    <p:sldId id="346" r:id="rId13"/>
    <p:sldId id="347" r:id="rId14"/>
    <p:sldId id="267" r:id="rId15"/>
    <p:sldId id="336" r:id="rId16"/>
    <p:sldId id="348" r:id="rId17"/>
    <p:sldId id="357" r:id="rId18"/>
    <p:sldId id="356" r:id="rId19"/>
    <p:sldId id="358" r:id="rId20"/>
    <p:sldId id="359" r:id="rId21"/>
    <p:sldId id="289" r:id="rId22"/>
    <p:sldId id="292" r:id="rId23"/>
    <p:sldId id="293" r:id="rId24"/>
    <p:sldId id="298" r:id="rId25"/>
    <p:sldId id="299" r:id="rId26"/>
    <p:sldId id="300" r:id="rId27"/>
    <p:sldId id="349" r:id="rId28"/>
    <p:sldId id="350" r:id="rId29"/>
    <p:sldId id="270" r:id="rId30"/>
    <p:sldId id="311" r:id="rId31"/>
    <p:sldId id="355" r:id="rId32"/>
    <p:sldId id="354" r:id="rId33"/>
    <p:sldId id="320" r:id="rId34"/>
    <p:sldId id="338" r:id="rId35"/>
    <p:sldId id="351" r:id="rId36"/>
    <p:sldId id="339" r:id="rId37"/>
    <p:sldId id="277" r:id="rId38"/>
    <p:sldId id="314" r:id="rId39"/>
    <p:sldId id="340" r:id="rId40"/>
    <p:sldId id="353" r:id="rId41"/>
    <p:sldId id="323" r:id="rId42"/>
    <p:sldId id="278" r:id="rId43"/>
    <p:sldId id="280" r:id="rId44"/>
    <p:sldId id="352" r:id="rId45"/>
    <p:sldId id="360" r:id="rId46"/>
    <p:sldId id="330" r:id="rId47"/>
    <p:sldId id="331" r:id="rId48"/>
    <p:sldId id="302" r:id="rId49"/>
    <p:sldId id="303" r:id="rId50"/>
    <p:sldId id="304" r:id="rId51"/>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Courier New" pitchFamily="49" charset="0"/>
        <a:ea typeface="+mn-ea"/>
        <a:cs typeface="+mn-cs"/>
      </a:defRPr>
    </a:lvl1pPr>
    <a:lvl2pPr marL="457200" algn="l" rtl="0" fontAlgn="base">
      <a:spcBef>
        <a:spcPct val="0"/>
      </a:spcBef>
      <a:spcAft>
        <a:spcPct val="0"/>
      </a:spcAft>
      <a:defRPr kern="1200">
        <a:solidFill>
          <a:schemeClr val="tx1"/>
        </a:solidFill>
        <a:latin typeface="Courier New" pitchFamily="49" charset="0"/>
        <a:ea typeface="+mn-ea"/>
        <a:cs typeface="+mn-cs"/>
      </a:defRPr>
    </a:lvl2pPr>
    <a:lvl3pPr marL="914400" algn="l" rtl="0" fontAlgn="base">
      <a:spcBef>
        <a:spcPct val="0"/>
      </a:spcBef>
      <a:spcAft>
        <a:spcPct val="0"/>
      </a:spcAft>
      <a:defRPr kern="1200">
        <a:solidFill>
          <a:schemeClr val="tx1"/>
        </a:solidFill>
        <a:latin typeface="Courier New" pitchFamily="49" charset="0"/>
        <a:ea typeface="+mn-ea"/>
        <a:cs typeface="+mn-cs"/>
      </a:defRPr>
    </a:lvl3pPr>
    <a:lvl4pPr marL="1371600" algn="l" rtl="0" fontAlgn="base">
      <a:spcBef>
        <a:spcPct val="0"/>
      </a:spcBef>
      <a:spcAft>
        <a:spcPct val="0"/>
      </a:spcAft>
      <a:defRPr kern="1200">
        <a:solidFill>
          <a:schemeClr val="tx1"/>
        </a:solidFill>
        <a:latin typeface="Courier New" pitchFamily="49" charset="0"/>
        <a:ea typeface="+mn-ea"/>
        <a:cs typeface="+mn-cs"/>
      </a:defRPr>
    </a:lvl4pPr>
    <a:lvl5pPr marL="1828800" algn="l" rtl="0" fontAlgn="base">
      <a:spcBef>
        <a:spcPct val="0"/>
      </a:spcBef>
      <a:spcAft>
        <a:spcPct val="0"/>
      </a:spcAft>
      <a:defRPr kern="1200">
        <a:solidFill>
          <a:schemeClr val="tx1"/>
        </a:solidFill>
        <a:latin typeface="Courier New" pitchFamily="49" charset="0"/>
        <a:ea typeface="+mn-ea"/>
        <a:cs typeface="+mn-cs"/>
      </a:defRPr>
    </a:lvl5pPr>
    <a:lvl6pPr marL="2286000" algn="l" defTabSz="914400" rtl="0" eaLnBrk="1" latinLnBrk="0" hangingPunct="1">
      <a:defRPr kern="1200">
        <a:solidFill>
          <a:schemeClr val="tx1"/>
        </a:solidFill>
        <a:latin typeface="Courier New" pitchFamily="49" charset="0"/>
        <a:ea typeface="+mn-ea"/>
        <a:cs typeface="+mn-cs"/>
      </a:defRPr>
    </a:lvl6pPr>
    <a:lvl7pPr marL="2743200" algn="l" defTabSz="914400" rtl="0" eaLnBrk="1" latinLnBrk="0" hangingPunct="1">
      <a:defRPr kern="1200">
        <a:solidFill>
          <a:schemeClr val="tx1"/>
        </a:solidFill>
        <a:latin typeface="Courier New" pitchFamily="49" charset="0"/>
        <a:ea typeface="+mn-ea"/>
        <a:cs typeface="+mn-cs"/>
      </a:defRPr>
    </a:lvl7pPr>
    <a:lvl8pPr marL="3200400" algn="l" defTabSz="914400" rtl="0" eaLnBrk="1" latinLnBrk="0" hangingPunct="1">
      <a:defRPr kern="1200">
        <a:solidFill>
          <a:schemeClr val="tx1"/>
        </a:solidFill>
        <a:latin typeface="Courier New" pitchFamily="49" charset="0"/>
        <a:ea typeface="+mn-ea"/>
        <a:cs typeface="+mn-cs"/>
      </a:defRPr>
    </a:lvl8pPr>
    <a:lvl9pPr marL="3657600" algn="l" defTabSz="914400" rtl="0" eaLnBrk="1" latinLnBrk="0" hangingPunct="1">
      <a:defRPr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55C91"/>
    <a:srgbClr val="055CAD"/>
    <a:srgbClr val="638DAD"/>
    <a:srgbClr val="00A589"/>
    <a:srgbClr val="3333FF"/>
    <a:srgbClr val="333399"/>
    <a:srgbClr val="B2B2B2"/>
    <a:srgbClr val="800000"/>
    <a:srgbClr val="9966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59" autoAdjust="0"/>
    <p:restoredTop sz="94687" autoAdjust="0"/>
  </p:normalViewPr>
  <p:slideViewPr>
    <p:cSldViewPr>
      <p:cViewPr varScale="1">
        <p:scale>
          <a:sx n="78" d="100"/>
          <a:sy n="78" d="100"/>
        </p:scale>
        <p:origin x="725" y="62"/>
      </p:cViewPr>
      <p:guideLst>
        <p:guide orient="horz" pos="912"/>
        <p:guide pos="7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41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dirty="0"/>
          </a:p>
        </p:txBody>
      </p:sp>
      <p:sp>
        <p:nvSpPr>
          <p:cNvPr id="264195"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dirty="0"/>
          </a:p>
        </p:txBody>
      </p:sp>
      <p:sp>
        <p:nvSpPr>
          <p:cNvPr id="6349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64197"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64198"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dirty="0"/>
          </a:p>
        </p:txBody>
      </p:sp>
      <p:sp>
        <p:nvSpPr>
          <p:cNvPr id="264199"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charset="0"/>
              </a:defRPr>
            </a:lvl1pPr>
          </a:lstStyle>
          <a:p>
            <a:pPr>
              <a:defRPr/>
            </a:pPr>
            <a:fld id="{20849F58-3C7B-4116-B7F8-CE1BF282C003}" type="slidenum">
              <a:rPr lang="en-US"/>
              <a:pPr>
                <a:defRPr/>
              </a:pPr>
              <a:t>‹#›</a:t>
            </a:fld>
            <a:endParaRPr lang="en-US" dirty="0"/>
          </a:p>
        </p:txBody>
      </p:sp>
    </p:spTree>
    <p:extLst>
      <p:ext uri="{BB962C8B-B14F-4D97-AF65-F5344CB8AC3E}">
        <p14:creationId xmlns:p14="http://schemas.microsoft.com/office/powerpoint/2010/main" val="38358961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45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CCA22AF-6B76-4FAF-870A-D1A4236398C9}" type="slidenum">
              <a:rPr kumimoji="0" lang="en-US" altLang="en-US" smtClean="0"/>
              <a:pPr eaLnBrk="1" hangingPunct="1">
                <a:spcBef>
                  <a:spcPct val="0"/>
                </a:spcBef>
              </a:pPr>
              <a:t>1</a:t>
            </a:fld>
            <a:endParaRPr kumimoji="0"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Image Placeholder 1"/>
          <p:cNvSpPr>
            <a:spLocks noGrp="1" noRot="1" noChangeAspect="1" noTextEdit="1"/>
          </p:cNvSpPr>
          <p:nvPr>
            <p:ph type="sldImg"/>
          </p:nvPr>
        </p:nvSpPr>
        <p:spPr>
          <a:ln/>
        </p:spPr>
      </p:sp>
      <p:sp>
        <p:nvSpPr>
          <p:cNvPr id="870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70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CD74992-8D8E-407A-8ACA-20B7E7845386}" type="slidenum">
              <a:rPr kumimoji="0" lang="en-US" altLang="en-US" smtClean="0"/>
              <a:pPr eaLnBrk="1" hangingPunct="1">
                <a:spcBef>
                  <a:spcPct val="0"/>
                </a:spcBef>
              </a:pPr>
              <a:t>22</a:t>
            </a:fld>
            <a:endParaRPr kumimoji="0"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55C28DC-A9C9-4C8D-99CA-1D28F6DFAE0E}" type="slidenum">
              <a:rPr kumimoji="0" lang="en-US" altLang="en-US" smtClean="0"/>
              <a:pPr eaLnBrk="1" hangingPunct="1">
                <a:spcBef>
                  <a:spcPct val="0"/>
                </a:spcBef>
              </a:pPr>
              <a:t>23</a:t>
            </a:fld>
            <a:endParaRPr kumimoji="0"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4B4F178-49DE-4400-9054-9B7328D587C1}" type="slidenum">
              <a:rPr kumimoji="0" lang="en-US" altLang="en-US" smtClean="0"/>
              <a:pPr eaLnBrk="1" hangingPunct="1">
                <a:spcBef>
                  <a:spcPct val="0"/>
                </a:spcBef>
              </a:pPr>
              <a:t>24</a:t>
            </a:fld>
            <a:endParaRPr kumimoji="0"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CEE3AB94-3493-47A6-87DC-9205681DA9B5}" type="slidenum">
              <a:rPr kumimoji="0" lang="en-US" altLang="en-US" smtClean="0"/>
              <a:pPr eaLnBrk="1" hangingPunct="1">
                <a:spcBef>
                  <a:spcPct val="0"/>
                </a:spcBef>
              </a:pPr>
              <a:t>25</a:t>
            </a:fld>
            <a:endParaRPr kumimoji="0"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p:cNvSpPr>
            <a:spLocks noGrp="1" noRot="1" noChangeAspect="1" noTextEdit="1"/>
          </p:cNvSpPr>
          <p:nvPr>
            <p:ph type="sldImg"/>
          </p:nvPr>
        </p:nvSpPr>
        <p:spPr>
          <a:ln/>
        </p:spPr>
      </p:sp>
      <p:sp>
        <p:nvSpPr>
          <p:cNvPr id="911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11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AC9298D9-BD42-4FCB-8C99-1FC0E5B37AD5}" type="slidenum">
              <a:rPr kumimoji="0" lang="en-US" altLang="en-US" smtClean="0"/>
              <a:pPr eaLnBrk="1" hangingPunct="1">
                <a:spcBef>
                  <a:spcPct val="0"/>
                </a:spcBef>
              </a:pPr>
              <a:t>26</a:t>
            </a:fld>
            <a:endParaRPr kumimoji="0"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p:cNvSpPr>
            <a:spLocks noGrp="1" noRot="1" noChangeAspect="1" noTextEdit="1"/>
          </p:cNvSpPr>
          <p:nvPr>
            <p:ph type="sldImg"/>
          </p:nvPr>
        </p:nvSpPr>
        <p:spPr>
          <a:ln/>
        </p:spPr>
      </p:sp>
      <p:sp>
        <p:nvSpPr>
          <p:cNvPr id="9523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523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5281F8C-5717-4C9D-BCB9-04A587D31858}" type="slidenum">
              <a:rPr kumimoji="0" lang="en-US" altLang="en-US" smtClean="0"/>
              <a:pPr eaLnBrk="1" hangingPunct="1">
                <a:spcBef>
                  <a:spcPct val="0"/>
                </a:spcBef>
              </a:pPr>
              <a:t>29</a:t>
            </a:fld>
            <a:endParaRPr kumimoji="0"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C1CCEAD-DBF4-41BF-BEB0-AC5E618FD5CC}" type="slidenum">
              <a:rPr kumimoji="0" lang="en-US" altLang="en-US" smtClean="0"/>
              <a:pPr eaLnBrk="1" hangingPunct="1">
                <a:spcBef>
                  <a:spcPct val="0"/>
                </a:spcBef>
              </a:pPr>
              <a:t>30</a:t>
            </a:fld>
            <a:endParaRPr kumimoji="0"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26BC71C7-8121-40FF-AF13-28E14FC77215}" type="slidenum">
              <a:rPr kumimoji="0" lang="en-US" altLang="en-US" smtClean="0"/>
              <a:pPr eaLnBrk="1" hangingPunct="1">
                <a:spcBef>
                  <a:spcPct val="0"/>
                </a:spcBef>
              </a:pPr>
              <a:t>33</a:t>
            </a:fld>
            <a:endParaRPr kumimoji="0"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Image Placeholder 1"/>
          <p:cNvSpPr>
            <a:spLocks noGrp="1" noRot="1" noChangeAspect="1" noTextEdit="1"/>
          </p:cNvSpPr>
          <p:nvPr>
            <p:ph type="sldImg"/>
          </p:nvPr>
        </p:nvSpPr>
        <p:spPr>
          <a:ln/>
        </p:spPr>
      </p:sp>
      <p:sp>
        <p:nvSpPr>
          <p:cNvPr id="10035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035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064D1F8C-E22F-4EC2-9526-F7E17C777643}" type="slidenum">
              <a:rPr kumimoji="0" lang="en-US" altLang="en-US" smtClean="0"/>
              <a:pPr eaLnBrk="1" hangingPunct="1">
                <a:spcBef>
                  <a:spcPct val="0"/>
                </a:spcBef>
              </a:pPr>
              <a:t>34</a:t>
            </a:fld>
            <a:endParaRPr kumimoji="0"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E8D4892-A7FD-4267-A714-12505B5CF67A}" type="slidenum">
              <a:rPr kumimoji="0" lang="en-US" altLang="en-US" smtClean="0"/>
              <a:pPr eaLnBrk="1" hangingPunct="1">
                <a:spcBef>
                  <a:spcPct val="0"/>
                </a:spcBef>
              </a:pPr>
              <a:t>36</a:t>
            </a:fld>
            <a:endParaRPr kumimoji="0"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55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8AA762CD-0D5F-41A8-908C-9428CA2310DB}" type="slidenum">
              <a:rPr kumimoji="0" lang="en-US" altLang="en-US" smtClean="0"/>
              <a:pPr eaLnBrk="1" hangingPunct="1">
                <a:spcBef>
                  <a:spcPct val="0"/>
                </a:spcBef>
              </a:pPr>
              <a:t>2</a:t>
            </a:fld>
            <a:endParaRPr kumimoji="0"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Image Placeholder 1"/>
          <p:cNvSpPr>
            <a:spLocks noGrp="1" noRot="1" noChangeAspect="1" noTextEdit="1"/>
          </p:cNvSpPr>
          <p:nvPr>
            <p:ph type="sldImg"/>
          </p:nvPr>
        </p:nvSpPr>
        <p:spPr>
          <a:ln/>
        </p:spPr>
      </p:sp>
      <p:sp>
        <p:nvSpPr>
          <p:cNvPr id="1034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34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E4A4EA1-2C3C-42EF-8AEE-DB40D4057761}" type="slidenum">
              <a:rPr kumimoji="0" lang="en-US" altLang="en-US" smtClean="0"/>
              <a:pPr eaLnBrk="1" hangingPunct="1">
                <a:spcBef>
                  <a:spcPct val="0"/>
                </a:spcBef>
              </a:pPr>
              <a:t>37</a:t>
            </a:fld>
            <a:endParaRPr kumimoji="0"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Image Placeholder 1"/>
          <p:cNvSpPr>
            <a:spLocks noGrp="1" noRot="1" noChangeAspect="1" noTextEdit="1"/>
          </p:cNvSpPr>
          <p:nvPr>
            <p:ph type="sldImg"/>
          </p:nvPr>
        </p:nvSpPr>
        <p:spPr>
          <a:ln/>
        </p:spPr>
      </p:sp>
      <p:sp>
        <p:nvSpPr>
          <p:cNvPr id="1044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44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7EEC015-BA99-45DA-A615-FB6AEC89D446}" type="slidenum">
              <a:rPr kumimoji="0" lang="en-US" altLang="en-US" smtClean="0"/>
              <a:pPr eaLnBrk="1" hangingPunct="1">
                <a:spcBef>
                  <a:spcPct val="0"/>
                </a:spcBef>
              </a:pPr>
              <a:t>38</a:t>
            </a:fld>
            <a:endParaRPr kumimoji="0"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Image Placeholder 1"/>
          <p:cNvSpPr>
            <a:spLocks noGrp="1" noRot="1" noChangeAspect="1" noTextEdit="1"/>
          </p:cNvSpPr>
          <p:nvPr>
            <p:ph type="sldImg"/>
          </p:nvPr>
        </p:nvSpPr>
        <p:spPr>
          <a:ln/>
        </p:spPr>
      </p:sp>
      <p:sp>
        <p:nvSpPr>
          <p:cNvPr id="1064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65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44563FC-DA23-420E-828C-111A0094A156}" type="slidenum">
              <a:rPr kumimoji="0" lang="en-US" altLang="en-US" smtClean="0"/>
              <a:pPr eaLnBrk="1" hangingPunct="1">
                <a:spcBef>
                  <a:spcPct val="0"/>
                </a:spcBef>
              </a:pPr>
              <a:t>41</a:t>
            </a:fld>
            <a:endParaRPr kumimoji="0"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D6F683AF-CCCF-4EEF-83B4-7E0C08BA45FA}" type="slidenum">
              <a:rPr kumimoji="0" lang="en-US" altLang="en-US" smtClean="0"/>
              <a:pPr eaLnBrk="1" hangingPunct="1">
                <a:spcBef>
                  <a:spcPct val="0"/>
                </a:spcBef>
              </a:pPr>
              <a:t>42</a:t>
            </a:fld>
            <a:endParaRPr kumimoji="0"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11E01F8-7F4A-4321-910C-039AFBAF0D20}" type="slidenum">
              <a:rPr kumimoji="0" lang="en-US" altLang="en-US" smtClean="0"/>
              <a:pPr eaLnBrk="1" hangingPunct="1">
                <a:spcBef>
                  <a:spcPct val="0"/>
                </a:spcBef>
              </a:pPr>
              <a:t>43</a:t>
            </a:fld>
            <a:endParaRPr kumimoji="0"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B26564E-0C94-4F29-9A97-859F0ACBB330}" type="slidenum">
              <a:rPr kumimoji="0" lang="en-US" altLang="en-US" smtClean="0"/>
              <a:pPr eaLnBrk="1" hangingPunct="1">
                <a:spcBef>
                  <a:spcPct val="0"/>
                </a:spcBef>
              </a:pPr>
              <a:t>46</a:t>
            </a:fld>
            <a:endParaRPr kumimoji="0"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EB91B777-D784-4882-9410-578EF6E6DE42}" type="slidenum">
              <a:rPr kumimoji="0" lang="en-US" altLang="en-US" smtClean="0"/>
              <a:pPr eaLnBrk="1" hangingPunct="1">
                <a:spcBef>
                  <a:spcPct val="0"/>
                </a:spcBef>
              </a:pPr>
              <a:t>47</a:t>
            </a:fld>
            <a:endParaRPr kumimoji="0"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39FCDF9-2D54-483B-B1CD-9B768282D1C6}" type="slidenum">
              <a:rPr kumimoji="0" lang="en-US" altLang="en-US" smtClean="0"/>
              <a:pPr eaLnBrk="1" hangingPunct="1">
                <a:spcBef>
                  <a:spcPct val="0"/>
                </a:spcBef>
              </a:pPr>
              <a:t>48</a:t>
            </a:fld>
            <a:endParaRPr kumimoji="0"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Slide Image Placeholder 1"/>
          <p:cNvSpPr>
            <a:spLocks noGrp="1" noRot="1" noChangeAspect="1" noTextEdit="1"/>
          </p:cNvSpPr>
          <p:nvPr>
            <p:ph type="sldImg"/>
          </p:nvPr>
        </p:nvSpPr>
        <p:spPr>
          <a:ln/>
        </p:spPr>
      </p:sp>
      <p:sp>
        <p:nvSpPr>
          <p:cNvPr id="1146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46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20CBAEA-530A-49AA-8067-52E30A36A3F4}" type="slidenum">
              <a:rPr kumimoji="0" lang="en-US" altLang="en-US" smtClean="0"/>
              <a:pPr eaLnBrk="1" hangingPunct="1">
                <a:spcBef>
                  <a:spcPct val="0"/>
                </a:spcBef>
              </a:pPr>
              <a:t>49</a:t>
            </a:fld>
            <a:endParaRPr kumimoji="0"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Slide Image Placeholder 1"/>
          <p:cNvSpPr>
            <a:spLocks noGrp="1" noRot="1" noChangeAspect="1" noTextEdit="1"/>
          </p:cNvSpPr>
          <p:nvPr>
            <p:ph type="sldImg"/>
          </p:nvPr>
        </p:nvSpPr>
        <p:spPr>
          <a:ln/>
        </p:spPr>
      </p:sp>
      <p:sp>
        <p:nvSpPr>
          <p:cNvPr id="1157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57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F53A269C-26CD-4389-96F4-F09C3F37A398}" type="slidenum">
              <a:rPr kumimoji="0" lang="en-US" altLang="en-US" smtClean="0"/>
              <a:pPr eaLnBrk="1" hangingPunct="1">
                <a:spcBef>
                  <a:spcPct val="0"/>
                </a:spcBef>
              </a:pPr>
              <a:t>50</a:t>
            </a:fld>
            <a:endParaRPr kumimoji="0"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65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D894FC7-1121-4107-83DE-C3B55FFF21C7}" type="slidenum">
              <a:rPr kumimoji="0" lang="en-US" altLang="en-US" smtClean="0"/>
              <a:pPr eaLnBrk="1" hangingPunct="1">
                <a:spcBef>
                  <a:spcPct val="0"/>
                </a:spcBef>
              </a:pPr>
              <a:t>3</a:t>
            </a:fld>
            <a:endParaRPr kumimoji="0"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675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5DD1F4A-40B5-4B5F-A00A-FC01822C50A9}" type="slidenum">
              <a:rPr kumimoji="0" lang="en-US" altLang="en-US" smtClean="0"/>
              <a:pPr eaLnBrk="1" hangingPunct="1">
                <a:spcBef>
                  <a:spcPct val="0"/>
                </a:spcBef>
              </a:pPr>
              <a:t>4</a:t>
            </a:fld>
            <a:endParaRPr kumimoji="0"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27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99A008AB-75C4-44A4-BBC5-AD269AD4E182}" type="slidenum">
              <a:rPr kumimoji="0" lang="en-US" altLang="en-US" smtClean="0"/>
              <a:pPr eaLnBrk="1" hangingPunct="1">
                <a:spcBef>
                  <a:spcPct val="0"/>
                </a:spcBef>
              </a:pPr>
              <a:t>8</a:t>
            </a:fld>
            <a:endParaRPr kumimoji="0"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578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191429AF-3F0A-4E0A-A907-1FD4A6D1E16C}" type="slidenum">
              <a:rPr kumimoji="0" lang="en-US" altLang="en-US" smtClean="0"/>
              <a:pPr eaLnBrk="1" hangingPunct="1">
                <a:spcBef>
                  <a:spcPct val="0"/>
                </a:spcBef>
              </a:pPr>
              <a:t>11</a:t>
            </a:fld>
            <a:endParaRPr kumimoji="0"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BEF1C51F-B268-4FFD-9E58-32DD721FDA52}" type="slidenum">
              <a:rPr kumimoji="0" lang="en-US" altLang="en-US" smtClean="0"/>
              <a:pPr eaLnBrk="1" hangingPunct="1">
                <a:spcBef>
                  <a:spcPct val="0"/>
                </a:spcBef>
              </a:pPr>
              <a:t>14</a:t>
            </a:fld>
            <a:endParaRPr kumimoji="0"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5613804E-EF32-4537-8DC2-8FA671A9F1E2}" type="slidenum">
              <a:rPr kumimoji="0" lang="en-US" altLang="en-US" smtClean="0"/>
              <a:pPr eaLnBrk="1" hangingPunct="1">
                <a:spcBef>
                  <a:spcPct val="0"/>
                </a:spcBef>
              </a:pPr>
              <a:t>15</a:t>
            </a:fld>
            <a:endParaRPr kumimoji="0"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kumimoji="1" sz="1200">
                <a:solidFill>
                  <a:schemeClr val="tx1"/>
                </a:solidFill>
                <a:latin typeface="Arial" charset="0"/>
              </a:defRPr>
            </a:lvl1pPr>
            <a:lvl2pPr marL="742950" indent="-285750" eaLnBrk="0" hangingPunct="0">
              <a:spcBef>
                <a:spcPct val="30000"/>
              </a:spcBef>
              <a:defRPr kumimoji="1" sz="1200">
                <a:solidFill>
                  <a:schemeClr val="tx1"/>
                </a:solidFill>
                <a:latin typeface="Arial" charset="0"/>
              </a:defRPr>
            </a:lvl2pPr>
            <a:lvl3pPr marL="1143000" indent="-228600" eaLnBrk="0" hangingPunct="0">
              <a:spcBef>
                <a:spcPct val="30000"/>
              </a:spcBef>
              <a:defRPr kumimoji="1" sz="1200">
                <a:solidFill>
                  <a:schemeClr val="tx1"/>
                </a:solidFill>
                <a:latin typeface="Arial" charset="0"/>
              </a:defRPr>
            </a:lvl3pPr>
            <a:lvl4pPr marL="1600200" indent="-228600" eaLnBrk="0" hangingPunct="0">
              <a:spcBef>
                <a:spcPct val="30000"/>
              </a:spcBef>
              <a:defRPr kumimoji="1" sz="1200">
                <a:solidFill>
                  <a:schemeClr val="tx1"/>
                </a:solidFill>
                <a:latin typeface="Arial" charset="0"/>
              </a:defRPr>
            </a:lvl4pPr>
            <a:lvl5pPr marL="2057400" indent="-228600" eaLnBrk="0" hangingPunct="0">
              <a:spcBef>
                <a:spcPct val="30000"/>
              </a:spcBef>
              <a:defRPr kumimoji="1" sz="1200">
                <a:solidFill>
                  <a:schemeClr val="tx1"/>
                </a:solidFill>
                <a:latin typeface="Arial" charset="0"/>
              </a:defRPr>
            </a:lvl5pPr>
            <a:lvl6pPr marL="2514600" indent="-228600" eaLnBrk="0" fontAlgn="base" hangingPunct="0">
              <a:spcBef>
                <a:spcPct val="30000"/>
              </a:spcBef>
              <a:spcAft>
                <a:spcPct val="0"/>
              </a:spcAft>
              <a:defRPr kumimoji="1" sz="1200">
                <a:solidFill>
                  <a:schemeClr val="tx1"/>
                </a:solidFill>
                <a:latin typeface="Arial" charset="0"/>
              </a:defRPr>
            </a:lvl6pPr>
            <a:lvl7pPr marL="2971800" indent="-228600" eaLnBrk="0" fontAlgn="base" hangingPunct="0">
              <a:spcBef>
                <a:spcPct val="30000"/>
              </a:spcBef>
              <a:spcAft>
                <a:spcPct val="0"/>
              </a:spcAft>
              <a:defRPr kumimoji="1" sz="1200">
                <a:solidFill>
                  <a:schemeClr val="tx1"/>
                </a:solidFill>
                <a:latin typeface="Arial" charset="0"/>
              </a:defRPr>
            </a:lvl7pPr>
            <a:lvl8pPr marL="3429000" indent="-228600" eaLnBrk="0" fontAlgn="base" hangingPunct="0">
              <a:spcBef>
                <a:spcPct val="30000"/>
              </a:spcBef>
              <a:spcAft>
                <a:spcPct val="0"/>
              </a:spcAft>
              <a:defRPr kumimoji="1" sz="1200">
                <a:solidFill>
                  <a:schemeClr val="tx1"/>
                </a:solidFill>
                <a:latin typeface="Arial" charset="0"/>
              </a:defRPr>
            </a:lvl8pPr>
            <a:lvl9pPr marL="3886200" indent="-228600" eaLnBrk="0" fontAlgn="base" hangingPunct="0">
              <a:spcBef>
                <a:spcPct val="30000"/>
              </a:spcBef>
              <a:spcAft>
                <a:spcPct val="0"/>
              </a:spcAft>
              <a:defRPr kumimoji="1" sz="1200">
                <a:solidFill>
                  <a:schemeClr val="tx1"/>
                </a:solidFill>
                <a:latin typeface="Arial" charset="0"/>
              </a:defRPr>
            </a:lvl9pPr>
          </a:lstStyle>
          <a:p>
            <a:pPr eaLnBrk="1" hangingPunct="1">
              <a:spcBef>
                <a:spcPct val="0"/>
              </a:spcBef>
            </a:pPr>
            <a:fld id="{72A32EF9-400C-425E-B148-97CACCF25B28}" type="slidenum">
              <a:rPr kumimoji="0" lang="en-US" altLang="en-US" smtClean="0"/>
              <a:pPr eaLnBrk="1" hangingPunct="1">
                <a:spcBef>
                  <a:spcPct val="0"/>
                </a:spcBef>
              </a:pPr>
              <a:t>21</a:t>
            </a:fld>
            <a:endParaRPr kumimoji="0"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latin typeface="Arial" panose="020B0604020202020204" pitchFamily="34" charset="0"/>
                <a:cs typeface="Arial" panose="020B0604020202020204" pitchFamily="34" charset="0"/>
              </a:rPr>
              <a:t>C++ Programming: Program Design Including Data Structures, Eighth</a:t>
            </a:r>
            <a:r>
              <a:rPr lang="en-US" sz="900" baseline="0" dirty="0">
                <a:solidFill>
                  <a:schemeClr val="accent2"/>
                </a:solidFill>
                <a:latin typeface="Arial" panose="020B0604020202020204" pitchFamily="34" charset="0"/>
                <a:cs typeface="Arial" panose="020B0604020202020204" pitchFamily="34" charset="0"/>
              </a:rPr>
              <a:t> </a:t>
            </a:r>
            <a:r>
              <a:rPr lang="en-US" sz="900" dirty="0">
                <a:solidFill>
                  <a:schemeClr val="accent2"/>
                </a:solidFill>
                <a:latin typeface="Arial" panose="020B0604020202020204" pitchFamily="34" charset="0"/>
                <a:cs typeface="Arial" panose="020B0604020202020204" pitchFamily="34" charset="0"/>
              </a:rPr>
              <a:t>Edition</a:t>
            </a:r>
          </a:p>
        </p:txBody>
      </p:sp>
      <p:sp>
        <p:nvSpPr>
          <p:cNvPr id="6" name="Footer Placeholder 5"/>
          <p:cNvSpPr>
            <a:spLocks noGrp="1"/>
          </p:cNvSpPr>
          <p:nvPr>
            <p:ph type="ftr" sz="quarter" idx="10"/>
          </p:nvPr>
        </p:nvSpPr>
        <p:spPr>
          <a:xfrm>
            <a:off x="1015922" y="6456817"/>
            <a:ext cx="6399830" cy="366183"/>
          </a:xfrm>
        </p:spPr>
        <p:txBody>
          <a:bodyPr/>
          <a:lstStyle>
            <a:lvl1pP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4" name="Footer Placeholder 3">
            <a:extLst>
              <a:ext uri="{FF2B5EF4-FFF2-40B4-BE49-F238E27FC236}">
                <a16:creationId xmlns:a16="http://schemas.microsoft.com/office/drawing/2014/main" id="{2D8E5DB1-007D-4426-9D37-7E9444B597A3}"/>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Footer Placeholder 3">
            <a:extLst>
              <a:ext uri="{FF2B5EF4-FFF2-40B4-BE49-F238E27FC236}">
                <a16:creationId xmlns:a16="http://schemas.microsoft.com/office/drawing/2014/main" id="{935941AA-5E08-4DA3-BD8C-CE61DFB7F93E}"/>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t>© 2018 Cengage Learning. All Rights Reserved. May not be copied, scanned, or duplicated, in whole or in part, except for use as permitted in a license distributed with a certain product or service or otherwise on a password-protected website for classroom</a:t>
            </a:r>
            <a:endParaRPr lang="en-US" dirty="0"/>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a:t>© 2018 Cengage Learning. All Rights Reserved. May not be copied, scanned, or duplicated, in whole or in part, except for use as permitted in a license distributed with a certain product or service or otherwise on a password-protected website for classroom</a:t>
            </a:r>
            <a:endParaRPr lang="en-US" dirty="0"/>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Footer Placeholder 3">
            <a:extLst>
              <a:ext uri="{FF2B5EF4-FFF2-40B4-BE49-F238E27FC236}">
                <a16:creationId xmlns:a16="http://schemas.microsoft.com/office/drawing/2014/main" id="{3C7C5E62-7FDD-4530-B2DD-9805578ABCB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Footer Placeholder 3">
            <a:extLst>
              <a:ext uri="{FF2B5EF4-FFF2-40B4-BE49-F238E27FC236}">
                <a16:creationId xmlns:a16="http://schemas.microsoft.com/office/drawing/2014/main" id="{1475E5D6-A68A-496F-A883-C7C0C6E96CC3}"/>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5185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286001"/>
            <a:ext cx="8415338" cy="8381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45027" y="3276600"/>
            <a:ext cx="8415338" cy="8381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60661" y="4267200"/>
            <a:ext cx="8415338" cy="8381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Footer Placeholder 3">
            <a:extLst>
              <a:ext uri="{FF2B5EF4-FFF2-40B4-BE49-F238E27FC236}">
                <a16:creationId xmlns:a16="http://schemas.microsoft.com/office/drawing/2014/main" id="{FD928A9F-4825-4BEF-9681-7AC58D6C4CED}"/>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39580709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3" name="Content Placeholder 2"/>
          <p:cNvSpPr>
            <a:spLocks noGrp="1"/>
          </p:cNvSpPr>
          <p:nvPr>
            <p:ph idx="1"/>
          </p:nvPr>
        </p:nvSpPr>
        <p:spPr>
          <a:xfrm>
            <a:off x="365125" y="1538819"/>
            <a:ext cx="8415338" cy="2137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1905001"/>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94164" y="2286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82089" y="2667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82089" y="3048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82089" y="34290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5" name="Content Placeholder 2"/>
          <p:cNvSpPr>
            <a:spLocks noGrp="1"/>
          </p:cNvSpPr>
          <p:nvPr>
            <p:ph idx="16"/>
          </p:nvPr>
        </p:nvSpPr>
        <p:spPr>
          <a:xfrm>
            <a:off x="416725" y="38862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Content Placeholder 2"/>
          <p:cNvSpPr>
            <a:spLocks noGrp="1"/>
          </p:cNvSpPr>
          <p:nvPr>
            <p:ph idx="17"/>
          </p:nvPr>
        </p:nvSpPr>
        <p:spPr>
          <a:xfrm>
            <a:off x="401091" y="42672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Content Placeholder 2"/>
          <p:cNvSpPr>
            <a:spLocks noGrp="1"/>
          </p:cNvSpPr>
          <p:nvPr>
            <p:ph idx="18"/>
          </p:nvPr>
        </p:nvSpPr>
        <p:spPr>
          <a:xfrm>
            <a:off x="394164" y="46482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 name="Content Placeholder 2"/>
          <p:cNvSpPr>
            <a:spLocks noGrp="1"/>
          </p:cNvSpPr>
          <p:nvPr>
            <p:ph idx="19"/>
          </p:nvPr>
        </p:nvSpPr>
        <p:spPr>
          <a:xfrm>
            <a:off x="382089" y="50292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1" name="Content Placeholder 2"/>
          <p:cNvSpPr>
            <a:spLocks noGrp="1"/>
          </p:cNvSpPr>
          <p:nvPr>
            <p:ph idx="20"/>
          </p:nvPr>
        </p:nvSpPr>
        <p:spPr>
          <a:xfrm>
            <a:off x="394164" y="54864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
          <p:cNvSpPr>
            <a:spLocks noGrp="1"/>
          </p:cNvSpPr>
          <p:nvPr>
            <p:ph idx="21"/>
          </p:nvPr>
        </p:nvSpPr>
        <p:spPr>
          <a:xfrm>
            <a:off x="394164" y="5791200"/>
            <a:ext cx="8415338" cy="2285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5" name="Footer Placeholder 3">
            <a:extLst>
              <a:ext uri="{FF2B5EF4-FFF2-40B4-BE49-F238E27FC236}">
                <a16:creationId xmlns:a16="http://schemas.microsoft.com/office/drawing/2014/main" id="{7A6CA909-BF9C-4BB0-B30E-91695835B2F4}"/>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650659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Footer Placeholder 3">
            <a:extLst>
              <a:ext uri="{FF2B5EF4-FFF2-40B4-BE49-F238E27FC236}">
                <a16:creationId xmlns:a16="http://schemas.microsoft.com/office/drawing/2014/main" id="{98A778A4-B31D-4E49-9645-674E73262480}"/>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11" name="Footer Placeholder 3">
            <a:extLst>
              <a:ext uri="{FF2B5EF4-FFF2-40B4-BE49-F238E27FC236}">
                <a16:creationId xmlns:a16="http://schemas.microsoft.com/office/drawing/2014/main" id="{71A42E7C-15AD-45B0-A9D8-4195FA2C2823}"/>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2" name="Footer Placeholder 3">
            <a:extLst>
              <a:ext uri="{FF2B5EF4-FFF2-40B4-BE49-F238E27FC236}">
                <a16:creationId xmlns:a16="http://schemas.microsoft.com/office/drawing/2014/main" id="{DCE76C21-CBFE-4981-9444-7E1E1D89B762}"/>
              </a:ext>
            </a:extLst>
          </p:cNvPr>
          <p:cNvSpPr txBox="1">
            <a:spLocks/>
          </p:cNvSpPr>
          <p:nvPr userDrawn="1"/>
        </p:nvSpPr>
        <p:spPr>
          <a:xfrm>
            <a:off x="1600200" y="6523980"/>
            <a:ext cx="6400800" cy="302281"/>
          </a:xfrm>
          <a:prstGeom prst="rect">
            <a:avLst/>
          </a:prstGeom>
        </p:spPr>
        <p:txBody>
          <a:bodyPr vert="horz" lIns="91440" tIns="45720" rIns="91440" bIns="45720" rtlCol="0" anchor="ctr"/>
          <a:lstStyle>
            <a:defPPr>
              <a:defRPr lang="en-US"/>
            </a:defPPr>
            <a:lvl1pPr algn="ctr" rtl="0" fontAlgn="base">
              <a:spcBef>
                <a:spcPct val="0"/>
              </a:spcBef>
              <a:spcAft>
                <a:spcPct val="0"/>
              </a:spcAft>
              <a:defRPr sz="600"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 use.</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latin typeface="Arial" panose="020B0604020202020204" pitchFamily="34" charset="0"/>
                <a:cs typeface="Arial" panose="020B0604020202020204" pitchFamily="34" charset="0"/>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51" r:id="rId5"/>
    <p:sldLayoutId id="2147483950" r:id="rId6"/>
    <p:sldLayoutId id="2147483944" r:id="rId7"/>
    <p:sldLayoutId id="2147483945" r:id="rId8"/>
    <p:sldLayoutId id="2147483946" r:id="rId9"/>
    <p:sldLayoutId id="2147483947" r:id="rId10"/>
    <p:sldLayoutId id="2147483948" r:id="rId11"/>
    <p:sldLayoutId id="2147483949"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ctrTitle"/>
          </p:nvPr>
        </p:nvSpPr>
        <p:spPr>
          <a:xfrm>
            <a:off x="698500" y="3098238"/>
            <a:ext cx="7747000" cy="369460"/>
          </a:xfrm>
        </p:spPr>
        <p:txBody>
          <a:bodyPr/>
          <a:lstStyle/>
          <a:p>
            <a:r>
              <a:rPr lang="en-US" altLang="en-US" dirty="0"/>
              <a:t>Chapter 5</a:t>
            </a:r>
          </a:p>
        </p:txBody>
      </p:sp>
      <p:sp>
        <p:nvSpPr>
          <p:cNvPr id="3" name="Subtitle 2"/>
          <p:cNvSpPr>
            <a:spLocks noGrp="1"/>
          </p:cNvSpPr>
          <p:nvPr>
            <p:ph type="subTitle" idx="1"/>
          </p:nvPr>
        </p:nvSpPr>
        <p:spPr>
          <a:xfrm>
            <a:off x="698500" y="3730752"/>
            <a:ext cx="7747000" cy="233910"/>
          </a:xfrm>
        </p:spPr>
        <p:txBody>
          <a:bodyPr/>
          <a:lstStyle/>
          <a:p>
            <a:r>
              <a:rPr lang="en-US" altLang="en-US" dirty="0">
                <a:solidFill>
                  <a:schemeClr val="tx1"/>
                </a:solidFill>
              </a:rPr>
              <a:t>Control Structures II (Repetition)</a:t>
            </a:r>
            <a:endParaRPr lang="en-US" dirty="0">
              <a:solidFill>
                <a:schemeClr val="tx1"/>
              </a:solidFill>
            </a:endParaRPr>
          </a:p>
        </p:txBody>
      </p:sp>
      <p:sp>
        <p:nvSpPr>
          <p:cNvPr id="4" name="Footer Placeholder 5">
            <a:extLst>
              <a:ext uri="{FF2B5EF4-FFF2-40B4-BE49-F238E27FC236}">
                <a16:creationId xmlns:a16="http://schemas.microsoft.com/office/drawing/2014/main" id="{7661DED1-49F3-4D6D-BCF3-7EA8DD7259C6}"/>
              </a:ext>
            </a:extLst>
          </p:cNvPr>
          <p:cNvSpPr>
            <a:spLocks noGrp="1"/>
          </p:cNvSpPr>
          <p:nvPr>
            <p:ph type="ftr" sz="quarter" idx="10"/>
          </p:nvPr>
        </p:nvSpPr>
        <p:spPr>
          <a:xfrm>
            <a:off x="1015922" y="6456817"/>
            <a:ext cx="6399830" cy="366183"/>
          </a:xfrm>
        </p:spPr>
        <p:txBody>
          <a:bodyPr/>
          <a:lstStyle>
            <a:lvl1pP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mn-lt"/>
              </a:rPr>
              <a:t>Case 2: Sentinel-Controlled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IN" dirty="0">
              <a:latin typeface="+mn-lt"/>
            </a:endParaRPr>
          </a:p>
        </p:txBody>
      </p:sp>
      <p:sp>
        <p:nvSpPr>
          <p:cNvPr id="3" name="Content Placeholder 2"/>
          <p:cNvSpPr>
            <a:spLocks noGrp="1"/>
          </p:cNvSpPr>
          <p:nvPr>
            <p:ph idx="1"/>
          </p:nvPr>
        </p:nvSpPr>
        <p:spPr>
          <a:xfrm>
            <a:off x="365125" y="1538818"/>
            <a:ext cx="8415338" cy="1188787"/>
          </a:xfrm>
        </p:spPr>
        <p:txBody>
          <a:bodyPr/>
          <a:lstStyle/>
          <a:p>
            <a:r>
              <a:rPr lang="en-US" altLang="en-US" dirty="0"/>
              <a:t>A </a:t>
            </a:r>
            <a:r>
              <a:rPr lang="en-US" altLang="en-US" u="sng" dirty="0"/>
              <a:t>sentinel</a:t>
            </a:r>
            <a:r>
              <a:rPr lang="en-US" altLang="en-US" dirty="0"/>
              <a:t> variable is tested in the condition </a:t>
            </a:r>
          </a:p>
          <a:p>
            <a:r>
              <a:rPr lang="en-US" altLang="en-US" dirty="0"/>
              <a:t>The loop ends when the sentinel is encountered</a:t>
            </a:r>
          </a:p>
          <a:p>
            <a:r>
              <a:rPr lang="en-US" altLang="en-US" dirty="0"/>
              <a:t>The following is an example of a </a:t>
            </a:r>
            <a:r>
              <a:rPr lang="en-US" u="sng" dirty="0"/>
              <a:t>sentinel-controlled</a:t>
            </a:r>
            <a:r>
              <a:rPr lang="en-US" b="1" u="sng" dirty="0">
                <a:solidFill>
                  <a:srgbClr val="055C91"/>
                </a:solidFill>
              </a:rPr>
              <a:t> </a:t>
            </a:r>
            <a:r>
              <a:rPr lang="en-US" b="1" u="sng" dirty="0">
                <a:solidFill>
                  <a:srgbClr val="055C91"/>
                </a:solidFill>
                <a:uFill>
                  <a:solidFill>
                    <a:schemeClr val="tx1">
                      <a:lumMod val="75000"/>
                      <a:lumOff val="25000"/>
                    </a:schemeClr>
                  </a:solidFill>
                </a:uFill>
                <a:latin typeface="Courier New" panose="02070309020205020404" pitchFamily="49" charset="0"/>
                <a:cs typeface="Courier New" panose="02070309020205020404" pitchFamily="49" charset="0"/>
              </a:rPr>
              <a:t>while</a:t>
            </a:r>
            <a:r>
              <a:rPr lang="en-US" b="1" u="sng" dirty="0">
                <a:solidFill>
                  <a:srgbClr val="055C91"/>
                </a:solidFill>
              </a:rPr>
              <a:t> </a:t>
            </a:r>
            <a:r>
              <a:rPr lang="en-US" u="sng" dirty="0"/>
              <a:t>loop</a:t>
            </a:r>
            <a:r>
              <a:rPr lang="en-US" dirty="0"/>
              <a:t>:</a:t>
            </a:r>
            <a:endParaRPr lang="en-US" altLang="en-US" u="sng" dirty="0"/>
          </a:p>
        </p:txBody>
      </p:sp>
      <p:pic>
        <p:nvPicPr>
          <p:cNvPr id="1026" name="Content Placeholder 3" descr="Program code. In the code, the words in the variable names are merged. Line 1. cin, greater than, greater than, variable, semi-colon, forward slash, forward slash, initialize the loop control variable. Line 2. while, left parenthesis, variable, exclamation, equals, sentinel, right parenthesis, forward slash, forward slash, test the loop control variable. Line 3. left brace. Line 4. Indented once, period. Line 5. Indented once, period. Line 6. Indented once, period. Line 7. Indented once, cin, greater than, greater than, variable, semi-colon, forward slash, forward slash, update the loop control variable. Line 8. Indented once, period. Line 9. Indented once, period. Line 10. Indented once, period. Line 11. right brac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33400" y="2880360"/>
            <a:ext cx="7145892" cy="2682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178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p:cNvSpPr>
            <a:spLocks noGrp="1" noChangeArrowheads="1"/>
          </p:cNvSpPr>
          <p:nvPr>
            <p:ph type="title"/>
          </p:nvPr>
        </p:nvSpPr>
        <p:spPr/>
        <p:txBody>
          <a:bodyPr/>
          <a:lstStyle/>
          <a:p>
            <a:r>
              <a:rPr lang="en-US" altLang="en-US" dirty="0">
                <a:latin typeface="+mn-lt"/>
              </a:rPr>
              <a:t>Example 5-5: Telephone Digits</a:t>
            </a:r>
          </a:p>
        </p:txBody>
      </p:sp>
      <p:sp>
        <p:nvSpPr>
          <p:cNvPr id="22530" name="Rectangle 3"/>
          <p:cNvSpPr>
            <a:spLocks noGrp="1" noChangeArrowheads="1"/>
          </p:cNvSpPr>
          <p:nvPr>
            <p:ph idx="1"/>
          </p:nvPr>
        </p:nvSpPr>
        <p:spPr>
          <a:xfrm>
            <a:off x="365125" y="1538818"/>
            <a:ext cx="8415338" cy="1184940"/>
          </a:xfrm>
        </p:spPr>
        <p:txBody>
          <a:bodyPr/>
          <a:lstStyle/>
          <a:p>
            <a:r>
              <a:rPr lang="en-US" altLang="en-US" dirty="0"/>
              <a:t>Example 5-5 provides an example of a sentinel-controlled loop</a:t>
            </a:r>
          </a:p>
          <a:p>
            <a:r>
              <a:rPr lang="en-US" altLang="en-US" dirty="0"/>
              <a:t>The program converts uppercase letters to their corresponding telephone digit</a:t>
            </a:r>
          </a:p>
          <a:p>
            <a:r>
              <a:rPr lang="en-US" altLang="en-US" dirty="0"/>
              <a:t>The sentinel value is </a:t>
            </a:r>
            <a:r>
              <a:rPr lang="en-US" altLang="en-US" b="1" dirty="0">
                <a:latin typeface="Courier New" panose="02070309020205020404" pitchFamily="49" charset="0"/>
                <a:cs typeface="Courier New" panose="02070309020205020404" pitchFamily="49" charset="0"/>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mn-lt"/>
              </a:rPr>
              <a:t>Case 3: Flag-Controlled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IN" dirty="0">
              <a:latin typeface="+mn-lt"/>
            </a:endParaRPr>
          </a:p>
        </p:txBody>
      </p:sp>
      <p:sp>
        <p:nvSpPr>
          <p:cNvPr id="3" name="Content Placeholder 2"/>
          <p:cNvSpPr>
            <a:spLocks noGrp="1"/>
          </p:cNvSpPr>
          <p:nvPr>
            <p:ph idx="1"/>
          </p:nvPr>
        </p:nvSpPr>
        <p:spPr>
          <a:xfrm>
            <a:off x="365125" y="1538818"/>
            <a:ext cx="8415338" cy="296235"/>
          </a:xfrm>
        </p:spPr>
        <p:txBody>
          <a:bodyPr/>
          <a:lstStyle/>
          <a:p>
            <a:r>
              <a:rPr lang="en-US" altLang="en-US" u="sng" dirty="0"/>
              <a:t>Flag-controlled </a:t>
            </a:r>
            <a:r>
              <a:rPr lang="en-US" altLang="en-US" b="1" u="sng" dirty="0">
                <a:solidFill>
                  <a:srgbClr val="055C91"/>
                </a:solidFill>
                <a:uFill>
                  <a:solidFill>
                    <a:schemeClr val="tx1">
                      <a:lumMod val="75000"/>
                      <a:lumOff val="25000"/>
                    </a:schemeClr>
                  </a:solidFill>
                </a:uFill>
                <a:latin typeface="Courier New" pitchFamily="49" charset="0"/>
                <a:cs typeface="Courier New" pitchFamily="49" charset="0"/>
              </a:rPr>
              <a:t>while</a:t>
            </a:r>
            <a:r>
              <a:rPr lang="en-US" altLang="en-US" u="sng" dirty="0"/>
              <a:t> loop</a:t>
            </a:r>
            <a:r>
              <a:rPr lang="en-US" altLang="en-US" dirty="0"/>
              <a:t>: uses a </a:t>
            </a:r>
            <a:r>
              <a:rPr lang="en-US" altLang="en-US" b="1" dirty="0" err="1">
                <a:solidFill>
                  <a:srgbClr val="055C91"/>
                </a:solidFill>
                <a:latin typeface="Courier New" pitchFamily="49" charset="0"/>
                <a:cs typeface="Courier New" pitchFamily="49" charset="0"/>
              </a:rPr>
              <a:t>bool</a:t>
            </a:r>
            <a:r>
              <a:rPr lang="en-US" altLang="en-US" dirty="0"/>
              <a:t> variable to control the loop</a:t>
            </a:r>
          </a:p>
        </p:txBody>
      </p:sp>
      <p:pic>
        <p:nvPicPr>
          <p:cNvPr id="2050" name="Content Placeholder 3" descr="Program code. In the code, the words in the variable names are merged. Line 1. is Found, equals, false, semi-colon, forward slash, forward slash, initialize the loop control variable. Line 2. while, left parenthesis, exclamation is Found, right parenthesis, forward slash, forward slash, test the loop control variable. Line 3. left brace. Line 4. Indented once, period. Line 5. Indented once, period. Line 6. Indented once, period. Line 7. Indented once, if, left parenthesis, expression, right parenthesis. Line 8. Indented twice, is Found, equals, true, semi-colon, forward slash, forward slash, update the loop control variable. Line 9. Indented once, period. Line 10. Indented once, period. Line 11. Indented once, period. Line 12. right brac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7486152"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2748471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Number Guessing Game</a:t>
            </a:r>
            <a:endParaRPr lang="en-IN" dirty="0">
              <a:latin typeface="+mn-lt"/>
            </a:endParaRPr>
          </a:p>
        </p:txBody>
      </p:sp>
      <p:sp>
        <p:nvSpPr>
          <p:cNvPr id="3" name="Content Placeholder 2"/>
          <p:cNvSpPr>
            <a:spLocks noGrp="1"/>
          </p:cNvSpPr>
          <p:nvPr>
            <p:ph idx="1"/>
          </p:nvPr>
        </p:nvSpPr>
        <p:spPr>
          <a:xfrm>
            <a:off x="365125" y="1538819"/>
            <a:ext cx="8415338" cy="1666995"/>
          </a:xfrm>
        </p:spPr>
        <p:txBody>
          <a:bodyPr/>
          <a:lstStyle/>
          <a:p>
            <a:r>
              <a:rPr lang="en-US" altLang="en-US" dirty="0"/>
              <a:t>Example 5-6 implements a number guessing game using a flag-controlled </a:t>
            </a:r>
            <a:r>
              <a:rPr lang="en-US" altLang="en-US" b="1" dirty="0">
                <a:solidFill>
                  <a:srgbClr val="055C91"/>
                </a:solidFill>
                <a:latin typeface="Courier New" panose="02070309020205020404" pitchFamily="49" charset="0"/>
                <a:cs typeface="Courier New" panose="02070309020205020404" pitchFamily="49" charset="0"/>
              </a:rPr>
              <a:t>while</a:t>
            </a:r>
            <a:r>
              <a:rPr lang="en-US" altLang="en-US" dirty="0"/>
              <a:t> loop</a:t>
            </a:r>
          </a:p>
          <a:p>
            <a:r>
              <a:rPr lang="en-US" altLang="en-US" dirty="0"/>
              <a:t>Uses the function </a:t>
            </a:r>
            <a:r>
              <a:rPr lang="en-US" altLang="en-US" dirty="0">
                <a:latin typeface="Courier New" pitchFamily="49" charset="0"/>
                <a:cs typeface="Courier New" pitchFamily="49" charset="0"/>
              </a:rPr>
              <a:t>rand</a:t>
            </a:r>
            <a:r>
              <a:rPr lang="en-US" altLang="en-US" dirty="0"/>
              <a:t> of the header file </a:t>
            </a:r>
            <a:r>
              <a:rPr lang="en-US" altLang="en-US" b="1" dirty="0" err="1">
                <a:latin typeface="Courier New" pitchFamily="49" charset="0"/>
                <a:cs typeface="Courier New" pitchFamily="49" charset="0"/>
              </a:rPr>
              <a:t>cstdlib</a:t>
            </a:r>
            <a:r>
              <a:rPr lang="en-US" altLang="en-US" dirty="0"/>
              <a:t> to generate a random number</a:t>
            </a:r>
          </a:p>
          <a:p>
            <a:pPr lvl="1"/>
            <a:r>
              <a:rPr lang="en-US" altLang="en-US" b="1" dirty="0">
                <a:latin typeface="Courier New" pitchFamily="49" charset="0"/>
                <a:cs typeface="Courier New" pitchFamily="49" charset="0"/>
              </a:rPr>
              <a:t>rand()</a:t>
            </a:r>
            <a:r>
              <a:rPr lang="en-US" altLang="en-US" dirty="0"/>
              <a:t> returns an </a:t>
            </a:r>
            <a:r>
              <a:rPr lang="en-US" altLang="en-US" b="1" dirty="0" err="1">
                <a:solidFill>
                  <a:srgbClr val="055C91"/>
                </a:solidFill>
                <a:latin typeface="Courier New" pitchFamily="49" charset="0"/>
                <a:cs typeface="Courier New" pitchFamily="49" charset="0"/>
              </a:rPr>
              <a:t>int</a:t>
            </a:r>
            <a:r>
              <a:rPr lang="en-US" altLang="en-US" dirty="0"/>
              <a:t> value between </a:t>
            </a:r>
            <a:r>
              <a:rPr lang="en-US" altLang="en-US" b="1" dirty="0">
                <a:latin typeface="Courier New" panose="02070309020205020404" pitchFamily="49" charset="0"/>
                <a:cs typeface="Courier New" panose="02070309020205020404" pitchFamily="49" charset="0"/>
              </a:rPr>
              <a:t>0</a:t>
            </a:r>
            <a:r>
              <a:rPr lang="en-US" altLang="en-US" dirty="0"/>
              <a:t> and </a:t>
            </a:r>
            <a:r>
              <a:rPr lang="en-US" altLang="en-US" b="1" dirty="0">
                <a:latin typeface="Courier New" panose="02070309020205020404" pitchFamily="49" charset="0"/>
                <a:cs typeface="Courier New" panose="02070309020205020404" pitchFamily="49" charset="0"/>
              </a:rPr>
              <a:t>32767</a:t>
            </a:r>
          </a:p>
        </p:txBody>
      </p:sp>
      <p:sp>
        <p:nvSpPr>
          <p:cNvPr id="4" name="Content Placeholder 3"/>
          <p:cNvSpPr>
            <a:spLocks noGrp="1"/>
          </p:cNvSpPr>
          <p:nvPr>
            <p:ph idx="11"/>
          </p:nvPr>
        </p:nvSpPr>
        <p:spPr>
          <a:xfrm>
            <a:off x="365125" y="3429001"/>
            <a:ext cx="3063875" cy="304799"/>
          </a:xfrm>
        </p:spPr>
        <p:txBody>
          <a:bodyPr/>
          <a:lstStyle/>
          <a:p>
            <a:pPr marL="179388" indent="269875">
              <a:tabLst>
                <a:tab pos="90488" algn="l"/>
              </a:tabLst>
            </a:pPr>
            <a:r>
              <a:rPr lang="en-US" altLang="en-US" dirty="0"/>
              <a:t> To convert to an integer</a:t>
            </a:r>
            <a:endParaRPr lang="en-IN" dirty="0"/>
          </a:p>
        </p:txBody>
      </p:sp>
      <p:pic>
        <p:nvPicPr>
          <p:cNvPr id="10" name="Content Placeholde 4" descr="greater than  equals 0 and less than 100"/>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9855" t="12790" b="33936"/>
          <a:stretch/>
        </p:blipFill>
        <p:spPr bwMode="auto">
          <a:xfrm>
            <a:off x="3490388" y="3362422"/>
            <a:ext cx="2889346" cy="3890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Content Placeholde 5" descr="rand left parenthesis right parenthesis percentage 100"/>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762000" y="3886200"/>
            <a:ext cx="1888438"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130713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nvPr>
        </p:nvSpPr>
        <p:spPr>
          <a:xfrm>
            <a:off x="762000" y="404142"/>
            <a:ext cx="8026400" cy="300467"/>
          </a:xfrm>
        </p:spPr>
        <p:txBody>
          <a:bodyPr/>
          <a:lstStyle/>
          <a:p>
            <a:r>
              <a:rPr lang="en-US" altLang="en-US" dirty="0">
                <a:latin typeface="+mn-lt"/>
              </a:rPr>
              <a:t>Case 4: EOF-Controlled </a:t>
            </a:r>
            <a:r>
              <a:rPr lang="en-US" altLang="en-US" dirty="0">
                <a:latin typeface="Courier New" pitchFamily="49" charset="0"/>
                <a:cs typeface="Courier New" pitchFamily="49" charset="0"/>
              </a:rPr>
              <a:t>while</a:t>
            </a:r>
            <a:r>
              <a:rPr lang="en-US" altLang="en-US" dirty="0">
                <a:latin typeface="+mn-lt"/>
              </a:rPr>
              <a:t> Loops (1 of 2)</a:t>
            </a:r>
          </a:p>
        </p:txBody>
      </p:sp>
      <p:sp>
        <p:nvSpPr>
          <p:cNvPr id="25602" name="Rectangle 3"/>
          <p:cNvSpPr>
            <a:spLocks noGrp="1" noChangeArrowheads="1"/>
          </p:cNvSpPr>
          <p:nvPr>
            <p:ph idx="1"/>
          </p:nvPr>
        </p:nvSpPr>
        <p:spPr>
          <a:xfrm>
            <a:off x="365125" y="1538818"/>
            <a:ext cx="8415338" cy="1031051"/>
          </a:xfrm>
        </p:spPr>
        <p:txBody>
          <a:bodyPr/>
          <a:lstStyle/>
          <a:p>
            <a:r>
              <a:rPr lang="en-US" altLang="en-US" dirty="0"/>
              <a:t>An </a:t>
            </a:r>
            <a:r>
              <a:rPr lang="en-US" altLang="en-US" u="sng" dirty="0"/>
              <a:t>end-of-file (EOF)-controlled </a:t>
            </a:r>
            <a:r>
              <a:rPr lang="en-US" altLang="en-US" b="1" u="sng" dirty="0">
                <a:solidFill>
                  <a:srgbClr val="055C91"/>
                </a:solidFill>
                <a:uFill>
                  <a:solidFill>
                    <a:schemeClr val="tx1">
                      <a:lumMod val="75000"/>
                      <a:lumOff val="25000"/>
                    </a:schemeClr>
                  </a:solidFill>
                </a:uFill>
                <a:latin typeface="Courier New" pitchFamily="49" charset="0"/>
                <a:cs typeface="Courier New" pitchFamily="49" charset="0"/>
              </a:rPr>
              <a:t>while</a:t>
            </a:r>
            <a:r>
              <a:rPr lang="en-US" altLang="en-US" u="sng" dirty="0"/>
              <a:t> loop</a:t>
            </a:r>
            <a:r>
              <a:rPr lang="en-US" altLang="en-US" dirty="0"/>
              <a:t> is a good choice when it is difficult to select a sentinel value</a:t>
            </a:r>
          </a:p>
          <a:p>
            <a:r>
              <a:rPr lang="en-US" altLang="en-US" dirty="0"/>
              <a:t>The logical value returned by </a:t>
            </a:r>
            <a:r>
              <a:rPr lang="en-US" altLang="en-US" b="1" dirty="0">
                <a:latin typeface="Courier New" pitchFamily="49" charset="0"/>
                <a:cs typeface="Courier New" pitchFamily="49" charset="0"/>
              </a:rPr>
              <a:t>cin</a:t>
            </a:r>
            <a:r>
              <a:rPr lang="en-US" altLang="en-US" dirty="0"/>
              <a:t> can determine if there is no more input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Title 1"/>
          <p:cNvSpPr>
            <a:spLocks noGrp="1"/>
          </p:cNvSpPr>
          <p:nvPr>
            <p:ph type="title"/>
          </p:nvPr>
        </p:nvSpPr>
        <p:spPr/>
        <p:txBody>
          <a:bodyPr/>
          <a:lstStyle/>
          <a:p>
            <a:r>
              <a:rPr lang="en-US" altLang="en-US" dirty="0">
                <a:latin typeface="+mn-lt"/>
              </a:rPr>
              <a:t>Case 4: EOF-Controlled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 (2 of 2)</a:t>
            </a:r>
          </a:p>
        </p:txBody>
      </p:sp>
      <p:sp>
        <p:nvSpPr>
          <p:cNvPr id="3" name="Content Placeholder 2"/>
          <p:cNvSpPr>
            <a:spLocks noGrp="1"/>
          </p:cNvSpPr>
          <p:nvPr>
            <p:ph idx="1"/>
          </p:nvPr>
        </p:nvSpPr>
        <p:spPr>
          <a:xfrm>
            <a:off x="365125" y="1538818"/>
            <a:ext cx="8415338" cy="972574"/>
          </a:xfrm>
        </p:spPr>
        <p:txBody>
          <a:bodyPr/>
          <a:lstStyle/>
          <a:p>
            <a:pPr marL="0" indent="0">
              <a:buNone/>
            </a:pPr>
            <a:r>
              <a:rPr lang="en-IN" b="1" dirty="0">
                <a:solidFill>
                  <a:srgbClr val="055C91"/>
                </a:solidFill>
              </a:rPr>
              <a:t>EXAMPLE 5-7</a:t>
            </a:r>
          </a:p>
          <a:p>
            <a:pPr marL="0" indent="0" algn="l">
              <a:buNone/>
            </a:pPr>
            <a:r>
              <a:rPr lang="en-US" sz="1800" b="0" i="0" u="none" strike="noStrike" baseline="0" dirty="0">
                <a:solidFill>
                  <a:srgbClr val="000000"/>
                </a:solidFill>
                <a:latin typeface="WarnockPro-Regular"/>
              </a:rPr>
              <a:t>The following code uses an EOF-controlled </a:t>
            </a:r>
            <a:r>
              <a:rPr lang="en-US" sz="1800" b="1" i="0" u="none" strike="noStrike" baseline="0" dirty="0">
                <a:solidFill>
                  <a:srgbClr val="055C91"/>
                </a:solidFill>
                <a:latin typeface="CourierStd-Bold"/>
              </a:rPr>
              <a:t>while</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to find the sum of a set of numbers:</a:t>
            </a:r>
            <a:endParaRPr lang="en-IN" b="1" dirty="0">
              <a:solidFill>
                <a:srgbClr val="055C91"/>
              </a:solidFill>
            </a:endParaRPr>
          </a:p>
        </p:txBody>
      </p:sp>
      <p:pic>
        <p:nvPicPr>
          <p:cNvPr id="4098" name="Content Placeholder 3" descr="A program code. Example 5.7 shows the following uses an E O F controlled while loop to find the sum of a set of number: In the code, the words in the variable names are merged, and the code contains the following keywords: while. &#10;Line 1: int sum equals 0 semicolon. &#10;Line 2: int num semicolon. &#10;Line 3:cin right double angle bracket num semicolon. &#10;Line 4: while left parenthesiscin right parenthesis. &#10;Line 5: left brace. &#10;Line 6: indented twice: sum equals sum plus num semicolon double forward slash add the number to sum.&#10;Line 7: indented twice:cin right double angle bracket num semicolon double forward slash get the next number.&#10;Line 8: right brace.&#10;Line 9: c out left double angle bracket left double quotation mark sum equals right double quotation mark left double angle bracket sum left double angle bracket end l semicolon."/>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t="21322"/>
          <a:stretch/>
        </p:blipFill>
        <p:spPr bwMode="auto">
          <a:xfrm>
            <a:off x="381000" y="2667531"/>
            <a:ext cx="7745640" cy="28207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err="1">
                <a:latin typeface="Courier New" pitchFamily="49" charset="0"/>
                <a:cs typeface="Courier New" pitchFamily="49" charset="0"/>
              </a:rPr>
              <a:t>eof</a:t>
            </a:r>
            <a:r>
              <a:rPr lang="en-US" altLang="en-US" dirty="0"/>
              <a:t> </a:t>
            </a:r>
            <a:r>
              <a:rPr lang="en-US" altLang="en-US" dirty="0">
                <a:latin typeface="+mn-lt"/>
              </a:rPr>
              <a:t>Function</a:t>
            </a:r>
            <a:endParaRPr lang="en-IN" dirty="0">
              <a:latin typeface="+mn-lt"/>
            </a:endParaRPr>
          </a:p>
        </p:txBody>
      </p:sp>
      <p:sp>
        <p:nvSpPr>
          <p:cNvPr id="3" name="Content Placeholder 2"/>
          <p:cNvSpPr>
            <a:spLocks noGrp="1"/>
          </p:cNvSpPr>
          <p:nvPr>
            <p:ph idx="1"/>
          </p:nvPr>
        </p:nvSpPr>
        <p:spPr>
          <a:xfrm>
            <a:off x="365125" y="1538819"/>
            <a:ext cx="8415338" cy="1188787"/>
          </a:xfrm>
        </p:spPr>
        <p:txBody>
          <a:bodyPr/>
          <a:lstStyle/>
          <a:p>
            <a:pPr>
              <a:defRPr/>
            </a:pPr>
            <a:r>
              <a:rPr lang="en-US" dirty="0"/>
              <a:t>The function </a:t>
            </a:r>
            <a:r>
              <a:rPr lang="en-US" b="1" dirty="0" err="1">
                <a:latin typeface="Courier New" pitchFamily="49" charset="0"/>
                <a:cs typeface="Courier New" pitchFamily="49" charset="0"/>
              </a:rPr>
              <a:t>eof</a:t>
            </a:r>
            <a:r>
              <a:rPr lang="en-US" dirty="0"/>
              <a:t> can determine the end of file status</a:t>
            </a:r>
          </a:p>
          <a:p>
            <a:pPr>
              <a:defRPr/>
            </a:pPr>
            <a:r>
              <a:rPr lang="en-US" b="1" dirty="0" err="1">
                <a:latin typeface="Courier New" pitchFamily="49" charset="0"/>
                <a:cs typeface="Courier New" pitchFamily="49" charset="0"/>
              </a:rPr>
              <a:t>eof</a:t>
            </a:r>
            <a:r>
              <a:rPr lang="en-US" dirty="0"/>
              <a:t> is a member of data type </a:t>
            </a:r>
            <a:r>
              <a:rPr lang="en-US" b="1" dirty="0" err="1">
                <a:latin typeface="Courier New" pitchFamily="49" charset="0"/>
                <a:cs typeface="Courier New" pitchFamily="49" charset="0"/>
              </a:rPr>
              <a:t>istream</a:t>
            </a:r>
            <a:endParaRPr lang="en-US" b="1" dirty="0">
              <a:latin typeface="Courier New" pitchFamily="49" charset="0"/>
              <a:cs typeface="Courier New" pitchFamily="49" charset="0"/>
            </a:endParaRPr>
          </a:p>
          <a:p>
            <a:pPr>
              <a:defRPr/>
            </a:pPr>
            <a:r>
              <a:rPr lang="en-US" dirty="0"/>
              <a:t>Syntax for the function </a:t>
            </a:r>
            <a:r>
              <a:rPr lang="en-US" b="1" dirty="0" err="1">
                <a:latin typeface="Courier New" pitchFamily="49" charset="0"/>
                <a:cs typeface="Courier New" pitchFamily="49" charset="0"/>
              </a:rPr>
              <a:t>eof</a:t>
            </a:r>
            <a:endParaRPr lang="en-US" dirty="0"/>
          </a:p>
        </p:txBody>
      </p:sp>
      <p:pic>
        <p:nvPicPr>
          <p:cNvPr id="5122" name="Content Placeholde 3" descr="istreamVar.eof()"/>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819400"/>
            <a:ext cx="3463260" cy="7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45027" y="3666165"/>
            <a:ext cx="8415338" cy="296235"/>
          </a:xfrm>
        </p:spPr>
        <p:txBody>
          <a:bodyPr/>
          <a:lstStyle/>
          <a:p>
            <a:r>
              <a:rPr lang="en-US" b="1" dirty="0" err="1">
                <a:latin typeface="Courier New" pitchFamily="49" charset="0"/>
                <a:cs typeface="Courier New" pitchFamily="49" charset="0"/>
              </a:rPr>
              <a:t>istreamVar</a:t>
            </a:r>
            <a:r>
              <a:rPr lang="en-US" dirty="0"/>
              <a:t> is an input stream variable, such as </a:t>
            </a:r>
            <a:r>
              <a:rPr lang="en-US" b="1" dirty="0" err="1">
                <a:latin typeface="Courier New" pitchFamily="49" charset="0"/>
                <a:cs typeface="Courier New" pitchFamily="49" charset="0"/>
              </a:rPr>
              <a:t>cin</a:t>
            </a:r>
            <a:endParaRPr lang="en-US" b="1" dirty="0">
              <a:latin typeface="Courier New" pitchFamily="49" charset="0"/>
              <a:cs typeface="Courier New" pitchFamily="49" charset="0"/>
            </a:endParaRPr>
          </a:p>
        </p:txBody>
      </p:sp>
    </p:spTree>
    <p:extLst>
      <p:ext uri="{BB962C8B-B14F-4D97-AF65-F5344CB8AC3E}">
        <p14:creationId xmlns:p14="http://schemas.microsoft.com/office/powerpoint/2010/main" val="31166090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mn-lt"/>
              </a:rPr>
              <a:t>More on Expressions in </a:t>
            </a:r>
            <a:r>
              <a:rPr lang="en-US" altLang="en-US" dirty="0">
                <a:latin typeface="Courier New" pitchFamily="49" charset="0"/>
                <a:cs typeface="Courier New" pitchFamily="49" charset="0"/>
              </a:rPr>
              <a:t>while</a:t>
            </a:r>
            <a:r>
              <a:rPr lang="en-US" altLang="en-US" dirty="0"/>
              <a:t> </a:t>
            </a:r>
            <a:r>
              <a:rPr lang="en-US" altLang="en-US" dirty="0">
                <a:latin typeface="+mn-lt"/>
              </a:rPr>
              <a:t>Statements</a:t>
            </a:r>
            <a:endParaRPr lang="en-IN" dirty="0">
              <a:latin typeface="+mn-lt"/>
            </a:endParaRPr>
          </a:p>
        </p:txBody>
      </p:sp>
      <p:sp>
        <p:nvSpPr>
          <p:cNvPr id="3" name="Content Placeholder 2"/>
          <p:cNvSpPr>
            <a:spLocks noGrp="1"/>
          </p:cNvSpPr>
          <p:nvPr>
            <p:ph idx="1"/>
          </p:nvPr>
        </p:nvSpPr>
        <p:spPr>
          <a:xfrm>
            <a:off x="365125" y="1538818"/>
            <a:ext cx="8415338" cy="632481"/>
          </a:xfrm>
        </p:spPr>
        <p:txBody>
          <a:bodyPr/>
          <a:lstStyle/>
          <a:p>
            <a:r>
              <a:rPr lang="en-US" altLang="en-US" dirty="0"/>
              <a:t>The expression in a </a:t>
            </a:r>
            <a:r>
              <a:rPr lang="en-US" altLang="en-US" b="1" dirty="0">
                <a:solidFill>
                  <a:srgbClr val="055C91"/>
                </a:solidFill>
                <a:latin typeface="Courier New" pitchFamily="49" charset="0"/>
                <a:cs typeface="Courier New" pitchFamily="49" charset="0"/>
              </a:rPr>
              <a:t>while</a:t>
            </a:r>
            <a:r>
              <a:rPr lang="en-US" altLang="en-US" dirty="0">
                <a:solidFill>
                  <a:srgbClr val="638DAD"/>
                </a:solidFill>
              </a:rPr>
              <a:t> </a:t>
            </a:r>
            <a:r>
              <a:rPr lang="en-US" altLang="en-US" dirty="0"/>
              <a:t>statement can be complex</a:t>
            </a:r>
          </a:p>
          <a:p>
            <a:pPr lvl="1"/>
            <a:r>
              <a:rPr lang="en-US" altLang="en-US" dirty="0"/>
              <a:t>Example</a:t>
            </a:r>
          </a:p>
        </p:txBody>
      </p:sp>
      <p:pic>
        <p:nvPicPr>
          <p:cNvPr id="5122" name="Content Placeholder 3" descr="Program code. In the code, the words in the variable names are merged. Line 1. while, left parenthesis, left parenthesis, no Of Guesses, less than, 5, right parenthesis, ampersand, ampersand, left parenthesis, exclamation, is Guessed, right parenthesis, right parenthesis. Line 2. left brace. Line 3. Indented once, period, period, period. Line 4. right brac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316364"/>
            <a:ext cx="5730737" cy="13412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448777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Programming Example: Fibonacci Number (1 of 3)</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Consider the following sequence of numbers:</a:t>
            </a:r>
          </a:p>
        </p:txBody>
      </p:sp>
      <p:sp>
        <p:nvSpPr>
          <p:cNvPr id="4" name="Content Placeholder 3"/>
          <p:cNvSpPr>
            <a:spLocks noGrp="1"/>
          </p:cNvSpPr>
          <p:nvPr>
            <p:ph idx="11"/>
          </p:nvPr>
        </p:nvSpPr>
        <p:spPr>
          <a:xfrm>
            <a:off x="365125" y="1905001"/>
            <a:ext cx="8415338" cy="266611"/>
          </a:xfrm>
        </p:spPr>
        <p:txBody>
          <a:bodyPr/>
          <a:lstStyle/>
          <a:p>
            <a:pPr marL="0" lvl="1" indent="179388">
              <a:spcBef>
                <a:spcPts val="1200"/>
              </a:spcBef>
              <a:buClr>
                <a:schemeClr val="accent2"/>
              </a:buClr>
              <a:buNone/>
            </a:pPr>
            <a:r>
              <a:rPr lang="en-US" altLang="en-US" dirty="0">
                <a:latin typeface="Courier New" panose="02070309020205020404" pitchFamily="49" charset="0"/>
                <a:cs typeface="Courier New" panose="02070309020205020404" pitchFamily="49" charset="0"/>
              </a:rPr>
              <a:t>1, 1, 2, 3, 5, 8, 13, 21, 34, ....</a:t>
            </a:r>
          </a:p>
        </p:txBody>
      </p:sp>
      <p:sp>
        <p:nvSpPr>
          <p:cNvPr id="6" name="Content Placeholder 5"/>
          <p:cNvSpPr>
            <a:spLocks noGrp="1"/>
          </p:cNvSpPr>
          <p:nvPr>
            <p:ph idx="12"/>
          </p:nvPr>
        </p:nvSpPr>
        <p:spPr>
          <a:xfrm>
            <a:off x="394164" y="2286000"/>
            <a:ext cx="8415338" cy="1078757"/>
          </a:xfrm>
        </p:spPr>
        <p:txBody>
          <a:bodyPr/>
          <a:lstStyle/>
          <a:p>
            <a:r>
              <a:rPr lang="en-US" altLang="en-US" dirty="0"/>
              <a:t>Called the </a:t>
            </a:r>
            <a:r>
              <a:rPr lang="en-US" altLang="en-US" u="sng" dirty="0"/>
              <a:t>Fibonacci sequence</a:t>
            </a:r>
          </a:p>
          <a:p>
            <a:r>
              <a:rPr lang="en-US" altLang="en-US" dirty="0"/>
              <a:t>Given the first two numbers of the sequence (say, </a:t>
            </a:r>
            <a:r>
              <a:rPr lang="en-US" altLang="en-US" i="1" dirty="0"/>
              <a:t>a</a:t>
            </a:r>
            <a:r>
              <a:rPr lang="en-US" altLang="en-US" i="1" baseline="-25000" dirty="0"/>
              <a:t>1</a:t>
            </a:r>
            <a:r>
              <a:rPr lang="en-US" altLang="en-US" dirty="0"/>
              <a:t> and </a:t>
            </a:r>
            <a:r>
              <a:rPr lang="en-US" altLang="en-US" i="1" dirty="0"/>
              <a:t>a</a:t>
            </a:r>
            <a:r>
              <a:rPr lang="en-US" altLang="en-US" i="1" baseline="-25000" dirty="0"/>
              <a:t>2</a:t>
            </a:r>
            <a:r>
              <a:rPr lang="en-US" altLang="en-US" dirty="0"/>
              <a:t>)</a:t>
            </a:r>
          </a:p>
          <a:p>
            <a:pPr lvl="1"/>
            <a:r>
              <a:rPr lang="en-US" altLang="en-US" i="1" dirty="0"/>
              <a:t>n</a:t>
            </a:r>
            <a:r>
              <a:rPr lang="en-US" altLang="en-US" dirty="0"/>
              <a:t>th number </a:t>
            </a:r>
            <a:r>
              <a:rPr lang="en-US" altLang="en-US" i="1" dirty="0"/>
              <a:t>a</a:t>
            </a:r>
            <a:r>
              <a:rPr lang="en-US" altLang="en-US" i="1" baseline="-25000" dirty="0"/>
              <a:t>n</a:t>
            </a:r>
            <a:r>
              <a:rPr lang="en-US" altLang="en-US" dirty="0"/>
              <a:t>, </a:t>
            </a:r>
            <a:r>
              <a:rPr lang="en-US" altLang="en-US" i="1" dirty="0"/>
              <a:t>n </a:t>
            </a:r>
            <a:r>
              <a:rPr lang="en-US" altLang="en-US" dirty="0"/>
              <a:t>&gt;= 3, of this sequence is given by: </a:t>
            </a:r>
            <a:r>
              <a:rPr lang="en-US" altLang="en-US" i="1" dirty="0"/>
              <a:t>a</a:t>
            </a:r>
            <a:r>
              <a:rPr lang="en-US" altLang="en-US" i="1" baseline="-25000" dirty="0"/>
              <a:t>n</a:t>
            </a:r>
            <a:r>
              <a:rPr lang="en-US" altLang="en-US" dirty="0"/>
              <a:t> = </a:t>
            </a:r>
            <a:r>
              <a:rPr lang="en-US" altLang="en-US" i="1" dirty="0"/>
              <a:t>a</a:t>
            </a:r>
            <a:r>
              <a:rPr lang="en-US" altLang="en-US" i="1" baseline="-25000" dirty="0"/>
              <a:t>n−1</a:t>
            </a:r>
            <a:r>
              <a:rPr lang="en-US" altLang="en-US" dirty="0"/>
              <a:t> + </a:t>
            </a:r>
            <a:r>
              <a:rPr lang="en-US" altLang="en-US" i="1" dirty="0"/>
              <a:t>a</a:t>
            </a:r>
            <a:r>
              <a:rPr lang="en-US" altLang="en-US" i="1" baseline="-25000" dirty="0"/>
              <a:t>n−2</a:t>
            </a:r>
            <a:endParaRPr lang="en-US" altLang="en-US" u="sng" dirty="0"/>
          </a:p>
        </p:txBody>
      </p:sp>
    </p:spTree>
    <p:extLst>
      <p:ext uri="{BB962C8B-B14F-4D97-AF65-F5344CB8AC3E}">
        <p14:creationId xmlns:p14="http://schemas.microsoft.com/office/powerpoint/2010/main" val="1260387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Programming Example: Fibonacci Number (2 of 3)</a:t>
            </a:r>
            <a:endParaRPr lang="en-IN" dirty="0">
              <a:latin typeface="+mn-lt"/>
            </a:endParaRPr>
          </a:p>
        </p:txBody>
      </p:sp>
      <p:sp>
        <p:nvSpPr>
          <p:cNvPr id="3" name="Content Placeholder 2"/>
          <p:cNvSpPr>
            <a:spLocks noGrp="1"/>
          </p:cNvSpPr>
          <p:nvPr>
            <p:ph idx="1"/>
          </p:nvPr>
        </p:nvSpPr>
        <p:spPr>
          <a:xfrm>
            <a:off x="365125" y="1538819"/>
            <a:ext cx="8415338" cy="1661581"/>
          </a:xfrm>
        </p:spPr>
        <p:txBody>
          <a:bodyPr/>
          <a:lstStyle/>
          <a:p>
            <a:r>
              <a:rPr lang="en-US" altLang="en-US" dirty="0"/>
              <a:t>Fibonacci sequence</a:t>
            </a:r>
          </a:p>
          <a:p>
            <a:pPr lvl="1"/>
            <a:r>
              <a:rPr lang="en-US" altLang="en-US" i="1" dirty="0"/>
              <a:t>n</a:t>
            </a:r>
            <a:r>
              <a:rPr lang="en-US" altLang="en-US" dirty="0"/>
              <a:t>th Fibonacci number</a:t>
            </a:r>
          </a:p>
          <a:p>
            <a:pPr lvl="1"/>
            <a:r>
              <a:rPr lang="en-US" altLang="en-US" i="1" dirty="0"/>
              <a:t>a</a:t>
            </a:r>
            <a:r>
              <a:rPr lang="en-US" altLang="en-US" i="1" baseline="-25000" dirty="0"/>
              <a:t>2</a:t>
            </a:r>
            <a:r>
              <a:rPr lang="en-US" altLang="en-US" dirty="0"/>
              <a:t> = 1</a:t>
            </a:r>
          </a:p>
          <a:p>
            <a:pPr lvl="1"/>
            <a:r>
              <a:rPr lang="en-US" altLang="en-US" i="1" dirty="0"/>
              <a:t>a</a:t>
            </a:r>
            <a:r>
              <a:rPr lang="en-US" altLang="en-US" i="1" baseline="-25000" dirty="0"/>
              <a:t>1</a:t>
            </a:r>
            <a:r>
              <a:rPr lang="en-US" altLang="en-US" dirty="0"/>
              <a:t> = 1</a:t>
            </a:r>
          </a:p>
          <a:p>
            <a:pPr lvl="1"/>
            <a:r>
              <a:rPr lang="en-US" altLang="en-US" dirty="0"/>
              <a:t>Determine the </a:t>
            </a:r>
            <a:r>
              <a:rPr lang="en-US" altLang="en-US" i="1" dirty="0"/>
              <a:t>n</a:t>
            </a:r>
            <a:r>
              <a:rPr lang="en-US" altLang="en-US" dirty="0"/>
              <a:t>th number </a:t>
            </a:r>
            <a:r>
              <a:rPr lang="en-US" altLang="en-US" i="1" dirty="0"/>
              <a:t>a</a:t>
            </a:r>
            <a:r>
              <a:rPr lang="en-US" altLang="en-US" i="1" baseline="-25000" dirty="0"/>
              <a:t>n</a:t>
            </a:r>
            <a:r>
              <a:rPr lang="en-US" altLang="en-US" dirty="0"/>
              <a:t>, n &gt;= 3</a:t>
            </a:r>
          </a:p>
        </p:txBody>
      </p:sp>
    </p:spTree>
    <p:extLst>
      <p:ext uri="{BB962C8B-B14F-4D97-AF65-F5344CB8AC3E}">
        <p14:creationId xmlns:p14="http://schemas.microsoft.com/office/powerpoint/2010/main" val="16397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p:txBody>
          <a:bodyPr/>
          <a:lstStyle/>
          <a:p>
            <a:r>
              <a:rPr lang="en-US" altLang="en-US" dirty="0">
                <a:latin typeface="+mn-lt"/>
              </a:rPr>
              <a:t>Objectives (1 of 2)</a:t>
            </a:r>
          </a:p>
        </p:txBody>
      </p:sp>
      <p:sp>
        <p:nvSpPr>
          <p:cNvPr id="12290" name="Rectangle 3"/>
          <p:cNvSpPr>
            <a:spLocks noGrp="1" noChangeArrowheads="1"/>
          </p:cNvSpPr>
          <p:nvPr>
            <p:ph idx="1"/>
          </p:nvPr>
        </p:nvSpPr>
        <p:spPr>
          <a:xfrm>
            <a:off x="365125" y="1538818"/>
            <a:ext cx="8415338" cy="2256002"/>
          </a:xfrm>
        </p:spPr>
        <p:txBody>
          <a:bodyPr/>
          <a:lstStyle/>
          <a:p>
            <a:r>
              <a:rPr lang="en-US" altLang="en-US" dirty="0"/>
              <a:t>In this chapter, you will:</a:t>
            </a:r>
          </a:p>
          <a:p>
            <a:pPr lvl="1"/>
            <a:r>
              <a:rPr lang="en-US" altLang="en-US" dirty="0"/>
              <a:t>Learn about repetition (looping) control structures</a:t>
            </a:r>
          </a:p>
          <a:p>
            <a:pPr lvl="1"/>
            <a:r>
              <a:rPr lang="en-US" altLang="en-US" dirty="0"/>
              <a:t>Learn how to use a </a:t>
            </a:r>
            <a:r>
              <a:rPr lang="en-US" altLang="en-US" b="1" dirty="0">
                <a:latin typeface="Courier New" pitchFamily="49" charset="0"/>
                <a:cs typeface="Courier New" pitchFamily="49" charset="0"/>
              </a:rPr>
              <a:t>while</a:t>
            </a:r>
            <a:r>
              <a:rPr lang="en-US" altLang="en-US" dirty="0"/>
              <a:t> loop in a program</a:t>
            </a:r>
          </a:p>
          <a:p>
            <a:pPr lvl="1"/>
            <a:r>
              <a:rPr lang="en-US" altLang="en-US" dirty="0"/>
              <a:t>Explore how to construct and use counter-controlled, sentinel-controlled, flag-controlled, and EOF-controlled repetition structures</a:t>
            </a:r>
          </a:p>
          <a:p>
            <a:pPr lvl="1"/>
            <a:r>
              <a:rPr lang="en-US" altLang="en-US" dirty="0"/>
              <a:t>Learn how to use a </a:t>
            </a:r>
            <a:r>
              <a:rPr lang="en-US" altLang="en-US" b="1" dirty="0">
                <a:latin typeface="Courier New" pitchFamily="49" charset="0"/>
                <a:cs typeface="Courier New" pitchFamily="49" charset="0"/>
              </a:rPr>
              <a:t>for</a:t>
            </a:r>
            <a:r>
              <a:rPr lang="en-US" altLang="en-US" dirty="0"/>
              <a:t> loop in a program</a:t>
            </a:r>
          </a:p>
          <a:p>
            <a:pPr lvl="1"/>
            <a:r>
              <a:rPr lang="en-US" altLang="en-US" dirty="0"/>
              <a:t>Learn how to use a </a:t>
            </a:r>
            <a:r>
              <a:rPr lang="en-US" altLang="en-US" b="1" dirty="0">
                <a:latin typeface="Courier New" pitchFamily="49" charset="0"/>
                <a:cs typeface="Courier New" pitchFamily="49" charset="0"/>
              </a:rPr>
              <a:t>do…while</a:t>
            </a:r>
            <a:r>
              <a:rPr lang="en-US" altLang="en-US" dirty="0"/>
              <a:t> loop in a program</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Programming Example: Fibonacci Number (3 of 3)</a:t>
            </a:r>
            <a:endParaRPr lang="en-IN" dirty="0">
              <a:latin typeface="+mn-lt"/>
            </a:endParaRPr>
          </a:p>
        </p:txBody>
      </p:sp>
      <p:sp>
        <p:nvSpPr>
          <p:cNvPr id="12" name="Content Placeholder 11">
            <a:extLst>
              <a:ext uri="{FF2B5EF4-FFF2-40B4-BE49-F238E27FC236}">
                <a16:creationId xmlns:a16="http://schemas.microsoft.com/office/drawing/2014/main" id="{57DA6E94-B243-430E-A638-7032F78E862D}"/>
              </a:ext>
            </a:extLst>
          </p:cNvPr>
          <p:cNvSpPr>
            <a:spLocks noGrp="1"/>
          </p:cNvSpPr>
          <p:nvPr>
            <p:ph idx="1"/>
          </p:nvPr>
        </p:nvSpPr>
        <p:spPr>
          <a:xfrm>
            <a:off x="365125" y="1538818"/>
            <a:ext cx="8415338" cy="1711238"/>
          </a:xfrm>
        </p:spPr>
        <p:txBody>
          <a:bodyPr/>
          <a:lstStyle/>
          <a:p>
            <a:r>
              <a:rPr lang="en-US" altLang="en-US" dirty="0"/>
              <a:t>Suppose </a:t>
            </a:r>
            <a:r>
              <a:rPr lang="en-US" altLang="en-US" i="1" dirty="0"/>
              <a:t>a</a:t>
            </a:r>
            <a:r>
              <a:rPr lang="en-US" altLang="en-US" i="1" baseline="-25000" dirty="0"/>
              <a:t>2</a:t>
            </a:r>
            <a:r>
              <a:rPr lang="en-US" altLang="en-US" dirty="0"/>
              <a:t> = 6 and </a:t>
            </a:r>
            <a:r>
              <a:rPr lang="en-US" altLang="en-US" i="1" dirty="0"/>
              <a:t>a</a:t>
            </a:r>
            <a:r>
              <a:rPr lang="en-US" altLang="en-US" i="1" baseline="-25000" dirty="0"/>
              <a:t>1</a:t>
            </a:r>
            <a:r>
              <a:rPr lang="en-US" altLang="en-US" dirty="0"/>
              <a:t> = 3</a:t>
            </a:r>
          </a:p>
          <a:p>
            <a:pPr lvl="1"/>
            <a:r>
              <a:rPr lang="pt-BR" altLang="en-US" i="1" dirty="0"/>
              <a:t>a</a:t>
            </a:r>
            <a:r>
              <a:rPr lang="pt-BR" altLang="en-US" i="1" baseline="-25000" dirty="0"/>
              <a:t>3</a:t>
            </a:r>
            <a:r>
              <a:rPr lang="pt-BR" altLang="en-US" i="1" dirty="0"/>
              <a:t> </a:t>
            </a:r>
            <a:r>
              <a:rPr lang="pt-BR" altLang="en-US" dirty="0"/>
              <a:t>=</a:t>
            </a:r>
            <a:r>
              <a:rPr lang="pt-BR" altLang="en-US" i="1" dirty="0"/>
              <a:t> a</a:t>
            </a:r>
            <a:r>
              <a:rPr lang="pt-BR" altLang="en-US" i="1" baseline="-25000" dirty="0"/>
              <a:t>2</a:t>
            </a:r>
            <a:r>
              <a:rPr lang="pt-BR" altLang="en-US" i="1" dirty="0"/>
              <a:t> + a</a:t>
            </a:r>
            <a:r>
              <a:rPr lang="pt-BR" altLang="en-US" i="1" baseline="-25000" dirty="0"/>
              <a:t>1</a:t>
            </a:r>
            <a:r>
              <a:rPr lang="pt-BR" altLang="en-US" i="1" dirty="0"/>
              <a:t> </a:t>
            </a:r>
            <a:r>
              <a:rPr lang="pt-BR" altLang="en-US" dirty="0"/>
              <a:t>= 6 + 3 = 9 </a:t>
            </a:r>
          </a:p>
          <a:p>
            <a:pPr lvl="1"/>
            <a:r>
              <a:rPr lang="pt-BR" altLang="en-US" i="1" dirty="0"/>
              <a:t>a</a:t>
            </a:r>
            <a:r>
              <a:rPr lang="pt-BR" altLang="en-US" i="1" baseline="-25000" dirty="0"/>
              <a:t>4</a:t>
            </a:r>
            <a:r>
              <a:rPr lang="pt-BR" altLang="en-US" i="1" dirty="0"/>
              <a:t> </a:t>
            </a:r>
            <a:r>
              <a:rPr lang="pt-BR" altLang="en-US" dirty="0"/>
              <a:t>=</a:t>
            </a:r>
            <a:r>
              <a:rPr lang="pt-BR" altLang="en-US" i="1" dirty="0"/>
              <a:t> a</a:t>
            </a:r>
            <a:r>
              <a:rPr lang="pt-BR" altLang="en-US" i="1" baseline="-25000" dirty="0"/>
              <a:t>3</a:t>
            </a:r>
            <a:r>
              <a:rPr lang="pt-BR" altLang="en-US" i="1" dirty="0"/>
              <a:t> </a:t>
            </a:r>
            <a:r>
              <a:rPr lang="pt-BR" altLang="en-US" dirty="0"/>
              <a:t>+</a:t>
            </a:r>
            <a:r>
              <a:rPr lang="pt-BR" altLang="en-US" i="1" dirty="0"/>
              <a:t> a</a:t>
            </a:r>
            <a:r>
              <a:rPr lang="pt-BR" altLang="en-US" i="1" baseline="-25000" dirty="0"/>
              <a:t>2</a:t>
            </a:r>
            <a:r>
              <a:rPr lang="pt-BR" altLang="en-US" i="1" dirty="0"/>
              <a:t> </a:t>
            </a:r>
            <a:r>
              <a:rPr lang="pt-BR" altLang="en-US" dirty="0"/>
              <a:t>= 9 + 6 = 15</a:t>
            </a:r>
          </a:p>
          <a:p>
            <a:r>
              <a:rPr lang="en-US" altLang="en-US" dirty="0"/>
              <a:t>Write a program that determines the </a:t>
            </a:r>
            <a:r>
              <a:rPr lang="en-US" altLang="en-US" i="1" dirty="0"/>
              <a:t>n</a:t>
            </a:r>
            <a:r>
              <a:rPr lang="en-US" altLang="en-US" dirty="0"/>
              <a:t>th Fibonacci number, given the first two numbers</a:t>
            </a:r>
          </a:p>
        </p:txBody>
      </p:sp>
    </p:spTree>
    <p:extLst>
      <p:ext uri="{BB962C8B-B14F-4D97-AF65-F5344CB8AC3E}">
        <p14:creationId xmlns:p14="http://schemas.microsoft.com/office/powerpoint/2010/main" val="35567031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p:cNvSpPr>
            <a:spLocks noGrp="1" noChangeArrowheads="1"/>
          </p:cNvSpPr>
          <p:nvPr>
            <p:ph type="title"/>
          </p:nvPr>
        </p:nvSpPr>
        <p:spPr/>
        <p:txBody>
          <a:bodyPr/>
          <a:lstStyle/>
          <a:p>
            <a:r>
              <a:rPr lang="en-US" altLang="en-US" dirty="0">
                <a:latin typeface="+mn-lt"/>
              </a:rPr>
              <a:t>Programming Example: Input and Output</a:t>
            </a:r>
          </a:p>
        </p:txBody>
      </p:sp>
      <p:sp>
        <p:nvSpPr>
          <p:cNvPr id="32770" name="Rectangle 3"/>
          <p:cNvSpPr>
            <a:spLocks noGrp="1" noChangeArrowheads="1"/>
          </p:cNvSpPr>
          <p:nvPr>
            <p:ph idx="1"/>
          </p:nvPr>
        </p:nvSpPr>
        <p:spPr>
          <a:xfrm>
            <a:off x="365125" y="1538288"/>
            <a:ext cx="8415338" cy="738664"/>
          </a:xfrm>
        </p:spPr>
        <p:txBody>
          <a:bodyPr/>
          <a:lstStyle/>
          <a:p>
            <a:r>
              <a:rPr lang="en-US" altLang="en-US" dirty="0"/>
              <a:t>Input: first two Fibonacci numbers and the desired Fibonacci number</a:t>
            </a:r>
          </a:p>
          <a:p>
            <a:r>
              <a:rPr lang="en-US" altLang="en-US" dirty="0"/>
              <a:t>Output: </a:t>
            </a:r>
            <a:r>
              <a:rPr lang="en-US" altLang="en-US" i="1" dirty="0"/>
              <a:t>n</a:t>
            </a:r>
            <a:r>
              <a:rPr lang="en-US" altLang="en-US" dirty="0"/>
              <a:t>th Fibonacci number</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4"/>
          <p:cNvSpPr>
            <a:spLocks noGrp="1" noChangeArrowheads="1"/>
          </p:cNvSpPr>
          <p:nvPr>
            <p:ph type="title"/>
          </p:nvPr>
        </p:nvSpPr>
        <p:spPr/>
        <p:txBody>
          <a:bodyPr/>
          <a:lstStyle/>
          <a:p>
            <a:r>
              <a:rPr lang="en-US" altLang="en-US" dirty="0">
                <a:latin typeface="+mn-lt"/>
              </a:rPr>
              <a:t>Programming Example: Problem Analysis and Algorithm Design</a:t>
            </a:r>
          </a:p>
        </p:txBody>
      </p:sp>
      <p:sp>
        <p:nvSpPr>
          <p:cNvPr id="33794" name="Rectangle 5"/>
          <p:cNvSpPr>
            <a:spLocks noGrp="1" noChangeArrowheads="1"/>
          </p:cNvSpPr>
          <p:nvPr>
            <p:ph idx="1"/>
          </p:nvPr>
        </p:nvSpPr>
        <p:spPr>
          <a:xfrm>
            <a:off x="365125" y="1538288"/>
            <a:ext cx="8415338" cy="2559162"/>
          </a:xfrm>
        </p:spPr>
        <p:txBody>
          <a:bodyPr/>
          <a:lstStyle/>
          <a:p>
            <a:r>
              <a:rPr lang="en-US" altLang="en-US" dirty="0"/>
              <a:t>Algorithm</a:t>
            </a:r>
          </a:p>
          <a:p>
            <a:pPr lvl="1"/>
            <a:r>
              <a:rPr lang="en-US" altLang="en-US" dirty="0"/>
              <a:t>Get the first two Fibonacci numbers</a:t>
            </a:r>
          </a:p>
          <a:p>
            <a:pPr lvl="1"/>
            <a:r>
              <a:rPr lang="en-US" altLang="en-US" dirty="0"/>
              <a:t>Get the desired Fibonacci number</a:t>
            </a:r>
          </a:p>
          <a:p>
            <a:pPr lvl="2"/>
            <a:r>
              <a:rPr lang="en-US" altLang="en-US" dirty="0"/>
              <a:t>Get the position, </a:t>
            </a:r>
            <a:r>
              <a:rPr lang="en-US" altLang="en-US" i="1" dirty="0"/>
              <a:t>n</a:t>
            </a:r>
            <a:r>
              <a:rPr lang="en-US" altLang="en-US" dirty="0"/>
              <a:t>, of the number in the sequence</a:t>
            </a:r>
          </a:p>
          <a:p>
            <a:pPr lvl="1"/>
            <a:r>
              <a:rPr lang="en-US" altLang="en-US" dirty="0"/>
              <a:t>Calculate the next Fibonacci number </a:t>
            </a:r>
          </a:p>
          <a:p>
            <a:pPr lvl="2"/>
            <a:r>
              <a:rPr lang="en-US" altLang="en-US" dirty="0"/>
              <a:t>Add the previous two elements of the sequence</a:t>
            </a:r>
          </a:p>
          <a:p>
            <a:pPr lvl="1"/>
            <a:r>
              <a:rPr lang="en-US" altLang="en-US" dirty="0"/>
              <a:t>Repeat Step 3 until the </a:t>
            </a:r>
            <a:r>
              <a:rPr lang="en-US" altLang="en-US" i="1" dirty="0"/>
              <a:t>n</a:t>
            </a:r>
            <a:r>
              <a:rPr lang="en-US" altLang="en-US" dirty="0"/>
              <a:t>th Fibonacci number is found</a:t>
            </a:r>
          </a:p>
          <a:p>
            <a:pPr lvl="1"/>
            <a:r>
              <a:rPr lang="en-US" altLang="en-US" dirty="0"/>
              <a:t>Output the </a:t>
            </a:r>
            <a:r>
              <a:rPr lang="en-US" altLang="en-US" i="1" dirty="0"/>
              <a:t>n</a:t>
            </a:r>
            <a:r>
              <a:rPr lang="en-US" altLang="en-US" dirty="0"/>
              <a:t>th Fibonacci number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r>
              <a:rPr lang="en-US" altLang="en-US" dirty="0">
                <a:latin typeface="+mn-lt"/>
              </a:rPr>
              <a:t>Programming Example: Variables</a:t>
            </a:r>
          </a:p>
        </p:txBody>
      </p:sp>
      <p:pic>
        <p:nvPicPr>
          <p:cNvPr id="5" name="Content Placeholder 4" descr="Program code. In the code, the words in the variable names are merged. Line 1. i n t previous 1, semi-colon, forward slash, forward slash, variable to store the first Fibonacci number. Line 2. i n t previous 2, semi-colon, forward slash, forward slash, variable to store the second Fibonacci number. Line 3. i n t current, semi-colon, forward slash, forward slash, variable to store the current Fibonacci number. Line 4. i n t counter, semi-colon, forward slash, forward slash, loop control variable. Line 5. i n t nth Fibonacci, semi-colon, forward slash, forward slash, variable to store the desired. Line 6. Indented once, forward slash, forward slash, Fibonacci number.">
            <a:extLst>
              <a:ext uri="{FF2B5EF4-FFF2-40B4-BE49-F238E27FC236}">
                <a16:creationId xmlns:a16="http://schemas.microsoft.com/office/drawing/2014/main" id="{4023D800-9665-46F1-A6A5-BF11F8967C49}"/>
              </a:ext>
            </a:extLst>
          </p:cNvPr>
          <p:cNvPicPr>
            <a:picLocks noGrp="1" noChangeAspect="1"/>
          </p:cNvPicPr>
          <p:nvPr>
            <p:ph idx="1"/>
          </p:nvPr>
        </p:nvPicPr>
        <p:blipFill>
          <a:blip r:embed="rId3"/>
          <a:stretch>
            <a:fillRect/>
          </a:stretch>
        </p:blipFill>
        <p:spPr>
          <a:xfrm>
            <a:off x="447299" y="1577254"/>
            <a:ext cx="8326485" cy="1775546"/>
          </a:xfr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4"/>
          <p:cNvSpPr>
            <a:spLocks noGrp="1" noChangeArrowheads="1"/>
          </p:cNvSpPr>
          <p:nvPr>
            <p:ph type="title"/>
          </p:nvPr>
        </p:nvSpPr>
        <p:spPr/>
        <p:txBody>
          <a:bodyPr/>
          <a:lstStyle/>
          <a:p>
            <a:r>
              <a:rPr lang="en-US" altLang="en-US" dirty="0">
                <a:latin typeface="+mn-lt"/>
              </a:rPr>
              <a:t>Programming Example: Main Algorithm (1 of 4)</a:t>
            </a:r>
          </a:p>
        </p:txBody>
      </p:sp>
      <p:sp>
        <p:nvSpPr>
          <p:cNvPr id="35842" name="Rectangle 5"/>
          <p:cNvSpPr>
            <a:spLocks noGrp="1" noChangeArrowheads="1"/>
          </p:cNvSpPr>
          <p:nvPr>
            <p:ph idx="1"/>
          </p:nvPr>
        </p:nvSpPr>
        <p:spPr>
          <a:xfrm>
            <a:off x="365125" y="1538288"/>
            <a:ext cx="8415338" cy="1923604"/>
          </a:xfrm>
        </p:spPr>
        <p:txBody>
          <a:bodyPr/>
          <a:lstStyle/>
          <a:p>
            <a:r>
              <a:rPr lang="en-US" altLang="en-US" dirty="0"/>
              <a:t>Prompt the user for the first two numbers—that is, </a:t>
            </a:r>
            <a:r>
              <a:rPr lang="en-US" altLang="en-US" b="1" dirty="0">
                <a:latin typeface="Courier New" pitchFamily="49" charset="0"/>
                <a:cs typeface="Courier New" pitchFamily="49" charset="0"/>
              </a:rPr>
              <a:t>previous1</a:t>
            </a:r>
            <a:r>
              <a:rPr lang="en-US" altLang="en-US" dirty="0"/>
              <a:t> and </a:t>
            </a:r>
            <a:r>
              <a:rPr lang="en-US" altLang="en-US" b="1" dirty="0">
                <a:latin typeface="Courier New" pitchFamily="49" charset="0"/>
                <a:cs typeface="Courier New" pitchFamily="49" charset="0"/>
              </a:rPr>
              <a:t>previous2</a:t>
            </a:r>
          </a:p>
          <a:p>
            <a:r>
              <a:rPr lang="en-US" altLang="en-US" dirty="0"/>
              <a:t>Read (input) the first two numbers into </a:t>
            </a:r>
            <a:r>
              <a:rPr lang="en-US" altLang="en-US" b="1" dirty="0">
                <a:latin typeface="Courier New" pitchFamily="49" charset="0"/>
                <a:cs typeface="Courier New" pitchFamily="49" charset="0"/>
              </a:rPr>
              <a:t>previous1</a:t>
            </a:r>
            <a:r>
              <a:rPr lang="en-US" altLang="en-US" dirty="0"/>
              <a:t> and </a:t>
            </a:r>
            <a:r>
              <a:rPr lang="en-US" altLang="en-US" b="1" dirty="0">
                <a:latin typeface="Courier New" pitchFamily="49" charset="0"/>
                <a:cs typeface="Courier New" pitchFamily="49" charset="0"/>
              </a:rPr>
              <a:t>previous2</a:t>
            </a:r>
          </a:p>
          <a:p>
            <a:r>
              <a:rPr lang="en-US" altLang="en-US" dirty="0"/>
              <a:t>Output the first two Fibonacci numbers</a:t>
            </a:r>
          </a:p>
          <a:p>
            <a:r>
              <a:rPr lang="en-US" altLang="en-US" dirty="0"/>
              <a:t>Prompt the user for the position of the desired Fibonacci number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4"/>
          <p:cNvSpPr>
            <a:spLocks noGrp="1" noChangeArrowheads="1"/>
          </p:cNvSpPr>
          <p:nvPr>
            <p:ph type="title"/>
          </p:nvPr>
        </p:nvSpPr>
        <p:spPr/>
        <p:txBody>
          <a:bodyPr/>
          <a:lstStyle/>
          <a:p>
            <a:r>
              <a:rPr lang="en-US" altLang="en-US" dirty="0">
                <a:latin typeface="+mn-lt"/>
              </a:rPr>
              <a:t>Programming Example: Main Algorithm (2 of 4)</a:t>
            </a:r>
          </a:p>
        </p:txBody>
      </p:sp>
      <p:sp>
        <p:nvSpPr>
          <p:cNvPr id="36866" name="Rectangle 5"/>
          <p:cNvSpPr>
            <a:spLocks noGrp="1" noChangeArrowheads="1"/>
          </p:cNvSpPr>
          <p:nvPr>
            <p:ph idx="1"/>
          </p:nvPr>
        </p:nvSpPr>
        <p:spPr>
          <a:xfrm>
            <a:off x="365125" y="1538288"/>
            <a:ext cx="8415338" cy="2028632"/>
          </a:xfrm>
        </p:spPr>
        <p:txBody>
          <a:bodyPr/>
          <a:lstStyle/>
          <a:p>
            <a:r>
              <a:rPr lang="en-US" altLang="en-US" dirty="0"/>
              <a:t>Read the position of the desired Fibonacci number into </a:t>
            </a:r>
            <a:r>
              <a:rPr lang="en-US" altLang="en-US" dirty="0">
                <a:latin typeface="Courier New" pitchFamily="49" charset="0"/>
                <a:cs typeface="Courier New" pitchFamily="49" charset="0"/>
              </a:rPr>
              <a:t>nthFibonacci</a:t>
            </a:r>
            <a:endParaRPr lang="en-US" altLang="en-US" dirty="0"/>
          </a:p>
          <a:p>
            <a:pPr lvl="1"/>
            <a:r>
              <a:rPr lang="en-US" altLang="en-US" b="1" dirty="0">
                <a:solidFill>
                  <a:srgbClr val="055C91"/>
                </a:solidFill>
                <a:latin typeface="Courier New" pitchFamily="49" charset="0"/>
                <a:cs typeface="Courier New" pitchFamily="49" charset="0"/>
              </a:rPr>
              <a:t>if</a:t>
            </a:r>
            <a:r>
              <a:rPr lang="en-US" altLang="en-US" b="1" dirty="0">
                <a:latin typeface="Courier New" pitchFamily="49" charset="0"/>
                <a:cs typeface="Courier New" pitchFamily="49" charset="0"/>
              </a:rPr>
              <a:t> (nthFibonacci == 1)</a:t>
            </a:r>
            <a:br>
              <a:rPr lang="en-US" altLang="en-US" b="1" dirty="0">
                <a:latin typeface="Courier New" pitchFamily="49" charset="0"/>
                <a:cs typeface="Courier New" pitchFamily="49" charset="0"/>
              </a:rPr>
            </a:br>
            <a:r>
              <a:rPr lang="en-US" altLang="en-US" dirty="0"/>
              <a:t>The desired Fibonacci number is the first Fibonacci number; copy the value of </a:t>
            </a:r>
            <a:r>
              <a:rPr lang="en-US" altLang="en-US" b="1" dirty="0">
                <a:latin typeface="Courier New" pitchFamily="49" charset="0"/>
                <a:cs typeface="Courier New" pitchFamily="49" charset="0"/>
              </a:rPr>
              <a:t>previous1</a:t>
            </a:r>
            <a:r>
              <a:rPr lang="en-US" altLang="en-US" dirty="0"/>
              <a:t> into </a:t>
            </a:r>
            <a:r>
              <a:rPr lang="en-US" altLang="en-US" b="1" dirty="0">
                <a:latin typeface="Courier New" pitchFamily="49" charset="0"/>
                <a:cs typeface="Courier New" pitchFamily="49" charset="0"/>
              </a:rPr>
              <a:t>current</a:t>
            </a:r>
          </a:p>
          <a:p>
            <a:pPr lvl="1"/>
            <a:r>
              <a:rPr lang="en-US" altLang="en-US" b="1" dirty="0">
                <a:solidFill>
                  <a:srgbClr val="055C91"/>
                </a:solidFill>
                <a:latin typeface="Courier New" pitchFamily="49" charset="0"/>
                <a:cs typeface="Courier New" pitchFamily="49" charset="0"/>
              </a:rPr>
              <a:t>else if </a:t>
            </a:r>
            <a:r>
              <a:rPr lang="en-US" altLang="en-US" b="1" dirty="0">
                <a:latin typeface="Courier New" pitchFamily="49" charset="0"/>
                <a:cs typeface="Courier New" pitchFamily="49" charset="0"/>
              </a:rPr>
              <a:t>(nthFibonacci == 2)</a:t>
            </a:r>
            <a:br>
              <a:rPr lang="en-US" altLang="en-US" b="1" dirty="0">
                <a:latin typeface="Courier New" pitchFamily="49" charset="0"/>
                <a:cs typeface="Courier New" pitchFamily="49" charset="0"/>
              </a:rPr>
            </a:br>
            <a:r>
              <a:rPr lang="en-US" altLang="en-US" dirty="0"/>
              <a:t>The desired Fibonacci number is the second Fibonacci number; copy the value of </a:t>
            </a:r>
            <a:r>
              <a:rPr lang="en-US" altLang="en-US" b="1" dirty="0">
                <a:latin typeface="Courier New" pitchFamily="49" charset="0"/>
                <a:cs typeface="Courier New" pitchFamily="49" charset="0"/>
              </a:rPr>
              <a:t>previous2</a:t>
            </a:r>
            <a:r>
              <a:rPr lang="en-US" altLang="en-US" dirty="0"/>
              <a:t> into </a:t>
            </a:r>
            <a:r>
              <a:rPr lang="en-US" altLang="en-US" b="1" dirty="0">
                <a:latin typeface="Courier New" pitchFamily="49" charset="0"/>
                <a:cs typeface="Courier New" pitchFamily="49" charset="0"/>
              </a:rPr>
              <a:t>current</a:t>
            </a:r>
            <a:endParaRPr lang="en-US" altLang="en-US"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4"/>
          <p:cNvSpPr>
            <a:spLocks noGrp="1" noChangeArrowheads="1"/>
          </p:cNvSpPr>
          <p:nvPr>
            <p:ph type="title"/>
          </p:nvPr>
        </p:nvSpPr>
        <p:spPr/>
        <p:txBody>
          <a:bodyPr/>
          <a:lstStyle/>
          <a:p>
            <a:r>
              <a:rPr lang="en-US" altLang="en-US" dirty="0">
                <a:latin typeface="+mn-lt"/>
              </a:rPr>
              <a:t>Programming Example: Main Algorithm (3 of 4)</a:t>
            </a:r>
          </a:p>
        </p:txBody>
      </p:sp>
      <p:sp>
        <p:nvSpPr>
          <p:cNvPr id="37890" name="Rectangle 5"/>
          <p:cNvSpPr>
            <a:spLocks noGrp="1" noChangeArrowheads="1"/>
          </p:cNvSpPr>
          <p:nvPr>
            <p:ph idx="1"/>
          </p:nvPr>
        </p:nvSpPr>
        <p:spPr>
          <a:xfrm>
            <a:off x="365125" y="1538288"/>
            <a:ext cx="8415338" cy="1346522"/>
          </a:xfrm>
        </p:spPr>
        <p:txBody>
          <a:bodyPr/>
          <a:lstStyle/>
          <a:p>
            <a:pPr lvl="1"/>
            <a:r>
              <a:rPr lang="en-US" altLang="en-US" b="1" dirty="0">
                <a:solidFill>
                  <a:srgbClr val="055C91"/>
                </a:solidFill>
                <a:latin typeface="Courier New" pitchFamily="49" charset="0"/>
                <a:cs typeface="Courier New" pitchFamily="49" charset="0"/>
              </a:rPr>
              <a:t>else</a:t>
            </a:r>
            <a:r>
              <a:rPr lang="en-US" altLang="en-US" dirty="0"/>
              <a:t> calculate the desired Fibonacci number as follows:</a:t>
            </a:r>
          </a:p>
          <a:p>
            <a:pPr lvl="2"/>
            <a:r>
              <a:rPr lang="en-US" altLang="en-US" dirty="0"/>
              <a:t>Start by determining the third Fibonacci number</a:t>
            </a:r>
          </a:p>
          <a:p>
            <a:pPr lvl="2"/>
            <a:r>
              <a:rPr lang="en-US" altLang="en-US" dirty="0"/>
              <a:t>Initialize </a:t>
            </a:r>
            <a:r>
              <a:rPr lang="en-US" altLang="en-US" b="1" dirty="0">
                <a:latin typeface="Courier New" pitchFamily="49" charset="0"/>
                <a:cs typeface="Courier New" pitchFamily="49" charset="0"/>
              </a:rPr>
              <a:t>counter</a:t>
            </a:r>
            <a:r>
              <a:rPr lang="en-US" altLang="en-US" dirty="0"/>
              <a:t> to </a:t>
            </a:r>
            <a:r>
              <a:rPr lang="en-US" altLang="en-US" b="1" dirty="0">
                <a:latin typeface="Courier New" panose="02070309020205020404" pitchFamily="49" charset="0"/>
                <a:cs typeface="Courier New" panose="02070309020205020404" pitchFamily="49" charset="0"/>
              </a:rPr>
              <a:t>3</a:t>
            </a:r>
            <a:r>
              <a:rPr lang="en-US" altLang="en-US" dirty="0"/>
              <a:t> to keep track of the calculated Fibonacci numbers.</a:t>
            </a:r>
          </a:p>
          <a:p>
            <a:pPr lvl="2"/>
            <a:r>
              <a:rPr lang="en-US" altLang="en-US" dirty="0"/>
              <a:t>Calculate the next Fibonacci number, as follows:</a:t>
            </a:r>
            <a:br>
              <a:rPr lang="en-US" altLang="en-US" dirty="0"/>
            </a:br>
            <a:r>
              <a:rPr lang="en-US" altLang="en-US" b="1" dirty="0">
                <a:latin typeface="Courier New" pitchFamily="49" charset="0"/>
                <a:cs typeface="Courier New" pitchFamily="49" charset="0"/>
              </a:rPr>
              <a:t>current = previous2 + previous1;</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Programming Example: Main Algorithm (4 of 4)</a:t>
            </a:r>
            <a:endParaRPr lang="en-IN" dirty="0">
              <a:latin typeface="+mn-lt"/>
            </a:endParaRPr>
          </a:p>
        </p:txBody>
      </p:sp>
      <p:sp>
        <p:nvSpPr>
          <p:cNvPr id="3" name="Content Placeholder 2"/>
          <p:cNvSpPr>
            <a:spLocks noGrp="1"/>
          </p:cNvSpPr>
          <p:nvPr>
            <p:ph idx="1"/>
          </p:nvPr>
        </p:nvSpPr>
        <p:spPr>
          <a:xfrm>
            <a:off x="365125" y="1538819"/>
            <a:ext cx="8415338" cy="1631216"/>
          </a:xfrm>
        </p:spPr>
        <p:txBody>
          <a:bodyPr/>
          <a:lstStyle/>
          <a:p>
            <a:r>
              <a:rPr lang="en-US" altLang="en-US" dirty="0"/>
              <a:t>Assign the value of </a:t>
            </a:r>
            <a:r>
              <a:rPr lang="en-US" altLang="en-US" dirty="0">
                <a:latin typeface="Courier New" panose="02070309020205020404" pitchFamily="49" charset="0"/>
                <a:cs typeface="Courier New" panose="02070309020205020404" pitchFamily="49" charset="0"/>
              </a:rPr>
              <a:t>previous2</a:t>
            </a:r>
            <a:r>
              <a:rPr lang="en-US" altLang="en-US" dirty="0"/>
              <a:t> to </a:t>
            </a:r>
            <a:r>
              <a:rPr lang="en-US" altLang="en-US" dirty="0">
                <a:latin typeface="Courier New" panose="02070309020205020404" pitchFamily="49" charset="0"/>
                <a:cs typeface="Courier New" panose="02070309020205020404" pitchFamily="49" charset="0"/>
              </a:rPr>
              <a:t>previous1</a:t>
            </a:r>
          </a:p>
          <a:p>
            <a:r>
              <a:rPr lang="en-US" altLang="en-US" dirty="0"/>
              <a:t>Assign the value of </a:t>
            </a:r>
            <a:r>
              <a:rPr lang="en-US" altLang="en-US" dirty="0">
                <a:latin typeface="Courier New" panose="02070309020205020404" pitchFamily="49" charset="0"/>
                <a:cs typeface="Courier New" panose="02070309020205020404" pitchFamily="49" charset="0"/>
              </a:rPr>
              <a:t>current</a:t>
            </a:r>
            <a:r>
              <a:rPr lang="en-US" altLang="en-US" dirty="0"/>
              <a:t> to </a:t>
            </a:r>
            <a:r>
              <a:rPr lang="en-US" altLang="en-US" dirty="0">
                <a:latin typeface="Courier New" panose="02070309020205020404" pitchFamily="49" charset="0"/>
                <a:cs typeface="Courier New" panose="02070309020205020404" pitchFamily="49" charset="0"/>
              </a:rPr>
              <a:t>previous2</a:t>
            </a:r>
          </a:p>
          <a:p>
            <a:r>
              <a:rPr lang="en-US" altLang="en-US" dirty="0"/>
              <a:t>Increment </a:t>
            </a:r>
            <a:r>
              <a:rPr lang="en-US" altLang="en-US" dirty="0">
                <a:latin typeface="Courier New" panose="02070309020205020404" pitchFamily="49" charset="0"/>
                <a:cs typeface="Courier New" panose="02070309020205020404" pitchFamily="49" charset="0"/>
              </a:rPr>
              <a:t>counter</a:t>
            </a:r>
          </a:p>
          <a:p>
            <a:r>
              <a:rPr lang="en-US" altLang="en-US" dirty="0"/>
              <a:t>Repeat until Fibonacci number is calculated:</a:t>
            </a:r>
          </a:p>
        </p:txBody>
      </p:sp>
      <p:pic>
        <p:nvPicPr>
          <p:cNvPr id="7170" name="Content Placeholder 3" descr="Program code. In the code, the words in the variable names are merged. Line 1. while, left parenthesis, counter, less than, equals, nth Fibonacci, right parenthesis. Line 2. left brace. Line 3. Indented once, current, equals, previous 2, plus, previous 1, semi-colon. Line 4. Indented once, previous 1, equals, previous 2, semi-colon. Line 5. Indented once, previous 2, equals, current, semi-colon. Line 6. Indented once, counter, plus, plus, semi-colon. Line 7. right brac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914400" y="3276600"/>
            <a:ext cx="4140346" cy="19651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0661" y="5418765"/>
            <a:ext cx="8415338" cy="296235"/>
          </a:xfrm>
        </p:spPr>
        <p:txBody>
          <a:bodyPr/>
          <a:lstStyle/>
          <a:p>
            <a:r>
              <a:rPr lang="en-US" altLang="en-US" dirty="0"/>
              <a:t>Output the </a:t>
            </a:r>
            <a:r>
              <a:rPr lang="en-US" altLang="en-US" i="1" dirty="0"/>
              <a:t>n</a:t>
            </a:r>
            <a:r>
              <a:rPr lang="en-US" altLang="en-US" dirty="0"/>
              <a:t>th Fibonacci number, which is </a:t>
            </a:r>
            <a:r>
              <a:rPr lang="en-US" altLang="en-US" dirty="0">
                <a:latin typeface="Courier New" panose="02070309020205020404" pitchFamily="49" charset="0"/>
                <a:cs typeface="Courier New" panose="02070309020205020404" pitchFamily="49" charset="0"/>
              </a:rPr>
              <a:t>current</a:t>
            </a:r>
          </a:p>
        </p:txBody>
      </p:sp>
    </p:spTree>
    <p:extLst>
      <p:ext uri="{BB962C8B-B14F-4D97-AF65-F5344CB8AC3E}">
        <p14:creationId xmlns:p14="http://schemas.microsoft.com/office/powerpoint/2010/main" val="33619360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(1 of 7)</a:t>
            </a:r>
            <a:endParaRPr lang="en-IN" dirty="0">
              <a:latin typeface="+mn-lt"/>
            </a:endParaRPr>
          </a:p>
        </p:txBody>
      </p:sp>
      <p:sp>
        <p:nvSpPr>
          <p:cNvPr id="3" name="Content Placeholder 2"/>
          <p:cNvSpPr>
            <a:spLocks noGrp="1"/>
          </p:cNvSpPr>
          <p:nvPr>
            <p:ph idx="1"/>
          </p:nvPr>
        </p:nvSpPr>
        <p:spPr>
          <a:xfrm>
            <a:off x="365125" y="1538819"/>
            <a:ext cx="8415338" cy="742511"/>
          </a:xfrm>
        </p:spPr>
        <p:txBody>
          <a:bodyPr/>
          <a:lstStyle/>
          <a:p>
            <a:pPr>
              <a:defRPr/>
            </a:pPr>
            <a:r>
              <a:rPr lang="en-US" b="1" dirty="0">
                <a:solidFill>
                  <a:srgbClr val="055C91"/>
                </a:solidFill>
                <a:latin typeface="Courier New" pitchFamily="49" charset="0"/>
                <a:cs typeface="Courier New" pitchFamily="49" charset="0"/>
              </a:rPr>
              <a:t>for</a:t>
            </a:r>
            <a:r>
              <a:rPr lang="en-US" dirty="0"/>
              <a:t> loop: called a counted or indexed </a:t>
            </a:r>
            <a:r>
              <a:rPr lang="en-US" b="1" dirty="0">
                <a:solidFill>
                  <a:srgbClr val="055C91"/>
                </a:solidFill>
                <a:latin typeface="Courier New" pitchFamily="49" charset="0"/>
                <a:cs typeface="Courier New" pitchFamily="49" charset="0"/>
              </a:rPr>
              <a:t>for</a:t>
            </a:r>
            <a:r>
              <a:rPr lang="en-US" dirty="0"/>
              <a:t> loop</a:t>
            </a:r>
          </a:p>
          <a:p>
            <a:pPr>
              <a:defRPr/>
            </a:pPr>
            <a:r>
              <a:rPr lang="en-US" dirty="0"/>
              <a:t>Syntax of the </a:t>
            </a:r>
            <a:r>
              <a:rPr lang="en-US" b="1" dirty="0">
                <a:solidFill>
                  <a:srgbClr val="055C91"/>
                </a:solidFill>
                <a:latin typeface="Courier New" pitchFamily="49" charset="0"/>
                <a:cs typeface="Courier New" pitchFamily="49" charset="0"/>
              </a:rPr>
              <a:t>for</a:t>
            </a:r>
            <a:r>
              <a:rPr lang="en-US" dirty="0"/>
              <a:t> statement</a:t>
            </a:r>
          </a:p>
        </p:txBody>
      </p:sp>
      <p:pic>
        <p:nvPicPr>
          <p:cNvPr id="8194" name="Content Placeholder 5" descr="for (initial statement; loop condition; update statement)&#10;    statemen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54097" y="2438400"/>
            <a:ext cx="7370703" cy="7315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0661" y="3297577"/>
            <a:ext cx="8415338" cy="588623"/>
          </a:xfrm>
        </p:spPr>
        <p:txBody>
          <a:bodyPr/>
          <a:lstStyle/>
          <a:p>
            <a:r>
              <a:rPr lang="en-US" dirty="0"/>
              <a:t>The </a:t>
            </a:r>
            <a:r>
              <a:rPr lang="en-US" b="1" dirty="0">
                <a:latin typeface="Courier New" pitchFamily="49" charset="0"/>
                <a:cs typeface="Courier New" pitchFamily="49" charset="0"/>
              </a:rPr>
              <a:t>initial</a:t>
            </a:r>
            <a:r>
              <a:rPr lang="en-US" b="1" dirty="0"/>
              <a:t> </a:t>
            </a:r>
            <a:r>
              <a:rPr lang="en-US" b="1" dirty="0">
                <a:latin typeface="Courier New" pitchFamily="49" charset="0"/>
                <a:cs typeface="Courier New" pitchFamily="49" charset="0"/>
              </a:rPr>
              <a:t>statement</a:t>
            </a:r>
            <a:r>
              <a:rPr lang="en-US" dirty="0"/>
              <a:t>, </a:t>
            </a:r>
            <a:r>
              <a:rPr lang="en-US" b="1" dirty="0">
                <a:latin typeface="Courier New" pitchFamily="49" charset="0"/>
                <a:cs typeface="Courier New" pitchFamily="49" charset="0"/>
              </a:rPr>
              <a:t>loop</a:t>
            </a:r>
            <a:r>
              <a:rPr lang="en-US" b="1" dirty="0"/>
              <a:t> </a:t>
            </a:r>
            <a:r>
              <a:rPr lang="en-US" b="1" dirty="0">
                <a:latin typeface="Courier New" pitchFamily="49" charset="0"/>
                <a:cs typeface="Courier New" pitchFamily="49" charset="0"/>
              </a:rPr>
              <a:t>condition</a:t>
            </a:r>
            <a:r>
              <a:rPr lang="en-US" dirty="0"/>
              <a:t>, and </a:t>
            </a:r>
            <a:r>
              <a:rPr lang="en-US" b="1" dirty="0">
                <a:latin typeface="Courier New" pitchFamily="49" charset="0"/>
                <a:cs typeface="Courier New" pitchFamily="49" charset="0"/>
              </a:rPr>
              <a:t>update</a:t>
            </a:r>
            <a:r>
              <a:rPr lang="en-US" b="1" dirty="0"/>
              <a:t> </a:t>
            </a:r>
            <a:r>
              <a:rPr lang="en-US" b="1" dirty="0">
                <a:latin typeface="Courier New" pitchFamily="49" charset="0"/>
                <a:cs typeface="Courier New" pitchFamily="49" charset="0"/>
              </a:rPr>
              <a:t>statement</a:t>
            </a:r>
            <a:r>
              <a:rPr lang="en-US" b="1" dirty="0"/>
              <a:t> </a:t>
            </a:r>
            <a:r>
              <a:rPr lang="en-US" dirty="0"/>
              <a:t>are called</a:t>
            </a:r>
            <a:r>
              <a:rPr lang="en-US" dirty="0">
                <a:solidFill>
                  <a:srgbClr val="055C91"/>
                </a:solidFill>
              </a:rPr>
              <a:t> </a:t>
            </a:r>
            <a:r>
              <a:rPr lang="en-US" b="1" dirty="0">
                <a:solidFill>
                  <a:srgbClr val="055C91"/>
                </a:solidFill>
                <a:latin typeface="Courier New" pitchFamily="49" charset="0"/>
                <a:cs typeface="Courier New" pitchFamily="49" charset="0"/>
              </a:rPr>
              <a:t>for</a:t>
            </a:r>
            <a:r>
              <a:rPr lang="en-US" dirty="0">
                <a:solidFill>
                  <a:srgbClr val="055C91"/>
                </a:solidFill>
              </a:rPr>
              <a:t> </a:t>
            </a:r>
            <a:r>
              <a:rPr lang="en-US" dirty="0"/>
              <a:t>loop control statements</a:t>
            </a:r>
          </a:p>
        </p:txBody>
      </p:sp>
    </p:spTree>
    <p:extLst>
      <p:ext uri="{BB962C8B-B14F-4D97-AF65-F5344CB8AC3E}">
        <p14:creationId xmlns:p14="http://schemas.microsoft.com/office/powerpoint/2010/main" val="849105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4"/>
          <p:cNvSpPr>
            <a:spLocks noGrp="1" noChangeArrowheads="1"/>
          </p:cNvSpPr>
          <p:nvPr>
            <p:ph type="title"/>
          </p:nvPr>
        </p:nvSpPr>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(2 of 7)</a:t>
            </a:r>
          </a:p>
        </p:txBody>
      </p:sp>
      <p:sp>
        <p:nvSpPr>
          <p:cNvPr id="3" name="Text Placeholder 2"/>
          <p:cNvSpPr>
            <a:spLocks noGrp="1"/>
          </p:cNvSpPr>
          <p:nvPr>
            <p:ph idx="1"/>
          </p:nvPr>
        </p:nvSpPr>
        <p:spPr>
          <a:xfrm>
            <a:off x="365125" y="1538818"/>
            <a:ext cx="8415338" cy="207364"/>
          </a:xfrm>
        </p:spPr>
        <p:txBody>
          <a:bodyPr/>
          <a:lstStyle/>
          <a:p>
            <a:pPr marL="0" indent="0">
              <a:buNone/>
            </a:pPr>
            <a:r>
              <a:rPr lang="en-US" sz="1400" b="1" dirty="0"/>
              <a:t>FIGURE 5-2 </a:t>
            </a:r>
            <a:r>
              <a:rPr lang="en-US" sz="1400" b="1" dirty="0">
                <a:solidFill>
                  <a:srgbClr val="055C91"/>
                </a:solidFill>
                <a:latin typeface="Courier New" panose="02070309020205020404" pitchFamily="49" charset="0"/>
                <a:cs typeface="Courier New" panose="02070309020205020404" pitchFamily="49" charset="0"/>
              </a:rPr>
              <a:t>for</a:t>
            </a:r>
            <a:r>
              <a:rPr lang="en-US" sz="1400" b="1" dirty="0">
                <a:solidFill>
                  <a:srgbClr val="638DAD"/>
                </a:solidFill>
              </a:rPr>
              <a:t> </a:t>
            </a:r>
            <a:r>
              <a:rPr lang="en-US" sz="1400" dirty="0"/>
              <a:t>loop</a:t>
            </a:r>
          </a:p>
        </p:txBody>
      </p:sp>
      <p:pic>
        <p:nvPicPr>
          <p:cNvPr id="9218" name="Content Placeholder 3" descr="The flow chart depicts a loop. It starts with a sphere that points toward a diamond-shaped structure labeled loop condition through the initial statement. The loop condition further points toward a sphere through an arrow labeled false. An arrow from the sphere points downwards. An arrow from the right side of loop condition labeled true points toward a rectangle labeled statement that further points to another rectangle labeled update statement. This is then connected to the first arrow labeled initial statement."/>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6297746" cy="3352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itle 1"/>
          <p:cNvSpPr>
            <a:spLocks noGrp="1"/>
          </p:cNvSpPr>
          <p:nvPr>
            <p:ph type="title"/>
          </p:nvPr>
        </p:nvSpPr>
        <p:spPr/>
        <p:txBody>
          <a:bodyPr/>
          <a:lstStyle/>
          <a:p>
            <a:r>
              <a:rPr lang="en-US" altLang="en-US" dirty="0">
                <a:latin typeface="+mn-lt"/>
              </a:rPr>
              <a:t>Objectives (2 of 2)</a:t>
            </a:r>
          </a:p>
        </p:txBody>
      </p:sp>
      <p:sp>
        <p:nvSpPr>
          <p:cNvPr id="13314" name="Content Placeholder 2"/>
          <p:cNvSpPr>
            <a:spLocks noGrp="1"/>
          </p:cNvSpPr>
          <p:nvPr>
            <p:ph idx="1"/>
          </p:nvPr>
        </p:nvSpPr>
        <p:spPr/>
        <p:txBody>
          <a:bodyPr/>
          <a:lstStyle/>
          <a:p>
            <a:pPr lvl="1"/>
            <a:r>
              <a:rPr lang="en-US" altLang="en-US" dirty="0"/>
              <a:t>Examine </a:t>
            </a:r>
            <a:r>
              <a:rPr lang="en-US" altLang="en-US" b="1" dirty="0">
                <a:latin typeface="Courier New" panose="02070309020205020404" pitchFamily="49" charset="0"/>
                <a:cs typeface="Courier New" panose="02070309020205020404" pitchFamily="49" charset="0"/>
              </a:rPr>
              <a:t>break</a:t>
            </a:r>
            <a:r>
              <a:rPr lang="en-US" altLang="en-US" dirty="0"/>
              <a:t> and </a:t>
            </a:r>
            <a:r>
              <a:rPr lang="en-US" altLang="en-US" b="1" dirty="0">
                <a:latin typeface="Courier New" panose="02070309020205020404" pitchFamily="49" charset="0"/>
                <a:cs typeface="Courier New" panose="02070309020205020404" pitchFamily="49" charset="0"/>
              </a:rPr>
              <a:t>continue</a:t>
            </a:r>
            <a:r>
              <a:rPr lang="en-US" altLang="en-US" dirty="0"/>
              <a:t> statements</a:t>
            </a:r>
          </a:p>
          <a:p>
            <a:pPr lvl="1"/>
            <a:r>
              <a:rPr lang="en-US" altLang="en-US" dirty="0"/>
              <a:t>Discover how to form and use nested control structures</a:t>
            </a:r>
          </a:p>
          <a:p>
            <a:pPr lvl="1"/>
            <a:r>
              <a:rPr lang="en-US" altLang="en-US" dirty="0"/>
              <a:t>Learn how to avoid bugs by avoiding patches</a:t>
            </a:r>
          </a:p>
          <a:p>
            <a:pPr lvl="1"/>
            <a:r>
              <a:rPr lang="en-US" altLang="en-US" dirty="0"/>
              <a:t>Learn how to debug loops</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9"/>
          <p:cNvSpPr>
            <a:spLocks noGrp="1" noChangeArrowheads="1"/>
          </p:cNvSpPr>
          <p:nvPr>
            <p:ph type="title"/>
          </p:nvPr>
        </p:nvSpPr>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(3 of 7)</a:t>
            </a:r>
          </a:p>
        </p:txBody>
      </p:sp>
      <p:sp>
        <p:nvSpPr>
          <p:cNvPr id="3" name="Content Placeholder 2"/>
          <p:cNvSpPr>
            <a:spLocks noGrp="1"/>
          </p:cNvSpPr>
          <p:nvPr>
            <p:ph idx="1"/>
          </p:nvPr>
        </p:nvSpPr>
        <p:spPr>
          <a:xfrm>
            <a:off x="365125" y="1538819"/>
            <a:ext cx="8415338" cy="738664"/>
          </a:xfrm>
        </p:spPr>
        <p:txBody>
          <a:bodyPr/>
          <a:lstStyle/>
          <a:p>
            <a:pPr marL="0" indent="0">
              <a:buNone/>
            </a:pPr>
            <a:r>
              <a:rPr lang="en-IN" b="1" dirty="0">
                <a:solidFill>
                  <a:srgbClr val="055C91"/>
                </a:solidFill>
              </a:rPr>
              <a:t>EXAMPLE 5-9</a:t>
            </a:r>
          </a:p>
          <a:p>
            <a:pPr marL="0" indent="0">
              <a:buNone/>
            </a:pPr>
            <a:r>
              <a:rPr lang="en-US" sz="1800" b="0" i="0" u="none" strike="noStrike" baseline="0" dirty="0">
                <a:solidFill>
                  <a:srgbClr val="000000"/>
                </a:solidFill>
                <a:latin typeface="WarnockPro-Regular"/>
              </a:rPr>
              <a:t>The following </a:t>
            </a:r>
            <a:r>
              <a:rPr lang="en-US" sz="1800" b="1" i="0" u="none" strike="noStrike" baseline="0" dirty="0">
                <a:solidFill>
                  <a:srgbClr val="055C91"/>
                </a:solidFill>
                <a:latin typeface="CourierStd-Bold"/>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prints the first 10 nonnegative integers:</a:t>
            </a:r>
            <a:endParaRPr lang="en-IN" b="1" dirty="0">
              <a:solidFill>
                <a:srgbClr val="055C91"/>
              </a:solidFill>
            </a:endParaRPr>
          </a:p>
        </p:txBody>
      </p:sp>
      <p:pic>
        <p:nvPicPr>
          <p:cNvPr id="13" name="Content Placeholder 12" descr="Example 5.9 shows the following for loop prints the first 10 nonnegative integers. &#10;Line 1: For left parenthesis, i equals 0 semicolon i is less than 10 semicolon i plus plus right parenthesis&#10;Line 2: C out left double angle bracket i left double angle bracket left double quotation mark right double quotation mark semicolon.&#10;Line 3: C out left double angle bracket end l semicolon.">
            <a:extLst>
              <a:ext uri="{FF2B5EF4-FFF2-40B4-BE49-F238E27FC236}">
                <a16:creationId xmlns:a16="http://schemas.microsoft.com/office/drawing/2014/main" id="{F6C20FF7-DEC2-4DFB-9549-32275353522B}"/>
              </a:ext>
            </a:extLst>
          </p:cNvPr>
          <p:cNvPicPr>
            <a:picLocks noGrp="1" noChangeAspect="1"/>
          </p:cNvPicPr>
          <p:nvPr>
            <p:ph idx="11"/>
          </p:nvPr>
        </p:nvPicPr>
        <p:blipFill>
          <a:blip r:embed="rId3"/>
          <a:stretch>
            <a:fillRect/>
          </a:stretch>
        </p:blipFill>
        <p:spPr>
          <a:xfrm>
            <a:off x="360661" y="2443616"/>
            <a:ext cx="2872429" cy="838200"/>
          </a:xfrm>
          <a:prstGeom prst="rect">
            <a:avLst/>
          </a:prstGeom>
        </p:spPr>
      </p:pic>
      <p:sp>
        <p:nvSpPr>
          <p:cNvPr id="4" name="Content Placeholder 3">
            <a:extLst>
              <a:ext uri="{FF2B5EF4-FFF2-40B4-BE49-F238E27FC236}">
                <a16:creationId xmlns:a16="http://schemas.microsoft.com/office/drawing/2014/main" id="{730F24BC-F16A-4CE3-A4C5-3405AABC2B2F}"/>
              </a:ext>
            </a:extLst>
          </p:cNvPr>
          <p:cNvSpPr>
            <a:spLocks noGrp="1"/>
          </p:cNvSpPr>
          <p:nvPr>
            <p:ph idx="12"/>
          </p:nvPr>
        </p:nvSpPr>
        <p:spPr>
          <a:xfrm>
            <a:off x="345027" y="3581401"/>
            <a:ext cx="8415338" cy="1582356"/>
          </a:xfrm>
        </p:spPr>
        <p:txBody>
          <a:bodyPr/>
          <a:lstStyle/>
          <a:p>
            <a:pPr marL="0" indent="0" algn="l">
              <a:buNone/>
            </a:pPr>
            <a:r>
              <a:rPr lang="en-US" sz="1800" b="0" i="0" u="none" strike="noStrike" baseline="0" dirty="0">
                <a:solidFill>
                  <a:srgbClr val="000000"/>
                </a:solidFill>
              </a:rPr>
              <a:t>The</a:t>
            </a:r>
            <a:r>
              <a:rPr lang="en-US" sz="1800" b="0" i="0" u="none" strike="noStrike" baseline="0" dirty="0">
                <a:solidFill>
                  <a:srgbClr val="000000"/>
                </a:solidFill>
                <a:latin typeface="WarnockPro-Regular"/>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initial statement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 New" panose="02070309020205020404" pitchFamily="49" charset="0"/>
                <a:cs typeface="Courier New" panose="02070309020205020404" pitchFamily="49" charset="0"/>
              </a:rPr>
              <a:t> = 0</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r>
              <a:rPr lang="en-US" sz="1800" b="0" i="0" u="none" strike="noStrike" baseline="0" dirty="0">
                <a:solidFill>
                  <a:srgbClr val="000000"/>
                </a:solidFill>
                <a:latin typeface="WarnockPro-Regular"/>
              </a:rPr>
              <a:t> </a:t>
            </a:r>
            <a:r>
              <a:rPr lang="en-US" sz="1800" b="0" i="0" u="none" strike="noStrike" baseline="0" dirty="0">
                <a:solidFill>
                  <a:srgbClr val="000000"/>
                </a:solidFill>
              </a:rPr>
              <a:t>initializes the</a:t>
            </a:r>
            <a:r>
              <a:rPr lang="en-US" sz="1800" b="0" i="0" u="none" strike="noStrike" baseline="0" dirty="0">
                <a:solidFill>
                  <a:srgbClr val="000000"/>
                </a:solidFill>
                <a:latin typeface="WarnockPro-Regular"/>
              </a:rPr>
              <a:t> </a:t>
            </a:r>
            <a:r>
              <a:rPr lang="en-US" sz="1800" b="1" i="0" u="none" strike="noStrike" baseline="0" dirty="0">
                <a:solidFill>
                  <a:srgbClr val="055C91"/>
                </a:solidFill>
                <a:latin typeface="CourierStd-Bold"/>
              </a:rPr>
              <a:t>int</a:t>
            </a:r>
            <a:r>
              <a:rPr lang="en-US" sz="1800" b="1" i="0" u="none" strike="noStrike" baseline="0" dirty="0">
                <a:solidFill>
                  <a:srgbClr val="3D8FB3"/>
                </a:solidFill>
                <a:latin typeface="CourierStd-Bold"/>
              </a:rPr>
              <a:t> </a:t>
            </a:r>
            <a:r>
              <a:rPr lang="en-US" sz="1800" b="0" i="0" u="none" strike="noStrike" baseline="0" dirty="0">
                <a:solidFill>
                  <a:srgbClr val="000000"/>
                </a:solidFill>
              </a:rPr>
              <a:t>variable</a:t>
            </a:r>
            <a:r>
              <a:rPr lang="en-US" sz="1800" b="0" i="0" u="none" strike="noStrike" baseline="0" dirty="0">
                <a:solidFill>
                  <a:srgbClr val="000000"/>
                </a:solidFill>
                <a:latin typeface="WarnockPro-Regular"/>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to </a:t>
            </a:r>
            <a:r>
              <a:rPr lang="en-US" sz="1800" b="1" i="0" u="none" strike="noStrike" baseline="0" dirty="0">
                <a:solidFill>
                  <a:srgbClr val="000000"/>
                </a:solidFill>
                <a:latin typeface="Courier New" panose="02070309020205020404" pitchFamily="49" charset="0"/>
                <a:cs typeface="Courier New" panose="02070309020205020404" pitchFamily="49" charset="0"/>
              </a:rPr>
              <a:t>0</a:t>
            </a:r>
            <a:r>
              <a:rPr lang="en-US" sz="1800" b="0" i="0" u="none" strike="noStrike" baseline="0" dirty="0">
                <a:solidFill>
                  <a:srgbClr val="000000"/>
                </a:solidFill>
                <a:latin typeface="WarnockPro-Regular"/>
              </a:rPr>
              <a:t>. </a:t>
            </a:r>
            <a:r>
              <a:rPr lang="en-US" sz="1800" b="0" i="0" u="none" strike="noStrike" baseline="0" dirty="0">
                <a:solidFill>
                  <a:srgbClr val="000000"/>
                </a:solidFill>
              </a:rPr>
              <a:t>Next, the loop condition,</a:t>
            </a:r>
            <a:r>
              <a:rPr lang="en-US" sz="1800" b="0" i="0" u="none" strike="noStrike" baseline="0" dirty="0">
                <a:solidFill>
                  <a:srgbClr val="000000"/>
                </a:solidFill>
                <a:latin typeface="WarnockPro-Regular"/>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 New" panose="02070309020205020404" pitchFamily="49" charset="0"/>
                <a:cs typeface="Courier New" panose="02070309020205020404" pitchFamily="49" charset="0"/>
              </a:rPr>
              <a:t> &lt; 10</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r>
              <a:rPr lang="en-US" sz="1800" b="0" i="0" u="none" strike="noStrike" baseline="0" dirty="0">
                <a:solidFill>
                  <a:srgbClr val="000000"/>
                </a:solidFill>
              </a:rPr>
              <a:t> is evaluated. Because</a:t>
            </a:r>
            <a:r>
              <a:rPr lang="en-US" sz="1800" b="0" i="0" u="none" strike="noStrike" baseline="0" dirty="0">
                <a:solidFill>
                  <a:srgbClr val="000000"/>
                </a:solidFill>
                <a:latin typeface="WarnockPro-Regular"/>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0 &lt; 10</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is </a:t>
            </a:r>
            <a:r>
              <a:rPr lang="en-US" sz="1800" b="1" i="0" u="none" strike="noStrike" baseline="0" dirty="0">
                <a:solidFill>
                  <a:srgbClr val="055C91"/>
                </a:solidFill>
                <a:latin typeface="CourierStd-Bold"/>
              </a:rPr>
              <a:t>true</a:t>
            </a:r>
            <a:r>
              <a:rPr lang="en-US" sz="1800" b="0" i="0" u="none" strike="noStrike" baseline="0" dirty="0">
                <a:solidFill>
                  <a:srgbClr val="000000"/>
                </a:solidFill>
                <a:latin typeface="WarnockPro-Regular"/>
              </a:rPr>
              <a:t>, </a:t>
            </a:r>
            <a:r>
              <a:rPr lang="en-US" sz="1800" b="0" i="0" u="none" strike="noStrike" baseline="0" dirty="0">
                <a:solidFill>
                  <a:srgbClr val="000000"/>
                </a:solidFill>
              </a:rPr>
              <a:t>the print statement executes and outputs 0. The</a:t>
            </a:r>
            <a:r>
              <a:rPr lang="en-US" sz="1800" b="0" i="0" u="none" strike="noStrike" baseline="0" dirty="0">
                <a:solidFill>
                  <a:srgbClr val="000000"/>
                </a:solidFill>
                <a:latin typeface="WarnockPro-Regular"/>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update statement</a:t>
            </a:r>
            <a:r>
              <a:rPr lang="en-US" sz="1800" b="0" i="0" u="none" strike="noStrike" baseline="0" dirty="0">
                <a:solidFill>
                  <a:srgbClr val="000000"/>
                </a:solidFill>
                <a:latin typeface="Courier New" panose="02070309020205020404" pitchFamily="49" charset="0"/>
                <a:cs typeface="Courier New" panose="02070309020205020404" pitchFamily="49" charset="0"/>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 New" panose="02070309020205020404" pitchFamily="49" charset="0"/>
                <a:cs typeface="Courier New" panose="02070309020205020404" pitchFamily="49" charset="0"/>
              </a:rPr>
              <a:t>++</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r>
              <a:rPr lang="en-US" sz="1800" b="0" i="0" u="none" strike="noStrike" baseline="0" dirty="0">
                <a:solidFill>
                  <a:srgbClr val="000000"/>
                </a:solidFill>
                <a:latin typeface="WarnockPro-Regular"/>
              </a:rPr>
              <a:t> </a:t>
            </a:r>
            <a:r>
              <a:rPr lang="en-US" sz="1800" b="0" i="0" u="none" strike="noStrike" baseline="0" dirty="0">
                <a:solidFill>
                  <a:srgbClr val="000000"/>
                </a:solidFill>
              </a:rPr>
              <a:t>then executes, which sets the value of</a:t>
            </a:r>
            <a:r>
              <a:rPr lang="en-US" sz="1800" b="0" i="0" u="none" strike="noStrike" baseline="0" dirty="0">
                <a:solidFill>
                  <a:srgbClr val="000000"/>
                </a:solidFill>
                <a:latin typeface="WarnockPro-Regular"/>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to </a:t>
            </a:r>
            <a:r>
              <a:rPr lang="en-US" sz="1800" b="1" i="0" u="none" strike="noStrike" baseline="0" dirty="0">
                <a:solidFill>
                  <a:srgbClr val="000000"/>
                </a:solidFill>
                <a:latin typeface="Courier New" panose="02070309020205020404" pitchFamily="49" charset="0"/>
                <a:cs typeface="Courier New" panose="02070309020205020404" pitchFamily="49" charset="0"/>
              </a:rPr>
              <a:t>1</a:t>
            </a:r>
            <a:r>
              <a:rPr lang="en-US" sz="1800" b="0" i="0" u="none" strike="noStrike" baseline="0" dirty="0">
                <a:solidFill>
                  <a:srgbClr val="000000"/>
                </a:solidFill>
                <a:latin typeface="WarnockPro-Regular"/>
              </a:rPr>
              <a:t>. </a:t>
            </a:r>
            <a:r>
              <a:rPr lang="en-US" sz="1800" b="0" i="0" u="none" strike="noStrike" baseline="0" dirty="0">
                <a:solidFill>
                  <a:srgbClr val="000000"/>
                </a:solidFill>
              </a:rPr>
              <a:t>Once again, the</a:t>
            </a:r>
            <a:r>
              <a:rPr lang="en-US" sz="1800" b="0" i="0" u="none" strike="noStrike" baseline="0" dirty="0">
                <a:solidFill>
                  <a:srgbClr val="000000"/>
                </a:solidFill>
                <a:latin typeface="WarnockPro-Regular"/>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loop condition</a:t>
            </a:r>
            <a:r>
              <a:rPr lang="en-US" sz="1800" b="1" i="0" u="none" strike="noStrike" baseline="0" dirty="0">
                <a:solidFill>
                  <a:srgbClr val="000000"/>
                </a:solidFill>
                <a:latin typeface="CourierStd-Bold"/>
              </a:rPr>
              <a:t> </a:t>
            </a:r>
            <a:r>
              <a:rPr lang="en-US" sz="1800" b="0" i="0" u="none" strike="noStrike" baseline="0" dirty="0">
                <a:solidFill>
                  <a:srgbClr val="000000"/>
                </a:solidFill>
              </a:rPr>
              <a:t>is evaluated, which is still</a:t>
            </a:r>
            <a:r>
              <a:rPr lang="en-US" sz="1800" b="0" i="0" u="none" strike="noStrike" baseline="0" dirty="0">
                <a:solidFill>
                  <a:srgbClr val="000000"/>
                </a:solidFill>
                <a:latin typeface="WarnockPro-Regular"/>
              </a:rPr>
              <a:t> </a:t>
            </a:r>
            <a:r>
              <a:rPr lang="en-US" sz="1800" b="1" i="0" u="none" strike="noStrike" baseline="0" dirty="0">
                <a:solidFill>
                  <a:srgbClr val="055C91"/>
                </a:solidFill>
                <a:latin typeface="Courier New" panose="02070309020205020404" pitchFamily="49" charset="0"/>
                <a:cs typeface="Courier New" panose="02070309020205020404" pitchFamily="49" charset="0"/>
              </a:rPr>
              <a:t>true</a:t>
            </a:r>
            <a:r>
              <a:rPr lang="en-US" sz="1800" b="0" i="0" u="none" strike="noStrike" baseline="0" dirty="0">
                <a:solidFill>
                  <a:srgbClr val="000000"/>
                </a:solidFill>
                <a:latin typeface="WarnockPro-Regular"/>
              </a:rPr>
              <a:t>, </a:t>
            </a:r>
            <a:r>
              <a:rPr lang="en-US" sz="1800" b="0" i="0" u="none" strike="noStrike" baseline="0" dirty="0">
                <a:solidFill>
                  <a:srgbClr val="000000"/>
                </a:solidFill>
              </a:rPr>
              <a:t>and so on. When</a:t>
            </a:r>
            <a:r>
              <a:rPr lang="en-US" sz="1800" b="0" i="0" u="none" strike="noStrike" baseline="0" dirty="0">
                <a:solidFill>
                  <a:srgbClr val="000000"/>
                </a:solidFill>
                <a:latin typeface="WarnockPro-Regular"/>
              </a:rPr>
              <a:t>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becomes </a:t>
            </a:r>
            <a:r>
              <a:rPr lang="en-US" sz="1800" b="1" i="0" u="none" strike="noStrike" baseline="0" dirty="0">
                <a:solidFill>
                  <a:srgbClr val="000000"/>
                </a:solidFill>
                <a:latin typeface="Courier New" panose="02070309020205020404" pitchFamily="49" charset="0"/>
                <a:cs typeface="Courier New" panose="02070309020205020404" pitchFamily="49" charset="0"/>
              </a:rPr>
              <a:t>10</a:t>
            </a:r>
            <a:r>
              <a:rPr lang="en-US" sz="1800" b="0" i="0" u="none" strike="noStrike" baseline="0" dirty="0">
                <a:solidFill>
                  <a:srgbClr val="000000"/>
                </a:solidFill>
                <a:latin typeface="WarnockPro-Regular"/>
              </a:rPr>
              <a:t>, </a:t>
            </a:r>
            <a:r>
              <a:rPr lang="en-US" sz="1800" b="0" i="0" u="none" strike="noStrike" baseline="0" dirty="0">
                <a:solidFill>
                  <a:srgbClr val="000000"/>
                </a:solidFill>
              </a:rPr>
              <a:t>the</a:t>
            </a:r>
            <a:r>
              <a:rPr lang="en-US" sz="1800" b="0" i="0" u="none" strike="noStrike" baseline="0" dirty="0">
                <a:solidFill>
                  <a:srgbClr val="000000"/>
                </a:solidFill>
                <a:latin typeface="WarnockPro-Regular"/>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loop condition</a:t>
            </a:r>
            <a:r>
              <a:rPr lang="en-US" sz="1800" b="1" i="0" u="none" strike="noStrike" baseline="0" dirty="0">
                <a:solidFill>
                  <a:srgbClr val="000000"/>
                </a:solidFill>
                <a:latin typeface="CourierStd-Bold"/>
              </a:rPr>
              <a:t> </a:t>
            </a:r>
            <a:r>
              <a:rPr lang="en-US" sz="1800" b="0" i="0" u="none" strike="noStrike" baseline="0" dirty="0">
                <a:solidFill>
                  <a:srgbClr val="000000"/>
                </a:solidFill>
              </a:rPr>
              <a:t>evaluates to</a:t>
            </a:r>
            <a:r>
              <a:rPr lang="en-US" sz="1800" b="0" i="0" u="none" strike="noStrike" baseline="0" dirty="0">
                <a:solidFill>
                  <a:srgbClr val="000000"/>
                </a:solidFill>
                <a:latin typeface="WarnockPro-Regular"/>
              </a:rPr>
              <a:t> </a:t>
            </a:r>
            <a:r>
              <a:rPr lang="en-US" sz="1800" b="1" i="0" u="none" strike="noStrike" baseline="0" dirty="0">
                <a:solidFill>
                  <a:srgbClr val="055C91"/>
                </a:solidFill>
                <a:latin typeface="Courier New" panose="02070309020205020404" pitchFamily="49" charset="0"/>
                <a:cs typeface="Courier New" panose="02070309020205020404" pitchFamily="49" charset="0"/>
              </a:rPr>
              <a:t>false</a:t>
            </a:r>
            <a:r>
              <a:rPr lang="en-US" sz="1800" b="0" i="0" u="none" strike="noStrike" baseline="0" dirty="0">
                <a:solidFill>
                  <a:srgbClr val="000000"/>
                </a:solidFill>
                <a:latin typeface="WarnockPro-Regular"/>
              </a:rPr>
              <a:t>, </a:t>
            </a:r>
            <a:r>
              <a:rPr lang="en-US" sz="1800" b="0" i="0" u="none" strike="noStrike" baseline="0" dirty="0">
                <a:solidFill>
                  <a:srgbClr val="000000"/>
                </a:solidFill>
              </a:rPr>
              <a:t>the</a:t>
            </a:r>
            <a:r>
              <a:rPr lang="en-US" sz="1800" b="0" i="0" u="none" strike="noStrike" baseline="0" dirty="0">
                <a:solidFill>
                  <a:srgbClr val="000000"/>
                </a:solidFill>
                <a:latin typeface="WarnockPro-Regular"/>
              </a:rPr>
              <a:t> </a:t>
            </a:r>
            <a:r>
              <a:rPr lang="en-US" sz="1800" b="1" i="0" u="none" strike="noStrike" baseline="0" dirty="0">
                <a:solidFill>
                  <a:srgbClr val="055C91"/>
                </a:solidFill>
                <a:latin typeface="Courier New" panose="02070309020205020404" pitchFamily="49" charset="0"/>
                <a:cs typeface="Courier New" panose="02070309020205020404" pitchFamily="49" charset="0"/>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rPr>
              <a:t>loop terminates, and the first statement following the</a:t>
            </a:r>
            <a:r>
              <a:rPr lang="en-US" sz="1800" b="0" i="0" u="none" strike="noStrike" baseline="0" dirty="0">
                <a:solidFill>
                  <a:srgbClr val="000000"/>
                </a:solidFill>
                <a:latin typeface="WarnockPro-Regular"/>
              </a:rPr>
              <a:t> </a:t>
            </a:r>
            <a:r>
              <a:rPr lang="en-US" sz="1800" b="1" i="0" u="none" strike="noStrike" baseline="0" dirty="0">
                <a:solidFill>
                  <a:srgbClr val="055C91"/>
                </a:solidFill>
                <a:latin typeface="Courier New" panose="02070309020205020404" pitchFamily="49" charset="0"/>
                <a:cs typeface="Courier New" panose="02070309020205020404" pitchFamily="49" charset="0"/>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rPr>
              <a:t>loop executes.</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(4 of 7)</a:t>
            </a:r>
            <a:endParaRPr lang="en-IN" dirty="0">
              <a:latin typeface="+mn-lt"/>
            </a:endParaRPr>
          </a:p>
        </p:txBody>
      </p:sp>
      <p:sp>
        <p:nvSpPr>
          <p:cNvPr id="3" name="Content Placeholder 2"/>
          <p:cNvSpPr>
            <a:spLocks noGrp="1"/>
          </p:cNvSpPr>
          <p:nvPr>
            <p:ph idx="1"/>
          </p:nvPr>
        </p:nvSpPr>
        <p:spPr>
          <a:xfrm>
            <a:off x="365125" y="1538819"/>
            <a:ext cx="8415338" cy="683649"/>
          </a:xfrm>
        </p:spPr>
        <p:txBody>
          <a:bodyPr/>
          <a:lstStyle/>
          <a:p>
            <a:pPr marL="0" indent="0">
              <a:buNone/>
            </a:pPr>
            <a:r>
              <a:rPr lang="en-IN" sz="1800" b="1" dirty="0">
                <a:solidFill>
                  <a:srgbClr val="055C91"/>
                </a:solidFill>
              </a:rPr>
              <a:t>EXAMPLE 5-10</a:t>
            </a:r>
          </a:p>
          <a:p>
            <a:pPr marL="403200" indent="-403200">
              <a:buFont typeface="+mj-lt"/>
              <a:buAutoNum type="arabicPeriod"/>
            </a:pPr>
            <a:r>
              <a:rPr lang="en-IN" sz="1800" dirty="0"/>
              <a:t>The following </a:t>
            </a:r>
            <a:r>
              <a:rPr lang="en-IN" sz="1800" b="1" dirty="0">
                <a:solidFill>
                  <a:srgbClr val="055C91"/>
                </a:solidFill>
                <a:latin typeface="Courier New" panose="02070309020205020404" pitchFamily="49" charset="0"/>
                <a:cs typeface="Courier New" panose="02070309020205020404" pitchFamily="49" charset="0"/>
              </a:rPr>
              <a:t>for</a:t>
            </a:r>
            <a:r>
              <a:rPr lang="en-IN" sz="1800" b="1" dirty="0">
                <a:solidFill>
                  <a:srgbClr val="055C91"/>
                </a:solidFill>
              </a:rPr>
              <a:t> </a:t>
            </a:r>
            <a:r>
              <a:rPr lang="en-IN" sz="1800" dirty="0"/>
              <a:t>loop outputs </a:t>
            </a:r>
            <a:r>
              <a:rPr lang="en-IN" sz="1800" b="1" dirty="0">
                <a:latin typeface="Courier New" panose="02070309020205020404" pitchFamily="49" charset="0"/>
                <a:cs typeface="Courier New" panose="02070309020205020404" pitchFamily="49" charset="0"/>
              </a:rPr>
              <a:t>Hello!</a:t>
            </a:r>
            <a:r>
              <a:rPr lang="en-IN" sz="1800" b="1" dirty="0"/>
              <a:t> </a:t>
            </a:r>
            <a:r>
              <a:rPr lang="en-IN" sz="1800" dirty="0"/>
              <a:t>and a star (on separate lines) five times:</a:t>
            </a:r>
            <a:endParaRPr lang="en-IN" sz="1800" b="1" dirty="0">
              <a:solidFill>
                <a:srgbClr val="055C91"/>
              </a:solidFill>
            </a:endParaRPr>
          </a:p>
        </p:txBody>
      </p:sp>
      <p:pic>
        <p:nvPicPr>
          <p:cNvPr id="3074" name="Content Placeholder 3" descr="Example 5.10 shows the following for loop outputs Hello exclamation mark, and a star left parenthesis on separate lines right parenthesis five times.&#10;Line 1: for left parenthesis i equals 1 semicolon i is less than or equals 5 semicolon i plus plus right parenthesis&#10;Line 2: left brace.&#10;Line 3: c out left double angle bracket left double quotation mark Hello exclamation mark right double quotation mark left double angle bracket end l semicolon.&#10;Line 4: c out left double angle bracket left double quotation mark asterisk right double quotation mark left double angle bracket end l semicolon.&#10;Line 5: right brace"/>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t="14008" b="61555"/>
          <a:stretch/>
        </p:blipFill>
        <p:spPr bwMode="auto">
          <a:xfrm>
            <a:off x="364331" y="2362200"/>
            <a:ext cx="6063082" cy="8861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a:extLst>
              <a:ext uri="{FF2B5EF4-FFF2-40B4-BE49-F238E27FC236}">
                <a16:creationId xmlns:a16="http://schemas.microsoft.com/office/drawing/2014/main" id="{EBE8FE2D-47D3-4303-A051-A535307C1632}"/>
              </a:ext>
            </a:extLst>
          </p:cNvPr>
          <p:cNvSpPr>
            <a:spLocks noGrp="1"/>
          </p:cNvSpPr>
          <p:nvPr>
            <p:ph idx="12"/>
          </p:nvPr>
        </p:nvSpPr>
        <p:spPr>
          <a:xfrm>
            <a:off x="365125" y="3352800"/>
            <a:ext cx="8415338" cy="266611"/>
          </a:xfrm>
        </p:spPr>
        <p:txBody>
          <a:bodyPr/>
          <a:lstStyle/>
          <a:p>
            <a:pPr marL="403200" indent="-403200">
              <a:buFont typeface="+mj-lt"/>
              <a:buAutoNum type="arabicPeriod" startAt="2"/>
            </a:pPr>
            <a:r>
              <a:rPr lang="en-IN" sz="1800" dirty="0"/>
              <a:t>Consider the following </a:t>
            </a:r>
            <a:r>
              <a:rPr lang="en-IN" sz="1800" b="1" dirty="0">
                <a:solidFill>
                  <a:srgbClr val="055C91"/>
                </a:solidFill>
                <a:latin typeface="Courier New" panose="02070309020205020404" pitchFamily="49" charset="0"/>
                <a:cs typeface="Courier New" panose="02070309020205020404" pitchFamily="49" charset="0"/>
              </a:rPr>
              <a:t>for</a:t>
            </a:r>
            <a:r>
              <a:rPr lang="en-IN" sz="1800" b="1" dirty="0"/>
              <a:t> </a:t>
            </a:r>
            <a:r>
              <a:rPr lang="en-IN" sz="1800" dirty="0"/>
              <a:t>loop:</a:t>
            </a:r>
          </a:p>
        </p:txBody>
      </p:sp>
      <p:pic>
        <p:nvPicPr>
          <p:cNvPr id="17" name="Content Placeholder 16" descr="Consider the following for loop.&#10;Line 1: for left parenthesis i equals 1 semicolon i is less than or equals 5 semicolon i plus plus right parenthesis.&#10;Line 3: c out left double angle bracket left double quotation mark Hello exclamation mark right double quotation mark left double angle bracket end l semicolon.&#10;Line 4: c out left double angle bracket left double quotation mark asterisk right double quotation mark left double angle bracket end l semicolon.">
            <a:extLst>
              <a:ext uri="{FF2B5EF4-FFF2-40B4-BE49-F238E27FC236}">
                <a16:creationId xmlns:a16="http://schemas.microsoft.com/office/drawing/2014/main" id="{44D94AEF-A306-49CD-A235-3FD4518F3370}"/>
              </a:ext>
            </a:extLst>
          </p:cNvPr>
          <p:cNvPicPr>
            <a:picLocks noGrp="1" noChangeAspect="1"/>
          </p:cNvPicPr>
          <p:nvPr>
            <p:ph idx="13"/>
          </p:nvPr>
        </p:nvPicPr>
        <p:blipFill rotWithShape="1">
          <a:blip r:embed="rId3"/>
          <a:srcRect t="52796" b="32568"/>
          <a:stretch/>
        </p:blipFill>
        <p:spPr>
          <a:xfrm>
            <a:off x="367482" y="3726587"/>
            <a:ext cx="6401355" cy="639791"/>
          </a:xfrm>
          <a:prstGeom prst="rect">
            <a:avLst/>
          </a:prstGeom>
        </p:spPr>
      </p:pic>
      <p:sp>
        <p:nvSpPr>
          <p:cNvPr id="9" name="Content Placeholder 8">
            <a:extLst>
              <a:ext uri="{FF2B5EF4-FFF2-40B4-BE49-F238E27FC236}">
                <a16:creationId xmlns:a16="http://schemas.microsoft.com/office/drawing/2014/main" id="{2BAFF36C-B681-43CB-BCBB-02BC2D6880C8}"/>
              </a:ext>
            </a:extLst>
          </p:cNvPr>
          <p:cNvSpPr>
            <a:spLocks noGrp="1"/>
          </p:cNvSpPr>
          <p:nvPr>
            <p:ph idx="14"/>
          </p:nvPr>
        </p:nvSpPr>
        <p:spPr>
          <a:xfrm>
            <a:off x="364331" y="4439239"/>
            <a:ext cx="8415338" cy="1842043"/>
          </a:xfrm>
        </p:spPr>
        <p:txBody>
          <a:bodyPr/>
          <a:lstStyle/>
          <a:p>
            <a:pPr marL="0" indent="0">
              <a:spcBef>
                <a:spcPts val="0"/>
              </a:spcBef>
              <a:buNone/>
            </a:pPr>
            <a:r>
              <a:rPr lang="en-IN" sz="1800" dirty="0"/>
              <a:t>The output of this </a:t>
            </a:r>
            <a:r>
              <a:rPr lang="en-IN" sz="1800" b="1" dirty="0">
                <a:solidFill>
                  <a:srgbClr val="055C91"/>
                </a:solidFill>
                <a:latin typeface="Courier New" panose="02070309020205020404" pitchFamily="49" charset="0"/>
                <a:cs typeface="Courier New" panose="02070309020205020404" pitchFamily="49" charset="0"/>
              </a:rPr>
              <a:t>for</a:t>
            </a:r>
            <a:r>
              <a:rPr lang="en-IN" sz="1800" b="1" dirty="0"/>
              <a:t> </a:t>
            </a:r>
            <a:r>
              <a:rPr lang="en-IN" sz="1800" dirty="0"/>
              <a:t>loop is:</a:t>
            </a:r>
          </a:p>
          <a:p>
            <a:pPr marL="0" indent="0">
              <a:spcBef>
                <a:spcPts val="0"/>
              </a:spcBef>
              <a:buNone/>
            </a:pPr>
            <a:r>
              <a:rPr lang="en-IN" sz="1800" b="1" dirty="0">
                <a:latin typeface="Courier New" panose="02070309020205020404" pitchFamily="49" charset="0"/>
                <a:cs typeface="Courier New" panose="02070309020205020404" pitchFamily="49" charset="0"/>
              </a:rPr>
              <a:t>Hello!</a:t>
            </a:r>
          </a:p>
          <a:p>
            <a:pPr marL="0" indent="0">
              <a:spcBef>
                <a:spcPts val="0"/>
              </a:spcBef>
              <a:buNone/>
            </a:pPr>
            <a:r>
              <a:rPr lang="en-IN" sz="1800" b="1" dirty="0">
                <a:latin typeface="Courier New" panose="02070309020205020404" pitchFamily="49" charset="0"/>
                <a:cs typeface="Courier New" panose="02070309020205020404" pitchFamily="49" charset="0"/>
              </a:rPr>
              <a:t>Hello!</a:t>
            </a:r>
          </a:p>
          <a:p>
            <a:pPr marL="0" indent="0">
              <a:spcBef>
                <a:spcPts val="0"/>
              </a:spcBef>
              <a:buNone/>
            </a:pPr>
            <a:r>
              <a:rPr lang="en-IN" sz="1800" b="1" dirty="0">
                <a:latin typeface="Courier New" panose="02070309020205020404" pitchFamily="49" charset="0"/>
                <a:cs typeface="Courier New" panose="02070309020205020404" pitchFamily="49" charset="0"/>
              </a:rPr>
              <a:t>Hello!</a:t>
            </a:r>
          </a:p>
          <a:p>
            <a:pPr marL="0" indent="0">
              <a:spcBef>
                <a:spcPts val="0"/>
              </a:spcBef>
              <a:buNone/>
            </a:pPr>
            <a:r>
              <a:rPr lang="en-IN" sz="1800" b="1" dirty="0">
                <a:latin typeface="Courier New" panose="02070309020205020404" pitchFamily="49" charset="0"/>
                <a:cs typeface="Courier New" panose="02070309020205020404" pitchFamily="49" charset="0"/>
              </a:rPr>
              <a:t>Hello!</a:t>
            </a:r>
          </a:p>
          <a:p>
            <a:pPr marL="0" indent="0">
              <a:spcBef>
                <a:spcPts val="0"/>
              </a:spcBef>
              <a:buNone/>
            </a:pPr>
            <a:r>
              <a:rPr lang="en-IN" sz="1800" b="1" dirty="0">
                <a:latin typeface="Courier New" panose="02070309020205020404" pitchFamily="49" charset="0"/>
                <a:cs typeface="Courier New" panose="02070309020205020404" pitchFamily="49" charset="0"/>
              </a:rPr>
              <a:t>Hello!</a:t>
            </a:r>
          </a:p>
          <a:p>
            <a:pPr marL="0" indent="0">
              <a:spcBef>
                <a:spcPts val="0"/>
              </a:spcBef>
              <a:buNone/>
            </a:pPr>
            <a:r>
              <a:rPr lang="en-IN" sz="1800" b="1" dirty="0">
                <a:latin typeface="Courier New" panose="02070309020205020404" pitchFamily="49" charset="0"/>
                <a:cs typeface="Courier New" panose="02070309020205020404" pitchFamily="49" charset="0"/>
              </a:rPr>
              <a:t>*</a:t>
            </a:r>
            <a:endParaRPr lang="en-IN" sz="180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0173003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(5 of 7)</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altLang="en-US" dirty="0"/>
              <a:t>The following is a semantic error:</a:t>
            </a:r>
          </a:p>
        </p:txBody>
      </p:sp>
      <p:sp>
        <p:nvSpPr>
          <p:cNvPr id="4" name="Content Placeholder 3"/>
          <p:cNvSpPr>
            <a:spLocks noGrp="1"/>
          </p:cNvSpPr>
          <p:nvPr>
            <p:ph idx="11"/>
          </p:nvPr>
        </p:nvSpPr>
        <p:spPr>
          <a:xfrm>
            <a:off x="365125" y="1905001"/>
            <a:ext cx="8415338" cy="738664"/>
          </a:xfrm>
        </p:spPr>
        <p:txBody>
          <a:bodyPr/>
          <a:lstStyle/>
          <a:p>
            <a:pPr marL="0" indent="0">
              <a:buNone/>
            </a:pPr>
            <a:r>
              <a:rPr lang="en-IN" b="1" dirty="0">
                <a:solidFill>
                  <a:srgbClr val="055C91"/>
                </a:solidFill>
              </a:rPr>
              <a:t>EXAMPLE 5-11</a:t>
            </a:r>
          </a:p>
          <a:p>
            <a:pPr marL="0" indent="0">
              <a:buNone/>
            </a:pPr>
            <a:r>
              <a:rPr lang="en-US" sz="1800" b="0" i="0" u="none" strike="noStrike" baseline="0" dirty="0">
                <a:solidFill>
                  <a:srgbClr val="000000"/>
                </a:solidFill>
                <a:latin typeface="WarnockPro-Regular"/>
              </a:rPr>
              <a:t>The following </a:t>
            </a:r>
            <a:r>
              <a:rPr lang="en-US" sz="1800" b="1" i="0" u="none" strike="noStrike" baseline="0" dirty="0">
                <a:solidFill>
                  <a:srgbClr val="055C91"/>
                </a:solidFill>
                <a:latin typeface="CourierStd-Bold"/>
              </a:rPr>
              <a:t>for </a:t>
            </a:r>
            <a:r>
              <a:rPr lang="en-US" sz="1800" b="0" i="0" u="none" strike="noStrike" baseline="0" dirty="0">
                <a:solidFill>
                  <a:srgbClr val="000000"/>
                </a:solidFill>
                <a:latin typeface="WarnockPro-Regular"/>
              </a:rPr>
              <a:t>loop executes five empty statements:</a:t>
            </a:r>
            <a:endParaRPr lang="en-IN" b="1" dirty="0">
              <a:solidFill>
                <a:srgbClr val="055C91"/>
              </a:solidFill>
            </a:endParaRPr>
          </a:p>
        </p:txBody>
      </p:sp>
      <p:pic>
        <p:nvPicPr>
          <p:cNvPr id="16" name="Content Placeholder 4" descr="Example 5-11 illustrates a for loop with a semantic error—a semicolon at the for loop statement (before the output statement)."/>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t="38453" b="38754"/>
          <a:stretch/>
        </p:blipFill>
        <p:spPr bwMode="auto">
          <a:xfrm>
            <a:off x="381000" y="2799587"/>
            <a:ext cx="7249087" cy="5532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solidFill>
                  <a:schemeClr val="tx1"/>
                </a:solidFill>
                <a:prstDash val="solid"/>
                <a:miter lim="800000"/>
                <a:headEnd type="none" w="med" len="med"/>
                <a:tailEnd type="none" w="med" len="med"/>
              </a14:hiddenLine>
            </a:ext>
          </a:extLst>
        </p:spPr>
      </p:pic>
      <p:sp>
        <p:nvSpPr>
          <p:cNvPr id="7" name="Content Placeholder 6"/>
          <p:cNvSpPr>
            <a:spLocks noGrp="1"/>
          </p:cNvSpPr>
          <p:nvPr>
            <p:ph idx="13"/>
          </p:nvPr>
        </p:nvSpPr>
        <p:spPr>
          <a:xfrm>
            <a:off x="382089" y="3542437"/>
            <a:ext cx="8415338" cy="877163"/>
          </a:xfrm>
        </p:spPr>
        <p:txBody>
          <a:bodyPr/>
          <a:lstStyle/>
          <a:p>
            <a:pPr marL="0" indent="0">
              <a:buNone/>
            </a:pPr>
            <a:r>
              <a:rPr lang="en-IN" dirty="0"/>
              <a:t>The semicolon at the end of the </a:t>
            </a:r>
            <a:r>
              <a:rPr lang="en-IN" b="1" dirty="0">
                <a:solidFill>
                  <a:srgbClr val="055C91"/>
                </a:solidFill>
              </a:rPr>
              <a:t>for</a:t>
            </a:r>
            <a:r>
              <a:rPr lang="en-IN" b="1" dirty="0"/>
              <a:t> </a:t>
            </a:r>
            <a:r>
              <a:rPr lang="en-IN" dirty="0"/>
              <a:t>statement (before the output statement, Line 1)terminates the</a:t>
            </a:r>
            <a:r>
              <a:rPr lang="en-IN" dirty="0">
                <a:solidFill>
                  <a:srgbClr val="055C91"/>
                </a:solidFill>
              </a:rPr>
              <a:t> </a:t>
            </a:r>
            <a:r>
              <a:rPr lang="en-IN" b="1" dirty="0">
                <a:solidFill>
                  <a:srgbClr val="055C91"/>
                </a:solidFill>
              </a:rPr>
              <a:t>for </a:t>
            </a:r>
            <a:r>
              <a:rPr lang="en-IN" dirty="0"/>
              <a:t>loop. The action of this </a:t>
            </a:r>
            <a:r>
              <a:rPr lang="en-IN" b="1" dirty="0">
                <a:solidFill>
                  <a:srgbClr val="055C91"/>
                </a:solidFill>
              </a:rPr>
              <a:t>for</a:t>
            </a:r>
            <a:r>
              <a:rPr lang="en-IN" b="1" dirty="0"/>
              <a:t> </a:t>
            </a:r>
            <a:r>
              <a:rPr lang="en-IN" dirty="0"/>
              <a:t>loop is empty, that is, null. As in Example 5-10(2), the indentation of Line 2 is</a:t>
            </a:r>
          </a:p>
        </p:txBody>
      </p:sp>
      <p:sp>
        <p:nvSpPr>
          <p:cNvPr id="8" name="Content Placeholder 7"/>
          <p:cNvSpPr>
            <a:spLocks noGrp="1"/>
          </p:cNvSpPr>
          <p:nvPr>
            <p:ph idx="14"/>
          </p:nvPr>
        </p:nvSpPr>
        <p:spPr>
          <a:xfrm>
            <a:off x="382089" y="4648201"/>
            <a:ext cx="8415338" cy="296235"/>
          </a:xfrm>
        </p:spPr>
        <p:txBody>
          <a:bodyPr/>
          <a:lstStyle/>
          <a:p>
            <a:r>
              <a:rPr lang="en-US" altLang="en-US" dirty="0"/>
              <a:t>The following is a legal (but infinite) </a:t>
            </a:r>
            <a:r>
              <a:rPr lang="en-US" altLang="en-US" dirty="0">
                <a:latin typeface="Courier New" pitchFamily="49" charset="0"/>
                <a:cs typeface="Courier New" pitchFamily="49" charset="0"/>
              </a:rPr>
              <a:t>for</a:t>
            </a:r>
            <a:r>
              <a:rPr lang="en-US" altLang="en-US" dirty="0"/>
              <a:t> loop:</a:t>
            </a:r>
          </a:p>
        </p:txBody>
      </p:sp>
      <p:pic>
        <p:nvPicPr>
          <p:cNvPr id="2050" name="Content Placeholder 8" descr="Program code. In the code, the words in the variable names are merged. Line 1. for, left parenthesis, semi-colon, semi-colon, right parenthesis. Line 2. Indented once, cout, less than, less than, left double quotation mark, Hello, right double quotation mark, less than, less than, end 1, semi-colon."/>
          <p:cNvPicPr>
            <a:picLocks noGrp="1" noChangeAspect="1" noChangeArrowheads="1"/>
          </p:cNvPicPr>
          <p:nvPr>
            <p:ph idx="15"/>
          </p:nvPr>
        </p:nvPicPr>
        <p:blipFill>
          <a:blip r:embed="rId3">
            <a:extLst>
              <a:ext uri="{28A0092B-C50C-407E-A947-70E740481C1C}">
                <a14:useLocalDpi xmlns:a14="http://schemas.microsoft.com/office/drawing/2010/main" val="0"/>
              </a:ext>
            </a:extLst>
          </a:blip>
          <a:srcRect/>
          <a:stretch>
            <a:fillRect/>
          </a:stretch>
        </p:blipFill>
        <p:spPr bwMode="auto">
          <a:xfrm>
            <a:off x="1066800" y="5034005"/>
            <a:ext cx="4535486"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444661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(6 of 7)</a:t>
            </a:r>
          </a:p>
        </p:txBody>
      </p:sp>
      <p:sp>
        <p:nvSpPr>
          <p:cNvPr id="3" name="Content Placeholder 2"/>
          <p:cNvSpPr>
            <a:spLocks noGrp="1"/>
          </p:cNvSpPr>
          <p:nvPr>
            <p:ph idx="1"/>
          </p:nvPr>
        </p:nvSpPr>
        <p:spPr>
          <a:xfrm>
            <a:off x="365125" y="1538819"/>
            <a:ext cx="8415338" cy="1393074"/>
          </a:xfrm>
        </p:spPr>
        <p:txBody>
          <a:bodyPr/>
          <a:lstStyle/>
          <a:p>
            <a:pPr marL="0" indent="0">
              <a:buNone/>
            </a:pPr>
            <a:r>
              <a:rPr lang="en-IN" b="1" dirty="0">
                <a:solidFill>
                  <a:srgbClr val="055C91"/>
                </a:solidFill>
              </a:rPr>
              <a:t>EXAMPLE 5-12</a:t>
            </a:r>
          </a:p>
          <a:p>
            <a:pPr marL="0" indent="0" algn="l">
              <a:buNone/>
            </a:pPr>
            <a:r>
              <a:rPr lang="en-US" sz="1800" b="0" i="0" u="none" strike="noStrike" baseline="0" dirty="0">
                <a:solidFill>
                  <a:srgbClr val="000000"/>
                </a:solidFill>
                <a:latin typeface="WarnockPro-Regular"/>
              </a:rPr>
              <a:t>You can count backward using a </a:t>
            </a:r>
            <a:r>
              <a:rPr lang="en-US" sz="1800" b="1" i="0" u="none" strike="noStrike" baseline="0" dirty="0">
                <a:solidFill>
                  <a:srgbClr val="055C91"/>
                </a:solidFill>
                <a:latin typeface="CourierStd-Bold"/>
              </a:rPr>
              <a:t>for </a:t>
            </a:r>
            <a:r>
              <a:rPr lang="en-US" sz="1800" b="0" i="0" u="none" strike="noStrike" baseline="0" dirty="0">
                <a:solidFill>
                  <a:srgbClr val="000000"/>
                </a:solidFill>
                <a:latin typeface="WarnockPro-Regular"/>
              </a:rPr>
              <a:t>loop if the </a:t>
            </a:r>
            <a:r>
              <a:rPr lang="en-US" sz="1800" b="1" i="0" u="none" strike="noStrike" baseline="0" dirty="0">
                <a:solidFill>
                  <a:srgbClr val="055C91"/>
                </a:solidFill>
                <a:latin typeface="CourierStd-Bold"/>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control expressions are set correctly.</a:t>
            </a:r>
          </a:p>
          <a:p>
            <a:pPr marL="0" indent="0" algn="l">
              <a:buNone/>
            </a:pPr>
            <a:r>
              <a:rPr lang="en-US" sz="1800" b="0" i="0" u="none" strike="noStrike" baseline="0" dirty="0">
                <a:solidFill>
                  <a:srgbClr val="000000"/>
                </a:solidFill>
                <a:latin typeface="WarnockPro-Regular"/>
              </a:rPr>
              <a:t>For example, consider the following </a:t>
            </a:r>
            <a:r>
              <a:rPr lang="en-US" sz="1800" b="1" i="0" u="none" strike="noStrike" baseline="0" dirty="0">
                <a:solidFill>
                  <a:srgbClr val="055C91"/>
                </a:solidFill>
                <a:latin typeface="CourierStd-Bold"/>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a:t>
            </a:r>
            <a:endParaRPr lang="en-IN" b="1" dirty="0">
              <a:solidFill>
                <a:srgbClr val="055C91"/>
              </a:solidFill>
            </a:endParaRPr>
          </a:p>
        </p:txBody>
      </p:sp>
      <p:pic>
        <p:nvPicPr>
          <p:cNvPr id="11" name="Content Placeholder 10" descr="Line 1: For left parenthesis i equals 10 semicolon i is greater than or equals 1 semicolon i minus minus right parenthesis.&#10;Line 2: c out left double angle bracket left double quotation mark right double quotation mark left double angle bracket i semicolon.&#10;Line 3: c out left double angle bracket end l semicolon.">
            <a:extLst>
              <a:ext uri="{FF2B5EF4-FFF2-40B4-BE49-F238E27FC236}">
                <a16:creationId xmlns:a16="http://schemas.microsoft.com/office/drawing/2014/main" id="{42A466CD-F47E-4B5A-8450-27564D28D643}"/>
              </a:ext>
            </a:extLst>
          </p:cNvPr>
          <p:cNvPicPr>
            <a:picLocks noGrp="1" noChangeAspect="1"/>
          </p:cNvPicPr>
          <p:nvPr>
            <p:ph idx="11"/>
          </p:nvPr>
        </p:nvPicPr>
        <p:blipFill>
          <a:blip r:embed="rId3"/>
          <a:stretch>
            <a:fillRect/>
          </a:stretch>
        </p:blipFill>
        <p:spPr>
          <a:xfrm>
            <a:off x="365125" y="3142347"/>
            <a:ext cx="2980267" cy="838200"/>
          </a:xfrm>
          <a:prstGeom prst="rect">
            <a:avLst/>
          </a:prstGeom>
        </p:spPr>
      </p:pic>
      <p:sp>
        <p:nvSpPr>
          <p:cNvPr id="4" name="Content Placeholder 3">
            <a:extLst>
              <a:ext uri="{FF2B5EF4-FFF2-40B4-BE49-F238E27FC236}">
                <a16:creationId xmlns:a16="http://schemas.microsoft.com/office/drawing/2014/main" id="{35106F47-0B09-4B1B-ABD1-A7ED591DE5EB}"/>
              </a:ext>
            </a:extLst>
          </p:cNvPr>
          <p:cNvSpPr>
            <a:spLocks noGrp="1"/>
          </p:cNvSpPr>
          <p:nvPr>
            <p:ph idx="12"/>
          </p:nvPr>
        </p:nvSpPr>
        <p:spPr>
          <a:xfrm>
            <a:off x="322059" y="4191001"/>
            <a:ext cx="8415338" cy="1363835"/>
          </a:xfrm>
        </p:spPr>
        <p:txBody>
          <a:bodyPr/>
          <a:lstStyle/>
          <a:p>
            <a:pPr marL="0" indent="0" algn="l">
              <a:buNone/>
            </a:pPr>
            <a:r>
              <a:rPr lang="en-US" sz="1800" b="0" i="0" u="none" strike="noStrike" baseline="0" dirty="0">
                <a:solidFill>
                  <a:srgbClr val="000000"/>
                </a:solidFill>
                <a:latin typeface="WarnockPro-Regular"/>
              </a:rPr>
              <a:t>The output is:</a:t>
            </a:r>
          </a:p>
          <a:p>
            <a:pPr marL="0" indent="0" algn="l">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10 9 8 7 6 5 4 3 2 1</a:t>
            </a:r>
          </a:p>
          <a:p>
            <a:pPr marL="0" indent="0" algn="l">
              <a:buNone/>
            </a:pPr>
            <a:r>
              <a:rPr lang="en-US" sz="1800" b="0" i="0" u="none" strike="noStrike" baseline="0" dirty="0">
                <a:solidFill>
                  <a:srgbClr val="000000"/>
                </a:solidFill>
                <a:latin typeface="WarnockPro-Regular"/>
              </a:rPr>
              <a:t>In this </a:t>
            </a:r>
            <a:r>
              <a:rPr lang="en-US" sz="1800" b="1" i="0" u="none" strike="noStrike" baseline="0" dirty="0">
                <a:solidFill>
                  <a:srgbClr val="055C91"/>
                </a:solidFill>
                <a:latin typeface="Courier New" panose="02070309020205020404" pitchFamily="49" charset="0"/>
                <a:cs typeface="Courier New" panose="02070309020205020404" pitchFamily="49" charset="0"/>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the variable </a:t>
            </a:r>
            <a:r>
              <a:rPr lang="en-US" sz="1800" b="1" i="0" u="none" strike="noStrike" baseline="0" dirty="0" err="1">
                <a:solidFill>
                  <a:srgbClr val="000000"/>
                </a:solidFill>
                <a:latin typeface="CourierStd-Bold"/>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is initialized to </a:t>
            </a:r>
            <a:r>
              <a:rPr lang="en-US" sz="1800" b="1" i="0" u="none" strike="noStrike" baseline="0" dirty="0">
                <a:solidFill>
                  <a:srgbClr val="000000"/>
                </a:solidFill>
                <a:latin typeface="CourierStd-Bold"/>
              </a:rPr>
              <a:t>10</a:t>
            </a:r>
            <a:r>
              <a:rPr lang="en-US" sz="1800" b="0" i="0" u="none" strike="noStrike" baseline="0" dirty="0">
                <a:solidFill>
                  <a:srgbClr val="000000"/>
                </a:solidFill>
                <a:latin typeface="WarnockPro-Regular"/>
              </a:rPr>
              <a:t>. After each iteration of the loop,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is decremented by </a:t>
            </a:r>
            <a:r>
              <a:rPr lang="en-US" sz="1800" b="1" i="0" u="none" strike="noStrike" baseline="0" dirty="0">
                <a:solidFill>
                  <a:srgbClr val="000000"/>
                </a:solidFill>
                <a:latin typeface="CourierStd-Bold"/>
              </a:rPr>
              <a:t>1</a:t>
            </a:r>
            <a:r>
              <a:rPr lang="en-US" sz="1800" b="0" i="0" u="none" strike="noStrike" baseline="0" dirty="0">
                <a:solidFill>
                  <a:srgbClr val="000000"/>
                </a:solidFill>
                <a:latin typeface="WarnockPro-Regular"/>
              </a:rPr>
              <a:t>. The loop continues to execute as long as </a:t>
            </a:r>
            <a:r>
              <a:rPr lang="en-US" sz="1800" b="1" i="0" u="none" strike="noStrike" baseline="0" dirty="0" err="1">
                <a:solidFill>
                  <a:srgbClr val="000000"/>
                </a:solidFill>
                <a:latin typeface="Courier New" panose="02070309020205020404" pitchFamily="49" charset="0"/>
                <a:cs typeface="Courier New" panose="02070309020205020404" pitchFamily="49" charset="0"/>
              </a:rPr>
              <a:t>i</a:t>
            </a:r>
            <a:r>
              <a:rPr lang="en-US" sz="1800" b="1" i="0" u="none" strike="noStrike" baseline="0" dirty="0">
                <a:solidFill>
                  <a:srgbClr val="000000"/>
                </a:solidFill>
                <a:latin typeface="Courier New" panose="02070309020205020404" pitchFamily="49" charset="0"/>
                <a:cs typeface="Courier New" panose="02070309020205020404" pitchFamily="49" charset="0"/>
              </a:rPr>
              <a:t> &gt;= 1</a:t>
            </a:r>
            <a:r>
              <a:rPr lang="en-US" sz="1800" b="0" i="0" u="none" strike="noStrike" baseline="0" dirty="0">
                <a:solidFill>
                  <a:srgbClr val="000000"/>
                </a:solidFill>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latin typeface="Courier New" pitchFamily="49" charset="0"/>
                <a:cs typeface="Courier New" pitchFamily="49" charset="0"/>
              </a:rPr>
              <a:t>for</a:t>
            </a:r>
            <a:r>
              <a:rPr lang="en-US" altLang="en-US" dirty="0"/>
              <a:t> </a:t>
            </a:r>
            <a:r>
              <a:rPr lang="en-US" altLang="en-US" dirty="0">
                <a:latin typeface="+mn-lt"/>
              </a:rPr>
              <a:t>Looping (Repetition) Structure (7 of 7)</a:t>
            </a:r>
          </a:p>
        </p:txBody>
      </p:sp>
      <p:sp>
        <p:nvSpPr>
          <p:cNvPr id="3" name="Content Placeholder 2"/>
          <p:cNvSpPr>
            <a:spLocks noGrp="1"/>
          </p:cNvSpPr>
          <p:nvPr>
            <p:ph idx="1"/>
          </p:nvPr>
        </p:nvSpPr>
        <p:spPr>
          <a:xfrm>
            <a:off x="365125" y="1538819"/>
            <a:ext cx="8415338" cy="1239185"/>
          </a:xfrm>
        </p:spPr>
        <p:txBody>
          <a:bodyPr/>
          <a:lstStyle/>
          <a:p>
            <a:pPr marL="0" indent="0">
              <a:buNone/>
            </a:pPr>
            <a:r>
              <a:rPr lang="en-IN" b="1" dirty="0">
                <a:solidFill>
                  <a:srgbClr val="055C91"/>
                </a:solidFill>
              </a:rPr>
              <a:t>EXAMPLE 5-13</a:t>
            </a:r>
          </a:p>
          <a:p>
            <a:pPr marL="0" indent="0" algn="l">
              <a:buNone/>
            </a:pPr>
            <a:r>
              <a:rPr lang="en-US" sz="1800" b="0" i="0" u="none" strike="noStrike" baseline="0" dirty="0">
                <a:solidFill>
                  <a:srgbClr val="000000"/>
                </a:solidFill>
                <a:latin typeface="WarnockPro-Regular"/>
              </a:rPr>
              <a:t>You can increment (or decrement) the loop control variable by any fixed number. In the following </a:t>
            </a:r>
            <a:r>
              <a:rPr lang="en-US" sz="1800" b="1" i="0" u="none" strike="noStrike" baseline="0" dirty="0">
                <a:solidFill>
                  <a:srgbClr val="055C91"/>
                </a:solidFill>
                <a:latin typeface="CourierStd-Bold"/>
              </a:rPr>
              <a:t>for </a:t>
            </a:r>
            <a:r>
              <a:rPr lang="en-US" sz="1800" b="0" i="0" u="none" strike="noStrike" baseline="0" dirty="0">
                <a:solidFill>
                  <a:srgbClr val="000000"/>
                </a:solidFill>
                <a:latin typeface="WarnockPro-Regular"/>
              </a:rPr>
              <a:t>loop, the variable is initialized to </a:t>
            </a:r>
            <a:r>
              <a:rPr lang="en-US" sz="1800" b="1" i="0" u="none" strike="noStrike" baseline="0" dirty="0">
                <a:solidFill>
                  <a:srgbClr val="000000"/>
                </a:solidFill>
                <a:latin typeface="CourierStd-Bold"/>
              </a:rPr>
              <a:t>1</a:t>
            </a:r>
            <a:r>
              <a:rPr lang="en-US" sz="1800" b="0" i="0" u="none" strike="noStrike" baseline="0" dirty="0">
                <a:solidFill>
                  <a:srgbClr val="000000"/>
                </a:solidFill>
                <a:latin typeface="WarnockPro-Regular"/>
              </a:rPr>
              <a:t>; at the end of the </a:t>
            </a:r>
            <a:r>
              <a:rPr lang="en-US" sz="1800" b="1" i="0" u="none" strike="noStrike" baseline="0" dirty="0">
                <a:solidFill>
                  <a:srgbClr val="055C91"/>
                </a:solidFill>
                <a:latin typeface="CourierStd-Bold"/>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a:t>
            </a:r>
            <a:r>
              <a:rPr lang="en-US" sz="1800" b="1" i="0" u="none" strike="noStrike" baseline="0" dirty="0" err="1">
                <a:solidFill>
                  <a:srgbClr val="000000"/>
                </a:solidFill>
                <a:latin typeface="CourierStd-Bold"/>
              </a:rPr>
              <a:t>i</a:t>
            </a:r>
            <a:r>
              <a:rPr lang="en-US" sz="1800" b="1" i="0" u="none" strike="noStrike" baseline="0" dirty="0">
                <a:solidFill>
                  <a:srgbClr val="000000"/>
                </a:solidFill>
                <a:latin typeface="CourierStd-Bold"/>
              </a:rPr>
              <a:t> </a:t>
            </a:r>
            <a:r>
              <a:rPr lang="en-US" sz="1800" b="0" i="0" u="none" strike="noStrike" baseline="0" dirty="0">
                <a:solidFill>
                  <a:srgbClr val="000000"/>
                </a:solidFill>
                <a:latin typeface="WarnockPro-Regular"/>
              </a:rPr>
              <a:t>is incremented by </a:t>
            </a:r>
            <a:r>
              <a:rPr lang="en-US" sz="1800" b="1" i="0" u="none" strike="noStrike" baseline="0" dirty="0">
                <a:solidFill>
                  <a:srgbClr val="000000"/>
                </a:solidFill>
                <a:latin typeface="CourierStd-Bold"/>
              </a:rPr>
              <a:t>2</a:t>
            </a:r>
            <a:r>
              <a:rPr lang="en-US" sz="1800" b="0" i="0" u="none" strike="noStrike" baseline="0" dirty="0">
                <a:solidFill>
                  <a:srgbClr val="000000"/>
                </a:solidFill>
                <a:latin typeface="WarnockPro-Regular"/>
              </a:rPr>
              <a:t>. This </a:t>
            </a:r>
            <a:r>
              <a:rPr lang="en-US" sz="1800" b="1" i="0" u="none" strike="noStrike" baseline="0" dirty="0">
                <a:solidFill>
                  <a:srgbClr val="055C91"/>
                </a:solidFill>
                <a:latin typeface="CourierStd-Bold"/>
              </a:rPr>
              <a:t>for</a:t>
            </a:r>
            <a:r>
              <a:rPr lang="en-US" sz="1800" b="1" i="0" u="none" strike="noStrike" baseline="0" dirty="0">
                <a:solidFill>
                  <a:srgbClr val="3D8FB3"/>
                </a:solidFill>
                <a:latin typeface="CourierStd-Bold"/>
              </a:rPr>
              <a:t> </a:t>
            </a:r>
            <a:r>
              <a:rPr lang="en-US" sz="1800" b="0" i="0" u="none" strike="noStrike" baseline="0" dirty="0">
                <a:solidFill>
                  <a:srgbClr val="000000"/>
                </a:solidFill>
                <a:latin typeface="WarnockPro-Regular"/>
              </a:rPr>
              <a:t>loop outputs the first </a:t>
            </a:r>
            <a:r>
              <a:rPr lang="en-US" sz="1800" b="1" i="0" u="none" strike="noStrike" baseline="0" dirty="0">
                <a:solidFill>
                  <a:srgbClr val="000000"/>
                </a:solidFill>
                <a:latin typeface="CourierStd-Bold"/>
              </a:rPr>
              <a:t>10 </a:t>
            </a:r>
            <a:r>
              <a:rPr lang="en-US" sz="1800" b="0" i="0" u="none" strike="noStrike" baseline="0" dirty="0">
                <a:solidFill>
                  <a:srgbClr val="000000"/>
                </a:solidFill>
                <a:latin typeface="WarnockPro-Regular"/>
              </a:rPr>
              <a:t>positive odd integers.</a:t>
            </a:r>
            <a:endParaRPr lang="en-IN" b="1" dirty="0">
              <a:solidFill>
                <a:srgbClr val="055C91"/>
              </a:solidFill>
            </a:endParaRPr>
          </a:p>
        </p:txBody>
      </p:sp>
      <p:pic>
        <p:nvPicPr>
          <p:cNvPr id="11" name="Content Placeholder 10" descr="Line 1: For left parenthesis i equals 1 semicolon i is greater than or equals 20 semicolon i minus Ii plus 2 right parenthesis.&#10;Line 2: c out left double angle bracket left double quotation mark right double quotation mark left double angle bracket i semicolon.&#10;Line 3: c out left double angle bracket end l semicolon.">
            <a:extLst>
              <a:ext uri="{FF2B5EF4-FFF2-40B4-BE49-F238E27FC236}">
                <a16:creationId xmlns:a16="http://schemas.microsoft.com/office/drawing/2014/main" id="{C767BA0D-F7B9-4155-A8F1-9FA71D345EB1}"/>
              </a:ext>
            </a:extLst>
          </p:cNvPr>
          <p:cNvPicPr>
            <a:picLocks noGrp="1" noChangeAspect="1"/>
          </p:cNvPicPr>
          <p:nvPr>
            <p:ph idx="11"/>
          </p:nvPr>
        </p:nvPicPr>
        <p:blipFill>
          <a:blip r:embed="rId3"/>
          <a:stretch>
            <a:fillRect/>
          </a:stretch>
        </p:blipFill>
        <p:spPr>
          <a:xfrm>
            <a:off x="351517" y="2999256"/>
            <a:ext cx="3400779" cy="785480"/>
          </a:xfrm>
          <a:prstGeom prst="rect">
            <a:avLst/>
          </a:prstGeom>
        </p:spPr>
      </p:pic>
      <p:sp>
        <p:nvSpPr>
          <p:cNvPr id="7" name="Content Placeholder 6">
            <a:extLst>
              <a:ext uri="{FF2B5EF4-FFF2-40B4-BE49-F238E27FC236}">
                <a16:creationId xmlns:a16="http://schemas.microsoft.com/office/drawing/2014/main" id="{78A5EE8B-7242-477A-BBC5-339DE1968A6B}"/>
              </a:ext>
            </a:extLst>
          </p:cNvPr>
          <p:cNvSpPr>
            <a:spLocks noGrp="1"/>
          </p:cNvSpPr>
          <p:nvPr>
            <p:ph idx="12"/>
          </p:nvPr>
        </p:nvSpPr>
        <p:spPr>
          <a:xfrm>
            <a:off x="336277" y="3886200"/>
            <a:ext cx="8415338" cy="683649"/>
          </a:xfrm>
        </p:spPr>
        <p:txBody>
          <a:bodyPr/>
          <a:lstStyle/>
          <a:p>
            <a:pPr marL="0" indent="0" algn="l">
              <a:buNone/>
            </a:pPr>
            <a:r>
              <a:rPr lang="en-US" sz="1800" b="0" i="0" u="none" strike="noStrike" baseline="0" dirty="0">
                <a:latin typeface="WarnockPro-Regular"/>
              </a:rPr>
              <a:t>The output is:</a:t>
            </a:r>
          </a:p>
          <a:p>
            <a:pPr marL="0" indent="0" algn="l">
              <a:buNone/>
            </a:pPr>
            <a:r>
              <a:rPr lang="en-US" sz="1800" b="1" i="0" u="none" strike="noStrike" baseline="0" dirty="0">
                <a:latin typeface="CourierStd-Bold"/>
              </a:rPr>
              <a:t>1 3 5 7 9 11 13 15 17 19</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(1 of 6)</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dirty="0"/>
              <a:t>Syntax of a </a:t>
            </a:r>
            <a:r>
              <a:rPr lang="en-US" b="1" dirty="0">
                <a:solidFill>
                  <a:srgbClr val="055C91"/>
                </a:solidFill>
                <a:latin typeface="Courier New" pitchFamily="49" charset="0"/>
                <a:cs typeface="Courier New" pitchFamily="49" charset="0"/>
              </a:rPr>
              <a:t>do...while</a:t>
            </a:r>
            <a:r>
              <a:rPr lang="en-US" b="1" dirty="0">
                <a:solidFill>
                  <a:srgbClr val="055C91"/>
                </a:solidFill>
              </a:rPr>
              <a:t> </a:t>
            </a:r>
            <a:r>
              <a:rPr lang="en-US" dirty="0"/>
              <a:t>loop</a:t>
            </a:r>
          </a:p>
        </p:txBody>
      </p:sp>
      <p:pic>
        <p:nvPicPr>
          <p:cNvPr id="13314" name="Content Placeholder 5" descr="do&#10;    statement&#10;while (expressi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09600" y="2057400"/>
            <a:ext cx="2593180" cy="9220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0661" y="3200400"/>
            <a:ext cx="8415338" cy="1374992"/>
          </a:xfrm>
        </p:spPr>
        <p:txBody>
          <a:bodyPr/>
          <a:lstStyle/>
          <a:p>
            <a:pPr>
              <a:defRPr/>
            </a:pPr>
            <a:r>
              <a:rPr lang="en-US" dirty="0"/>
              <a:t>The </a:t>
            </a:r>
            <a:r>
              <a:rPr lang="en-US" b="1" dirty="0">
                <a:latin typeface="Courier New" pitchFamily="49" charset="0"/>
                <a:cs typeface="Courier New" pitchFamily="49" charset="0"/>
              </a:rPr>
              <a:t>statement</a:t>
            </a:r>
            <a:r>
              <a:rPr lang="en-US" dirty="0"/>
              <a:t> executes first, and then the </a:t>
            </a:r>
            <a:r>
              <a:rPr lang="en-US" b="1" dirty="0">
                <a:latin typeface="Courier New" pitchFamily="49" charset="0"/>
                <a:cs typeface="Courier New" pitchFamily="49" charset="0"/>
              </a:rPr>
              <a:t>expression</a:t>
            </a:r>
            <a:r>
              <a:rPr lang="en-US" dirty="0"/>
              <a:t> is evaluated </a:t>
            </a:r>
          </a:p>
          <a:p>
            <a:pPr lvl="1">
              <a:defRPr/>
            </a:pPr>
            <a:r>
              <a:rPr lang="en-US" dirty="0"/>
              <a:t>As long as </a:t>
            </a:r>
            <a:r>
              <a:rPr lang="en-US" b="1" dirty="0">
                <a:latin typeface="Courier New" pitchFamily="49" charset="0"/>
                <a:cs typeface="Courier New" pitchFamily="49" charset="0"/>
              </a:rPr>
              <a:t>expression</a:t>
            </a:r>
            <a:r>
              <a:rPr lang="en-US" dirty="0"/>
              <a:t> is </a:t>
            </a:r>
            <a:r>
              <a:rPr lang="en-US" b="1" dirty="0">
                <a:solidFill>
                  <a:srgbClr val="055C91"/>
                </a:solidFill>
                <a:latin typeface="Courier New" panose="02070309020205020404" pitchFamily="49" charset="0"/>
                <a:cs typeface="Courier New" panose="02070309020205020404" pitchFamily="49" charset="0"/>
              </a:rPr>
              <a:t>true</a:t>
            </a:r>
            <a:r>
              <a:rPr lang="en-US" dirty="0"/>
              <a:t>, loop continues</a:t>
            </a:r>
          </a:p>
          <a:p>
            <a:pPr>
              <a:defRPr/>
            </a:pPr>
            <a:r>
              <a:rPr lang="en-US" dirty="0"/>
              <a:t>To avoid an infinite loop, body must contain a statement that makes the </a:t>
            </a:r>
            <a:r>
              <a:rPr lang="en-US" b="1" dirty="0">
                <a:latin typeface="Courier New" pitchFamily="49" charset="0"/>
                <a:cs typeface="Courier New" pitchFamily="49" charset="0"/>
              </a:rPr>
              <a:t>expression</a:t>
            </a:r>
            <a:r>
              <a:rPr lang="en-US" dirty="0"/>
              <a:t> </a:t>
            </a:r>
            <a:r>
              <a:rPr lang="en-US" b="1" dirty="0">
                <a:solidFill>
                  <a:srgbClr val="055C91"/>
                </a:solidFill>
                <a:latin typeface="Courier New" panose="02070309020205020404" pitchFamily="49" charset="0"/>
                <a:cs typeface="Courier New" panose="02070309020205020404" pitchFamily="49" charset="0"/>
              </a:rPr>
              <a:t>false</a:t>
            </a:r>
          </a:p>
        </p:txBody>
      </p:sp>
    </p:spTree>
    <p:extLst>
      <p:ext uri="{BB962C8B-B14F-4D97-AF65-F5344CB8AC3E}">
        <p14:creationId xmlns:p14="http://schemas.microsoft.com/office/powerpoint/2010/main" val="38755046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Rectangle 2"/>
          <p:cNvSpPr>
            <a:spLocks noGrp="1" noChangeArrowheads="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(2 of 6)</a:t>
            </a:r>
          </a:p>
        </p:txBody>
      </p:sp>
      <p:sp>
        <p:nvSpPr>
          <p:cNvPr id="49154" name="Rectangle 3"/>
          <p:cNvSpPr>
            <a:spLocks noGrp="1" noChangeArrowheads="1"/>
          </p:cNvSpPr>
          <p:nvPr>
            <p:ph idx="1"/>
          </p:nvPr>
        </p:nvSpPr>
        <p:spPr>
          <a:xfrm>
            <a:off x="365125" y="1538818"/>
            <a:ext cx="8415338" cy="738664"/>
          </a:xfrm>
        </p:spPr>
        <p:txBody>
          <a:bodyPr/>
          <a:lstStyle/>
          <a:p>
            <a:r>
              <a:rPr lang="en-US" altLang="en-US" dirty="0"/>
              <a:t>The statement can be simple or compound</a:t>
            </a:r>
          </a:p>
          <a:p>
            <a:r>
              <a:rPr lang="en-US" altLang="en-US" dirty="0"/>
              <a:t>Loop always iterates at least once</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4"/>
          <p:cNvSpPr>
            <a:spLocks noGrp="1" noChangeArrowheads="1"/>
          </p:cNvSpPr>
          <p:nvPr>
            <p:ph type="title"/>
          </p:nvPr>
        </p:nvSpPr>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(3 of 6)</a:t>
            </a:r>
          </a:p>
        </p:txBody>
      </p:sp>
      <p:sp>
        <p:nvSpPr>
          <p:cNvPr id="3" name="Text Placeholder 2"/>
          <p:cNvSpPr>
            <a:spLocks noGrp="1"/>
          </p:cNvSpPr>
          <p:nvPr>
            <p:ph idx="1"/>
          </p:nvPr>
        </p:nvSpPr>
        <p:spPr>
          <a:xfrm>
            <a:off x="365125" y="1538818"/>
            <a:ext cx="8415338" cy="207364"/>
          </a:xfrm>
        </p:spPr>
        <p:txBody>
          <a:bodyPr/>
          <a:lstStyle/>
          <a:p>
            <a:pPr marL="0" indent="0">
              <a:buNone/>
            </a:pPr>
            <a:r>
              <a:rPr lang="en-US" sz="1400" b="1" dirty="0"/>
              <a:t>FIGURE 5-3</a:t>
            </a:r>
            <a:r>
              <a:rPr lang="en-US" sz="1400" b="1" dirty="0">
                <a:latin typeface="Courier New" panose="02070309020205020404" pitchFamily="49" charset="0"/>
                <a:cs typeface="Courier New" panose="02070309020205020404" pitchFamily="49" charset="0"/>
              </a:rPr>
              <a:t> </a:t>
            </a:r>
            <a:r>
              <a:rPr lang="en-US" sz="1400" b="1" dirty="0">
                <a:solidFill>
                  <a:srgbClr val="055C91"/>
                </a:solidFill>
                <a:latin typeface="Courier New" panose="02070309020205020404" pitchFamily="49" charset="0"/>
                <a:cs typeface="Courier New" panose="02070309020205020404" pitchFamily="49" charset="0"/>
              </a:rPr>
              <a:t>do</a:t>
            </a:r>
            <a:r>
              <a:rPr lang="en-US" sz="1400" dirty="0">
                <a:solidFill>
                  <a:srgbClr val="055C91"/>
                </a:solidFill>
                <a:latin typeface="Courier New" panose="02070309020205020404" pitchFamily="49" charset="0"/>
                <a:cs typeface="Courier New" panose="02070309020205020404" pitchFamily="49" charset="0"/>
              </a:rPr>
              <a:t>. . .</a:t>
            </a:r>
            <a:r>
              <a:rPr lang="en-US" sz="1400" b="1" dirty="0">
                <a:solidFill>
                  <a:srgbClr val="055C91"/>
                </a:solidFill>
                <a:latin typeface="Courier New" panose="02070309020205020404" pitchFamily="49" charset="0"/>
                <a:cs typeface="Courier New" panose="02070309020205020404" pitchFamily="49" charset="0"/>
              </a:rPr>
              <a:t>while</a:t>
            </a:r>
            <a:r>
              <a:rPr lang="en-US" sz="1400" dirty="0">
                <a:solidFill>
                  <a:srgbClr val="055C91"/>
                </a:solidFill>
              </a:rPr>
              <a:t> </a:t>
            </a:r>
            <a:r>
              <a:rPr lang="en-US" sz="1400" dirty="0"/>
              <a:t>loop</a:t>
            </a:r>
          </a:p>
        </p:txBody>
      </p:sp>
      <p:pic>
        <p:nvPicPr>
          <p:cNvPr id="14338" name="Content Placeholder 3" descr="A flow chart depicts the do-while loop. The loop starts from a sphere that points toward a rectangle labeled statement. It further points toward a diamond-shaped structure labeled expression. This further points toward another sphere through an arrow labeled false. A downward arrow arises from the lower side of the sphere. An arrow from expression points toward statement through an arrow that reads tru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10633" y="1905000"/>
            <a:ext cx="6371167"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5"/>
          <p:cNvSpPr>
            <a:spLocks noGrp="1" noChangeArrowheads="1"/>
          </p:cNvSpPr>
          <p:nvPr>
            <p:ph type="title"/>
          </p:nvPr>
        </p:nvSpPr>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(4 of 6)</a:t>
            </a:r>
          </a:p>
        </p:txBody>
      </p:sp>
      <p:sp>
        <p:nvSpPr>
          <p:cNvPr id="3" name="Content Placeholder 2"/>
          <p:cNvSpPr>
            <a:spLocks noGrp="1"/>
          </p:cNvSpPr>
          <p:nvPr>
            <p:ph idx="1"/>
          </p:nvPr>
        </p:nvSpPr>
        <p:spPr/>
        <p:txBody>
          <a:bodyPr/>
          <a:lstStyle/>
          <a:p>
            <a:pPr marL="0" indent="0">
              <a:buNone/>
            </a:pPr>
            <a:r>
              <a:rPr lang="en-IN" b="1" dirty="0">
                <a:solidFill>
                  <a:srgbClr val="055C91"/>
                </a:solidFill>
              </a:rPr>
              <a:t>EXAMPLE 5-18</a:t>
            </a:r>
          </a:p>
        </p:txBody>
      </p:sp>
      <p:pic>
        <p:nvPicPr>
          <p:cNvPr id="15362" name="Content Placeholder 3" descr="Example 5.18 shows the following do while loop. &#10;Line 1: i equals 0 semicolon.&#10;Line 2: do&#10;Line 3: left brace.&#10;Line 4: indented once: c out left double angle bracket i left double angle bracket left double quotation mark right double quotation mark semicolon.&#10;Line 5: i equals i plus 5 semicolon.&#10;Line 6: right brace.&#10;Line 7: while left parenthesis i is less than or equals 20 right parenthesis semicolon"/>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b="52121"/>
          <a:stretch/>
        </p:blipFill>
        <p:spPr bwMode="auto">
          <a:xfrm>
            <a:off x="365108" y="2143811"/>
            <a:ext cx="7030041"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Content Placeholder 3">
            <a:extLst>
              <a:ext uri="{FF2B5EF4-FFF2-40B4-BE49-F238E27FC236}">
                <a16:creationId xmlns:a16="http://schemas.microsoft.com/office/drawing/2014/main" id="{91F359AA-EB31-44FC-8D52-914CA89389CE}"/>
              </a:ext>
            </a:extLst>
          </p:cNvPr>
          <p:cNvSpPr>
            <a:spLocks noGrp="1"/>
          </p:cNvSpPr>
          <p:nvPr>
            <p:ph idx="12"/>
          </p:nvPr>
        </p:nvSpPr>
        <p:spPr>
          <a:xfrm>
            <a:off x="345027" y="3932640"/>
            <a:ext cx="8415338" cy="1934760"/>
          </a:xfrm>
        </p:spPr>
        <p:txBody>
          <a:bodyPr/>
          <a:lstStyle/>
          <a:p>
            <a:pPr marL="0" indent="0">
              <a:buNone/>
            </a:pPr>
            <a:r>
              <a:rPr lang="en-IN" sz="1800" dirty="0"/>
              <a:t>The output of this code is:</a:t>
            </a:r>
          </a:p>
          <a:p>
            <a:pPr marL="0" indent="0">
              <a:buNone/>
            </a:pPr>
            <a:r>
              <a:rPr lang="en-IN" sz="1800" b="1" dirty="0"/>
              <a:t>0   5    10    15    20</a:t>
            </a:r>
          </a:p>
          <a:p>
            <a:pPr marL="0" indent="0">
              <a:buNone/>
            </a:pPr>
            <a:r>
              <a:rPr lang="en-IN" sz="1800" dirty="0"/>
              <a:t>After </a:t>
            </a:r>
            <a:r>
              <a:rPr lang="en-IN" sz="1800" b="1" dirty="0"/>
              <a:t>20 </a:t>
            </a:r>
            <a:r>
              <a:rPr lang="en-IN" sz="1800" dirty="0"/>
              <a:t>is output, the statement:</a:t>
            </a:r>
          </a:p>
          <a:p>
            <a:pPr marL="0" indent="0">
              <a:buNone/>
            </a:pPr>
            <a:r>
              <a:rPr lang="en-IN" sz="1800" b="1" dirty="0" err="1"/>
              <a:t>i</a:t>
            </a:r>
            <a:r>
              <a:rPr lang="en-IN" sz="1800" b="1" dirty="0"/>
              <a:t> = </a:t>
            </a:r>
            <a:r>
              <a:rPr lang="en-IN" sz="1800" b="1" dirty="0" err="1"/>
              <a:t>i</a:t>
            </a:r>
            <a:r>
              <a:rPr lang="en-IN" sz="1800" b="1" dirty="0"/>
              <a:t> + 5;</a:t>
            </a:r>
          </a:p>
          <a:p>
            <a:pPr marL="0" indent="0">
              <a:buNone/>
            </a:pPr>
            <a:r>
              <a:rPr lang="en-IN" sz="1800" dirty="0"/>
              <a:t>changes the value of </a:t>
            </a:r>
            <a:r>
              <a:rPr lang="en-IN" sz="1800" b="1" dirty="0" err="1"/>
              <a:t>i</a:t>
            </a:r>
            <a:r>
              <a:rPr lang="en-IN" sz="1800" b="1" dirty="0"/>
              <a:t> </a:t>
            </a:r>
            <a:r>
              <a:rPr lang="en-IN" sz="1800" dirty="0"/>
              <a:t>to </a:t>
            </a:r>
            <a:r>
              <a:rPr lang="en-IN" sz="1800" b="1" dirty="0"/>
              <a:t>25 </a:t>
            </a:r>
            <a:r>
              <a:rPr lang="en-IN" sz="1800" dirty="0"/>
              <a:t>and so </a:t>
            </a:r>
            <a:r>
              <a:rPr lang="en-IN" sz="1800" b="1" dirty="0" err="1"/>
              <a:t>i</a:t>
            </a:r>
            <a:r>
              <a:rPr lang="en-IN" sz="1800" b="1" dirty="0"/>
              <a:t> &lt;= 20 </a:t>
            </a:r>
            <a:r>
              <a:rPr lang="en-IN" sz="1800" dirty="0"/>
              <a:t>becomes </a:t>
            </a:r>
            <a:r>
              <a:rPr lang="en-IN" sz="1800" b="1" dirty="0">
                <a:solidFill>
                  <a:srgbClr val="055C91"/>
                </a:solidFill>
                <a:latin typeface="Courier New" panose="02070309020205020404" pitchFamily="49" charset="0"/>
                <a:cs typeface="Courier New" panose="02070309020205020404" pitchFamily="49" charset="0"/>
              </a:rPr>
              <a:t>false</a:t>
            </a:r>
            <a:r>
              <a:rPr lang="en-IN" sz="1800" dirty="0"/>
              <a:t>, which halts the loop.</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(5 of 6)</a:t>
            </a:r>
            <a:endParaRPr lang="en-US" dirty="0">
              <a:latin typeface="+mn-lt"/>
            </a:endParaRPr>
          </a:p>
        </p:txBody>
      </p:sp>
      <p:sp>
        <p:nvSpPr>
          <p:cNvPr id="2" name="Content Placeholder 1"/>
          <p:cNvSpPr>
            <a:spLocks noGrp="1"/>
          </p:cNvSpPr>
          <p:nvPr>
            <p:ph idx="1"/>
          </p:nvPr>
        </p:nvSpPr>
        <p:spPr>
          <a:xfrm>
            <a:off x="365125" y="1538288"/>
            <a:ext cx="8415338" cy="1418850"/>
          </a:xfrm>
        </p:spPr>
        <p:txBody>
          <a:bodyPr/>
          <a:lstStyle/>
          <a:p>
            <a:r>
              <a:rPr lang="en-US" dirty="0"/>
              <a:t>Note that</a:t>
            </a:r>
            <a:r>
              <a:rPr lang="en-US" dirty="0">
                <a:solidFill>
                  <a:srgbClr val="055C91"/>
                </a:solidFill>
              </a:rPr>
              <a:t> </a:t>
            </a:r>
            <a:r>
              <a:rPr lang="en-US" b="1" dirty="0">
                <a:solidFill>
                  <a:srgbClr val="055C91"/>
                </a:solidFill>
                <a:latin typeface="Courier New" panose="02070309020205020404" pitchFamily="49" charset="0"/>
                <a:cs typeface="Courier New" panose="02070309020205020404" pitchFamily="49" charset="0"/>
              </a:rPr>
              <a:t>while</a:t>
            </a:r>
            <a:r>
              <a:rPr lang="en-US" b="1" dirty="0">
                <a:solidFill>
                  <a:srgbClr val="055C91"/>
                </a:solidFill>
              </a:rPr>
              <a:t> </a:t>
            </a:r>
            <a:r>
              <a:rPr lang="en-US" dirty="0"/>
              <a:t>and </a:t>
            </a:r>
            <a:r>
              <a:rPr lang="en-US" b="1" dirty="0">
                <a:solidFill>
                  <a:srgbClr val="055C91"/>
                </a:solidFill>
                <a:latin typeface="Courier New" panose="02070309020205020404" pitchFamily="49" charset="0"/>
                <a:cs typeface="Courier New" panose="02070309020205020404" pitchFamily="49" charset="0"/>
              </a:rPr>
              <a:t>for</a:t>
            </a:r>
            <a:r>
              <a:rPr lang="en-US" b="1" dirty="0"/>
              <a:t> </a:t>
            </a:r>
            <a:r>
              <a:rPr lang="en-US" dirty="0"/>
              <a:t>loops are </a:t>
            </a:r>
            <a:r>
              <a:rPr lang="en-US" u="sng" dirty="0"/>
              <a:t>pretest loops</a:t>
            </a:r>
            <a:endParaRPr lang="en-US" dirty="0"/>
          </a:p>
          <a:p>
            <a:pPr lvl="1"/>
            <a:r>
              <a:rPr lang="en-US" dirty="0"/>
              <a:t>It is possible that these loops many never activate due to entry conditions</a:t>
            </a:r>
          </a:p>
          <a:p>
            <a:r>
              <a:rPr lang="en-US" dirty="0"/>
              <a:t>In contrast, </a:t>
            </a:r>
            <a:r>
              <a:rPr lang="en-US" b="1" dirty="0">
                <a:solidFill>
                  <a:srgbClr val="055C91"/>
                </a:solidFill>
                <a:latin typeface="Courier New" panose="02070309020205020404" pitchFamily="49" charset="0"/>
                <a:cs typeface="Courier New" panose="02070309020205020404" pitchFamily="49" charset="0"/>
              </a:rPr>
              <a:t>do</a:t>
            </a:r>
            <a:r>
              <a:rPr lang="en-US" dirty="0">
                <a:solidFill>
                  <a:srgbClr val="055C91"/>
                </a:solidFill>
                <a:latin typeface="Courier New" panose="02070309020205020404" pitchFamily="49" charset="0"/>
                <a:cs typeface="Courier New" panose="02070309020205020404" pitchFamily="49" charset="0"/>
              </a:rPr>
              <a:t>. . .</a:t>
            </a:r>
            <a:r>
              <a:rPr lang="en-US" b="1" dirty="0">
                <a:solidFill>
                  <a:srgbClr val="055C91"/>
                </a:solidFill>
                <a:latin typeface="Courier New" panose="02070309020205020404" pitchFamily="49" charset="0"/>
                <a:cs typeface="Courier New" panose="02070309020205020404" pitchFamily="49" charset="0"/>
              </a:rPr>
              <a:t>while </a:t>
            </a:r>
            <a:r>
              <a:rPr lang="en-US" dirty="0"/>
              <a:t>loops are </a:t>
            </a:r>
            <a:r>
              <a:rPr lang="en-US" u="sng" dirty="0"/>
              <a:t>posttest loops</a:t>
            </a:r>
          </a:p>
          <a:p>
            <a:pPr lvl="1"/>
            <a:r>
              <a:rPr lang="en-US" dirty="0"/>
              <a:t>These loops always execute at least once</a:t>
            </a:r>
          </a:p>
        </p:txBody>
      </p:sp>
    </p:spTree>
    <p:extLst>
      <p:ext uri="{BB962C8B-B14F-4D97-AF65-F5344CB8AC3E}">
        <p14:creationId xmlns:p14="http://schemas.microsoft.com/office/powerpoint/2010/main" val="29577805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noChangeArrowheads="1"/>
          </p:cNvSpPr>
          <p:nvPr>
            <p:ph type="title"/>
          </p:nvPr>
        </p:nvSpPr>
        <p:spPr/>
        <p:txBody>
          <a:bodyPr/>
          <a:lstStyle/>
          <a:p>
            <a:r>
              <a:rPr lang="en-US" altLang="en-US" dirty="0">
                <a:latin typeface="+mn-lt"/>
              </a:rPr>
              <a:t>Why Is Repetition Needed?</a:t>
            </a:r>
          </a:p>
        </p:txBody>
      </p:sp>
      <p:sp>
        <p:nvSpPr>
          <p:cNvPr id="14338" name="Rectangle 3"/>
          <p:cNvSpPr>
            <a:spLocks noGrp="1" noChangeArrowheads="1"/>
          </p:cNvSpPr>
          <p:nvPr>
            <p:ph idx="1"/>
          </p:nvPr>
        </p:nvSpPr>
        <p:spPr>
          <a:xfrm>
            <a:off x="365125" y="1538818"/>
            <a:ext cx="8415338" cy="3239348"/>
          </a:xfrm>
        </p:spPr>
        <p:txBody>
          <a:bodyPr/>
          <a:lstStyle/>
          <a:p>
            <a:r>
              <a:rPr lang="en-US" altLang="en-US" dirty="0"/>
              <a:t>Repetition allows efficient use of variables</a:t>
            </a:r>
          </a:p>
          <a:p>
            <a:r>
              <a:rPr lang="en-US" altLang="en-US" dirty="0"/>
              <a:t>It is possible to input, add, and average multiple numbers using a limited number of variables</a:t>
            </a:r>
          </a:p>
          <a:p>
            <a:r>
              <a:rPr lang="en-US" altLang="en-US" dirty="0"/>
              <a:t>Consider the code to determine the average number of calories burned each day doing regular exercise</a:t>
            </a:r>
          </a:p>
          <a:p>
            <a:pPr lvl="1"/>
            <a:r>
              <a:rPr lang="en-US" altLang="en-US" dirty="0"/>
              <a:t>Method 1: Declare a variable for each day and enter the number of calories burned, add the values and store in a variable for the week’s total, and divide the total by </a:t>
            </a:r>
            <a:r>
              <a:rPr lang="en-US" altLang="en-US" b="1" dirty="0">
                <a:latin typeface="Courier New" panose="02070309020205020404" pitchFamily="49" charset="0"/>
                <a:cs typeface="Courier New" panose="02070309020205020404" pitchFamily="49" charset="0"/>
              </a:rPr>
              <a:t>7</a:t>
            </a:r>
            <a:r>
              <a:rPr lang="en-US" altLang="en-US" dirty="0"/>
              <a:t> to find the average</a:t>
            </a:r>
          </a:p>
          <a:p>
            <a:pPr lvl="1"/>
            <a:r>
              <a:rPr lang="en-US" altLang="en-US" dirty="0"/>
              <a:t>Method 2: Create a loop that reads a number into a variable and adds it to a variable that contains the sum of the numbers  (only two variables needed)</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do…while</a:t>
            </a:r>
            <a:r>
              <a:rPr lang="en-US" altLang="en-US" dirty="0"/>
              <a:t> </a:t>
            </a:r>
            <a:r>
              <a:rPr lang="en-US" altLang="en-US" dirty="0">
                <a:latin typeface="+mn-lt"/>
              </a:rPr>
              <a:t>Looping (Repetition) Structure (6 of 6)</a:t>
            </a:r>
            <a:endParaRPr lang="en-IN" dirty="0">
              <a:latin typeface="+mn-lt"/>
            </a:endParaRPr>
          </a:p>
        </p:txBody>
      </p:sp>
      <p:sp>
        <p:nvSpPr>
          <p:cNvPr id="3" name="Content Placeholder 2"/>
          <p:cNvSpPr>
            <a:spLocks noGrp="1"/>
          </p:cNvSpPr>
          <p:nvPr>
            <p:ph idx="1"/>
          </p:nvPr>
        </p:nvSpPr>
        <p:spPr>
          <a:xfrm>
            <a:off x="365125" y="1538819"/>
            <a:ext cx="8415338" cy="603242"/>
          </a:xfrm>
        </p:spPr>
        <p:txBody>
          <a:bodyPr/>
          <a:lstStyle/>
          <a:p>
            <a:pPr marL="0" indent="0">
              <a:spcBef>
                <a:spcPts val="600"/>
              </a:spcBef>
              <a:buNone/>
            </a:pPr>
            <a:r>
              <a:rPr lang="en-IN" sz="1800" b="1" dirty="0">
                <a:solidFill>
                  <a:srgbClr val="055C91"/>
                </a:solidFill>
              </a:rPr>
              <a:t>EXAMPLE 5-19</a:t>
            </a:r>
          </a:p>
          <a:p>
            <a:pPr marL="0" indent="0">
              <a:spcBef>
                <a:spcPts val="600"/>
              </a:spcBef>
              <a:buNone/>
            </a:pPr>
            <a:r>
              <a:rPr lang="en-IN" sz="1800" dirty="0"/>
              <a:t>Consider the following two loops:</a:t>
            </a:r>
            <a:endParaRPr lang="en-IN" sz="1800" b="1" dirty="0">
              <a:solidFill>
                <a:srgbClr val="055C91"/>
              </a:solidFill>
            </a:endParaRPr>
          </a:p>
        </p:txBody>
      </p:sp>
      <p:pic>
        <p:nvPicPr>
          <p:cNvPr id="1026" name="Content Placeholder 3" descr="Example 5-19 compares a while loop (pretest loop) to a do...while loop (posttest loop)."/>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t="10533"/>
          <a:stretch/>
        </p:blipFill>
        <p:spPr bwMode="auto">
          <a:xfrm>
            <a:off x="381000" y="2209800"/>
            <a:ext cx="5700526" cy="25888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45027" y="4850249"/>
            <a:ext cx="8415338" cy="1169551"/>
          </a:xfrm>
        </p:spPr>
        <p:txBody>
          <a:bodyPr/>
          <a:lstStyle/>
          <a:p>
            <a:pPr marL="0" indent="0">
              <a:buNone/>
            </a:pPr>
            <a:r>
              <a:rPr lang="en-IN" dirty="0"/>
              <a:t>In (a), the </a:t>
            </a:r>
            <a:r>
              <a:rPr lang="en-IN" b="1" dirty="0">
                <a:solidFill>
                  <a:srgbClr val="055C91"/>
                </a:solidFill>
              </a:rPr>
              <a:t>while</a:t>
            </a:r>
            <a:r>
              <a:rPr lang="en-IN" b="1" dirty="0"/>
              <a:t> </a:t>
            </a:r>
            <a:r>
              <a:rPr lang="en-IN" dirty="0"/>
              <a:t>loop produces nothing, the statement never executes. In (b), the </a:t>
            </a:r>
            <a:r>
              <a:rPr lang="en-IN" b="1" dirty="0">
                <a:solidFill>
                  <a:srgbClr val="055C91"/>
                </a:solidFill>
              </a:rPr>
              <a:t>do</a:t>
            </a:r>
            <a:r>
              <a:rPr lang="en-IN" dirty="0">
                <a:solidFill>
                  <a:srgbClr val="055C91"/>
                </a:solidFill>
              </a:rPr>
              <a:t>. . .</a:t>
            </a:r>
            <a:r>
              <a:rPr lang="en-IN" b="1" dirty="0">
                <a:solidFill>
                  <a:srgbClr val="055C91"/>
                </a:solidFill>
              </a:rPr>
              <a:t>while </a:t>
            </a:r>
            <a:r>
              <a:rPr lang="en-IN" dirty="0"/>
              <a:t>loop outputs the number </a:t>
            </a:r>
            <a:r>
              <a:rPr lang="en-IN" b="1" dirty="0"/>
              <a:t>11 </a:t>
            </a:r>
            <a:r>
              <a:rPr lang="en-IN" dirty="0"/>
              <a:t>and also changes the value of </a:t>
            </a:r>
            <a:r>
              <a:rPr lang="en-IN" b="1" dirty="0"/>
              <a:t>i </a:t>
            </a:r>
            <a:r>
              <a:rPr lang="en-IN" dirty="0"/>
              <a:t>to </a:t>
            </a:r>
            <a:r>
              <a:rPr lang="en-IN" b="1" dirty="0"/>
              <a:t>16</a:t>
            </a:r>
            <a:r>
              <a:rPr lang="en-IN" dirty="0"/>
              <a:t>. This is expected because in a </a:t>
            </a:r>
            <a:r>
              <a:rPr lang="en-IN" b="1" dirty="0">
                <a:solidFill>
                  <a:srgbClr val="055C91"/>
                </a:solidFill>
              </a:rPr>
              <a:t>do</a:t>
            </a:r>
            <a:r>
              <a:rPr lang="en-IN" dirty="0">
                <a:solidFill>
                  <a:srgbClr val="055C91"/>
                </a:solidFill>
              </a:rPr>
              <a:t>. . .</a:t>
            </a:r>
            <a:r>
              <a:rPr lang="en-IN" b="1" dirty="0">
                <a:solidFill>
                  <a:srgbClr val="055C91"/>
                </a:solidFill>
              </a:rPr>
              <a:t>while</a:t>
            </a:r>
            <a:r>
              <a:rPr lang="en-IN" dirty="0"/>
              <a:t>, the statement must </a:t>
            </a:r>
            <a:r>
              <a:rPr lang="en-IN" i="1" dirty="0"/>
              <a:t>always </a:t>
            </a:r>
            <a:r>
              <a:rPr lang="en-IN" dirty="0"/>
              <a:t>execute at least once.</a:t>
            </a:r>
          </a:p>
        </p:txBody>
      </p:sp>
    </p:spTree>
    <p:extLst>
      <p:ext uri="{BB962C8B-B14F-4D97-AF65-F5344CB8AC3E}">
        <p14:creationId xmlns:p14="http://schemas.microsoft.com/office/powerpoint/2010/main" val="909432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altLang="en-US" dirty="0">
                <a:latin typeface="+mn-lt"/>
              </a:rPr>
              <a:t>Choosing the Right Looping Structure</a:t>
            </a:r>
          </a:p>
        </p:txBody>
      </p:sp>
      <p:sp>
        <p:nvSpPr>
          <p:cNvPr id="53250" name="Rectangle 3"/>
          <p:cNvSpPr>
            <a:spLocks noGrp="1" noChangeArrowheads="1"/>
          </p:cNvSpPr>
          <p:nvPr>
            <p:ph idx="1"/>
          </p:nvPr>
        </p:nvSpPr>
        <p:spPr>
          <a:xfrm>
            <a:off x="365125" y="1538818"/>
            <a:ext cx="8415338" cy="2102114"/>
          </a:xfrm>
        </p:spPr>
        <p:txBody>
          <a:bodyPr/>
          <a:lstStyle/>
          <a:p>
            <a:r>
              <a:rPr lang="en-US" altLang="en-US" dirty="0"/>
              <a:t>All three loops have their place in C++</a:t>
            </a:r>
          </a:p>
          <a:p>
            <a:pPr lvl="1"/>
            <a:r>
              <a:rPr lang="en-US" altLang="en-US" dirty="0"/>
              <a:t>If you can determine in advance the number of repetitions needed, the </a:t>
            </a:r>
            <a:r>
              <a:rPr lang="en-US" altLang="en-US" b="1" dirty="0">
                <a:solidFill>
                  <a:srgbClr val="055C91"/>
                </a:solidFill>
                <a:latin typeface="Courier New" pitchFamily="49" charset="0"/>
                <a:cs typeface="Courier New" pitchFamily="49" charset="0"/>
              </a:rPr>
              <a:t>for</a:t>
            </a:r>
            <a:r>
              <a:rPr lang="en-US" altLang="en-US" dirty="0">
                <a:solidFill>
                  <a:srgbClr val="638DAD"/>
                </a:solidFill>
              </a:rPr>
              <a:t> </a:t>
            </a:r>
            <a:r>
              <a:rPr lang="en-US" altLang="en-US" dirty="0"/>
              <a:t>loop is the correct choice</a:t>
            </a:r>
          </a:p>
          <a:p>
            <a:pPr lvl="1"/>
            <a:r>
              <a:rPr lang="en-US" altLang="en-US" dirty="0"/>
              <a:t>If you do not know and cannot determine in advance the number of repetitions needed, and it could be zero, use a</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while</a:t>
            </a:r>
            <a:r>
              <a:rPr lang="en-US" altLang="en-US" dirty="0">
                <a:solidFill>
                  <a:srgbClr val="055C91"/>
                </a:solidFill>
              </a:rPr>
              <a:t> </a:t>
            </a:r>
            <a:r>
              <a:rPr lang="en-US" altLang="en-US" dirty="0"/>
              <a:t>loop</a:t>
            </a:r>
          </a:p>
          <a:p>
            <a:pPr lvl="1"/>
            <a:r>
              <a:rPr lang="en-US" altLang="en-US" dirty="0"/>
              <a:t>If you do not know and cannot determine in advance the number of repetitions needed, and it is at least one, use a </a:t>
            </a:r>
            <a:r>
              <a:rPr lang="en-US" altLang="en-US" b="1" dirty="0">
                <a:solidFill>
                  <a:srgbClr val="055C91"/>
                </a:solidFill>
                <a:latin typeface="Courier New" pitchFamily="49" charset="0"/>
                <a:cs typeface="Courier New" pitchFamily="49" charset="0"/>
              </a:rPr>
              <a:t>do...while </a:t>
            </a:r>
            <a:r>
              <a:rPr lang="en-US" altLang="en-US" dirty="0"/>
              <a:t>loop</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break</a:t>
            </a:r>
            <a:r>
              <a:rPr lang="en-US" altLang="en-US" dirty="0"/>
              <a:t> </a:t>
            </a:r>
            <a:r>
              <a:rPr lang="en-US" altLang="en-US" dirty="0">
                <a:latin typeface="+mn-lt"/>
              </a:rPr>
              <a:t>and</a:t>
            </a:r>
            <a:r>
              <a:rPr lang="en-US" altLang="en-US" dirty="0"/>
              <a:t> </a:t>
            </a:r>
            <a:r>
              <a:rPr lang="en-US" altLang="en-US" dirty="0">
                <a:latin typeface="Courier New" pitchFamily="49" charset="0"/>
                <a:cs typeface="Courier New" pitchFamily="49" charset="0"/>
              </a:rPr>
              <a:t>continue</a:t>
            </a:r>
            <a:r>
              <a:rPr lang="en-US" altLang="en-US" dirty="0"/>
              <a:t> </a:t>
            </a:r>
            <a:r>
              <a:rPr lang="en-US" altLang="en-US" dirty="0">
                <a:latin typeface="+mn-lt"/>
              </a:rPr>
              <a:t>Statements (1 of 2)</a:t>
            </a:r>
          </a:p>
        </p:txBody>
      </p:sp>
      <p:sp>
        <p:nvSpPr>
          <p:cNvPr id="54274" name="Rectangle 3"/>
          <p:cNvSpPr>
            <a:spLocks noGrp="1" noChangeArrowheads="1"/>
          </p:cNvSpPr>
          <p:nvPr>
            <p:ph idx="1"/>
          </p:nvPr>
        </p:nvSpPr>
        <p:spPr>
          <a:xfrm>
            <a:off x="365125" y="1538288"/>
            <a:ext cx="8415338" cy="2603790"/>
          </a:xfrm>
        </p:spPr>
        <p:txBody>
          <a:bodyPr/>
          <a:lstStyle/>
          <a:p>
            <a:r>
              <a:rPr lang="en-US" altLang="en-US" b="1" dirty="0">
                <a:solidFill>
                  <a:srgbClr val="055C91"/>
                </a:solidFill>
                <a:latin typeface="Courier New" pitchFamily="49" charset="0"/>
                <a:cs typeface="Courier New" pitchFamily="49" charset="0"/>
              </a:rPr>
              <a:t>break</a:t>
            </a:r>
            <a:r>
              <a:rPr lang="en-US" altLang="en-US" dirty="0"/>
              <a:t> and </a:t>
            </a:r>
            <a:r>
              <a:rPr lang="en-US" altLang="en-US" b="1" dirty="0">
                <a:solidFill>
                  <a:srgbClr val="055C91"/>
                </a:solidFill>
                <a:latin typeface="Courier New" pitchFamily="49" charset="0"/>
                <a:cs typeface="Courier New" pitchFamily="49" charset="0"/>
              </a:rPr>
              <a:t>continue</a:t>
            </a:r>
            <a:r>
              <a:rPr lang="en-US" altLang="en-US" dirty="0"/>
              <a:t> alter the flow of control</a:t>
            </a:r>
          </a:p>
          <a:p>
            <a:r>
              <a:rPr lang="en-US" altLang="en-US" b="1" dirty="0">
                <a:solidFill>
                  <a:srgbClr val="055C91"/>
                </a:solidFill>
                <a:latin typeface="Courier New" pitchFamily="49" charset="0"/>
                <a:cs typeface="Courier New" pitchFamily="49" charset="0"/>
              </a:rPr>
              <a:t>break</a:t>
            </a:r>
            <a:r>
              <a:rPr lang="en-US" altLang="en-US" dirty="0"/>
              <a:t> statement is used for two purposes:</a:t>
            </a:r>
          </a:p>
          <a:p>
            <a:pPr lvl="1"/>
            <a:r>
              <a:rPr lang="en-US" altLang="en-US" dirty="0"/>
              <a:t>To exit early from a loop </a:t>
            </a:r>
          </a:p>
          <a:p>
            <a:pPr lvl="1"/>
            <a:r>
              <a:rPr lang="en-US" altLang="en-US" dirty="0"/>
              <a:t>To skip the remainder of a </a:t>
            </a:r>
            <a:r>
              <a:rPr lang="en-US" altLang="en-US" b="1" dirty="0">
                <a:solidFill>
                  <a:srgbClr val="055C91"/>
                </a:solidFill>
                <a:latin typeface="Courier New" pitchFamily="49" charset="0"/>
                <a:cs typeface="Courier New" pitchFamily="49" charset="0"/>
              </a:rPr>
              <a:t>switch</a:t>
            </a:r>
            <a:r>
              <a:rPr lang="en-US" altLang="en-US" dirty="0">
                <a:solidFill>
                  <a:srgbClr val="055C91"/>
                </a:solidFill>
              </a:rPr>
              <a:t> </a:t>
            </a:r>
            <a:r>
              <a:rPr lang="en-US" altLang="en-US" dirty="0"/>
              <a:t>structure</a:t>
            </a:r>
          </a:p>
          <a:p>
            <a:r>
              <a:rPr lang="en-US" altLang="en-US" dirty="0"/>
              <a:t>After</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break</a:t>
            </a:r>
            <a:r>
              <a:rPr lang="en-US" altLang="en-US" dirty="0">
                <a:solidFill>
                  <a:srgbClr val="055C91"/>
                </a:solidFill>
              </a:rPr>
              <a:t> </a:t>
            </a:r>
            <a:r>
              <a:rPr lang="en-US" altLang="en-US" dirty="0"/>
              <a:t>executes, the program continues with the first statement after the structure</a:t>
            </a:r>
          </a:p>
          <a:p>
            <a:r>
              <a:rPr lang="en-US" altLang="en-US" dirty="0"/>
              <a:t>A</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break</a:t>
            </a:r>
            <a:r>
              <a:rPr lang="en-US" altLang="en-US" dirty="0">
                <a:solidFill>
                  <a:srgbClr val="055C91"/>
                </a:solidFill>
              </a:rPr>
              <a:t> </a:t>
            </a:r>
            <a:r>
              <a:rPr lang="en-US" altLang="en-US" dirty="0"/>
              <a:t>statement in a loop can eliminate the use of certain (flag) variables</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p:cNvSpPr>
            <a:spLocks noGrp="1" noChangeArrowheads="1"/>
          </p:cNvSpPr>
          <p:nvPr>
            <p:ph type="title"/>
          </p:nvPr>
        </p:nvSpPr>
        <p:spPr>
          <a:xfrm>
            <a:off x="762000" y="410490"/>
            <a:ext cx="8026400" cy="287771"/>
          </a:xfrm>
        </p:spPr>
        <p:txBody>
          <a:bodyPr/>
          <a:lstStyle/>
          <a:p>
            <a:r>
              <a:rPr lang="en-US" altLang="en-US" dirty="0">
                <a:latin typeface="Courier New" pitchFamily="49" charset="0"/>
                <a:cs typeface="Courier New" pitchFamily="49" charset="0"/>
              </a:rPr>
              <a:t>break</a:t>
            </a:r>
            <a:r>
              <a:rPr lang="en-US" altLang="en-US" dirty="0"/>
              <a:t> </a:t>
            </a:r>
            <a:r>
              <a:rPr lang="en-US" altLang="en-US" dirty="0">
                <a:latin typeface="+mn-lt"/>
              </a:rPr>
              <a:t>and </a:t>
            </a:r>
            <a:r>
              <a:rPr lang="en-US" altLang="en-US" dirty="0">
                <a:latin typeface="Courier New" pitchFamily="49" charset="0"/>
                <a:cs typeface="Courier New" pitchFamily="49" charset="0"/>
              </a:rPr>
              <a:t>continue</a:t>
            </a:r>
            <a:r>
              <a:rPr lang="en-US" altLang="en-US" dirty="0"/>
              <a:t> </a:t>
            </a:r>
            <a:r>
              <a:rPr lang="en-US" altLang="en-US" dirty="0">
                <a:latin typeface="+mn-lt"/>
              </a:rPr>
              <a:t>Statements (2 of 2)</a:t>
            </a:r>
          </a:p>
        </p:txBody>
      </p:sp>
      <p:sp>
        <p:nvSpPr>
          <p:cNvPr id="55298" name="Rectangle 3"/>
          <p:cNvSpPr>
            <a:spLocks noGrp="1" noChangeArrowheads="1"/>
          </p:cNvSpPr>
          <p:nvPr>
            <p:ph idx="1"/>
          </p:nvPr>
        </p:nvSpPr>
        <p:spPr>
          <a:xfrm>
            <a:off x="365125" y="1538288"/>
            <a:ext cx="8415338" cy="1078757"/>
          </a:xfrm>
        </p:spPr>
        <p:txBody>
          <a:bodyPr/>
          <a:lstStyle/>
          <a:p>
            <a:r>
              <a:rPr lang="en-US" altLang="en-US" b="1" dirty="0">
                <a:solidFill>
                  <a:srgbClr val="055C91"/>
                </a:solidFill>
                <a:latin typeface="Courier New" pitchFamily="49" charset="0"/>
                <a:cs typeface="Courier New" pitchFamily="49" charset="0"/>
              </a:rPr>
              <a:t>continue</a:t>
            </a:r>
            <a:r>
              <a:rPr lang="en-US" altLang="en-US" dirty="0"/>
              <a:t> is used in</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while</a:t>
            </a:r>
            <a:r>
              <a:rPr lang="en-US" altLang="en-US" dirty="0"/>
              <a:t>, </a:t>
            </a:r>
            <a:r>
              <a:rPr lang="en-US" altLang="en-US" b="1" dirty="0">
                <a:solidFill>
                  <a:srgbClr val="055C91"/>
                </a:solidFill>
                <a:latin typeface="Courier New" pitchFamily="49" charset="0"/>
                <a:cs typeface="Courier New" pitchFamily="49" charset="0"/>
              </a:rPr>
              <a:t>for</a:t>
            </a:r>
            <a:r>
              <a:rPr lang="en-US" altLang="en-US" dirty="0"/>
              <a:t>, and </a:t>
            </a:r>
            <a:r>
              <a:rPr lang="en-US" altLang="en-US" b="1" dirty="0">
                <a:solidFill>
                  <a:srgbClr val="055C91"/>
                </a:solidFill>
                <a:latin typeface="Courier New" pitchFamily="49" charset="0"/>
                <a:cs typeface="Courier New" pitchFamily="49" charset="0"/>
              </a:rPr>
              <a:t>do…while</a:t>
            </a:r>
            <a:r>
              <a:rPr lang="en-US" altLang="en-US" dirty="0"/>
              <a:t> structures</a:t>
            </a:r>
          </a:p>
          <a:p>
            <a:r>
              <a:rPr lang="en-US" altLang="en-US" dirty="0"/>
              <a:t>When executed in a loop</a:t>
            </a:r>
          </a:p>
          <a:p>
            <a:pPr lvl="1"/>
            <a:r>
              <a:rPr lang="en-US" altLang="en-US" dirty="0"/>
              <a:t>It skips remaining statements and proceeds with the next iteration of the loop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Nested Control Structures (1 of 2)</a:t>
            </a:r>
            <a:endParaRPr lang="en-IN" dirty="0">
              <a:latin typeface="+mn-lt"/>
            </a:endParaRPr>
          </a:p>
        </p:txBody>
      </p:sp>
      <p:sp>
        <p:nvSpPr>
          <p:cNvPr id="3" name="Content Placeholder 2"/>
          <p:cNvSpPr>
            <a:spLocks noGrp="1"/>
          </p:cNvSpPr>
          <p:nvPr>
            <p:ph idx="1"/>
          </p:nvPr>
        </p:nvSpPr>
        <p:spPr>
          <a:xfrm>
            <a:off x="365125" y="1538819"/>
            <a:ext cx="8415338" cy="292388"/>
          </a:xfrm>
        </p:spPr>
        <p:txBody>
          <a:bodyPr/>
          <a:lstStyle/>
          <a:p>
            <a:r>
              <a:rPr lang="en-US" dirty="0"/>
              <a:t>To create the following pattern: </a:t>
            </a:r>
          </a:p>
        </p:txBody>
      </p:sp>
      <p:pic>
        <p:nvPicPr>
          <p:cNvPr id="16386" name="Content Placeholder 3" descr="A pattern made of asterisks. The first line has one asterisk. The second line has two asterisks. The third line has three asterisks. The fourth line has four asterisks. The fifth line has five asterisks."/>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1938750"/>
            <a:ext cx="676640" cy="1109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45027" y="3276600"/>
            <a:ext cx="8415338" cy="292388"/>
          </a:xfrm>
        </p:spPr>
        <p:txBody>
          <a:bodyPr/>
          <a:lstStyle/>
          <a:p>
            <a:r>
              <a:rPr lang="en-US" dirty="0"/>
              <a:t>We can use the following code:</a:t>
            </a:r>
          </a:p>
        </p:txBody>
      </p:sp>
      <p:pic>
        <p:nvPicPr>
          <p:cNvPr id="16388" name="Content Placeholder 6" descr="Program code. In the code, the words in the variable names are merged. Line 1. for, left parenthesis, i, equals, 1, semi-colon, i, less than, equals, 5, semi-colon, i, plus, plus, right parenthesis, forward slash, forward slash, Line 1. Line 2. left brace, forward slash, forward slash, Line 2. Line 3. Indented once, for, left parenthesis, j, equals, 1, semi-colon, j, less than, equals, i, semi-colon, j, plus, plus, right parenthesis, forward slash, forward slash, Line 3. Line 4. Indented twice, cout, less than, less than, left double quotation mark, asterisk, right double quotation mark, semi-colon, forward slash, forward slash, Line 4. Line 5. Indented once, cout, less than, less than, end 1, semi-colon, forward slash, forward slash, Line 5. Line 6. right brace, forward slash, forward slash, Line 6."/>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09600" y="3698085"/>
            <a:ext cx="5718162" cy="19764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6135470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latin typeface="+mn-lt"/>
              </a:rPr>
              <a:t>Nested Control Structures (2 of 2)</a:t>
            </a:r>
            <a:endParaRPr lang="en-IN" dirty="0">
              <a:latin typeface="+mn-lt"/>
            </a:endParaRPr>
          </a:p>
        </p:txBody>
      </p:sp>
      <p:sp>
        <p:nvSpPr>
          <p:cNvPr id="3" name="Content Placeholder 2"/>
          <p:cNvSpPr>
            <a:spLocks noGrp="1"/>
          </p:cNvSpPr>
          <p:nvPr>
            <p:ph idx="1"/>
          </p:nvPr>
        </p:nvSpPr>
        <p:spPr>
          <a:xfrm>
            <a:off x="365125" y="1538819"/>
            <a:ext cx="8415338" cy="296235"/>
          </a:xfrm>
        </p:spPr>
        <p:txBody>
          <a:bodyPr/>
          <a:lstStyle/>
          <a:p>
            <a:r>
              <a:rPr lang="en-US" dirty="0"/>
              <a:t>What is the result if we replace the first </a:t>
            </a:r>
            <a:r>
              <a:rPr lang="en-US" b="1" dirty="0">
                <a:solidFill>
                  <a:srgbClr val="055C91"/>
                </a:solidFill>
                <a:latin typeface="Courier New" panose="02070309020205020404" pitchFamily="49" charset="0"/>
                <a:cs typeface="Courier New" panose="02070309020205020404" pitchFamily="49" charset="0"/>
              </a:rPr>
              <a:t>for</a:t>
            </a:r>
            <a:r>
              <a:rPr lang="en-US" dirty="0"/>
              <a:t> statement with this?</a:t>
            </a:r>
          </a:p>
        </p:txBody>
      </p:sp>
      <p:pic>
        <p:nvPicPr>
          <p:cNvPr id="8194" name="Content Placeholder 3" descr="for left parenthesis i equals 5 semi-colon i greater than or equal to 1 semi-colon i minus minus right parenthesis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33400" y="1905000"/>
            <a:ext cx="4252795" cy="569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45027" y="2590800"/>
            <a:ext cx="8415338" cy="292388"/>
          </a:xfrm>
        </p:spPr>
        <p:txBody>
          <a:bodyPr/>
          <a:lstStyle/>
          <a:p>
            <a:r>
              <a:rPr lang="en-US" dirty="0"/>
              <a:t>Answer:</a:t>
            </a:r>
          </a:p>
        </p:txBody>
      </p:sp>
      <p:pic>
        <p:nvPicPr>
          <p:cNvPr id="8195" name="Content Placeholder 6" descr="A pattern made of asterisks. The first line has five asterisks. The second line has four asterisks. The third line has three asterisks. The fourth line has two asterisks. The fifth line has one asterisk."/>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09600" y="2971800"/>
            <a:ext cx="990272" cy="16240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38692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Title 1"/>
          <p:cNvSpPr>
            <a:spLocks noGrp="1"/>
          </p:cNvSpPr>
          <p:nvPr>
            <p:ph type="title"/>
          </p:nvPr>
        </p:nvSpPr>
        <p:spPr/>
        <p:txBody>
          <a:bodyPr/>
          <a:lstStyle/>
          <a:p>
            <a:r>
              <a:rPr lang="en-US" altLang="en-US" dirty="0">
                <a:latin typeface="+mn-lt"/>
              </a:rPr>
              <a:t>Avoiding Bugs by Avoiding Patches</a:t>
            </a:r>
          </a:p>
        </p:txBody>
      </p:sp>
      <p:sp>
        <p:nvSpPr>
          <p:cNvPr id="58370" name="Content Placeholder 2"/>
          <p:cNvSpPr>
            <a:spLocks noGrp="1"/>
          </p:cNvSpPr>
          <p:nvPr>
            <p:ph idx="1"/>
          </p:nvPr>
        </p:nvSpPr>
        <p:spPr>
          <a:xfrm>
            <a:off x="365125" y="1538288"/>
            <a:ext cx="8415338" cy="1817421"/>
          </a:xfrm>
        </p:spPr>
        <p:txBody>
          <a:bodyPr/>
          <a:lstStyle/>
          <a:p>
            <a:r>
              <a:rPr lang="en-US" altLang="en-US" dirty="0"/>
              <a:t>A software patch is a piece of code written on top of an existing piece of code </a:t>
            </a:r>
          </a:p>
          <a:p>
            <a:pPr lvl="1"/>
            <a:r>
              <a:rPr lang="en-US" altLang="en-US" dirty="0"/>
              <a:t>Intended to fix a bug in the original code</a:t>
            </a:r>
          </a:p>
          <a:p>
            <a:r>
              <a:rPr lang="en-US" altLang="en-US" dirty="0"/>
              <a:t>Some programmers address the symptom of the problem by adding a software patch</a:t>
            </a:r>
          </a:p>
          <a:p>
            <a:r>
              <a:rPr lang="en-US" altLang="en-US" dirty="0"/>
              <a:t>A programmer should instead resolve the underlying issue</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Title 1"/>
          <p:cNvSpPr>
            <a:spLocks noGrp="1"/>
          </p:cNvSpPr>
          <p:nvPr>
            <p:ph type="title"/>
          </p:nvPr>
        </p:nvSpPr>
        <p:spPr/>
        <p:txBody>
          <a:bodyPr/>
          <a:lstStyle/>
          <a:p>
            <a:r>
              <a:rPr lang="en-US" altLang="en-US" dirty="0">
                <a:latin typeface="+mn-lt"/>
              </a:rPr>
              <a:t>Debugging Loops</a:t>
            </a:r>
          </a:p>
        </p:txBody>
      </p:sp>
      <p:sp>
        <p:nvSpPr>
          <p:cNvPr id="59394" name="Content Placeholder 2"/>
          <p:cNvSpPr>
            <a:spLocks noGrp="1"/>
          </p:cNvSpPr>
          <p:nvPr>
            <p:ph idx="1"/>
          </p:nvPr>
        </p:nvSpPr>
        <p:spPr>
          <a:xfrm>
            <a:off x="365125" y="1538288"/>
            <a:ext cx="8415338" cy="1525033"/>
          </a:xfrm>
        </p:spPr>
        <p:txBody>
          <a:bodyPr/>
          <a:lstStyle/>
          <a:p>
            <a:r>
              <a:rPr lang="en-US" altLang="en-US" dirty="0"/>
              <a:t>Loops are harder to debug than sequence and selection structures</a:t>
            </a:r>
          </a:p>
          <a:p>
            <a:r>
              <a:rPr lang="en-US" altLang="en-US" dirty="0"/>
              <a:t>Use a loop invariant</a:t>
            </a:r>
          </a:p>
          <a:p>
            <a:pPr lvl="1"/>
            <a:r>
              <a:rPr lang="en-US" altLang="en-US" dirty="0"/>
              <a:t>Set of statements that remains true each time the loop body is executed</a:t>
            </a:r>
          </a:p>
          <a:p>
            <a:r>
              <a:rPr lang="en-US" altLang="en-US" dirty="0"/>
              <a:t>The most common error associated with loops is off-by-one</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Title 6"/>
          <p:cNvSpPr>
            <a:spLocks noGrp="1"/>
          </p:cNvSpPr>
          <p:nvPr>
            <p:ph type="title"/>
          </p:nvPr>
        </p:nvSpPr>
        <p:spPr/>
        <p:txBody>
          <a:bodyPr/>
          <a:lstStyle/>
          <a:p>
            <a:r>
              <a:rPr lang="en-US" altLang="en-US" dirty="0">
                <a:latin typeface="+mn-lt"/>
              </a:rPr>
              <a:t>Quick Review (1 of 3)</a:t>
            </a:r>
          </a:p>
        </p:txBody>
      </p:sp>
      <p:sp>
        <p:nvSpPr>
          <p:cNvPr id="60418" name="Rectangle 3"/>
          <p:cNvSpPr>
            <a:spLocks noGrp="1" noChangeArrowheads="1"/>
          </p:cNvSpPr>
          <p:nvPr>
            <p:ph idx="1"/>
          </p:nvPr>
        </p:nvSpPr>
        <p:spPr>
          <a:xfrm>
            <a:off x="365125" y="1538288"/>
            <a:ext cx="8415338" cy="2709973"/>
          </a:xfrm>
        </p:spPr>
        <p:txBody>
          <a:bodyPr/>
          <a:lstStyle/>
          <a:p>
            <a:r>
              <a:rPr lang="en-US" altLang="en-US" dirty="0"/>
              <a:t>C++ has three looping (repetition) structures:</a:t>
            </a:r>
          </a:p>
          <a:p>
            <a:pPr lvl="1"/>
            <a:r>
              <a:rPr lang="en-US" altLang="en-US" b="1" dirty="0">
                <a:solidFill>
                  <a:srgbClr val="055C91"/>
                </a:solidFill>
                <a:latin typeface="Courier New" pitchFamily="49" charset="0"/>
                <a:cs typeface="Courier New" pitchFamily="49" charset="0"/>
              </a:rPr>
              <a:t>while</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for</a:t>
            </a:r>
            <a:r>
              <a:rPr lang="en-US" altLang="en-US" dirty="0">
                <a:solidFill>
                  <a:srgbClr val="055C91"/>
                </a:solidFill>
              </a:rPr>
              <a:t>, </a:t>
            </a:r>
            <a:r>
              <a:rPr lang="en-US" altLang="en-US" dirty="0"/>
              <a:t>and </a:t>
            </a:r>
            <a:r>
              <a:rPr lang="en-US" altLang="en-US" b="1" dirty="0">
                <a:solidFill>
                  <a:srgbClr val="055C91"/>
                </a:solidFill>
                <a:latin typeface="Courier New" pitchFamily="49" charset="0"/>
                <a:cs typeface="Courier New" pitchFamily="49" charset="0"/>
              </a:rPr>
              <a:t>do…while</a:t>
            </a:r>
          </a:p>
          <a:p>
            <a:r>
              <a:rPr lang="en-US" altLang="en-US" b="1" dirty="0">
                <a:solidFill>
                  <a:srgbClr val="055C91"/>
                </a:solidFill>
                <a:latin typeface="Courier New" pitchFamily="49" charset="0"/>
                <a:cs typeface="Courier New" pitchFamily="49" charset="0"/>
              </a:rPr>
              <a:t>while</a:t>
            </a:r>
            <a:r>
              <a:rPr lang="en-US" altLang="en-US" dirty="0"/>
              <a:t>, </a:t>
            </a:r>
            <a:r>
              <a:rPr lang="en-US" altLang="en-US" b="1" dirty="0">
                <a:solidFill>
                  <a:srgbClr val="055C91"/>
                </a:solidFill>
                <a:latin typeface="Courier New" pitchFamily="49" charset="0"/>
                <a:cs typeface="Courier New" pitchFamily="49" charset="0"/>
              </a:rPr>
              <a:t>for</a:t>
            </a:r>
            <a:r>
              <a:rPr lang="en-US" altLang="en-US" dirty="0"/>
              <a:t>, and</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do</a:t>
            </a:r>
            <a:r>
              <a:rPr lang="en-US" altLang="en-US" dirty="0">
                <a:solidFill>
                  <a:srgbClr val="055C91"/>
                </a:solidFill>
              </a:rPr>
              <a:t> </a:t>
            </a:r>
            <a:r>
              <a:rPr lang="en-US" altLang="en-US" dirty="0"/>
              <a:t>are reserved words</a:t>
            </a:r>
          </a:p>
          <a:p>
            <a:r>
              <a:rPr lang="en-US" altLang="en-US" b="1" dirty="0">
                <a:solidFill>
                  <a:srgbClr val="055C91"/>
                </a:solidFill>
                <a:latin typeface="Courier New" pitchFamily="49" charset="0"/>
                <a:cs typeface="Courier New" pitchFamily="49" charset="0"/>
              </a:rPr>
              <a:t>while</a:t>
            </a:r>
            <a:r>
              <a:rPr lang="en-US" altLang="en-US" dirty="0"/>
              <a:t> and </a:t>
            </a:r>
            <a:r>
              <a:rPr lang="en-US" altLang="en-US" b="1" dirty="0">
                <a:solidFill>
                  <a:srgbClr val="055C91"/>
                </a:solidFill>
                <a:latin typeface="Courier New" pitchFamily="49" charset="0"/>
                <a:cs typeface="Courier New" pitchFamily="49" charset="0"/>
              </a:rPr>
              <a:t>for</a:t>
            </a:r>
            <a:r>
              <a:rPr lang="en-US" altLang="en-US" dirty="0"/>
              <a:t> loops are called pretest loops</a:t>
            </a:r>
          </a:p>
          <a:p>
            <a:r>
              <a:rPr lang="en-US" altLang="en-US" b="1" dirty="0">
                <a:solidFill>
                  <a:srgbClr val="055C91"/>
                </a:solidFill>
                <a:latin typeface="Courier New" pitchFamily="49" charset="0"/>
                <a:cs typeface="Courier New" pitchFamily="49" charset="0"/>
              </a:rPr>
              <a:t>do...while </a:t>
            </a:r>
            <a:r>
              <a:rPr lang="en-US" altLang="en-US" dirty="0"/>
              <a:t>loop is called a posttest loop</a:t>
            </a:r>
          </a:p>
          <a:p>
            <a:r>
              <a:rPr lang="en-US" altLang="en-US" b="1" dirty="0">
                <a:solidFill>
                  <a:srgbClr val="055C91"/>
                </a:solidFill>
                <a:latin typeface="Courier New" pitchFamily="49" charset="0"/>
                <a:cs typeface="Courier New" pitchFamily="49" charset="0"/>
              </a:rPr>
              <a:t>while</a:t>
            </a:r>
            <a:r>
              <a:rPr lang="en-US" altLang="en-US" dirty="0"/>
              <a:t> and</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for</a:t>
            </a:r>
            <a:r>
              <a:rPr lang="en-US" altLang="en-US" dirty="0">
                <a:solidFill>
                  <a:srgbClr val="055C91"/>
                </a:solidFill>
              </a:rPr>
              <a:t> </a:t>
            </a:r>
            <a:r>
              <a:rPr lang="en-US" altLang="en-US" dirty="0"/>
              <a:t>may not execute at all, but </a:t>
            </a:r>
            <a:r>
              <a:rPr lang="en-US" altLang="en-US" b="1" dirty="0">
                <a:solidFill>
                  <a:srgbClr val="055C91"/>
                </a:solidFill>
                <a:latin typeface="Courier New" pitchFamily="49" charset="0"/>
                <a:cs typeface="Courier New" pitchFamily="49" charset="0"/>
              </a:rPr>
              <a:t>do...while </a:t>
            </a:r>
            <a:r>
              <a:rPr lang="en-US" altLang="en-US" dirty="0"/>
              <a:t>always executes at least once</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p:cNvSpPr>
            <a:spLocks noGrp="1" noChangeArrowheads="1"/>
          </p:cNvSpPr>
          <p:nvPr>
            <p:ph type="title"/>
          </p:nvPr>
        </p:nvSpPr>
        <p:spPr/>
        <p:txBody>
          <a:bodyPr/>
          <a:lstStyle/>
          <a:p>
            <a:r>
              <a:rPr lang="en-US" altLang="en-US" dirty="0"/>
              <a:t>Quick Review (2 of 3)</a:t>
            </a:r>
          </a:p>
        </p:txBody>
      </p:sp>
      <p:sp>
        <p:nvSpPr>
          <p:cNvPr id="61442" name="Rectangle 3"/>
          <p:cNvSpPr>
            <a:spLocks noGrp="1" noChangeArrowheads="1"/>
          </p:cNvSpPr>
          <p:nvPr>
            <p:ph idx="1"/>
          </p:nvPr>
        </p:nvSpPr>
        <p:spPr>
          <a:xfrm>
            <a:off x="365125" y="1538818"/>
            <a:ext cx="8415338" cy="3181640"/>
          </a:xfrm>
        </p:spPr>
        <p:txBody>
          <a:bodyPr/>
          <a:lstStyle/>
          <a:p>
            <a:r>
              <a:rPr lang="en-US" altLang="en-US" dirty="0">
                <a:cs typeface="Courier New" pitchFamily="49" charset="0"/>
              </a:rPr>
              <a:t>In a </a:t>
            </a:r>
            <a:r>
              <a:rPr lang="en-US" altLang="en-US" b="1" dirty="0">
                <a:solidFill>
                  <a:srgbClr val="055C91"/>
                </a:solidFill>
                <a:latin typeface="Courier New" pitchFamily="49" charset="0"/>
                <a:cs typeface="Courier New" pitchFamily="49" charset="0"/>
              </a:rPr>
              <a:t>while</a:t>
            </a:r>
            <a:r>
              <a:rPr lang="en-US" altLang="en-US" dirty="0">
                <a:cs typeface="Courier New" pitchFamily="49" charset="0"/>
              </a:rPr>
              <a:t> loop</a:t>
            </a:r>
            <a:r>
              <a:rPr lang="en-US" altLang="en-US" dirty="0"/>
              <a:t>:</a:t>
            </a:r>
          </a:p>
          <a:p>
            <a:pPr lvl="1"/>
            <a:r>
              <a:rPr lang="en-US" altLang="en-US" dirty="0"/>
              <a:t>The</a:t>
            </a:r>
            <a:r>
              <a:rPr lang="en-US" altLang="en-US" dirty="0">
                <a:latin typeface="Courier New" pitchFamily="49" charset="0"/>
              </a:rPr>
              <a:t> </a:t>
            </a:r>
            <a:r>
              <a:rPr lang="en-US" altLang="en-US" b="1" dirty="0">
                <a:latin typeface="Courier New" pitchFamily="49" charset="0"/>
              </a:rPr>
              <a:t>expression</a:t>
            </a:r>
            <a:r>
              <a:rPr lang="en-US" altLang="en-US" dirty="0"/>
              <a:t> is the decision maker</a:t>
            </a:r>
          </a:p>
          <a:p>
            <a:pPr lvl="1"/>
            <a:r>
              <a:rPr lang="en-US" altLang="en-US" dirty="0"/>
              <a:t>The </a:t>
            </a:r>
            <a:r>
              <a:rPr lang="en-US" altLang="en-US" b="1" dirty="0">
                <a:latin typeface="Courier New" pitchFamily="49" charset="0"/>
              </a:rPr>
              <a:t>statement</a:t>
            </a:r>
            <a:r>
              <a:rPr lang="en-US" altLang="en-US" dirty="0"/>
              <a:t> is the body of the loop</a:t>
            </a:r>
          </a:p>
          <a:p>
            <a:r>
              <a:rPr lang="en-US" altLang="en-US" dirty="0"/>
              <a:t>A</a:t>
            </a:r>
            <a:r>
              <a:rPr lang="en-US" altLang="en-US" dirty="0">
                <a:solidFill>
                  <a:srgbClr val="055C91"/>
                </a:solidFill>
              </a:rPr>
              <a:t> </a:t>
            </a:r>
            <a:r>
              <a:rPr lang="en-US" altLang="en-US" b="1" dirty="0">
                <a:solidFill>
                  <a:srgbClr val="055C91"/>
                </a:solidFill>
                <a:latin typeface="Courier New" pitchFamily="49" charset="0"/>
                <a:cs typeface="Courier New" pitchFamily="49" charset="0"/>
              </a:rPr>
              <a:t>while</a:t>
            </a:r>
            <a:r>
              <a:rPr lang="en-US" altLang="en-US" dirty="0">
                <a:solidFill>
                  <a:srgbClr val="055C91"/>
                </a:solidFill>
              </a:rPr>
              <a:t> </a:t>
            </a:r>
            <a:r>
              <a:rPr lang="en-US" altLang="en-US" dirty="0"/>
              <a:t>loop can be:</a:t>
            </a:r>
          </a:p>
          <a:p>
            <a:pPr lvl="1"/>
            <a:r>
              <a:rPr lang="en-US" altLang="en-US" dirty="0"/>
              <a:t>Counter-controlled</a:t>
            </a:r>
          </a:p>
          <a:p>
            <a:pPr lvl="1"/>
            <a:r>
              <a:rPr lang="en-US" altLang="en-US" dirty="0"/>
              <a:t>Sentinel-controlled</a:t>
            </a:r>
          </a:p>
          <a:p>
            <a:pPr lvl="1"/>
            <a:r>
              <a:rPr lang="en-US" altLang="en-US" dirty="0"/>
              <a:t>EOF-controlled</a:t>
            </a:r>
          </a:p>
          <a:p>
            <a:r>
              <a:rPr lang="en-US" altLang="en-US" dirty="0"/>
              <a:t>In the Windows console environment, the end-of-file marker is entered using </a:t>
            </a:r>
            <a:r>
              <a:rPr lang="en-IN" b="1" dirty="0" err="1">
                <a:latin typeface="Courier New" pitchFamily="49" charset="0"/>
                <a:cs typeface="Courier New" pitchFamily="49" charset="0"/>
              </a:rPr>
              <a:t>Ctrl+z</a:t>
            </a:r>
            <a:endParaRPr lang="en-IN" b="1" dirty="0">
              <a:latin typeface="Courier New" pitchFamily="49" charset="0"/>
              <a:cs typeface="Courier New" pitchFamily="49"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while</a:t>
            </a:r>
            <a:r>
              <a:rPr lang="en-US" altLang="en-US" dirty="0"/>
              <a:t> </a:t>
            </a:r>
            <a:r>
              <a:rPr lang="en-US" altLang="en-US" dirty="0">
                <a:latin typeface="+mn-lt"/>
              </a:rPr>
              <a:t>Looping (Repetition) Structure (1 of 3)</a:t>
            </a:r>
            <a:endParaRPr lang="en-IN" dirty="0">
              <a:latin typeface="+mn-lt"/>
            </a:endParaRPr>
          </a:p>
        </p:txBody>
      </p:sp>
      <p:sp>
        <p:nvSpPr>
          <p:cNvPr id="3" name="Content Placeholder 2"/>
          <p:cNvSpPr>
            <a:spLocks noGrp="1"/>
          </p:cNvSpPr>
          <p:nvPr>
            <p:ph idx="1"/>
          </p:nvPr>
        </p:nvSpPr>
        <p:spPr>
          <a:xfrm>
            <a:off x="365125" y="1538819"/>
            <a:ext cx="8415338" cy="742511"/>
          </a:xfrm>
        </p:spPr>
        <p:txBody>
          <a:bodyPr/>
          <a:lstStyle/>
          <a:p>
            <a:pPr>
              <a:defRPr/>
            </a:pPr>
            <a:r>
              <a:rPr lang="en-US" dirty="0"/>
              <a:t>A</a:t>
            </a:r>
            <a:r>
              <a:rPr lang="en-US" dirty="0">
                <a:solidFill>
                  <a:srgbClr val="055C91"/>
                </a:solidFill>
              </a:rPr>
              <a:t> </a:t>
            </a:r>
            <a:r>
              <a:rPr lang="en-US" b="1" u="sng" dirty="0">
                <a:solidFill>
                  <a:srgbClr val="055C91"/>
                </a:solidFill>
                <a:uFill>
                  <a:solidFill>
                    <a:schemeClr val="tx1">
                      <a:lumMod val="75000"/>
                      <a:lumOff val="25000"/>
                    </a:schemeClr>
                  </a:solidFill>
                </a:uFill>
                <a:latin typeface="Courier New" panose="02070309020205020404" pitchFamily="49" charset="0"/>
                <a:cs typeface="Courier New" panose="02070309020205020404" pitchFamily="49" charset="0"/>
              </a:rPr>
              <a:t>while</a:t>
            </a:r>
            <a:r>
              <a:rPr lang="en-US" u="sng" dirty="0">
                <a:solidFill>
                  <a:srgbClr val="055C91"/>
                </a:solidFill>
                <a:uFill>
                  <a:solidFill>
                    <a:schemeClr val="tx1">
                      <a:lumMod val="75000"/>
                      <a:lumOff val="25000"/>
                    </a:schemeClr>
                  </a:solidFill>
                </a:uFill>
              </a:rPr>
              <a:t> </a:t>
            </a:r>
            <a:r>
              <a:rPr lang="en-US" u="sng" dirty="0"/>
              <a:t>loop</a:t>
            </a:r>
            <a:r>
              <a:rPr lang="en-US" dirty="0"/>
              <a:t> is one of three repetition, or looping structures in C++</a:t>
            </a:r>
          </a:p>
          <a:p>
            <a:pPr>
              <a:defRPr/>
            </a:pPr>
            <a:r>
              <a:rPr lang="en-US" dirty="0"/>
              <a:t>Syntax of the </a:t>
            </a:r>
            <a:r>
              <a:rPr lang="en-US" b="1" dirty="0">
                <a:latin typeface="Courier New" pitchFamily="49" charset="0"/>
                <a:cs typeface="Courier New" pitchFamily="49" charset="0"/>
              </a:rPr>
              <a:t>while</a:t>
            </a:r>
            <a:r>
              <a:rPr lang="en-US" dirty="0"/>
              <a:t> statement</a:t>
            </a:r>
          </a:p>
        </p:txBody>
      </p:sp>
      <p:pic>
        <p:nvPicPr>
          <p:cNvPr id="1026" name="Content Placeholder 3" descr="while (expression)&#10;    statemen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94714" y="2386520"/>
            <a:ext cx="2658086" cy="7376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45027" y="3276600"/>
            <a:ext cx="8415338" cy="1631216"/>
          </a:xfrm>
        </p:spPr>
        <p:txBody>
          <a:bodyPr/>
          <a:lstStyle/>
          <a:p>
            <a:pPr>
              <a:defRPr/>
            </a:pPr>
            <a:r>
              <a:rPr lang="en-US" dirty="0"/>
              <a:t>The </a:t>
            </a:r>
            <a:r>
              <a:rPr lang="en-US" b="1" dirty="0">
                <a:latin typeface="Courier New" pitchFamily="49" charset="0"/>
                <a:cs typeface="Courier New" pitchFamily="49" charset="0"/>
              </a:rPr>
              <a:t>statement</a:t>
            </a:r>
            <a:r>
              <a:rPr lang="en-US" dirty="0"/>
              <a:t> can be simple or compound</a:t>
            </a:r>
          </a:p>
          <a:p>
            <a:pPr>
              <a:defRPr/>
            </a:pPr>
            <a:r>
              <a:rPr lang="en-US" dirty="0"/>
              <a:t>The </a:t>
            </a:r>
            <a:r>
              <a:rPr lang="en-US" b="1" dirty="0">
                <a:latin typeface="Courier New" pitchFamily="49" charset="0"/>
                <a:cs typeface="Courier New" pitchFamily="49" charset="0"/>
              </a:rPr>
              <a:t>expression</a:t>
            </a:r>
            <a:r>
              <a:rPr lang="en-US" dirty="0"/>
              <a:t> acts as a </a:t>
            </a:r>
            <a:r>
              <a:rPr lang="en-US" u="sng" dirty="0"/>
              <a:t>decision maker</a:t>
            </a:r>
            <a:r>
              <a:rPr lang="en-US" dirty="0"/>
              <a:t> and is usually a logical expression </a:t>
            </a:r>
          </a:p>
          <a:p>
            <a:pPr>
              <a:defRPr/>
            </a:pPr>
            <a:r>
              <a:rPr lang="en-US" dirty="0"/>
              <a:t>The </a:t>
            </a:r>
            <a:r>
              <a:rPr lang="en-US" b="1" dirty="0">
                <a:latin typeface="Courier New" pitchFamily="49" charset="0"/>
                <a:cs typeface="Courier New" pitchFamily="49" charset="0"/>
              </a:rPr>
              <a:t>statement</a:t>
            </a:r>
            <a:r>
              <a:rPr lang="en-US" dirty="0"/>
              <a:t> is called the body of the loop </a:t>
            </a:r>
          </a:p>
          <a:p>
            <a:pPr>
              <a:defRPr/>
            </a:pPr>
            <a:r>
              <a:rPr lang="en-US" dirty="0"/>
              <a:t>The parentheses are part of the syntax</a:t>
            </a:r>
          </a:p>
        </p:txBody>
      </p:sp>
    </p:spTree>
    <p:extLst>
      <p:ext uri="{BB962C8B-B14F-4D97-AF65-F5344CB8AC3E}">
        <p14:creationId xmlns:p14="http://schemas.microsoft.com/office/powerpoint/2010/main" val="8352264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p:nvPr>
        </p:nvSpPr>
        <p:spPr/>
        <p:txBody>
          <a:bodyPr/>
          <a:lstStyle/>
          <a:p>
            <a:r>
              <a:rPr lang="en-US" altLang="en-US" dirty="0">
                <a:latin typeface="+mn-lt"/>
              </a:rPr>
              <a:t>Quick Review (3 of 3)</a:t>
            </a:r>
          </a:p>
        </p:txBody>
      </p:sp>
      <p:sp>
        <p:nvSpPr>
          <p:cNvPr id="62466" name="Rectangle 3"/>
          <p:cNvSpPr>
            <a:spLocks noGrp="1" noChangeArrowheads="1"/>
          </p:cNvSpPr>
          <p:nvPr>
            <p:ph idx="1"/>
          </p:nvPr>
        </p:nvSpPr>
        <p:spPr>
          <a:xfrm>
            <a:off x="365125" y="1538288"/>
            <a:ext cx="8415338" cy="2109808"/>
          </a:xfrm>
        </p:spPr>
        <p:txBody>
          <a:bodyPr/>
          <a:lstStyle/>
          <a:p>
            <a:r>
              <a:rPr lang="en-US" altLang="en-US" b="1" dirty="0">
                <a:solidFill>
                  <a:schemeClr val="tx1">
                    <a:lumMod val="65000"/>
                    <a:lumOff val="35000"/>
                  </a:schemeClr>
                </a:solidFill>
                <a:cs typeface="Courier New" pitchFamily="49" charset="0"/>
              </a:rPr>
              <a:t>A </a:t>
            </a:r>
            <a:r>
              <a:rPr lang="en-US" altLang="en-US" b="1" dirty="0">
                <a:solidFill>
                  <a:srgbClr val="055C91"/>
                </a:solidFill>
                <a:latin typeface="Courier New" pitchFamily="49" charset="0"/>
                <a:cs typeface="Courier New" pitchFamily="49" charset="0"/>
              </a:rPr>
              <a:t>for</a:t>
            </a:r>
            <a:r>
              <a:rPr lang="en-US" altLang="en-US" dirty="0"/>
              <a:t> loop simplifies the writing of a counter-controlled </a:t>
            </a:r>
            <a:r>
              <a:rPr lang="en-US" altLang="en-US" b="1" dirty="0">
                <a:solidFill>
                  <a:srgbClr val="055C91"/>
                </a:solidFill>
                <a:latin typeface="Courier New" pitchFamily="49" charset="0"/>
                <a:cs typeface="Courier New" pitchFamily="49" charset="0"/>
              </a:rPr>
              <a:t>while</a:t>
            </a:r>
            <a:r>
              <a:rPr lang="en-US" altLang="en-US" dirty="0"/>
              <a:t> loop</a:t>
            </a:r>
          </a:p>
          <a:p>
            <a:pPr lvl="1"/>
            <a:r>
              <a:rPr lang="en-US" altLang="en-US" dirty="0"/>
              <a:t>Putting a semicolon at the end of the </a:t>
            </a:r>
            <a:r>
              <a:rPr lang="en-US" altLang="en-US" b="1" dirty="0">
                <a:solidFill>
                  <a:srgbClr val="055C91"/>
                </a:solidFill>
                <a:latin typeface="Courier New" pitchFamily="49" charset="0"/>
                <a:cs typeface="Courier New" pitchFamily="49" charset="0"/>
              </a:rPr>
              <a:t>for</a:t>
            </a:r>
            <a:r>
              <a:rPr lang="en-US" altLang="en-US" dirty="0">
                <a:solidFill>
                  <a:srgbClr val="055C91"/>
                </a:solidFill>
              </a:rPr>
              <a:t> </a:t>
            </a:r>
            <a:r>
              <a:rPr lang="en-US" altLang="en-US" dirty="0"/>
              <a:t>loop is a semantic error</a:t>
            </a:r>
          </a:p>
          <a:p>
            <a:r>
              <a:rPr lang="en-US" altLang="en-US" dirty="0"/>
              <a:t>Executing a </a:t>
            </a:r>
            <a:r>
              <a:rPr lang="en-US" altLang="en-US" b="1" dirty="0">
                <a:solidFill>
                  <a:srgbClr val="055C91"/>
                </a:solidFill>
                <a:latin typeface="Courier New" pitchFamily="49" charset="0"/>
                <a:cs typeface="Courier New" pitchFamily="49" charset="0"/>
              </a:rPr>
              <a:t>break</a:t>
            </a:r>
            <a:r>
              <a:rPr lang="en-US" altLang="en-US" dirty="0"/>
              <a:t> statement in the body of a loop immediately terminates the loop</a:t>
            </a:r>
          </a:p>
          <a:p>
            <a:r>
              <a:rPr lang="en-US" altLang="en-US" dirty="0"/>
              <a:t>Executing a </a:t>
            </a:r>
            <a:r>
              <a:rPr lang="en-US" altLang="en-US" b="1" dirty="0">
                <a:solidFill>
                  <a:srgbClr val="055C91"/>
                </a:solidFill>
                <a:latin typeface="Courier New" pitchFamily="49" charset="0"/>
                <a:cs typeface="Courier New" pitchFamily="49" charset="0"/>
              </a:rPr>
              <a:t>continue</a:t>
            </a:r>
            <a:r>
              <a:rPr lang="en-US" altLang="en-US" dirty="0"/>
              <a:t> statement in the body of a loop skips to the next iteration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anose="02070309020205020404" pitchFamily="49" charset="0"/>
                <a:cs typeface="Courier New" panose="02070309020205020404" pitchFamily="49" charset="0"/>
              </a:rPr>
              <a:t>while</a:t>
            </a:r>
            <a:r>
              <a:rPr lang="en-US" altLang="en-US" dirty="0"/>
              <a:t> </a:t>
            </a:r>
            <a:r>
              <a:rPr lang="en-US" altLang="en-US" dirty="0">
                <a:latin typeface="+mn-lt"/>
              </a:rPr>
              <a:t>Looping (Repetition) Structure (2 of 3)</a:t>
            </a:r>
            <a:endParaRPr lang="en-IN" dirty="0">
              <a:latin typeface="+mn-lt"/>
            </a:endParaRPr>
          </a:p>
        </p:txBody>
      </p:sp>
      <p:sp>
        <p:nvSpPr>
          <p:cNvPr id="3" name="Content Placeholder 2"/>
          <p:cNvSpPr>
            <a:spLocks noGrp="1"/>
          </p:cNvSpPr>
          <p:nvPr>
            <p:ph idx="1"/>
          </p:nvPr>
        </p:nvSpPr>
        <p:spPr>
          <a:xfrm>
            <a:off x="365125" y="1538819"/>
            <a:ext cx="8415338" cy="207364"/>
          </a:xfrm>
        </p:spPr>
        <p:txBody>
          <a:bodyPr/>
          <a:lstStyle/>
          <a:p>
            <a:pPr marL="0" indent="0">
              <a:buNone/>
            </a:pPr>
            <a:r>
              <a:rPr lang="en-US" sz="1400" b="1" dirty="0"/>
              <a:t>FIGURE 5-1 </a:t>
            </a:r>
            <a:r>
              <a:rPr lang="en-US" sz="1400" b="1" dirty="0">
                <a:solidFill>
                  <a:srgbClr val="055C91"/>
                </a:solidFill>
                <a:latin typeface="Courier New" panose="02070309020205020404" pitchFamily="49" charset="0"/>
                <a:cs typeface="Courier New" panose="02070309020205020404" pitchFamily="49" charset="0"/>
              </a:rPr>
              <a:t>while</a:t>
            </a:r>
            <a:r>
              <a:rPr lang="en-US" sz="1400" b="1" dirty="0">
                <a:solidFill>
                  <a:srgbClr val="638DAD"/>
                </a:solidFill>
              </a:rPr>
              <a:t> </a:t>
            </a:r>
            <a:r>
              <a:rPr lang="en-US" sz="1400" dirty="0"/>
              <a:t>loop</a:t>
            </a:r>
            <a:endParaRPr lang="en-US" altLang="en-US" sz="1400" dirty="0"/>
          </a:p>
        </p:txBody>
      </p:sp>
      <p:pic>
        <p:nvPicPr>
          <p:cNvPr id="2050" name="Content Placeholder 3" descr="Flow chart representing while loop. The loop starts with a sphere that points toward a diamond-shaped structure labeled expression. Expression points downwards through an arrow that reads false. An arrow from the right side of the expression is labeled true, which points toward a rectangle labeled statement. The statement then points toward the sphere at the starting of the loop."/>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68607" y="1875719"/>
            <a:ext cx="7632393" cy="23914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0661" y="4466272"/>
            <a:ext cx="8415338" cy="1477328"/>
          </a:xfrm>
        </p:spPr>
        <p:txBody>
          <a:bodyPr/>
          <a:lstStyle/>
          <a:p>
            <a:pPr marL="168275" indent="-168275">
              <a:defRPr/>
            </a:pPr>
            <a:r>
              <a:rPr lang="en-US" dirty="0"/>
              <a:t>The </a:t>
            </a:r>
            <a:r>
              <a:rPr lang="en-US" b="1" dirty="0">
                <a:latin typeface="Courier New" panose="02070309020205020404" pitchFamily="49" charset="0"/>
                <a:cs typeface="Courier New" panose="02070309020205020404" pitchFamily="49" charset="0"/>
              </a:rPr>
              <a:t>expression</a:t>
            </a:r>
            <a:r>
              <a:rPr lang="en-US" dirty="0"/>
              <a:t> provides an entry condition to the loop </a:t>
            </a:r>
          </a:p>
          <a:p>
            <a:pPr marL="168275" indent="-168275">
              <a:defRPr/>
            </a:pPr>
            <a:r>
              <a:rPr lang="en-US" dirty="0"/>
              <a:t>The </a:t>
            </a:r>
            <a:r>
              <a:rPr lang="en-US" b="1" dirty="0">
                <a:latin typeface="Courier New" pitchFamily="49" charset="0"/>
                <a:cs typeface="Courier New" pitchFamily="49" charset="0"/>
              </a:rPr>
              <a:t>statement</a:t>
            </a:r>
            <a:r>
              <a:rPr lang="en-US" dirty="0"/>
              <a:t> (body of the loop) continues to execute until the expression is no longer </a:t>
            </a:r>
            <a:r>
              <a:rPr lang="en-US" b="1" dirty="0">
                <a:solidFill>
                  <a:srgbClr val="055C91"/>
                </a:solidFill>
                <a:latin typeface="Courier New" panose="02070309020205020404" pitchFamily="49" charset="0"/>
                <a:cs typeface="Courier New" panose="02070309020205020404" pitchFamily="49" charset="0"/>
              </a:rPr>
              <a:t>true</a:t>
            </a:r>
          </a:p>
          <a:p>
            <a:pPr marL="168275" indent="-168275">
              <a:defRPr/>
            </a:pPr>
            <a:r>
              <a:rPr lang="en-US" altLang="en-US" dirty="0"/>
              <a:t>An infinite loop continues to execute endlessly</a:t>
            </a:r>
            <a:endParaRPr lang="en-US" dirty="0"/>
          </a:p>
        </p:txBody>
      </p:sp>
    </p:spTree>
    <p:extLst>
      <p:ext uri="{BB962C8B-B14F-4D97-AF65-F5344CB8AC3E}">
        <p14:creationId xmlns:p14="http://schemas.microsoft.com/office/powerpoint/2010/main" val="31728020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Courier New" pitchFamily="49" charset="0"/>
                <a:cs typeface="Courier New" pitchFamily="49" charset="0"/>
              </a:rPr>
              <a:t>while</a:t>
            </a:r>
            <a:r>
              <a:rPr lang="en-US" altLang="en-US" dirty="0"/>
              <a:t> </a:t>
            </a:r>
            <a:r>
              <a:rPr lang="en-US" altLang="en-US" dirty="0">
                <a:latin typeface="+mn-lt"/>
              </a:rPr>
              <a:t>Looping (Repetition) Structure (3 of 3)</a:t>
            </a:r>
            <a:endParaRPr lang="en-IN" dirty="0">
              <a:latin typeface="+mn-lt"/>
            </a:endParaRPr>
          </a:p>
        </p:txBody>
      </p:sp>
      <p:sp>
        <p:nvSpPr>
          <p:cNvPr id="3" name="Content Placeholder 2"/>
          <p:cNvSpPr>
            <a:spLocks noGrp="1"/>
          </p:cNvSpPr>
          <p:nvPr>
            <p:ph idx="1"/>
          </p:nvPr>
        </p:nvSpPr>
        <p:spPr>
          <a:xfrm>
            <a:off x="365125" y="1538819"/>
            <a:ext cx="8415338" cy="709425"/>
          </a:xfrm>
        </p:spPr>
        <p:txBody>
          <a:bodyPr/>
          <a:lstStyle/>
          <a:p>
            <a:pPr marL="0" indent="0">
              <a:buNone/>
            </a:pPr>
            <a:r>
              <a:rPr lang="en-IN" b="1" dirty="0">
                <a:solidFill>
                  <a:srgbClr val="055C91"/>
                </a:solidFill>
              </a:rPr>
              <a:t>EXAMPLE 5-1</a:t>
            </a:r>
          </a:p>
          <a:p>
            <a:pPr marL="0" indent="0">
              <a:buNone/>
            </a:pPr>
            <a:r>
              <a:rPr lang="en-US" sz="1800" b="0" i="0" u="none" strike="noStrike" baseline="0" dirty="0">
                <a:latin typeface="WarnockPro-Regular"/>
              </a:rPr>
              <a:t>Consider the following C</a:t>
            </a:r>
            <a:r>
              <a:rPr lang="en-US" sz="1800" b="0" i="0" u="none" strike="noStrike" baseline="0" dirty="0">
                <a:latin typeface="MathematicalPiLTStd-1"/>
              </a:rPr>
              <a:t>++ </a:t>
            </a:r>
            <a:r>
              <a:rPr lang="en-US" sz="1800" b="0" i="0" u="none" strike="noStrike" baseline="0" dirty="0">
                <a:latin typeface="WarnockPro-Regular"/>
              </a:rPr>
              <a:t>program segment:</a:t>
            </a:r>
            <a:endParaRPr lang="en-IN" b="1" dirty="0">
              <a:solidFill>
                <a:srgbClr val="055C91"/>
              </a:solidFill>
            </a:endParaRPr>
          </a:p>
        </p:txBody>
      </p:sp>
      <p:pic>
        <p:nvPicPr>
          <p:cNvPr id="3074" name="Content Placeholder 4" descr="Program Statements. Example 5.1 shows the following program segment. Line 1: int i equals 0 semicolon double forward slash Line 1. Line 2: while left parenthesis i less than equals 20 right parenthesis double forward slash Line 2. Line 3: Left brace double forward slash Line 3. Line 4: c out left double angle bracket i left double angle bracket double quotation mark blank space double quotation mark semicolon double forward slash Line 4. Line 5: i equals i plus 5 semicolon double forward slash Line 5. Line 6: Right brace double forward slash Line 6. Line 7: c out left double angle bracket end l semicolon double forward slash Line 7."/>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t="17182"/>
          <a:stretch/>
        </p:blipFill>
        <p:spPr bwMode="auto">
          <a:xfrm>
            <a:off x="365125" y="2356362"/>
            <a:ext cx="4117595"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94164" y="4419601"/>
            <a:ext cx="8415338" cy="296235"/>
          </a:xfrm>
        </p:spPr>
        <p:txBody>
          <a:bodyPr/>
          <a:lstStyle/>
          <a:p>
            <a:r>
              <a:rPr lang="en-US" dirty="0"/>
              <a:t>The preceding </a:t>
            </a:r>
            <a:r>
              <a:rPr lang="en-US" b="1" dirty="0">
                <a:solidFill>
                  <a:srgbClr val="055C91"/>
                </a:solidFill>
                <a:latin typeface="Courier New" panose="02070309020205020404" pitchFamily="49" charset="0"/>
                <a:cs typeface="Courier New" panose="02070309020205020404" pitchFamily="49" charset="0"/>
              </a:rPr>
              <a:t>while</a:t>
            </a:r>
            <a:r>
              <a:rPr lang="en-US" b="1" dirty="0"/>
              <a:t> </a:t>
            </a:r>
            <a:r>
              <a:rPr lang="en-US" dirty="0"/>
              <a:t>loop produces the following output:</a:t>
            </a:r>
          </a:p>
        </p:txBody>
      </p:sp>
      <p:sp>
        <p:nvSpPr>
          <p:cNvPr id="7" name="Content Placeholder 6"/>
          <p:cNvSpPr>
            <a:spLocks noGrp="1"/>
          </p:cNvSpPr>
          <p:nvPr>
            <p:ph idx="13"/>
          </p:nvPr>
        </p:nvSpPr>
        <p:spPr>
          <a:xfrm>
            <a:off x="382089" y="4800600"/>
            <a:ext cx="8415338" cy="296235"/>
          </a:xfrm>
        </p:spPr>
        <p:txBody>
          <a:bodyPr/>
          <a:lstStyle/>
          <a:p>
            <a:pPr marL="0" indent="360363">
              <a:buNone/>
            </a:pPr>
            <a:r>
              <a:rPr lang="en-US" b="1" dirty="0">
                <a:latin typeface="Courier New" panose="02070309020205020404" pitchFamily="49" charset="0"/>
                <a:cs typeface="Courier New" panose="02070309020205020404" pitchFamily="49" charset="0"/>
              </a:rPr>
              <a:t>0 5 10 15 20</a:t>
            </a:r>
          </a:p>
        </p:txBody>
      </p:sp>
      <p:sp>
        <p:nvSpPr>
          <p:cNvPr id="8" name="Content Placeholder 7"/>
          <p:cNvSpPr>
            <a:spLocks noGrp="1"/>
          </p:cNvSpPr>
          <p:nvPr>
            <p:ph idx="14"/>
          </p:nvPr>
        </p:nvSpPr>
        <p:spPr>
          <a:xfrm>
            <a:off x="382089" y="5257800"/>
            <a:ext cx="8415338" cy="296235"/>
          </a:xfrm>
        </p:spPr>
        <p:txBody>
          <a:bodyPr/>
          <a:lstStyle/>
          <a:p>
            <a:r>
              <a:rPr lang="en-US" altLang="en-US" dirty="0"/>
              <a:t>The variable </a:t>
            </a:r>
            <a:r>
              <a:rPr lang="en-US" altLang="en-US" b="1" dirty="0">
                <a:latin typeface="Courier New" panose="02070309020205020404" pitchFamily="49" charset="0"/>
                <a:cs typeface="Courier New" panose="02070309020205020404" pitchFamily="49" charset="0"/>
              </a:rPr>
              <a:t>i</a:t>
            </a:r>
            <a:r>
              <a:rPr lang="en-US" altLang="en-US" dirty="0"/>
              <a:t> in Example 5-1 is called the </a:t>
            </a:r>
            <a:r>
              <a:rPr lang="en-US" altLang="en-US" u="sng" dirty="0"/>
              <a:t>loop control variable</a:t>
            </a:r>
            <a:r>
              <a:rPr lang="en-US" altLang="en-US" dirty="0"/>
              <a:t> (</a:t>
            </a:r>
            <a:r>
              <a:rPr lang="en-US" altLang="en-US" u="sng" dirty="0"/>
              <a:t>LCV</a:t>
            </a:r>
            <a:r>
              <a:rPr lang="en-US" altLang="en-US" dirty="0"/>
              <a:t>)</a:t>
            </a:r>
          </a:p>
        </p:txBody>
      </p:sp>
    </p:spTree>
    <p:extLst>
      <p:ext uri="{BB962C8B-B14F-4D97-AF65-F5344CB8AC3E}">
        <p14:creationId xmlns:p14="http://schemas.microsoft.com/office/powerpoint/2010/main" val="18961375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dirty="0">
                <a:latin typeface="Courier New" pitchFamily="49" charset="0"/>
                <a:cs typeface="Courier New" pitchFamily="49" charset="0"/>
              </a:rPr>
              <a:t>while</a:t>
            </a:r>
            <a:r>
              <a:rPr lang="en-US" altLang="en-US" dirty="0"/>
              <a:t> </a:t>
            </a:r>
            <a:r>
              <a:rPr lang="en-US" altLang="en-US" dirty="0">
                <a:latin typeface="+mn-lt"/>
              </a:rPr>
              <a:t>Looping (Repetition) Structure (cont’d.)</a:t>
            </a:r>
          </a:p>
        </p:txBody>
      </p:sp>
      <p:sp>
        <p:nvSpPr>
          <p:cNvPr id="3" name="Content Placeholder 2"/>
          <p:cNvSpPr>
            <a:spLocks noGrp="1"/>
          </p:cNvSpPr>
          <p:nvPr>
            <p:ph idx="1"/>
          </p:nvPr>
        </p:nvSpPr>
        <p:spPr>
          <a:xfrm>
            <a:off x="365125" y="1538818"/>
            <a:ext cx="8415338" cy="709425"/>
          </a:xfrm>
        </p:spPr>
        <p:txBody>
          <a:bodyPr/>
          <a:lstStyle/>
          <a:p>
            <a:pPr marL="0" indent="0">
              <a:buNone/>
            </a:pPr>
            <a:r>
              <a:rPr lang="en-IN" b="1" dirty="0">
                <a:solidFill>
                  <a:srgbClr val="055C91"/>
                </a:solidFill>
              </a:rPr>
              <a:t>EXAMPLE 5-2</a:t>
            </a:r>
          </a:p>
          <a:p>
            <a:pPr marL="0" indent="0">
              <a:buNone/>
            </a:pPr>
            <a:r>
              <a:rPr lang="en-US" sz="1800" b="0" i="0" u="none" strike="noStrike" baseline="0" dirty="0">
                <a:latin typeface="WarnockPro-Regular"/>
              </a:rPr>
              <a:t>Consider the following C</a:t>
            </a:r>
            <a:r>
              <a:rPr lang="en-US" sz="1800" b="0" i="0" u="none" strike="noStrike" baseline="0" dirty="0">
                <a:latin typeface="MathematicalPiLTStd-1"/>
              </a:rPr>
              <a:t>++ </a:t>
            </a:r>
            <a:r>
              <a:rPr lang="en-US" sz="1800" b="0" i="0" u="none" strike="noStrike" baseline="0" dirty="0">
                <a:latin typeface="WarnockPro-Regular"/>
              </a:rPr>
              <a:t>program segment:</a:t>
            </a:r>
            <a:endParaRPr lang="en-IN" b="1" dirty="0">
              <a:solidFill>
                <a:srgbClr val="055C91"/>
              </a:solidFill>
            </a:endParaRPr>
          </a:p>
        </p:txBody>
      </p:sp>
      <p:pic>
        <p:nvPicPr>
          <p:cNvPr id="4098" name="Content Placeholder 3" descr="Example 5-2 is the same code as Example 5-1, except i is initialized to 20 rather than 1. In this case, the loop never executes."/>
          <p:cNvPicPr>
            <a:picLocks noGrp="1" noChangeAspect="1" noChangeArrowheads="1"/>
          </p:cNvPicPr>
          <p:nvPr>
            <p:ph idx="11"/>
          </p:nvPr>
        </p:nvPicPr>
        <p:blipFill rotWithShape="1">
          <a:blip r:embed="rId3">
            <a:extLst>
              <a:ext uri="{28A0092B-C50C-407E-A947-70E740481C1C}">
                <a14:useLocalDpi xmlns:a14="http://schemas.microsoft.com/office/drawing/2010/main" val="0"/>
              </a:ext>
            </a:extLst>
          </a:blip>
          <a:srcRect t="15191"/>
          <a:stretch/>
        </p:blipFill>
        <p:spPr bwMode="auto">
          <a:xfrm>
            <a:off x="381000" y="2336910"/>
            <a:ext cx="7745640" cy="1701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404751"/>
            <a:ext cx="8026400" cy="299249"/>
          </a:xfrm>
        </p:spPr>
        <p:txBody>
          <a:bodyPr/>
          <a:lstStyle/>
          <a:p>
            <a:r>
              <a:rPr lang="en-US" altLang="en-US" dirty="0">
                <a:latin typeface="+mn-lt"/>
              </a:rPr>
              <a:t>Case 1: Counter-Controlled </a:t>
            </a:r>
            <a:r>
              <a:rPr lang="en-US" altLang="en-US" dirty="0">
                <a:latin typeface="Courier New" pitchFamily="49" charset="0"/>
                <a:cs typeface="Courier New" pitchFamily="49" charset="0"/>
              </a:rPr>
              <a:t>while</a:t>
            </a:r>
            <a:r>
              <a:rPr lang="en-US" altLang="en-US" dirty="0"/>
              <a:t> </a:t>
            </a:r>
            <a:r>
              <a:rPr lang="en-US" altLang="en-US" dirty="0">
                <a:latin typeface="+mn-lt"/>
              </a:rPr>
              <a:t>Loops</a:t>
            </a:r>
            <a:endParaRPr lang="en-IN" dirty="0">
              <a:latin typeface="+mn-lt"/>
            </a:endParaRPr>
          </a:p>
        </p:txBody>
      </p:sp>
      <p:sp>
        <p:nvSpPr>
          <p:cNvPr id="3" name="Content Placeholder 2"/>
          <p:cNvSpPr>
            <a:spLocks noGrp="1"/>
          </p:cNvSpPr>
          <p:nvPr>
            <p:ph idx="1"/>
          </p:nvPr>
        </p:nvSpPr>
        <p:spPr>
          <a:xfrm>
            <a:off x="365125" y="1538819"/>
            <a:ext cx="8415338" cy="635943"/>
          </a:xfrm>
        </p:spPr>
        <p:txBody>
          <a:bodyPr/>
          <a:lstStyle/>
          <a:p>
            <a:r>
              <a:rPr lang="en-US" altLang="en-US" dirty="0"/>
              <a:t>When you know exactly how many times the statements need to be executed</a:t>
            </a:r>
          </a:p>
          <a:p>
            <a:pPr lvl="1"/>
            <a:r>
              <a:rPr lang="en-US" altLang="en-US" dirty="0"/>
              <a:t> Use a </a:t>
            </a:r>
            <a:r>
              <a:rPr lang="en-US" altLang="en-US" u="sng" dirty="0"/>
              <a:t>counter-controlled </a:t>
            </a:r>
            <a:r>
              <a:rPr lang="en-US" altLang="en-US" u="sng" dirty="0">
                <a:solidFill>
                  <a:srgbClr val="055C91"/>
                </a:solidFill>
                <a:uFill>
                  <a:solidFill>
                    <a:schemeClr val="tx1">
                      <a:lumMod val="75000"/>
                      <a:lumOff val="25000"/>
                    </a:schemeClr>
                  </a:solidFill>
                </a:uFill>
                <a:latin typeface="Courier New" pitchFamily="49" charset="0"/>
                <a:cs typeface="Courier New" pitchFamily="49" charset="0"/>
              </a:rPr>
              <a:t>while</a:t>
            </a:r>
            <a:r>
              <a:rPr lang="en-US" altLang="en-US" u="sng" dirty="0">
                <a:solidFill>
                  <a:srgbClr val="055C91"/>
                </a:solidFill>
              </a:rPr>
              <a:t> </a:t>
            </a:r>
            <a:r>
              <a:rPr lang="en-US" altLang="en-US" u="sng" dirty="0"/>
              <a:t>loop</a:t>
            </a:r>
          </a:p>
        </p:txBody>
      </p:sp>
      <p:pic>
        <p:nvPicPr>
          <p:cNvPr id="5122" name="Content Placeholder 3" descr="Program code. In the code, the words in the variable names are merged. Line 1. Counter, equals, 0, semi-colon, forward slash, forward slash, initialize the loop control variable. Line 2. while, left parenthesis, counter, less than, N, right parenthesis, forward slash, forward slash, test the loop control variable. Line 3. left brace. Line 4. Indented once, period. Line 5. Indented once, period. Line 6. Indented once, period. Line 7. Indented once, counter, plus, plus, semi-colon. Line 8. Indented once, period. Line 9. Indented once, period. Line 10. Indented once, period. Line 11. right brace."/>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2286000"/>
            <a:ext cx="8199831" cy="32311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06867977"/>
      </p:ext>
    </p:extLst>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4867</TotalTime>
  <Words>2555</Words>
  <Application>Microsoft Office PowerPoint</Application>
  <PresentationFormat>On-screen Show (4:3)</PresentationFormat>
  <Paragraphs>271</Paragraphs>
  <Slides>50</Slides>
  <Notes>29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50</vt:i4>
      </vt:variant>
    </vt:vector>
  </HeadingPairs>
  <TitlesOfParts>
    <vt:vector size="58" baseType="lpstr">
      <vt:lpstr>CourierStd-Bold</vt:lpstr>
      <vt:lpstr>MathematicalPiLTStd-1</vt:lpstr>
      <vt:lpstr>WarnockPro-Regular</vt:lpstr>
      <vt:lpstr>Arial</vt:lpstr>
      <vt:lpstr>Calibri</vt:lpstr>
      <vt:lpstr>Calibri Light</vt:lpstr>
      <vt:lpstr>Courier New</vt:lpstr>
      <vt:lpstr>Malik_cpp</vt:lpstr>
      <vt:lpstr>Chapter 5</vt:lpstr>
      <vt:lpstr>Objectives (1 of 2)</vt:lpstr>
      <vt:lpstr>Objectives (2 of 2)</vt:lpstr>
      <vt:lpstr>Why Is Repetition Needed?</vt:lpstr>
      <vt:lpstr>while Looping (Repetition) Structure (1 of 3)</vt:lpstr>
      <vt:lpstr>while Looping (Repetition) Structure (2 of 3)</vt:lpstr>
      <vt:lpstr>while Looping (Repetition) Structure (3 of 3)</vt:lpstr>
      <vt:lpstr>while Looping (Repetition) Structure (cont’d.)</vt:lpstr>
      <vt:lpstr>Case 1: Counter-Controlled while Loops</vt:lpstr>
      <vt:lpstr>Case 2: Sentinel-Controlled while Loops</vt:lpstr>
      <vt:lpstr>Example 5-5: Telephone Digits</vt:lpstr>
      <vt:lpstr>Case 3: Flag-Controlled while Loops</vt:lpstr>
      <vt:lpstr>Number Guessing Game</vt:lpstr>
      <vt:lpstr>Case 4: EOF-Controlled while Loops (1 of 2)</vt:lpstr>
      <vt:lpstr>Case 4: EOF-Controlled while Loops (2 of 2)</vt:lpstr>
      <vt:lpstr>eof Function</vt:lpstr>
      <vt:lpstr>More on Expressions in while Statements</vt:lpstr>
      <vt:lpstr>Programming Example: Fibonacci Number (1 of 3)</vt:lpstr>
      <vt:lpstr>Programming Example: Fibonacci Number (2 of 3)</vt:lpstr>
      <vt:lpstr>Programming Example: Fibonacci Number (3 of 3)</vt:lpstr>
      <vt:lpstr>Programming Example: Input and Output</vt:lpstr>
      <vt:lpstr>Programming Example: Problem Analysis and Algorithm Design</vt:lpstr>
      <vt:lpstr>Programming Example: Variables</vt:lpstr>
      <vt:lpstr>Programming Example: Main Algorithm (1 of 4)</vt:lpstr>
      <vt:lpstr>Programming Example: Main Algorithm (2 of 4)</vt:lpstr>
      <vt:lpstr>Programming Example: Main Algorithm (3 of 4)</vt:lpstr>
      <vt:lpstr>Programming Example: Main Algorithm (4 of 4)</vt:lpstr>
      <vt:lpstr>for Looping (Repetition) Structure (1 of 7)</vt:lpstr>
      <vt:lpstr>for Looping (Repetition) Structure (2 of 7)</vt:lpstr>
      <vt:lpstr>for Looping (Repetition) Structure (3 of 7)</vt:lpstr>
      <vt:lpstr>for Looping (Repetition) Structure (4 of 7)</vt:lpstr>
      <vt:lpstr>for Looping (Repetition) Structure (5 of 7)</vt:lpstr>
      <vt:lpstr>for Looping (Repetition) Structure (6 of 7)</vt:lpstr>
      <vt:lpstr>for Looping (Repetition) Structure (7 of 7)</vt:lpstr>
      <vt:lpstr>do…while Looping (Repetition) Structure (1 of 6)</vt:lpstr>
      <vt:lpstr>do…while Looping (Repetition) Structure (2 of 6)</vt:lpstr>
      <vt:lpstr>do…while Looping (Repetition) Structure (3 of 6)</vt:lpstr>
      <vt:lpstr>do…while Looping (Repetition) Structure (4 of 6)</vt:lpstr>
      <vt:lpstr>do…while Looping (Repetition) Structure (5 of 6)</vt:lpstr>
      <vt:lpstr>do…while Looping (Repetition) Structure (6 of 6)</vt:lpstr>
      <vt:lpstr>Choosing the Right Looping Structure</vt:lpstr>
      <vt:lpstr>break and continue Statements (1 of 2)</vt:lpstr>
      <vt:lpstr>break and continue Statements (2 of 2)</vt:lpstr>
      <vt:lpstr>Nested Control Structures (1 of 2)</vt:lpstr>
      <vt:lpstr>Nested Control Structures (2 of 2)</vt:lpstr>
      <vt:lpstr>Avoiding Bugs by Avoiding Patches</vt:lpstr>
      <vt:lpstr>Debugging Loops</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389</cp:revision>
  <cp:lastPrinted>2009-04-22T19:24:48Z</cp:lastPrinted>
  <dcterms:created xsi:type="dcterms:W3CDTF">2002-07-27T03:19:07Z</dcterms:created>
  <dcterms:modified xsi:type="dcterms:W3CDTF">2024-09-13T01:46:33Z</dcterms:modified>
</cp:coreProperties>
</file>