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105" r:id="rId1"/>
  </p:sldMasterIdLst>
  <p:notesMasterIdLst>
    <p:notesMasterId r:id="rId34"/>
  </p:notesMasterIdLst>
  <p:handoutMasterIdLst>
    <p:handoutMasterId r:id="rId35"/>
  </p:handoutMasterIdLst>
  <p:sldIdLst>
    <p:sldId id="334" r:id="rId2"/>
    <p:sldId id="261" r:id="rId3"/>
    <p:sldId id="335" r:id="rId4"/>
    <p:sldId id="260" r:id="rId5"/>
    <p:sldId id="337" r:id="rId6"/>
    <p:sldId id="301" r:id="rId7"/>
    <p:sldId id="338" r:id="rId8"/>
    <p:sldId id="340" r:id="rId9"/>
    <p:sldId id="341" r:id="rId10"/>
    <p:sldId id="342" r:id="rId11"/>
    <p:sldId id="343" r:id="rId12"/>
    <p:sldId id="344" r:id="rId13"/>
    <p:sldId id="345" r:id="rId14"/>
    <p:sldId id="268" r:id="rId15"/>
    <p:sldId id="346" r:id="rId16"/>
    <p:sldId id="347" r:id="rId17"/>
    <p:sldId id="348" r:id="rId18"/>
    <p:sldId id="349" r:id="rId19"/>
    <p:sldId id="350" r:id="rId20"/>
    <p:sldId id="304" r:id="rId21"/>
    <p:sldId id="272" r:id="rId22"/>
    <p:sldId id="351" r:id="rId23"/>
    <p:sldId id="357" r:id="rId24"/>
    <p:sldId id="353" r:id="rId25"/>
    <p:sldId id="354" r:id="rId26"/>
    <p:sldId id="278" r:id="rId27"/>
    <p:sldId id="355" r:id="rId28"/>
    <p:sldId id="356" r:id="rId29"/>
    <p:sldId id="358" r:id="rId30"/>
    <p:sldId id="297" r:id="rId31"/>
    <p:sldId id="308" r:id="rId32"/>
    <p:sldId id="298" r:id="rId3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912">
          <p15:clr>
            <a:srgbClr val="A4A3A4"/>
          </p15:clr>
        </p15:guide>
        <p15:guide id="2" pos="768">
          <p15:clr>
            <a:srgbClr val="A4A3A4"/>
          </p15:clr>
        </p15:guide>
        <p15:guide id="3" pos="2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461"/>
    <a:srgbClr val="055C91"/>
    <a:srgbClr val="00A589"/>
    <a:srgbClr val="638DAD"/>
    <a:srgbClr val="3333FF"/>
    <a:srgbClr val="333399"/>
    <a:srgbClr val="B2B2B2"/>
    <a:srgbClr val="800000"/>
    <a:srgbClr val="996600"/>
    <a:srgbClr val="FF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79" autoAdjust="0"/>
    <p:restoredTop sz="94687" autoAdjust="0"/>
  </p:normalViewPr>
  <p:slideViewPr>
    <p:cSldViewPr>
      <p:cViewPr varScale="1">
        <p:scale>
          <a:sx n="64" d="100"/>
          <a:sy n="64" d="100"/>
        </p:scale>
        <p:origin x="1380" y="78"/>
      </p:cViewPr>
      <p:guideLst>
        <p:guide orient="horz" pos="912"/>
        <p:guide pos="768"/>
        <p:guide pos="2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50" d="100"/>
        <a:sy n="150" d="100"/>
      </p:scale>
      <p:origin x="0" y="0"/>
    </p:cViewPr>
  </p:sorterViewPr>
  <p:notesViewPr>
    <p:cSldViewPr>
      <p:cViewPr varScale="1">
        <p:scale>
          <a:sx n="63" d="100"/>
          <a:sy n="63" d="100"/>
        </p:scale>
        <p:origin x="-2539" y="-67"/>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ADBEE9A2-6B2F-4F3F-A772-55950500DB91}" type="datetimeFigureOut">
              <a:rPr lang="en-US"/>
              <a:pPr>
                <a:defRPr/>
              </a:pPr>
              <a:t>9/19/2024</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atin typeface="Arial" charset="0"/>
              </a:defRPr>
            </a:lvl1pPr>
          </a:lstStyle>
          <a:p>
            <a:pPr>
              <a:defRPr/>
            </a:pPr>
            <a:fld id="{8AE0401B-B729-468F-A05F-8BB0511544D4}" type="slidenum">
              <a:rPr lang="en-US"/>
              <a:pPr>
                <a:defRPr/>
              </a:pPr>
              <a:t>‹#›</a:t>
            </a:fld>
            <a:endParaRPr lang="en-US" dirty="0"/>
          </a:p>
        </p:txBody>
      </p:sp>
    </p:spTree>
    <p:extLst>
      <p:ext uri="{BB962C8B-B14F-4D97-AF65-F5344CB8AC3E}">
        <p14:creationId xmlns:p14="http://schemas.microsoft.com/office/powerpoint/2010/main" val="17071220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80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dirty="0"/>
          </a:p>
        </p:txBody>
      </p:sp>
      <p:sp>
        <p:nvSpPr>
          <p:cNvPr id="25805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dirty="0"/>
          </a:p>
        </p:txBody>
      </p:sp>
      <p:sp>
        <p:nvSpPr>
          <p:cNvPr id="481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805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5805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dirty="0"/>
          </a:p>
        </p:txBody>
      </p:sp>
      <p:sp>
        <p:nvSpPr>
          <p:cNvPr id="25805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3E633234-4B14-4AF1-98D6-67FD6E832C59}" type="slidenum">
              <a:rPr lang="en-US"/>
              <a:pPr>
                <a:defRPr/>
              </a:pPr>
              <a:t>‹#›</a:t>
            </a:fld>
            <a:endParaRPr lang="en-US" dirty="0"/>
          </a:p>
        </p:txBody>
      </p:sp>
    </p:spTree>
    <p:extLst>
      <p:ext uri="{BB962C8B-B14F-4D97-AF65-F5344CB8AC3E}">
        <p14:creationId xmlns:p14="http://schemas.microsoft.com/office/powerpoint/2010/main" val="263638489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mn-ea"/>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mn-ea"/>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491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491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1B845CAA-5D27-4594-81DB-C7934C42EDE6}" type="slidenum">
              <a:rPr lang="en-US" altLang="en-US" smtClean="0"/>
              <a:pPr eaLnBrk="1" hangingPunct="1"/>
              <a:t>1</a:t>
            </a:fld>
            <a:endParaRPr lang="en-US"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778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778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49157252-CEAC-4DF3-B7B2-B2F499552B81}" type="slidenum">
              <a:rPr lang="en-US" altLang="en-US" smtClean="0"/>
              <a:pPr eaLnBrk="1" hangingPunct="1"/>
              <a:t>30</a:t>
            </a:fld>
            <a:endParaRPr lang="en-US"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ln/>
        </p:spPr>
      </p:sp>
      <p:sp>
        <p:nvSpPr>
          <p:cNvPr id="788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788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0A7921FB-FFE0-40A2-B6F2-918CA545F0EC}" type="slidenum">
              <a:rPr lang="en-US" altLang="en-US" smtClean="0"/>
              <a:pPr eaLnBrk="1" hangingPunct="1"/>
              <a:t>31</a:t>
            </a:fld>
            <a:endParaRPr lang="en-US"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a:ln/>
        </p:spPr>
      </p:sp>
      <p:sp>
        <p:nvSpPr>
          <p:cNvPr id="798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798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F2062A3E-E67A-4A7F-A095-7480E45597B0}" type="slidenum">
              <a:rPr lang="en-US" altLang="en-US" smtClean="0"/>
              <a:pPr eaLnBrk="1" hangingPunct="1"/>
              <a:t>32</a:t>
            </a:fld>
            <a:endParaRPr lang="en-US"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501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211D28A1-0E19-4A7F-AC1F-9AC0D69C9DB2}" type="slidenum">
              <a:rPr lang="en-US" altLang="en-US" smtClean="0"/>
              <a:pPr eaLnBrk="1" hangingPunct="1"/>
              <a:t>2</a:t>
            </a:fld>
            <a:endParaRPr lang="en-US"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512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60C6309-FFFD-4008-9966-651B102E4608}" type="slidenum">
              <a:rPr lang="en-US" altLang="en-US" smtClean="0"/>
              <a:pPr eaLnBrk="1" hangingPunct="1"/>
              <a:t>3</a:t>
            </a:fld>
            <a:endParaRPr lang="en-US"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532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B5090D1E-E898-4FE8-9F53-45D83EDAD423}" type="slidenum">
              <a:rPr lang="en-US" altLang="en-US" smtClean="0"/>
              <a:pPr eaLnBrk="1" hangingPunct="1"/>
              <a:t>4</a:t>
            </a:fld>
            <a:endParaRPr lang="en-US"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553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D679309D-6579-4064-BA93-DD8E3431E3A9}" type="slidenum">
              <a:rPr lang="en-US" altLang="en-US" smtClean="0"/>
              <a:pPr eaLnBrk="1" hangingPunct="1"/>
              <a:t>6</a:t>
            </a:fld>
            <a:endParaRPr lang="en-US"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634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15E0BA25-5B78-46EB-A114-CD08CA48D077}" type="slidenum">
              <a:rPr lang="en-US" altLang="en-US" smtClean="0"/>
              <a:pPr eaLnBrk="1" hangingPunct="1"/>
              <a:t>14</a:t>
            </a:fld>
            <a:endParaRPr lang="en-US"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686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8E6BA8EE-8A01-4D8B-A639-BAC2D98873DC}" type="slidenum">
              <a:rPr lang="en-US" altLang="en-US" smtClean="0"/>
              <a:pPr eaLnBrk="1" hangingPunct="1"/>
              <a:t>20</a:t>
            </a:fld>
            <a:endParaRPr lang="en-US"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696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9BDB0347-5FA4-424A-83C8-CC3D951D0C5D}" type="slidenum">
              <a:rPr lang="en-US" altLang="en-US" smtClean="0"/>
              <a:pPr eaLnBrk="1" hangingPunct="1"/>
              <a:t>21</a:t>
            </a:fld>
            <a:endParaRPr lang="en-US"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ln/>
        </p:spPr>
      </p:sp>
      <p:sp>
        <p:nvSpPr>
          <p:cNvPr id="747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747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84445341-A18D-4CA0-BFEE-95010A1084D0}" type="slidenum">
              <a:rPr lang="en-US" altLang="en-US" smtClean="0"/>
              <a:pPr eaLnBrk="1" hangingPunct="1"/>
              <a:t>26</a:t>
            </a:fld>
            <a:endParaRPr lang="en-US" altLang="en-US" dirty="0"/>
          </a:p>
        </p:txBody>
      </p:sp>
    </p:spTree>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jpe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9.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2.png"/><Relationship Id="rId7" Type="http://schemas.openxmlformats.org/officeDocument/2006/relationships/image" Target="../media/image13.jpeg"/><Relationship Id="rId2" Type="http://schemas.openxmlformats.org/officeDocument/2006/relationships/image" Target="../media/image9.png"/><Relationship Id="rId1" Type="http://schemas.openxmlformats.org/officeDocument/2006/relationships/slideMaster" Target="../slideMasters/slideMaster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15.jpe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9.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9.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9.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9.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9.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9.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9.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98500" y="3090672"/>
            <a:ext cx="7747000" cy="377026"/>
          </a:xfrm>
        </p:spPr>
        <p:txBody>
          <a:bodyPr anchor="b"/>
          <a:lstStyle>
            <a:lvl1pPr algn="ctr">
              <a:defRPr sz="2800">
                <a:solidFill>
                  <a:schemeClr val="accent2"/>
                </a:solidFill>
              </a:defRPr>
            </a:lvl1pPr>
          </a:lstStyle>
          <a:p>
            <a:r>
              <a:rPr lang="en-US"/>
              <a:t>Click to edit Master title style</a:t>
            </a:r>
            <a:endParaRPr lang="en-US" dirty="0"/>
          </a:p>
        </p:txBody>
      </p:sp>
      <p:sp>
        <p:nvSpPr>
          <p:cNvPr id="3" name="Subtitle 2"/>
          <p:cNvSpPr>
            <a:spLocks noGrp="1"/>
          </p:cNvSpPr>
          <p:nvPr>
            <p:ph type="subTitle" idx="1"/>
          </p:nvPr>
        </p:nvSpPr>
        <p:spPr>
          <a:xfrm>
            <a:off x="698500" y="3730752"/>
            <a:ext cx="7747000" cy="235962"/>
          </a:xfrm>
        </p:spPr>
        <p:txBody>
          <a:bodyPr/>
          <a:lstStyle>
            <a:lvl1pPr marL="0" indent="0" algn="ctr">
              <a:buNone/>
              <a:defRPr sz="16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1" name="Picture 10" descr="Title_Slid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134" y="254000"/>
            <a:ext cx="8713465" cy="6526752"/>
          </a:xfrm>
          <a:prstGeom prst="rect">
            <a:avLst/>
          </a:prstGeom>
        </p:spPr>
      </p:pic>
      <p:sp>
        <p:nvSpPr>
          <p:cNvPr id="4" name="Rectangle 3"/>
          <p:cNvSpPr/>
          <p:nvPr/>
        </p:nvSpPr>
        <p:spPr>
          <a:xfrm>
            <a:off x="3482340" y="223520"/>
            <a:ext cx="2125980" cy="985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Rules_Single_A.png"/>
          <p:cNvPicPr>
            <a:picLocks noChangeAspect="1"/>
          </p:cNvPicPr>
          <p:nvPr/>
        </p:nvPicPr>
        <p:blipFill rotWithShape="1">
          <a:blip r:embed="rId3" cstate="print">
            <a:extLst>
              <a:ext uri="{28A0092B-C50C-407E-A947-70E740481C1C}">
                <a14:useLocalDpi xmlns:a14="http://schemas.microsoft.com/office/drawing/2010/main" val="0"/>
              </a:ext>
            </a:extLst>
          </a:blip>
          <a:srcRect l="25529" r="-57141"/>
          <a:stretch/>
        </p:blipFill>
        <p:spPr>
          <a:xfrm>
            <a:off x="1627124" y="481304"/>
            <a:ext cx="10034016" cy="99113"/>
          </a:xfrm>
          <a:prstGeom prst="rect">
            <a:avLst/>
          </a:prstGeom>
        </p:spPr>
      </p:pic>
      <p:pic>
        <p:nvPicPr>
          <p:cNvPr id="8" name="Picture 7" descr="CL_Logo_DRAWN.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1080" y="6257889"/>
            <a:ext cx="634845" cy="262424"/>
          </a:xfrm>
          <a:prstGeom prst="rect">
            <a:avLst/>
          </a:prstGeom>
        </p:spPr>
      </p:pic>
      <p:sp>
        <p:nvSpPr>
          <p:cNvPr id="5" name="Rectangle 4"/>
          <p:cNvSpPr/>
          <p:nvPr/>
        </p:nvSpPr>
        <p:spPr>
          <a:xfrm>
            <a:off x="6812283" y="4885106"/>
            <a:ext cx="2080291" cy="1926127"/>
          </a:xfrm>
          <a:custGeom>
            <a:avLst/>
            <a:gdLst>
              <a:gd name="connsiteX0" fmla="*/ 0 w 1973580"/>
              <a:gd name="connsiteY0" fmla="*/ 0 h 1389864"/>
              <a:gd name="connsiteX1" fmla="*/ 1973580 w 1973580"/>
              <a:gd name="connsiteY1" fmla="*/ 0 h 1389864"/>
              <a:gd name="connsiteX2" fmla="*/ 1973580 w 1973580"/>
              <a:gd name="connsiteY2" fmla="*/ 1389864 h 1389864"/>
              <a:gd name="connsiteX3" fmla="*/ 0 w 1973580"/>
              <a:gd name="connsiteY3" fmla="*/ 1389864 h 1389864"/>
              <a:gd name="connsiteX4" fmla="*/ 0 w 1973580"/>
              <a:gd name="connsiteY4" fmla="*/ 0 h 1389864"/>
              <a:gd name="connsiteX0" fmla="*/ 0 w 1973580"/>
              <a:gd name="connsiteY0" fmla="*/ 0 h 1389864"/>
              <a:gd name="connsiteX1" fmla="*/ 1935480 w 1973580"/>
              <a:gd name="connsiteY1" fmla="*/ 60960 h 1389864"/>
              <a:gd name="connsiteX2" fmla="*/ 1973580 w 1973580"/>
              <a:gd name="connsiteY2" fmla="*/ 1389864 h 1389864"/>
              <a:gd name="connsiteX3" fmla="*/ 0 w 1973580"/>
              <a:gd name="connsiteY3" fmla="*/ 1389864 h 1389864"/>
              <a:gd name="connsiteX4" fmla="*/ 0 w 1973580"/>
              <a:gd name="connsiteY4" fmla="*/ 0 h 1389864"/>
              <a:gd name="connsiteX0" fmla="*/ 0 w 1973580"/>
              <a:gd name="connsiteY0" fmla="*/ 54731 h 1444595"/>
              <a:gd name="connsiteX1" fmla="*/ 1577340 w 1973580"/>
              <a:gd name="connsiteY1" fmla="*/ 1391 h 1444595"/>
              <a:gd name="connsiteX2" fmla="*/ 1935480 w 1973580"/>
              <a:gd name="connsiteY2" fmla="*/ 115691 h 1444595"/>
              <a:gd name="connsiteX3" fmla="*/ 1973580 w 1973580"/>
              <a:gd name="connsiteY3" fmla="*/ 1444595 h 1444595"/>
              <a:gd name="connsiteX4" fmla="*/ 0 w 1973580"/>
              <a:gd name="connsiteY4" fmla="*/ 1444595 h 1444595"/>
              <a:gd name="connsiteX5" fmla="*/ 0 w 1973580"/>
              <a:gd name="connsiteY5"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0 w 2080291"/>
              <a:gd name="connsiteY6"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60960 w 2080291"/>
              <a:gd name="connsiteY6" fmla="*/ 103009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144780 w 2080291"/>
              <a:gd name="connsiteY6" fmla="*/ 99961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144780 w 2080291"/>
              <a:gd name="connsiteY6" fmla="*/ 99961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99060 w 2080291"/>
              <a:gd name="connsiteY6" fmla="*/ 991992 h 1444595"/>
              <a:gd name="connsiteX7" fmla="*/ 0 w 2080291"/>
              <a:gd name="connsiteY7" fmla="*/ 54731 h 1444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80291" h="1444595">
                <a:moveTo>
                  <a:pt x="0" y="54731"/>
                </a:moveTo>
                <a:cubicBezTo>
                  <a:pt x="520700" y="67431"/>
                  <a:pt x="1056640" y="-11309"/>
                  <a:pt x="1577340" y="1391"/>
                </a:cubicBezTo>
                <a:lnTo>
                  <a:pt x="1935480" y="115691"/>
                </a:lnTo>
                <a:cubicBezTo>
                  <a:pt x="1932940" y="209671"/>
                  <a:pt x="2082800" y="334132"/>
                  <a:pt x="2080260" y="428112"/>
                </a:cubicBezTo>
                <a:lnTo>
                  <a:pt x="1973580" y="1444595"/>
                </a:lnTo>
                <a:lnTo>
                  <a:pt x="0" y="1444595"/>
                </a:lnTo>
                <a:cubicBezTo>
                  <a:pt x="0" y="1319127"/>
                  <a:pt x="99060" y="1117460"/>
                  <a:pt x="99060" y="991992"/>
                </a:cubicBezTo>
                <a:lnTo>
                  <a:pt x="0" y="5473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udio.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865369" y="5389519"/>
            <a:ext cx="987056" cy="1040948"/>
          </a:xfrm>
          <a:prstGeom prst="rect">
            <a:avLst/>
          </a:prstGeom>
        </p:spPr>
      </p:pic>
      <p:pic>
        <p:nvPicPr>
          <p:cNvPr id="12" name="Picture 11"/>
          <p:cNvPicPr>
            <a:picLocks noChangeAspect="1"/>
          </p:cNvPicPr>
          <p:nvPr/>
        </p:nvPicPr>
        <p:blipFill rotWithShape="1">
          <a:blip r:embed="rId6" cstate="print">
            <a:extLst>
              <a:ext uri="{28A0092B-C50C-407E-A947-70E740481C1C}">
                <a14:useLocalDpi xmlns:a14="http://schemas.microsoft.com/office/drawing/2010/main" val="0"/>
              </a:ext>
            </a:extLst>
          </a:blip>
          <a:srcRect l="24476" r="23794"/>
          <a:stretch/>
        </p:blipFill>
        <p:spPr>
          <a:xfrm>
            <a:off x="8674488" y="5121741"/>
            <a:ext cx="275507" cy="710099"/>
          </a:xfrm>
          <a:prstGeom prst="rect">
            <a:avLst/>
          </a:prstGeom>
        </p:spPr>
      </p:pic>
      <p:pic>
        <p:nvPicPr>
          <p:cNvPr id="13" name="Picture 12" descr="Swirl_3.p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rot="9688654">
            <a:off x="7441068" y="6393019"/>
            <a:ext cx="386047" cy="285072"/>
          </a:xfrm>
          <a:prstGeom prst="rect">
            <a:avLst/>
          </a:prstGeom>
        </p:spPr>
      </p:pic>
      <p:pic>
        <p:nvPicPr>
          <p:cNvPr id="14" name="Picture 13" descr="Swirl_3.png"/>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rot="18073124">
            <a:off x="7908376" y="5449329"/>
            <a:ext cx="591497" cy="245691"/>
          </a:xfrm>
          <a:prstGeom prst="rect">
            <a:avLst/>
          </a:prstGeom>
        </p:spPr>
      </p:pic>
      <p:pic>
        <p:nvPicPr>
          <p:cNvPr id="16" name="Picture 15"/>
          <p:cNvPicPr>
            <a:picLocks noChangeAspect="1"/>
          </p:cNvPicPr>
          <p:nvPr/>
        </p:nvPicPr>
        <p:blipFill rotWithShape="1">
          <a:blip r:embed="rId9" cstate="print">
            <a:extLst>
              <a:ext uri="{28A0092B-C50C-407E-A947-70E740481C1C}">
                <a14:useLocalDpi xmlns:a14="http://schemas.microsoft.com/office/drawing/2010/main" val="0"/>
              </a:ext>
            </a:extLst>
          </a:blip>
          <a:srcRect l="4669" t="13753" r="6579" b="12460"/>
          <a:stretch/>
        </p:blipFill>
        <p:spPr>
          <a:xfrm>
            <a:off x="7939373" y="5831840"/>
            <a:ext cx="672857" cy="745880"/>
          </a:xfrm>
          <a:prstGeom prst="rect">
            <a:avLst/>
          </a:prstGeom>
        </p:spPr>
      </p:pic>
      <p:sp>
        <p:nvSpPr>
          <p:cNvPr id="9" name="TextBox 8"/>
          <p:cNvSpPr txBox="1"/>
          <p:nvPr/>
        </p:nvSpPr>
        <p:spPr>
          <a:xfrm>
            <a:off x="1015924" y="6222910"/>
            <a:ext cx="6400800" cy="230832"/>
          </a:xfrm>
          <a:prstGeom prst="rect">
            <a:avLst/>
          </a:prstGeom>
          <a:noFill/>
        </p:spPr>
        <p:txBody>
          <a:bodyPr wrap="square" rtlCol="0">
            <a:spAutoFit/>
          </a:bodyPr>
          <a:lstStyle/>
          <a:p>
            <a:pPr algn="ctr"/>
            <a:r>
              <a:rPr lang="en-US" sz="900" dirty="0">
                <a:solidFill>
                  <a:schemeClr val="accent2"/>
                </a:solidFill>
              </a:rPr>
              <a:t>C++ Programming: Program Design Including Data Structures, Eighth</a:t>
            </a:r>
            <a:r>
              <a:rPr lang="en-US" sz="900" baseline="0" dirty="0">
                <a:solidFill>
                  <a:schemeClr val="accent2"/>
                </a:solidFill>
              </a:rPr>
              <a:t> </a:t>
            </a:r>
            <a:r>
              <a:rPr lang="en-US" sz="900" dirty="0">
                <a:solidFill>
                  <a:schemeClr val="accent2"/>
                </a:solidFill>
              </a:rPr>
              <a:t>Edition</a:t>
            </a:r>
          </a:p>
        </p:txBody>
      </p:sp>
      <p:sp>
        <p:nvSpPr>
          <p:cNvPr id="6" name="Footer Placeholder 5"/>
          <p:cNvSpPr>
            <a:spLocks noGrp="1"/>
          </p:cNvSpPr>
          <p:nvPr>
            <p:ph type="ftr" sz="quarter" idx="10"/>
          </p:nvPr>
        </p:nvSpPr>
        <p:spPr>
          <a:xfrm>
            <a:off x="1015922" y="6456817"/>
            <a:ext cx="6399830" cy="366183"/>
          </a:xfrm>
        </p:spPr>
        <p:txBody>
          <a:bodyPr/>
          <a:lstStyle>
            <a:lvl1pPr>
              <a:defRPr sz="600"/>
            </a:lvl1pPr>
          </a:lstStyle>
          <a:p>
            <a:r>
              <a:rPr lang="en-US"/>
              <a:t>© 2018 Cengage Learning. All Rights Reserved. May not be copied, scanned, or duplicated, in whole or in part, except for use as permitted in a license distributed with a certain product or service or otherwise on a password-protected website for classroom</a:t>
            </a:r>
            <a:endParaRPr lang="en-US" dirty="0"/>
          </a:p>
        </p:txBody>
      </p:sp>
    </p:spTree>
    <p:extLst>
      <p:ext uri="{BB962C8B-B14F-4D97-AF65-F5344CB8AC3E}">
        <p14:creationId xmlns:p14="http://schemas.microsoft.com/office/powerpoint/2010/main" val="25940843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Content Picture">
    <p:spTree>
      <p:nvGrpSpPr>
        <p:cNvPr id="1" name=""/>
        <p:cNvGrpSpPr/>
        <p:nvPr/>
      </p:nvGrpSpPr>
      <p:grpSpPr>
        <a:xfrm>
          <a:off x="0" y="0"/>
          <a:ext cx="0" cy="0"/>
          <a:chOff x="0" y="0"/>
          <a:chExt cx="0" cy="0"/>
        </a:xfrm>
      </p:grpSpPr>
      <p:sp>
        <p:nvSpPr>
          <p:cNvPr id="4" name="Title 1"/>
          <p:cNvSpPr>
            <a:spLocks noGrp="1"/>
          </p:cNvSpPr>
          <p:nvPr>
            <p:ph type="title"/>
          </p:nvPr>
        </p:nvSpPr>
        <p:spPr>
          <a:xfrm>
            <a:off x="762000" y="406258"/>
            <a:ext cx="8026400" cy="296235"/>
          </a:xfrm>
        </p:spPr>
        <p:txBody>
          <a:bodyPr/>
          <a:lstStyle/>
          <a:p>
            <a:r>
              <a:rPr lang="en-US"/>
              <a:t>Click to edit Master title style</a:t>
            </a:r>
            <a:endParaRPr lang="en-US" dirty="0"/>
          </a:p>
        </p:txBody>
      </p:sp>
      <p:sp>
        <p:nvSpPr>
          <p:cNvPr id="3" name="Content Placeholder 2"/>
          <p:cNvSpPr>
            <a:spLocks noGrp="1"/>
          </p:cNvSpPr>
          <p:nvPr>
            <p:ph idx="1"/>
          </p:nvPr>
        </p:nvSpPr>
        <p:spPr>
          <a:xfrm>
            <a:off x="365125" y="1538818"/>
            <a:ext cx="3673475" cy="1412951"/>
          </a:xfrm>
        </p:spPr>
        <p:txBody>
          <a:bodyPr/>
          <a:lstStyle>
            <a:lvl1pPr marL="171450" indent="-171450">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descr="Rules_Single_B.png"/>
          <p:cNvPicPr>
            <a:picLocks noChangeAspect="1"/>
          </p:cNvPicPr>
          <p:nvPr/>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pic>
        <p:nvPicPr>
          <p:cNvPr id="17" name="Picture 16" descr="CL_Logo_DRAWN.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2089" y="6236387"/>
            <a:ext cx="1215590" cy="502487"/>
          </a:xfrm>
          <a:prstGeom prst="rect">
            <a:avLst/>
          </a:prstGeom>
        </p:spPr>
      </p:pic>
      <p:pic>
        <p:nvPicPr>
          <p:cNvPr id="18" name="Picture 17" descr="Rules_Single_A.png"/>
          <p:cNvPicPr>
            <a:picLocks noChangeAspect="1"/>
          </p:cNvPicPr>
          <p:nvPr/>
        </p:nvPicPr>
        <p:blipFill rotWithShape="1">
          <a:blip r:embed="rId5" cstate="print">
            <a:extLst>
              <a:ext uri="{28A0092B-C50C-407E-A947-70E740481C1C}">
                <a14:useLocalDpi xmlns:a14="http://schemas.microsoft.com/office/drawing/2010/main" val="0"/>
              </a:ext>
            </a:extLst>
          </a:blip>
          <a:srcRect l="25529" r="-57141"/>
          <a:stretch/>
        </p:blipFill>
        <p:spPr>
          <a:xfrm>
            <a:off x="1597682" y="6487629"/>
            <a:ext cx="11423745" cy="90835"/>
          </a:xfrm>
          <a:prstGeom prst="rect">
            <a:avLst/>
          </a:prstGeom>
        </p:spPr>
      </p:pic>
      <p:sp>
        <p:nvSpPr>
          <p:cNvPr id="11" name="Text Placeholder 4"/>
          <p:cNvSpPr>
            <a:spLocks noGrp="1"/>
          </p:cNvSpPr>
          <p:nvPr>
            <p:ph type="body" sz="quarter" idx="12" hasCustomPrompt="1"/>
          </p:nvPr>
        </p:nvSpPr>
        <p:spPr>
          <a:xfrm>
            <a:off x="4572000" y="5722796"/>
            <a:ext cx="4114800" cy="297004"/>
          </a:xfrm>
        </p:spPr>
        <p:txBody>
          <a:bodyPr lIns="91440" tIns="45720" rIns="91440" bIns="45720"/>
          <a:lstStyle>
            <a:lvl1pPr marL="0" indent="0">
              <a:buNone/>
              <a:defRPr sz="1400" b="0">
                <a:solidFill>
                  <a:srgbClr val="6A6466"/>
                </a:solidFill>
              </a:defRPr>
            </a:lvl1pPr>
          </a:lstStyle>
          <a:p>
            <a:pPr lvl="0"/>
            <a:r>
              <a:rPr lang="en-US" dirty="0"/>
              <a:t>&lt;FIGURE #-# apply bold&gt; &lt;Figure caption text normal&gt;</a:t>
            </a:r>
          </a:p>
        </p:txBody>
      </p:sp>
      <p:sp>
        <p:nvSpPr>
          <p:cNvPr id="2" name="Footer Placeholder 1"/>
          <p:cNvSpPr>
            <a:spLocks noGrp="1"/>
          </p:cNvSpPr>
          <p:nvPr>
            <p:ph type="ftr" sz="quarter" idx="10"/>
          </p:nvPr>
        </p:nvSpPr>
        <p:spPr>
          <a:xfrm>
            <a:off x="1597682" y="6578465"/>
            <a:ext cx="6781693" cy="244535"/>
          </a:xfrm>
        </p:spPr>
        <p:txBody>
          <a:bodyPr/>
          <a:lstStyle>
            <a:lvl1pPr>
              <a:defRPr sz="600"/>
            </a:lvl1pPr>
          </a:lstStyle>
          <a:p>
            <a:pPr>
              <a:defRPr/>
            </a:pPr>
            <a:r>
              <a:rPr lang="en-US"/>
              <a:t>C++ Programming: From Problem Analysis to Program Design, Seventh Edition</a:t>
            </a:r>
            <a:endParaRPr lang="en-US" dirty="0"/>
          </a:p>
        </p:txBody>
      </p:sp>
    </p:spTree>
    <p:extLst>
      <p:ext uri="{BB962C8B-B14F-4D97-AF65-F5344CB8AC3E}">
        <p14:creationId xmlns:p14="http://schemas.microsoft.com/office/powerpoint/2010/main" val="1239122873"/>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762000" y="406258"/>
            <a:ext cx="8026400" cy="296235"/>
          </a:xfrm>
        </p:spPr>
        <p:txBody>
          <a:bodyPr/>
          <a:lstStyle/>
          <a:p>
            <a:r>
              <a:rPr lang="en-US"/>
              <a:t>Click to edit Master title style</a:t>
            </a:r>
            <a:endParaRPr lang="en-US" dirty="0"/>
          </a:p>
        </p:txBody>
      </p:sp>
      <p:pic>
        <p:nvPicPr>
          <p:cNvPr id="8" name="Picture 7" descr="Rules_Single_B.png"/>
          <p:cNvPicPr>
            <a:picLocks noChangeAspect="1"/>
          </p:cNvPicPr>
          <p:nvPr/>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4" name="Picture 13"/>
          <p:cNvPicPr>
            <a:picLocks noChangeAspect="1"/>
          </p:cNvPicPr>
          <p:nvPr/>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pic>
        <p:nvPicPr>
          <p:cNvPr id="21" name="Picture 20" descr="CL_Logo_DRAWN.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2089" y="6236387"/>
            <a:ext cx="1215590" cy="502487"/>
          </a:xfrm>
          <a:prstGeom prst="rect">
            <a:avLst/>
          </a:prstGeom>
        </p:spPr>
      </p:pic>
      <p:pic>
        <p:nvPicPr>
          <p:cNvPr id="22" name="Picture 21" descr="Rules_Single_A.png"/>
          <p:cNvPicPr>
            <a:picLocks noChangeAspect="1"/>
          </p:cNvPicPr>
          <p:nvPr/>
        </p:nvPicPr>
        <p:blipFill rotWithShape="1">
          <a:blip r:embed="rId5" cstate="print">
            <a:extLst>
              <a:ext uri="{28A0092B-C50C-407E-A947-70E740481C1C}">
                <a14:useLocalDpi xmlns:a14="http://schemas.microsoft.com/office/drawing/2010/main" val="0"/>
              </a:ext>
            </a:extLst>
          </a:blip>
          <a:srcRect l="25529" r="-57141"/>
          <a:stretch/>
        </p:blipFill>
        <p:spPr>
          <a:xfrm>
            <a:off x="1597682" y="6487629"/>
            <a:ext cx="11423745" cy="90835"/>
          </a:xfrm>
          <a:prstGeom prst="rect">
            <a:avLst/>
          </a:prstGeom>
        </p:spPr>
      </p:pic>
      <p:sp>
        <p:nvSpPr>
          <p:cNvPr id="3" name="Footer Placeholder 2"/>
          <p:cNvSpPr>
            <a:spLocks noGrp="1"/>
          </p:cNvSpPr>
          <p:nvPr>
            <p:ph type="ftr" sz="quarter" idx="10"/>
          </p:nvPr>
        </p:nvSpPr>
        <p:spPr>
          <a:xfrm>
            <a:off x="1597682" y="6578465"/>
            <a:ext cx="6781693" cy="244535"/>
          </a:xfrm>
        </p:spPr>
        <p:txBody>
          <a:bodyPr/>
          <a:lstStyle>
            <a:lvl1pPr>
              <a:defRPr sz="600"/>
            </a:lvl1pPr>
          </a:lstStyle>
          <a:p>
            <a:pPr>
              <a:defRPr/>
            </a:pPr>
            <a:r>
              <a:rPr lang="en-US"/>
              <a:t>C++ Programming: From Problem Analysis to Program Design, Seventh Edition</a:t>
            </a:r>
            <a:endParaRPr lang="en-US" dirty="0"/>
          </a:p>
        </p:txBody>
      </p:sp>
    </p:spTree>
    <p:extLst>
      <p:ext uri="{BB962C8B-B14F-4D97-AF65-F5344CB8AC3E}">
        <p14:creationId xmlns:p14="http://schemas.microsoft.com/office/powerpoint/2010/main" val="13363938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pPr>
              <a:defRPr/>
            </a:pPr>
            <a:r>
              <a:rPr lang="en-US"/>
              <a:t>C++ Programming: From Problem Analysis to Program Design, Seventh Edition</a:t>
            </a:r>
            <a:endParaRPr lang="en-US" dirty="0"/>
          </a:p>
        </p:txBody>
      </p:sp>
    </p:spTree>
    <p:extLst>
      <p:ext uri="{BB962C8B-B14F-4D97-AF65-F5344CB8AC3E}">
        <p14:creationId xmlns:p14="http://schemas.microsoft.com/office/powerpoint/2010/main" val="3647033099"/>
      </p:ext>
    </p:extLst>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41600" y="2228188"/>
            <a:ext cx="6172200" cy="377026"/>
          </a:xfrm>
        </p:spPr>
        <p:txBody>
          <a:bodyPr anchor="ctr"/>
          <a:lstStyle>
            <a:lvl1pPr algn="l">
              <a:defRPr sz="2800" b="0" cap="none" baseline="0">
                <a:solidFill>
                  <a:srgbClr val="055C91"/>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41600" y="2942670"/>
            <a:ext cx="6172200" cy="265457"/>
          </a:xfrm>
        </p:spPr>
        <p:txBody>
          <a:bodyPr anchor="t"/>
          <a:lstStyle>
            <a:lvl1pPr marL="0" indent="0">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pic>
        <p:nvPicPr>
          <p:cNvPr id="5" name="Picture 4" descr="CL_Logo_DRAWN.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2089" y="6236387"/>
            <a:ext cx="1215590" cy="502487"/>
          </a:xfrm>
          <a:prstGeom prst="rect">
            <a:avLst/>
          </a:prstGeom>
        </p:spPr>
      </p:pic>
      <p:pic>
        <p:nvPicPr>
          <p:cNvPr id="6" name="Picture 5" descr="Rules_Single_A.png"/>
          <p:cNvPicPr>
            <a:picLocks noChangeAspect="1"/>
          </p:cNvPicPr>
          <p:nvPr/>
        </p:nvPicPr>
        <p:blipFill rotWithShape="1">
          <a:blip r:embed="rId3" cstate="print">
            <a:extLst>
              <a:ext uri="{28A0092B-C50C-407E-A947-70E740481C1C}">
                <a14:useLocalDpi xmlns:a14="http://schemas.microsoft.com/office/drawing/2010/main" val="0"/>
              </a:ext>
            </a:extLst>
          </a:blip>
          <a:srcRect l="25529" r="-57141"/>
          <a:stretch/>
        </p:blipFill>
        <p:spPr>
          <a:xfrm>
            <a:off x="1597682" y="6487629"/>
            <a:ext cx="11423745" cy="90835"/>
          </a:xfrm>
          <a:prstGeom prst="rect">
            <a:avLst/>
          </a:prstGeom>
        </p:spPr>
      </p:pic>
      <p:pic>
        <p:nvPicPr>
          <p:cNvPr id="4" name="Picture 3" descr="Audio.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0707" y="361953"/>
            <a:ext cx="1840495" cy="1940983"/>
          </a:xfrm>
          <a:prstGeom prst="rect">
            <a:avLst/>
          </a:prstGeom>
        </p:spPr>
      </p:pic>
      <p:pic>
        <p:nvPicPr>
          <p:cNvPr id="11" name="Picture 10" descr="Swirl_3.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2569126">
            <a:off x="1431691" y="1916271"/>
            <a:ext cx="908570" cy="670924"/>
          </a:xfrm>
          <a:prstGeom prst="rect">
            <a:avLst/>
          </a:prstGeom>
        </p:spPr>
      </p:pic>
      <p:pic>
        <p:nvPicPr>
          <p:cNvPr id="12" name="Picture 11" descr="Swirl_2.pn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3873741" flipH="1">
            <a:off x="218018" y="3551101"/>
            <a:ext cx="795867" cy="833254"/>
          </a:xfrm>
          <a:prstGeom prst="rect">
            <a:avLst/>
          </a:prstGeom>
        </p:spPr>
      </p:pic>
      <p:pic>
        <p:nvPicPr>
          <p:cNvPr id="14" name="Picture 13"/>
          <p:cNvPicPr>
            <a:picLocks noChangeAspect="1"/>
          </p:cNvPicPr>
          <p:nvPr/>
        </p:nvPicPr>
        <p:blipFill rotWithShape="1">
          <a:blip r:embed="rId7" cstate="print">
            <a:extLst>
              <a:ext uri="{28A0092B-C50C-407E-A947-70E740481C1C}">
                <a14:useLocalDpi xmlns:a14="http://schemas.microsoft.com/office/drawing/2010/main" val="0"/>
              </a:ext>
            </a:extLst>
          </a:blip>
          <a:srcRect l="4669" t="13753" r="6579" b="12460"/>
          <a:stretch/>
        </p:blipFill>
        <p:spPr>
          <a:xfrm>
            <a:off x="879649" y="2604920"/>
            <a:ext cx="1101550" cy="1221097"/>
          </a:xfrm>
          <a:prstGeom prst="rect">
            <a:avLst/>
          </a:prstGeom>
        </p:spPr>
      </p:pic>
      <p:pic>
        <p:nvPicPr>
          <p:cNvPr id="15" name="Picture 1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40704" y="4534755"/>
            <a:ext cx="596838" cy="795784"/>
          </a:xfrm>
          <a:prstGeom prst="rect">
            <a:avLst/>
          </a:prstGeom>
        </p:spPr>
      </p:pic>
      <p:pic>
        <p:nvPicPr>
          <p:cNvPr id="16" name="Picture 15"/>
          <p:cNvPicPr>
            <a:picLocks noChangeAspect="1"/>
          </p:cNvPicPr>
          <p:nvPr/>
        </p:nvPicPr>
        <p:blipFill rotWithShape="1">
          <a:blip r:embed="rId9" cstate="print">
            <a:extLst>
              <a:ext uri="{28A0092B-C50C-407E-A947-70E740481C1C}">
                <a14:useLocalDpi xmlns:a14="http://schemas.microsoft.com/office/drawing/2010/main" val="0"/>
              </a:ext>
            </a:extLst>
          </a:blip>
          <a:srcRect l="24476" r="23794"/>
          <a:stretch/>
        </p:blipFill>
        <p:spPr>
          <a:xfrm>
            <a:off x="737542" y="4804753"/>
            <a:ext cx="252342" cy="650393"/>
          </a:xfrm>
          <a:prstGeom prst="rect">
            <a:avLst/>
          </a:prstGeom>
        </p:spPr>
      </p:pic>
      <p:sp>
        <p:nvSpPr>
          <p:cNvPr id="7" name="Footer Placeholder 6"/>
          <p:cNvSpPr>
            <a:spLocks noGrp="1"/>
          </p:cNvSpPr>
          <p:nvPr>
            <p:ph type="ftr" sz="quarter" idx="10"/>
          </p:nvPr>
        </p:nvSpPr>
        <p:spPr>
          <a:xfrm>
            <a:off x="1597682" y="6578465"/>
            <a:ext cx="6781693" cy="244535"/>
          </a:xfrm>
        </p:spPr>
        <p:txBody>
          <a:bodyPr/>
          <a:lstStyle>
            <a:lvl1pPr>
              <a:defRPr sz="600"/>
            </a:lvl1pPr>
          </a:lstStyle>
          <a:p>
            <a:pPr>
              <a:defRPr/>
            </a:pPr>
            <a:r>
              <a:rPr lang="en-US"/>
              <a:t>C++ Programming: From Problem Analysis to Program Design, Seventh Edition</a:t>
            </a:r>
            <a:endParaRPr lang="en-US" dirty="0"/>
          </a:p>
        </p:txBody>
      </p:sp>
    </p:spTree>
    <p:extLst>
      <p:ext uri="{BB962C8B-B14F-4D97-AF65-F5344CB8AC3E}">
        <p14:creationId xmlns:p14="http://schemas.microsoft.com/office/powerpoint/2010/main" val="2706735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Title 1"/>
          <p:cNvSpPr>
            <a:spLocks noGrp="1"/>
          </p:cNvSpPr>
          <p:nvPr>
            <p:ph type="title"/>
          </p:nvPr>
        </p:nvSpPr>
        <p:spPr>
          <a:xfrm>
            <a:off x="762000" y="406258"/>
            <a:ext cx="8026400" cy="296235"/>
          </a:xfrm>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marL="171450" indent="-171450">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descr="Rules_Single_B.png"/>
          <p:cNvPicPr>
            <a:picLocks noChangeAspect="1"/>
          </p:cNvPicPr>
          <p:nvPr/>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pic>
        <p:nvPicPr>
          <p:cNvPr id="17" name="Picture 16" descr="CL_Logo_DRAWN.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2089" y="6236387"/>
            <a:ext cx="1215590" cy="502487"/>
          </a:xfrm>
          <a:prstGeom prst="rect">
            <a:avLst/>
          </a:prstGeom>
        </p:spPr>
      </p:pic>
      <p:pic>
        <p:nvPicPr>
          <p:cNvPr id="18" name="Picture 17" descr="Rules_Single_A.png"/>
          <p:cNvPicPr>
            <a:picLocks noChangeAspect="1"/>
          </p:cNvPicPr>
          <p:nvPr/>
        </p:nvPicPr>
        <p:blipFill rotWithShape="1">
          <a:blip r:embed="rId5" cstate="print">
            <a:extLst>
              <a:ext uri="{28A0092B-C50C-407E-A947-70E740481C1C}">
                <a14:useLocalDpi xmlns:a14="http://schemas.microsoft.com/office/drawing/2010/main" val="0"/>
              </a:ext>
            </a:extLst>
          </a:blip>
          <a:srcRect l="25529" r="-57141"/>
          <a:stretch/>
        </p:blipFill>
        <p:spPr>
          <a:xfrm>
            <a:off x="1597682" y="6487629"/>
            <a:ext cx="11423745" cy="90835"/>
          </a:xfrm>
          <a:prstGeom prst="rect">
            <a:avLst/>
          </a:prstGeom>
        </p:spPr>
      </p:pic>
      <p:sp>
        <p:nvSpPr>
          <p:cNvPr id="9" name="Footer Placeholder 3">
            <a:extLst>
              <a:ext uri="{FF2B5EF4-FFF2-40B4-BE49-F238E27FC236}">
                <a16:creationId xmlns:a16="http://schemas.microsoft.com/office/drawing/2014/main" id="{7D3E310B-CAD3-476F-8C32-94809692A3F9}"/>
              </a:ext>
            </a:extLst>
          </p:cNvPr>
          <p:cNvSpPr txBox="1">
            <a:spLocks/>
          </p:cNvSpPr>
          <p:nvPr userDrawn="1"/>
        </p:nvSpPr>
        <p:spPr>
          <a:xfrm>
            <a:off x="1600200" y="6523980"/>
            <a:ext cx="6400800" cy="302281"/>
          </a:xfrm>
          <a:prstGeom prst="rect">
            <a:avLst/>
          </a:prstGeom>
        </p:spPr>
        <p:txBody>
          <a:bodyPr vert="horz" lIns="91440" tIns="45720" rIns="91440" bIns="45720" rtlCol="0" anchor="ctr"/>
          <a:lstStyle>
            <a:defPPr>
              <a:defRPr lang="en-US"/>
            </a:defPPr>
            <a:lvl1pPr algn="ctr" rtl="0" fontAlgn="base">
              <a:spcBef>
                <a:spcPct val="0"/>
              </a:spcBef>
              <a:spcAft>
                <a:spcPct val="0"/>
              </a:spcAft>
              <a:defRPr sz="600"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dirty="0"/>
              <a:t>© 2018 Cengage Learning.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4024610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Split Content with Object">
    <p:spTree>
      <p:nvGrpSpPr>
        <p:cNvPr id="1" name=""/>
        <p:cNvGrpSpPr/>
        <p:nvPr/>
      </p:nvGrpSpPr>
      <p:grpSpPr>
        <a:xfrm>
          <a:off x="0" y="0"/>
          <a:ext cx="0" cy="0"/>
          <a:chOff x="0" y="0"/>
          <a:chExt cx="0" cy="0"/>
        </a:xfrm>
      </p:grpSpPr>
      <p:sp>
        <p:nvSpPr>
          <p:cNvPr id="4" name="Title 1"/>
          <p:cNvSpPr>
            <a:spLocks noGrp="1"/>
          </p:cNvSpPr>
          <p:nvPr>
            <p:ph type="title"/>
          </p:nvPr>
        </p:nvSpPr>
        <p:spPr>
          <a:xfrm>
            <a:off x="762000" y="406258"/>
            <a:ext cx="8026400" cy="296235"/>
          </a:xfrm>
        </p:spPr>
        <p:txBody>
          <a:bodyPr/>
          <a:lstStyle/>
          <a:p>
            <a:r>
              <a:rPr lang="en-US"/>
              <a:t>Click to edit Master title style</a:t>
            </a:r>
            <a:endParaRPr lang="en-US" dirty="0"/>
          </a:p>
        </p:txBody>
      </p:sp>
      <p:sp>
        <p:nvSpPr>
          <p:cNvPr id="3" name="Content Placeholder 2"/>
          <p:cNvSpPr>
            <a:spLocks noGrp="1"/>
          </p:cNvSpPr>
          <p:nvPr>
            <p:ph idx="1"/>
          </p:nvPr>
        </p:nvSpPr>
        <p:spPr>
          <a:xfrm>
            <a:off x="365125" y="1538818"/>
            <a:ext cx="8415338" cy="1412951"/>
          </a:xfrm>
        </p:spPr>
        <p:txBody>
          <a:bodyPr/>
          <a:lstStyle>
            <a:lvl1pPr marL="171450" indent="-171450">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descr="Rules_Single_B.png"/>
          <p:cNvPicPr>
            <a:picLocks noChangeAspect="1"/>
          </p:cNvPicPr>
          <p:nvPr/>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pic>
        <p:nvPicPr>
          <p:cNvPr id="17" name="Picture 16" descr="CL_Logo_DRAWN.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2089" y="6236387"/>
            <a:ext cx="1215590" cy="502487"/>
          </a:xfrm>
          <a:prstGeom prst="rect">
            <a:avLst/>
          </a:prstGeom>
        </p:spPr>
      </p:pic>
      <p:pic>
        <p:nvPicPr>
          <p:cNvPr id="18" name="Picture 17" descr="Rules_Single_A.png"/>
          <p:cNvPicPr>
            <a:picLocks noChangeAspect="1"/>
          </p:cNvPicPr>
          <p:nvPr/>
        </p:nvPicPr>
        <p:blipFill rotWithShape="1">
          <a:blip r:embed="rId5" cstate="print">
            <a:extLst>
              <a:ext uri="{28A0092B-C50C-407E-A947-70E740481C1C}">
                <a14:useLocalDpi xmlns:a14="http://schemas.microsoft.com/office/drawing/2010/main" val="0"/>
              </a:ext>
            </a:extLst>
          </a:blip>
          <a:srcRect l="25529" r="-57141"/>
          <a:stretch/>
        </p:blipFill>
        <p:spPr>
          <a:xfrm>
            <a:off x="1597682" y="6487629"/>
            <a:ext cx="11423745" cy="90835"/>
          </a:xfrm>
          <a:prstGeom prst="rect">
            <a:avLst/>
          </a:prstGeom>
        </p:spPr>
      </p:pic>
      <p:sp>
        <p:nvSpPr>
          <p:cNvPr id="9" name="Content Placeholder 2"/>
          <p:cNvSpPr>
            <a:spLocks noGrp="1"/>
          </p:cNvSpPr>
          <p:nvPr>
            <p:ph idx="11"/>
          </p:nvPr>
        </p:nvSpPr>
        <p:spPr>
          <a:xfrm>
            <a:off x="365125" y="3997249"/>
            <a:ext cx="8415338" cy="1412951"/>
          </a:xfrm>
        </p:spPr>
        <p:txBody>
          <a:bodyPr/>
          <a:lstStyle>
            <a:lvl1pPr marL="171450" indent="-171450">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Footer Placeholder 3">
            <a:extLst>
              <a:ext uri="{FF2B5EF4-FFF2-40B4-BE49-F238E27FC236}">
                <a16:creationId xmlns:a16="http://schemas.microsoft.com/office/drawing/2014/main" id="{CF035D47-AFDE-4FEA-8DFB-25F86159137C}"/>
              </a:ext>
            </a:extLst>
          </p:cNvPr>
          <p:cNvSpPr txBox="1">
            <a:spLocks/>
          </p:cNvSpPr>
          <p:nvPr userDrawn="1"/>
        </p:nvSpPr>
        <p:spPr>
          <a:xfrm>
            <a:off x="1600200" y="6523980"/>
            <a:ext cx="6400800" cy="302281"/>
          </a:xfrm>
          <a:prstGeom prst="rect">
            <a:avLst/>
          </a:prstGeom>
        </p:spPr>
        <p:txBody>
          <a:bodyPr vert="horz" lIns="91440" tIns="45720" rIns="91440" bIns="45720" rtlCol="0" anchor="ctr"/>
          <a:lstStyle>
            <a:defPPr>
              <a:defRPr lang="en-US"/>
            </a:defPPr>
            <a:lvl1pPr algn="ctr" rtl="0" fontAlgn="base">
              <a:spcBef>
                <a:spcPct val="0"/>
              </a:spcBef>
              <a:spcAft>
                <a:spcPct val="0"/>
              </a:spcAft>
              <a:defRPr sz="600"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dirty="0"/>
              <a:t>© 2018 Cengage Learning.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533053192"/>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_ 5_Content with Object">
    <p:spTree>
      <p:nvGrpSpPr>
        <p:cNvPr id="1" name=""/>
        <p:cNvGrpSpPr/>
        <p:nvPr/>
      </p:nvGrpSpPr>
      <p:grpSpPr>
        <a:xfrm>
          <a:off x="0" y="0"/>
          <a:ext cx="0" cy="0"/>
          <a:chOff x="0" y="0"/>
          <a:chExt cx="0" cy="0"/>
        </a:xfrm>
      </p:grpSpPr>
      <p:sp>
        <p:nvSpPr>
          <p:cNvPr id="4" name="Title 1"/>
          <p:cNvSpPr>
            <a:spLocks noGrp="1"/>
          </p:cNvSpPr>
          <p:nvPr>
            <p:ph type="title"/>
          </p:nvPr>
        </p:nvSpPr>
        <p:spPr>
          <a:xfrm>
            <a:off x="762000" y="406258"/>
            <a:ext cx="8026400" cy="296235"/>
          </a:xfrm>
        </p:spPr>
        <p:txBody>
          <a:bodyPr/>
          <a:lstStyle/>
          <a:p>
            <a:r>
              <a:rPr lang="en-US"/>
              <a:t>Click to edit Master title style</a:t>
            </a:r>
            <a:endParaRPr lang="en-US" dirty="0"/>
          </a:p>
        </p:txBody>
      </p:sp>
      <p:sp>
        <p:nvSpPr>
          <p:cNvPr id="3" name="Content Placeholder 2"/>
          <p:cNvSpPr>
            <a:spLocks noGrp="1"/>
          </p:cNvSpPr>
          <p:nvPr>
            <p:ph idx="1"/>
          </p:nvPr>
        </p:nvSpPr>
        <p:spPr>
          <a:xfrm>
            <a:off x="365125" y="1538819"/>
            <a:ext cx="8415338" cy="747182"/>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descr="Rules_Single_B.png"/>
          <p:cNvPicPr>
            <a:picLocks noChangeAspect="1"/>
          </p:cNvPicPr>
          <p:nvPr/>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pic>
        <p:nvPicPr>
          <p:cNvPr id="17" name="Picture 16" descr="CL_Logo_DRAWN.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2089" y="6236387"/>
            <a:ext cx="1215590" cy="502487"/>
          </a:xfrm>
          <a:prstGeom prst="rect">
            <a:avLst/>
          </a:prstGeom>
        </p:spPr>
      </p:pic>
      <p:pic>
        <p:nvPicPr>
          <p:cNvPr id="18" name="Picture 17" descr="Rules_Single_A.png"/>
          <p:cNvPicPr>
            <a:picLocks noChangeAspect="1"/>
          </p:cNvPicPr>
          <p:nvPr/>
        </p:nvPicPr>
        <p:blipFill rotWithShape="1">
          <a:blip r:embed="rId5" cstate="print">
            <a:extLst>
              <a:ext uri="{28A0092B-C50C-407E-A947-70E740481C1C}">
                <a14:useLocalDpi xmlns:a14="http://schemas.microsoft.com/office/drawing/2010/main" val="0"/>
              </a:ext>
            </a:extLst>
          </a:blip>
          <a:srcRect l="25529" r="-57141"/>
          <a:stretch/>
        </p:blipFill>
        <p:spPr>
          <a:xfrm>
            <a:off x="1597682" y="6487629"/>
            <a:ext cx="11423745" cy="90835"/>
          </a:xfrm>
          <a:prstGeom prst="rect">
            <a:avLst/>
          </a:prstGeom>
        </p:spPr>
      </p:pic>
      <p:sp>
        <p:nvSpPr>
          <p:cNvPr id="9" name="Content Placeholder 2"/>
          <p:cNvSpPr>
            <a:spLocks noGrp="1"/>
          </p:cNvSpPr>
          <p:nvPr>
            <p:ph idx="11"/>
          </p:nvPr>
        </p:nvSpPr>
        <p:spPr>
          <a:xfrm>
            <a:off x="394164" y="2590800"/>
            <a:ext cx="8415338" cy="727151"/>
          </a:xfrm>
        </p:spPr>
        <p:txBody>
          <a:bodyPr/>
          <a:lstStyle>
            <a:lvl1pPr marL="171450" indent="-171450">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2"/>
          <p:cNvSpPr>
            <a:spLocks noGrp="1"/>
          </p:cNvSpPr>
          <p:nvPr>
            <p:ph idx="12"/>
          </p:nvPr>
        </p:nvSpPr>
        <p:spPr>
          <a:xfrm>
            <a:off x="381464" y="3505200"/>
            <a:ext cx="8415338" cy="727151"/>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2"/>
          <p:cNvSpPr>
            <a:spLocks noGrp="1"/>
          </p:cNvSpPr>
          <p:nvPr>
            <p:ph idx="13"/>
          </p:nvPr>
        </p:nvSpPr>
        <p:spPr>
          <a:xfrm>
            <a:off x="382089" y="4343400"/>
            <a:ext cx="8415338" cy="727151"/>
          </a:xfrm>
        </p:spPr>
        <p:txBody>
          <a:bodyPr/>
          <a:lstStyle>
            <a:lvl1pPr marL="171450" indent="-171450">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2"/>
          <p:cNvSpPr>
            <a:spLocks noGrp="1"/>
          </p:cNvSpPr>
          <p:nvPr>
            <p:ph idx="14"/>
          </p:nvPr>
        </p:nvSpPr>
        <p:spPr>
          <a:xfrm>
            <a:off x="382089" y="5257800"/>
            <a:ext cx="8415338" cy="727151"/>
          </a:xfrm>
        </p:spPr>
        <p:txBody>
          <a:bodyPr/>
          <a:lstStyle>
            <a:lvl1pPr marL="171450" indent="-171450">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Footer Placeholder 3">
            <a:extLst>
              <a:ext uri="{FF2B5EF4-FFF2-40B4-BE49-F238E27FC236}">
                <a16:creationId xmlns:a16="http://schemas.microsoft.com/office/drawing/2014/main" id="{804FAAFF-A5EC-46C1-9367-F4DB41B2637B}"/>
              </a:ext>
            </a:extLst>
          </p:cNvPr>
          <p:cNvSpPr txBox="1">
            <a:spLocks/>
          </p:cNvSpPr>
          <p:nvPr userDrawn="1"/>
        </p:nvSpPr>
        <p:spPr>
          <a:xfrm>
            <a:off x="1600200" y="6523980"/>
            <a:ext cx="6400800" cy="302281"/>
          </a:xfrm>
          <a:prstGeom prst="rect">
            <a:avLst/>
          </a:prstGeom>
        </p:spPr>
        <p:txBody>
          <a:bodyPr vert="horz" lIns="91440" tIns="45720" rIns="91440" bIns="45720" rtlCol="0" anchor="ctr"/>
          <a:lstStyle>
            <a:defPPr>
              <a:defRPr lang="en-US"/>
            </a:defPPr>
            <a:lvl1pPr algn="ctr" rtl="0" fontAlgn="base">
              <a:spcBef>
                <a:spcPct val="0"/>
              </a:spcBef>
              <a:spcAft>
                <a:spcPct val="0"/>
              </a:spcAft>
              <a:defRPr sz="600"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dirty="0"/>
              <a:t>© 2018 Cengage Learning.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85420813"/>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Multiplet Content with Object">
    <p:spTree>
      <p:nvGrpSpPr>
        <p:cNvPr id="1" name=""/>
        <p:cNvGrpSpPr/>
        <p:nvPr/>
      </p:nvGrpSpPr>
      <p:grpSpPr>
        <a:xfrm>
          <a:off x="0" y="0"/>
          <a:ext cx="0" cy="0"/>
          <a:chOff x="0" y="0"/>
          <a:chExt cx="0" cy="0"/>
        </a:xfrm>
      </p:grpSpPr>
      <p:sp>
        <p:nvSpPr>
          <p:cNvPr id="4" name="Title 1"/>
          <p:cNvSpPr>
            <a:spLocks noGrp="1"/>
          </p:cNvSpPr>
          <p:nvPr>
            <p:ph type="title"/>
          </p:nvPr>
        </p:nvSpPr>
        <p:spPr>
          <a:xfrm>
            <a:off x="762000" y="406258"/>
            <a:ext cx="8026400" cy="296235"/>
          </a:xfrm>
        </p:spPr>
        <p:txBody>
          <a:bodyPr/>
          <a:lstStyle/>
          <a:p>
            <a:r>
              <a:rPr lang="en-US"/>
              <a:t>Click to edit Master title style</a:t>
            </a:r>
            <a:endParaRPr lang="en-US" dirty="0"/>
          </a:p>
        </p:txBody>
      </p:sp>
      <p:sp>
        <p:nvSpPr>
          <p:cNvPr id="3" name="Content Placeholder 2"/>
          <p:cNvSpPr>
            <a:spLocks noGrp="1"/>
          </p:cNvSpPr>
          <p:nvPr>
            <p:ph idx="1"/>
          </p:nvPr>
        </p:nvSpPr>
        <p:spPr>
          <a:xfrm>
            <a:off x="365125" y="1538819"/>
            <a:ext cx="8415338" cy="366182"/>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descr="Rules_Single_B.png"/>
          <p:cNvPicPr>
            <a:picLocks noChangeAspect="1"/>
          </p:cNvPicPr>
          <p:nvPr/>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pic>
        <p:nvPicPr>
          <p:cNvPr id="17" name="Picture 16" descr="CL_Logo_DRAWN.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2089" y="6236387"/>
            <a:ext cx="1215590" cy="502487"/>
          </a:xfrm>
          <a:prstGeom prst="rect">
            <a:avLst/>
          </a:prstGeom>
        </p:spPr>
      </p:pic>
      <p:pic>
        <p:nvPicPr>
          <p:cNvPr id="18" name="Picture 17" descr="Rules_Single_A.png"/>
          <p:cNvPicPr>
            <a:picLocks noChangeAspect="1"/>
          </p:cNvPicPr>
          <p:nvPr/>
        </p:nvPicPr>
        <p:blipFill rotWithShape="1">
          <a:blip r:embed="rId5" cstate="print">
            <a:extLst>
              <a:ext uri="{28A0092B-C50C-407E-A947-70E740481C1C}">
                <a14:useLocalDpi xmlns:a14="http://schemas.microsoft.com/office/drawing/2010/main" val="0"/>
              </a:ext>
            </a:extLst>
          </a:blip>
          <a:srcRect l="25529" r="-57141"/>
          <a:stretch/>
        </p:blipFill>
        <p:spPr>
          <a:xfrm>
            <a:off x="1597682" y="6487629"/>
            <a:ext cx="11423745" cy="90835"/>
          </a:xfrm>
          <a:prstGeom prst="rect">
            <a:avLst/>
          </a:prstGeom>
        </p:spPr>
      </p:pic>
      <p:sp>
        <p:nvSpPr>
          <p:cNvPr id="9" name="Content Placeholder 2"/>
          <p:cNvSpPr>
            <a:spLocks noGrp="1"/>
          </p:cNvSpPr>
          <p:nvPr>
            <p:ph idx="11"/>
          </p:nvPr>
        </p:nvSpPr>
        <p:spPr>
          <a:xfrm>
            <a:off x="394164" y="2057400"/>
            <a:ext cx="8415338" cy="269951"/>
          </a:xfrm>
        </p:spPr>
        <p:txBody>
          <a:bodyPr/>
          <a:lstStyle>
            <a:lvl1pPr marL="171450" indent="-171450">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2"/>
          <p:cNvSpPr>
            <a:spLocks noGrp="1"/>
          </p:cNvSpPr>
          <p:nvPr>
            <p:ph idx="12"/>
          </p:nvPr>
        </p:nvSpPr>
        <p:spPr>
          <a:xfrm>
            <a:off x="382089" y="2438400"/>
            <a:ext cx="8415338" cy="269951"/>
          </a:xfrm>
        </p:spPr>
        <p:txBody>
          <a:bodyPr/>
          <a:lstStyle>
            <a:lvl1pPr marL="171450" indent="-171450">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2"/>
          <p:cNvSpPr>
            <a:spLocks noGrp="1"/>
          </p:cNvSpPr>
          <p:nvPr>
            <p:ph idx="13"/>
          </p:nvPr>
        </p:nvSpPr>
        <p:spPr>
          <a:xfrm>
            <a:off x="394164" y="2819400"/>
            <a:ext cx="8415338" cy="269951"/>
          </a:xfrm>
        </p:spPr>
        <p:txBody>
          <a:bodyPr/>
          <a:lstStyle>
            <a:lvl1pPr marL="171450" indent="-171450">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2"/>
          <p:cNvSpPr>
            <a:spLocks noGrp="1"/>
          </p:cNvSpPr>
          <p:nvPr>
            <p:ph idx="14"/>
          </p:nvPr>
        </p:nvSpPr>
        <p:spPr>
          <a:xfrm>
            <a:off x="394164" y="3200400"/>
            <a:ext cx="8415338" cy="269951"/>
          </a:xfrm>
        </p:spPr>
        <p:txBody>
          <a:bodyPr/>
          <a:lstStyle>
            <a:lvl1pPr marL="171450" indent="-171450">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p:cNvSpPr>
            <a:spLocks noGrp="1"/>
          </p:cNvSpPr>
          <p:nvPr>
            <p:ph idx="15"/>
          </p:nvPr>
        </p:nvSpPr>
        <p:spPr>
          <a:xfrm>
            <a:off x="407489" y="3581400"/>
            <a:ext cx="8415338" cy="269951"/>
          </a:xfrm>
        </p:spPr>
        <p:txBody>
          <a:bodyPr/>
          <a:lstStyle>
            <a:lvl1pPr marL="171450" indent="-171450">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p:cNvSpPr>
            <a:spLocks noGrp="1"/>
          </p:cNvSpPr>
          <p:nvPr>
            <p:ph idx="16"/>
          </p:nvPr>
        </p:nvSpPr>
        <p:spPr>
          <a:xfrm>
            <a:off x="406864" y="3962400"/>
            <a:ext cx="8415338" cy="269951"/>
          </a:xfrm>
        </p:spPr>
        <p:txBody>
          <a:bodyPr/>
          <a:lstStyle>
            <a:lvl1pPr marL="171450" indent="-171450">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p:cNvSpPr>
            <a:spLocks noGrp="1"/>
          </p:cNvSpPr>
          <p:nvPr>
            <p:ph idx="17"/>
          </p:nvPr>
        </p:nvSpPr>
        <p:spPr>
          <a:xfrm>
            <a:off x="419564" y="4343400"/>
            <a:ext cx="8415338" cy="269951"/>
          </a:xfrm>
        </p:spPr>
        <p:txBody>
          <a:bodyPr/>
          <a:lstStyle>
            <a:lvl1pPr marL="171450" indent="-171450">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2"/>
          <p:cNvSpPr>
            <a:spLocks noGrp="1"/>
          </p:cNvSpPr>
          <p:nvPr>
            <p:ph idx="18"/>
          </p:nvPr>
        </p:nvSpPr>
        <p:spPr>
          <a:xfrm>
            <a:off x="420189" y="4724400"/>
            <a:ext cx="8415338" cy="269951"/>
          </a:xfrm>
        </p:spPr>
        <p:txBody>
          <a:bodyPr/>
          <a:lstStyle>
            <a:lvl1pPr marL="171450" indent="-171450">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2"/>
          <p:cNvSpPr>
            <a:spLocks noGrp="1"/>
          </p:cNvSpPr>
          <p:nvPr>
            <p:ph idx="19"/>
          </p:nvPr>
        </p:nvSpPr>
        <p:spPr>
          <a:xfrm>
            <a:off x="432264" y="5105400"/>
            <a:ext cx="8415338" cy="269951"/>
          </a:xfrm>
        </p:spPr>
        <p:txBody>
          <a:bodyPr/>
          <a:lstStyle>
            <a:lvl1pPr marL="171450" indent="-171450">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Content Placeholder 2"/>
          <p:cNvSpPr>
            <a:spLocks noGrp="1"/>
          </p:cNvSpPr>
          <p:nvPr>
            <p:ph idx="20"/>
          </p:nvPr>
        </p:nvSpPr>
        <p:spPr>
          <a:xfrm>
            <a:off x="458172" y="5486400"/>
            <a:ext cx="8415338" cy="269951"/>
          </a:xfrm>
        </p:spPr>
        <p:txBody>
          <a:bodyPr/>
          <a:lstStyle>
            <a:lvl1pPr marL="171450" indent="-171450">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Content Placeholder 2"/>
          <p:cNvSpPr>
            <a:spLocks noGrp="1"/>
          </p:cNvSpPr>
          <p:nvPr>
            <p:ph idx="21"/>
          </p:nvPr>
        </p:nvSpPr>
        <p:spPr>
          <a:xfrm>
            <a:off x="432264" y="5867400"/>
            <a:ext cx="8415338" cy="269951"/>
          </a:xfrm>
        </p:spPr>
        <p:txBody>
          <a:bodyPr/>
          <a:lstStyle>
            <a:lvl1pPr marL="171450" indent="-171450">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Content Placeholder 2"/>
          <p:cNvSpPr>
            <a:spLocks noGrp="1"/>
          </p:cNvSpPr>
          <p:nvPr>
            <p:ph idx="22"/>
          </p:nvPr>
        </p:nvSpPr>
        <p:spPr>
          <a:xfrm>
            <a:off x="406864" y="6249087"/>
            <a:ext cx="8415338" cy="269951"/>
          </a:xfrm>
        </p:spPr>
        <p:txBody>
          <a:bodyPr/>
          <a:lstStyle>
            <a:lvl1pPr marL="171450" indent="-171450">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Footer Placeholder 3">
            <a:extLst>
              <a:ext uri="{FF2B5EF4-FFF2-40B4-BE49-F238E27FC236}">
                <a16:creationId xmlns:a16="http://schemas.microsoft.com/office/drawing/2014/main" id="{B1E1BB6A-DBB8-47CD-B5EA-94FA0AC29C5C}"/>
              </a:ext>
            </a:extLst>
          </p:cNvPr>
          <p:cNvSpPr txBox="1">
            <a:spLocks/>
          </p:cNvSpPr>
          <p:nvPr userDrawn="1"/>
        </p:nvSpPr>
        <p:spPr>
          <a:xfrm>
            <a:off x="1600200" y="6523980"/>
            <a:ext cx="6400800" cy="302281"/>
          </a:xfrm>
          <a:prstGeom prst="rect">
            <a:avLst/>
          </a:prstGeom>
        </p:spPr>
        <p:txBody>
          <a:bodyPr vert="horz" lIns="91440" tIns="45720" rIns="91440" bIns="45720" rtlCol="0" anchor="ctr"/>
          <a:lstStyle>
            <a:defPPr>
              <a:defRPr lang="en-US"/>
            </a:defPPr>
            <a:lvl1pPr algn="ctr" rtl="0" fontAlgn="base">
              <a:spcBef>
                <a:spcPct val="0"/>
              </a:spcBef>
              <a:spcAft>
                <a:spcPct val="0"/>
              </a:spcAft>
              <a:defRPr sz="600"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dirty="0"/>
              <a:t>© 2018 Cengage Learning.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472427773"/>
      </p:ext>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with Tab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406258"/>
            <a:ext cx="8026400" cy="296235"/>
          </a:xfrm>
        </p:spPr>
        <p:txBody>
          <a:bodyPr/>
          <a:lstStyle/>
          <a:p>
            <a:r>
              <a:rPr lang="en-US"/>
              <a:t>Click to edit Master title style</a:t>
            </a:r>
            <a:endParaRPr lang="en-US" dirty="0"/>
          </a:p>
        </p:txBody>
      </p:sp>
      <p:pic>
        <p:nvPicPr>
          <p:cNvPr id="8" name="Picture 7" descr="Rules_Single_B.png"/>
          <p:cNvPicPr>
            <a:picLocks noChangeAspect="1"/>
          </p:cNvPicPr>
          <p:nvPr/>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4" name="Picture 13"/>
          <p:cNvPicPr>
            <a:picLocks noChangeAspect="1"/>
          </p:cNvPicPr>
          <p:nvPr/>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pic>
        <p:nvPicPr>
          <p:cNvPr id="21" name="Picture 20" descr="CL_Logo_DRAWN.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2089" y="6236387"/>
            <a:ext cx="1215590" cy="502487"/>
          </a:xfrm>
          <a:prstGeom prst="rect">
            <a:avLst/>
          </a:prstGeom>
        </p:spPr>
      </p:pic>
      <p:pic>
        <p:nvPicPr>
          <p:cNvPr id="22" name="Picture 21" descr="Rules_Single_A.png"/>
          <p:cNvPicPr>
            <a:picLocks noChangeAspect="1"/>
          </p:cNvPicPr>
          <p:nvPr/>
        </p:nvPicPr>
        <p:blipFill rotWithShape="1">
          <a:blip r:embed="rId5" cstate="print">
            <a:extLst>
              <a:ext uri="{28A0092B-C50C-407E-A947-70E740481C1C}">
                <a14:useLocalDpi xmlns:a14="http://schemas.microsoft.com/office/drawing/2010/main" val="0"/>
              </a:ext>
            </a:extLst>
          </a:blip>
          <a:srcRect l="25529" r="-57141"/>
          <a:stretch/>
        </p:blipFill>
        <p:spPr>
          <a:xfrm>
            <a:off x="1597682" y="6487629"/>
            <a:ext cx="11423745" cy="90835"/>
          </a:xfrm>
          <a:prstGeom prst="rect">
            <a:avLst/>
          </a:prstGeom>
        </p:spPr>
      </p:pic>
      <p:sp>
        <p:nvSpPr>
          <p:cNvPr id="10" name="Text Placeholder 4"/>
          <p:cNvSpPr>
            <a:spLocks noGrp="1"/>
          </p:cNvSpPr>
          <p:nvPr>
            <p:ph type="body" sz="quarter" idx="11" hasCustomPrompt="1"/>
          </p:nvPr>
        </p:nvSpPr>
        <p:spPr>
          <a:xfrm>
            <a:off x="990600" y="1340048"/>
            <a:ext cx="6949440" cy="297004"/>
          </a:xfrm>
        </p:spPr>
        <p:txBody>
          <a:bodyPr lIns="45720" tIns="45720" rIns="45720" bIns="45720"/>
          <a:lstStyle>
            <a:lvl1pPr marL="0" indent="0">
              <a:buNone/>
              <a:defRPr sz="1400" b="0" baseline="0">
                <a:solidFill>
                  <a:srgbClr val="6A6466"/>
                </a:solidFill>
              </a:defRPr>
            </a:lvl1pPr>
          </a:lstStyle>
          <a:p>
            <a:pPr lvl="0"/>
            <a:r>
              <a:rPr lang="en-US" dirty="0"/>
              <a:t>&lt;TABLE #-# apply bold&gt; &lt;Table title normal&gt;</a:t>
            </a:r>
          </a:p>
        </p:txBody>
      </p:sp>
      <p:sp>
        <p:nvSpPr>
          <p:cNvPr id="9" name="Content Placeholder 2"/>
          <p:cNvSpPr>
            <a:spLocks noGrp="1"/>
          </p:cNvSpPr>
          <p:nvPr>
            <p:ph idx="12"/>
          </p:nvPr>
        </p:nvSpPr>
        <p:spPr>
          <a:xfrm>
            <a:off x="365125" y="3997249"/>
            <a:ext cx="8415338" cy="1412951"/>
          </a:xfrm>
        </p:spPr>
        <p:txBody>
          <a:bodyPr/>
          <a:lstStyle>
            <a:lvl1pPr marL="171450" indent="-171450">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0"/>
          </p:nvPr>
        </p:nvSpPr>
        <p:spPr>
          <a:xfrm>
            <a:off x="1597682" y="6578465"/>
            <a:ext cx="6781693" cy="244535"/>
          </a:xfrm>
        </p:spPr>
        <p:txBody>
          <a:bodyPr/>
          <a:lstStyle>
            <a:lvl1pPr>
              <a:defRPr sz="600"/>
            </a:lvl1pPr>
          </a:lstStyle>
          <a:p>
            <a:pPr>
              <a:defRPr/>
            </a:pPr>
            <a:r>
              <a:rPr lang="en-US"/>
              <a:t>C++ Programming: From Problem Analysis to Program Design, Seventh Edition</a:t>
            </a:r>
            <a:endParaRPr lang="en-US" dirty="0"/>
          </a:p>
        </p:txBody>
      </p:sp>
    </p:spTree>
    <p:extLst>
      <p:ext uri="{BB962C8B-B14F-4D97-AF65-F5344CB8AC3E}">
        <p14:creationId xmlns:p14="http://schemas.microsoft.com/office/powerpoint/2010/main" val="2849045863"/>
      </p:ext>
    </p:extLst>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with Figure">
    <p:spTree>
      <p:nvGrpSpPr>
        <p:cNvPr id="1" name=""/>
        <p:cNvGrpSpPr/>
        <p:nvPr/>
      </p:nvGrpSpPr>
      <p:grpSpPr>
        <a:xfrm>
          <a:off x="0" y="0"/>
          <a:ext cx="0" cy="0"/>
          <a:chOff x="0" y="0"/>
          <a:chExt cx="0" cy="0"/>
        </a:xfrm>
      </p:grpSpPr>
      <p:sp>
        <p:nvSpPr>
          <p:cNvPr id="2" name="Title 1"/>
          <p:cNvSpPr>
            <a:spLocks noGrp="1"/>
          </p:cNvSpPr>
          <p:nvPr>
            <p:ph type="title"/>
          </p:nvPr>
        </p:nvSpPr>
        <p:spPr>
          <a:xfrm>
            <a:off x="762000" y="406258"/>
            <a:ext cx="8026400" cy="296235"/>
          </a:xfrm>
        </p:spPr>
        <p:txBody>
          <a:bodyPr/>
          <a:lstStyle/>
          <a:p>
            <a:r>
              <a:rPr lang="en-US"/>
              <a:t>Click to edit Master title style</a:t>
            </a:r>
            <a:endParaRPr lang="en-US" dirty="0"/>
          </a:p>
        </p:txBody>
      </p:sp>
      <p:pic>
        <p:nvPicPr>
          <p:cNvPr id="8" name="Picture 7" descr="Rules_Single_B.png"/>
          <p:cNvPicPr>
            <a:picLocks noChangeAspect="1"/>
          </p:cNvPicPr>
          <p:nvPr/>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4" name="Picture 13"/>
          <p:cNvPicPr>
            <a:picLocks noChangeAspect="1"/>
          </p:cNvPicPr>
          <p:nvPr/>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pic>
        <p:nvPicPr>
          <p:cNvPr id="21" name="Picture 20" descr="CL_Logo_DRAWN.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2089" y="6236387"/>
            <a:ext cx="1215590" cy="502487"/>
          </a:xfrm>
          <a:prstGeom prst="rect">
            <a:avLst/>
          </a:prstGeom>
        </p:spPr>
      </p:pic>
      <p:pic>
        <p:nvPicPr>
          <p:cNvPr id="22" name="Picture 21" descr="Rules_Single_A.png"/>
          <p:cNvPicPr>
            <a:picLocks noChangeAspect="1"/>
          </p:cNvPicPr>
          <p:nvPr/>
        </p:nvPicPr>
        <p:blipFill rotWithShape="1">
          <a:blip r:embed="rId5" cstate="print">
            <a:extLst>
              <a:ext uri="{28A0092B-C50C-407E-A947-70E740481C1C}">
                <a14:useLocalDpi xmlns:a14="http://schemas.microsoft.com/office/drawing/2010/main" val="0"/>
              </a:ext>
            </a:extLst>
          </a:blip>
          <a:srcRect l="25529" r="-57141"/>
          <a:stretch/>
        </p:blipFill>
        <p:spPr>
          <a:xfrm>
            <a:off x="1597682" y="6487629"/>
            <a:ext cx="11423745" cy="90835"/>
          </a:xfrm>
          <a:prstGeom prst="rect">
            <a:avLst/>
          </a:prstGeom>
        </p:spPr>
      </p:pic>
      <p:sp>
        <p:nvSpPr>
          <p:cNvPr id="5" name="Text Placeholder 4"/>
          <p:cNvSpPr>
            <a:spLocks noGrp="1"/>
          </p:cNvSpPr>
          <p:nvPr>
            <p:ph type="body" sz="quarter" idx="11" hasCustomPrompt="1"/>
          </p:nvPr>
        </p:nvSpPr>
        <p:spPr>
          <a:xfrm>
            <a:off x="1066800" y="5102423"/>
            <a:ext cx="6949440" cy="297004"/>
          </a:xfrm>
        </p:spPr>
        <p:txBody>
          <a:bodyPr lIns="45720" tIns="45720" rIns="45720" bIns="45720"/>
          <a:lstStyle>
            <a:lvl1pPr marL="0" indent="0">
              <a:buNone/>
              <a:defRPr sz="1400" b="0">
                <a:solidFill>
                  <a:srgbClr val="6A6466"/>
                </a:solidFill>
              </a:defRPr>
            </a:lvl1pPr>
          </a:lstStyle>
          <a:p>
            <a:pPr lvl="0"/>
            <a:r>
              <a:rPr lang="en-US" dirty="0"/>
              <a:t>&lt;FIGURE #-# apply bold&gt; &lt;Figure caption text normal&gt;</a:t>
            </a:r>
          </a:p>
        </p:txBody>
      </p:sp>
      <p:sp>
        <p:nvSpPr>
          <p:cNvPr id="3" name="Footer Placeholder 2"/>
          <p:cNvSpPr>
            <a:spLocks noGrp="1"/>
          </p:cNvSpPr>
          <p:nvPr>
            <p:ph type="ftr" sz="quarter" idx="10"/>
          </p:nvPr>
        </p:nvSpPr>
        <p:spPr>
          <a:xfrm>
            <a:off x="1597682" y="6578465"/>
            <a:ext cx="6781693" cy="244535"/>
          </a:xfrm>
        </p:spPr>
        <p:txBody>
          <a:bodyPr/>
          <a:lstStyle>
            <a:lvl1pPr>
              <a:defRPr sz="600"/>
            </a:lvl1pPr>
          </a:lstStyle>
          <a:p>
            <a:pPr>
              <a:defRPr/>
            </a:pPr>
            <a:r>
              <a:rPr lang="en-US"/>
              <a:t>C++ Programming: From Problem Analysis to Program Design, Seventh Edition</a:t>
            </a:r>
            <a:endParaRPr lang="en-US" dirty="0"/>
          </a:p>
        </p:txBody>
      </p:sp>
    </p:spTree>
    <p:extLst>
      <p:ext uri="{BB962C8B-B14F-4D97-AF65-F5344CB8AC3E}">
        <p14:creationId xmlns:p14="http://schemas.microsoft.com/office/powerpoint/2010/main" val="415393243"/>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with Table">
    <p:spTree>
      <p:nvGrpSpPr>
        <p:cNvPr id="1" name=""/>
        <p:cNvGrpSpPr/>
        <p:nvPr/>
      </p:nvGrpSpPr>
      <p:grpSpPr>
        <a:xfrm>
          <a:off x="0" y="0"/>
          <a:ext cx="0" cy="0"/>
          <a:chOff x="0" y="0"/>
          <a:chExt cx="0" cy="0"/>
        </a:xfrm>
      </p:grpSpPr>
      <p:sp>
        <p:nvSpPr>
          <p:cNvPr id="2" name="Title 1"/>
          <p:cNvSpPr>
            <a:spLocks noGrp="1"/>
          </p:cNvSpPr>
          <p:nvPr>
            <p:ph type="title"/>
          </p:nvPr>
        </p:nvSpPr>
        <p:spPr>
          <a:xfrm>
            <a:off x="762000" y="406258"/>
            <a:ext cx="8026400" cy="296235"/>
          </a:xfrm>
        </p:spPr>
        <p:txBody>
          <a:bodyPr/>
          <a:lstStyle/>
          <a:p>
            <a:r>
              <a:rPr lang="en-US"/>
              <a:t>Click to edit Master title style</a:t>
            </a:r>
            <a:endParaRPr lang="en-US" dirty="0"/>
          </a:p>
        </p:txBody>
      </p:sp>
      <p:sp>
        <p:nvSpPr>
          <p:cNvPr id="10" name="Text Placeholder 4"/>
          <p:cNvSpPr>
            <a:spLocks noGrp="1"/>
          </p:cNvSpPr>
          <p:nvPr>
            <p:ph type="body" sz="quarter" idx="11" hasCustomPrompt="1"/>
          </p:nvPr>
        </p:nvSpPr>
        <p:spPr>
          <a:xfrm>
            <a:off x="990600" y="1340048"/>
            <a:ext cx="6949440" cy="297004"/>
          </a:xfrm>
        </p:spPr>
        <p:txBody>
          <a:bodyPr lIns="45720" tIns="45720" rIns="45720" bIns="45720"/>
          <a:lstStyle>
            <a:lvl1pPr marL="0" indent="0">
              <a:buNone/>
              <a:defRPr sz="1400" b="0" baseline="0">
                <a:solidFill>
                  <a:srgbClr val="6A6466"/>
                </a:solidFill>
              </a:defRPr>
            </a:lvl1pPr>
          </a:lstStyle>
          <a:p>
            <a:pPr lvl="0"/>
            <a:r>
              <a:rPr lang="en-US" dirty="0"/>
              <a:t>&lt;TABLE #-# apply bold&gt; &lt;Table title normal&gt;</a:t>
            </a:r>
          </a:p>
        </p:txBody>
      </p:sp>
      <p:pic>
        <p:nvPicPr>
          <p:cNvPr id="8" name="Picture 7" descr="Rules_Single_B.png"/>
          <p:cNvPicPr>
            <a:picLocks noChangeAspect="1"/>
          </p:cNvPicPr>
          <p:nvPr/>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4" name="Picture 13"/>
          <p:cNvPicPr>
            <a:picLocks noChangeAspect="1"/>
          </p:cNvPicPr>
          <p:nvPr/>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pic>
        <p:nvPicPr>
          <p:cNvPr id="21" name="Picture 20" descr="CL_Logo_DRAWN.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2089" y="6236387"/>
            <a:ext cx="1215590" cy="502487"/>
          </a:xfrm>
          <a:prstGeom prst="rect">
            <a:avLst/>
          </a:prstGeom>
        </p:spPr>
      </p:pic>
      <p:pic>
        <p:nvPicPr>
          <p:cNvPr id="22" name="Picture 21" descr="Rules_Single_A.png"/>
          <p:cNvPicPr>
            <a:picLocks noChangeAspect="1"/>
          </p:cNvPicPr>
          <p:nvPr/>
        </p:nvPicPr>
        <p:blipFill rotWithShape="1">
          <a:blip r:embed="rId5" cstate="print">
            <a:extLst>
              <a:ext uri="{28A0092B-C50C-407E-A947-70E740481C1C}">
                <a14:useLocalDpi xmlns:a14="http://schemas.microsoft.com/office/drawing/2010/main" val="0"/>
              </a:ext>
            </a:extLst>
          </a:blip>
          <a:srcRect l="25529" r="-57141"/>
          <a:stretch/>
        </p:blipFill>
        <p:spPr>
          <a:xfrm>
            <a:off x="1597682" y="6487629"/>
            <a:ext cx="11423745" cy="90835"/>
          </a:xfrm>
          <a:prstGeom prst="rect">
            <a:avLst/>
          </a:prstGeom>
        </p:spPr>
      </p:pic>
      <p:sp>
        <p:nvSpPr>
          <p:cNvPr id="3" name="Footer Placeholder 2"/>
          <p:cNvSpPr>
            <a:spLocks noGrp="1"/>
          </p:cNvSpPr>
          <p:nvPr>
            <p:ph type="ftr" sz="quarter" idx="10"/>
          </p:nvPr>
        </p:nvSpPr>
        <p:spPr>
          <a:xfrm>
            <a:off x="1597682" y="6578465"/>
            <a:ext cx="6781693" cy="244535"/>
          </a:xfrm>
        </p:spPr>
        <p:txBody>
          <a:bodyPr/>
          <a:lstStyle>
            <a:lvl1pPr>
              <a:defRPr sz="600"/>
            </a:lvl1pPr>
          </a:lstStyle>
          <a:p>
            <a:pPr>
              <a:defRPr/>
            </a:pPr>
            <a:r>
              <a:rPr lang="en-US"/>
              <a:t>C++ Programming: From Problem Analysis to Program Design, Seventh Edition</a:t>
            </a:r>
            <a:endParaRPr lang="en-US" dirty="0"/>
          </a:p>
        </p:txBody>
      </p:sp>
    </p:spTree>
    <p:extLst>
      <p:ext uri="{BB962C8B-B14F-4D97-AF65-F5344CB8AC3E}">
        <p14:creationId xmlns:p14="http://schemas.microsoft.com/office/powerpoint/2010/main" val="2287905870"/>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5125" y="480785"/>
            <a:ext cx="8415338" cy="296235"/>
          </a:xfrm>
          <a:prstGeom prst="rect">
            <a:avLst/>
          </a:prstGeom>
        </p:spPr>
        <p:txBody>
          <a:bodyPr vert="horz" wrap="square" lIns="0" tIns="0" rIns="0" bIns="0" rtlCol="0" anchor="ctr">
            <a:spAutoFit/>
          </a:bodyPr>
          <a:lstStyle/>
          <a:p>
            <a:r>
              <a:rPr lang="en-US"/>
              <a:t>Click to edit Master title style</a:t>
            </a:r>
            <a:endParaRPr lang="en-US" dirty="0"/>
          </a:p>
        </p:txBody>
      </p:sp>
      <p:sp>
        <p:nvSpPr>
          <p:cNvPr id="3" name="Text Placeholder 2"/>
          <p:cNvSpPr>
            <a:spLocks noGrp="1"/>
          </p:cNvSpPr>
          <p:nvPr>
            <p:ph type="body" idx="1"/>
          </p:nvPr>
        </p:nvSpPr>
        <p:spPr>
          <a:xfrm>
            <a:off x="365125" y="1538818"/>
            <a:ext cx="8415338" cy="1412951"/>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3"/>
          <p:cNvSpPr>
            <a:spLocks noGrp="1"/>
          </p:cNvSpPr>
          <p:nvPr>
            <p:ph type="ftr" sz="quarter" idx="3"/>
          </p:nvPr>
        </p:nvSpPr>
        <p:spPr>
          <a:xfrm>
            <a:off x="1014984" y="6455663"/>
            <a:ext cx="6400800" cy="365760"/>
          </a:xfrm>
          <a:prstGeom prst="rect">
            <a:avLst/>
          </a:prstGeom>
        </p:spPr>
        <p:txBody>
          <a:bodyPr vert="horz" lIns="91440" tIns="45720" rIns="91440" bIns="45720" rtlCol="0" anchor="ctr"/>
          <a:lstStyle>
            <a:lvl1pPr algn="ctr">
              <a:defRPr sz="600">
                <a:solidFill>
                  <a:schemeClr val="tx1"/>
                </a:solidFill>
              </a:defRPr>
            </a:lvl1pPr>
          </a:lstStyle>
          <a:p>
            <a:pPr>
              <a:defRPr/>
            </a:pPr>
            <a:r>
              <a:rPr lang="en-US" dirty="0"/>
              <a:t>C++ Programming: From Problem Analysis to Program Design, Seventh Edition</a:t>
            </a:r>
          </a:p>
        </p:txBody>
      </p:sp>
      <p:sp>
        <p:nvSpPr>
          <p:cNvPr id="7" name="Slide Number Placeholder 5"/>
          <p:cNvSpPr txBox="1">
            <a:spLocks/>
          </p:cNvSpPr>
          <p:nvPr/>
        </p:nvSpPr>
        <p:spPr>
          <a:xfrm>
            <a:off x="8376166" y="6513743"/>
            <a:ext cx="312906" cy="215444"/>
          </a:xfrm>
          <a:prstGeom prst="rect">
            <a:avLst/>
          </a:prstGeom>
        </p:spPr>
        <p:txBody>
          <a:bodyPr vert="horz" wrap="none" lIns="91440" tIns="45720" rIns="91440" bIns="45720" rtlCol="0" anchor="ctr">
            <a:spAutoFit/>
          </a:bodyP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48B40067-BD2A-418A-98BB-08A98047DC47}" type="slidenum">
              <a:rPr kumimoji="0" lang="en-US" sz="8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4092161740"/>
      </p:ext>
    </p:extLst>
  </p:cSld>
  <p:clrMap bg1="lt1" tx1="dk1" bg2="lt2" tx2="dk2" accent1="accent1" accent2="accent2" accent3="accent3" accent4="accent4" accent5="accent5" accent6="accent6" hlink="hlink" folHlink="folHlink"/>
  <p:sldLayoutIdLst>
    <p:sldLayoutId id="2147484106" r:id="rId1"/>
    <p:sldLayoutId id="2147484107" r:id="rId2"/>
    <p:sldLayoutId id="2147484108" r:id="rId3"/>
    <p:sldLayoutId id="2147484109" r:id="rId4"/>
    <p:sldLayoutId id="2147484117" r:id="rId5"/>
    <p:sldLayoutId id="2147484116" r:id="rId6"/>
    <p:sldLayoutId id="2147484110" r:id="rId7"/>
    <p:sldLayoutId id="2147484111" r:id="rId8"/>
    <p:sldLayoutId id="2147484112" r:id="rId9"/>
    <p:sldLayoutId id="2147484113" r:id="rId10"/>
    <p:sldLayoutId id="2147484114" r:id="rId11"/>
    <p:sldLayoutId id="2147484115" r:id="rId12"/>
  </p:sldLayoutIdLst>
  <p:hf hdr="0" dt="0"/>
  <p:txStyles>
    <p:titleStyle>
      <a:lvl1pPr algn="l" defTabSz="914400" rtl="0" eaLnBrk="1" latinLnBrk="0" hangingPunct="1">
        <a:lnSpc>
          <a:spcPct val="85000"/>
        </a:lnSpc>
        <a:spcBef>
          <a:spcPct val="0"/>
        </a:spcBef>
        <a:buNone/>
        <a:defRPr sz="2200" kern="1200">
          <a:solidFill>
            <a:schemeClr val="accent2"/>
          </a:solidFill>
          <a:latin typeface="+mj-lt"/>
          <a:ea typeface="+mj-ea"/>
          <a:cs typeface="+mj-cs"/>
        </a:defRPr>
      </a:lvl1pPr>
    </p:titleStyle>
    <p:bodyStyle>
      <a:lvl1pPr marL="171450" indent="-171450" algn="l" defTabSz="914400" rtl="0" eaLnBrk="1" latinLnBrk="0" hangingPunct="1">
        <a:lnSpc>
          <a:spcPct val="95000"/>
        </a:lnSpc>
        <a:spcBef>
          <a:spcPts val="1200"/>
        </a:spcBef>
        <a:buClr>
          <a:schemeClr val="accent2"/>
        </a:buClr>
        <a:buFont typeface="Arial" pitchFamily="34" charset="0"/>
        <a:buChar char="•"/>
        <a:defRPr sz="2000" kern="1200">
          <a:solidFill>
            <a:schemeClr val="tx1">
              <a:lumMod val="75000"/>
              <a:lumOff val="25000"/>
            </a:schemeClr>
          </a:solidFill>
          <a:latin typeface="+mn-lt"/>
          <a:ea typeface="+mn-ea"/>
          <a:cs typeface="+mn-cs"/>
        </a:defRPr>
      </a:lvl1pPr>
      <a:lvl2pPr marL="400050" indent="-171450" algn="l" defTabSz="914400" rtl="0" eaLnBrk="1" latinLnBrk="0" hangingPunct="1">
        <a:lnSpc>
          <a:spcPct val="95000"/>
        </a:lnSpc>
        <a:spcBef>
          <a:spcPts val="600"/>
        </a:spcBef>
        <a:buClr>
          <a:schemeClr val="accent1"/>
        </a:buClr>
        <a:buFont typeface="Arial" pitchFamily="34" charset="0"/>
        <a:buChar char="•"/>
        <a:defRPr sz="1800" kern="1200">
          <a:solidFill>
            <a:schemeClr val="tx1">
              <a:lumMod val="75000"/>
              <a:lumOff val="25000"/>
            </a:schemeClr>
          </a:solidFill>
          <a:latin typeface="+mn-lt"/>
          <a:ea typeface="+mn-ea"/>
          <a:cs typeface="+mn-cs"/>
        </a:defRPr>
      </a:lvl2pPr>
      <a:lvl3pPr marL="571500" indent="-114300" algn="l" defTabSz="914400" rtl="0" eaLnBrk="1" latinLnBrk="0" hangingPunct="1">
        <a:lnSpc>
          <a:spcPct val="95000"/>
        </a:lnSpc>
        <a:spcBef>
          <a:spcPct val="20000"/>
        </a:spcBef>
        <a:buClr>
          <a:schemeClr val="tx1">
            <a:lumMod val="75000"/>
            <a:lumOff val="25000"/>
          </a:schemeClr>
        </a:buClr>
        <a:buFont typeface="Arial" pitchFamily="34" charset="0"/>
        <a:buChar char="-"/>
        <a:defRPr sz="1600" kern="1200">
          <a:solidFill>
            <a:schemeClr val="tx1">
              <a:lumMod val="75000"/>
              <a:lumOff val="25000"/>
            </a:schemeClr>
          </a:solidFill>
          <a:latin typeface="+mn-lt"/>
          <a:ea typeface="+mn-ea"/>
          <a:cs typeface="+mn-cs"/>
        </a:defRPr>
      </a:lvl3pPr>
      <a:lvl4pPr marL="742950" indent="-114300" algn="l" defTabSz="914400" rtl="0" eaLnBrk="1" latinLnBrk="0" hangingPunct="1">
        <a:lnSpc>
          <a:spcPct val="95000"/>
        </a:lnSpc>
        <a:spcBef>
          <a:spcPct val="20000"/>
        </a:spcBef>
        <a:buFont typeface="Arial" pitchFamily="34" charset="0"/>
        <a:buChar char="•"/>
        <a:defRPr sz="1400" kern="1200">
          <a:solidFill>
            <a:schemeClr val="tx1">
              <a:lumMod val="75000"/>
              <a:lumOff val="25000"/>
            </a:schemeClr>
          </a:solidFill>
          <a:latin typeface="+mn-lt"/>
          <a:ea typeface="+mn-ea"/>
          <a:cs typeface="+mn-cs"/>
        </a:defRPr>
      </a:lvl4pPr>
      <a:lvl5pPr marL="914400" indent="-114300" algn="l" defTabSz="914400" rtl="0" eaLnBrk="1" latinLnBrk="0" hangingPunct="1">
        <a:lnSpc>
          <a:spcPct val="95000"/>
        </a:lnSpc>
        <a:spcBef>
          <a:spcPct val="20000"/>
        </a:spcBef>
        <a:buFont typeface="Arial"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5.xml"/><Relationship Id="rId4" Type="http://schemas.openxmlformats.org/officeDocument/2006/relationships/image" Target="../media/image33.png"/></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ctrTitle"/>
          </p:nvPr>
        </p:nvSpPr>
        <p:spPr>
          <a:xfrm>
            <a:off x="698500" y="3098238"/>
            <a:ext cx="7747000" cy="369460"/>
          </a:xfrm>
        </p:spPr>
        <p:txBody>
          <a:bodyPr/>
          <a:lstStyle/>
          <a:p>
            <a:r>
              <a:rPr lang="en-US" altLang="en-US" dirty="0">
                <a:latin typeface="+mn-lt"/>
              </a:rPr>
              <a:t>Chapter 7</a:t>
            </a:r>
          </a:p>
        </p:txBody>
      </p:sp>
      <p:sp>
        <p:nvSpPr>
          <p:cNvPr id="3" name="Subtitle 2"/>
          <p:cNvSpPr>
            <a:spLocks noGrp="1"/>
          </p:cNvSpPr>
          <p:nvPr>
            <p:ph type="subTitle" idx="1"/>
          </p:nvPr>
        </p:nvSpPr>
        <p:spPr/>
        <p:txBody>
          <a:bodyPr/>
          <a:lstStyle/>
          <a:p>
            <a:r>
              <a:rPr lang="en-US" altLang="en-US" dirty="0">
                <a:solidFill>
                  <a:schemeClr val="tx1"/>
                </a:solidFill>
              </a:rPr>
              <a:t>User-Defined Simple Data Types, Namespaces, and the </a:t>
            </a:r>
            <a:r>
              <a:rPr lang="en-US" altLang="en-US" dirty="0">
                <a:solidFill>
                  <a:schemeClr val="tx1"/>
                </a:solidFill>
                <a:latin typeface="Courier New" panose="02070309020205020404" pitchFamily="49" charset="0"/>
                <a:cs typeface="Courier New" panose="02070309020205020404" pitchFamily="49" charset="0"/>
              </a:rPr>
              <a:t>string</a:t>
            </a:r>
            <a:r>
              <a:rPr lang="en-US" altLang="en-US" dirty="0">
                <a:solidFill>
                  <a:schemeClr val="tx1"/>
                </a:solidFill>
              </a:rPr>
              <a:t> Type</a:t>
            </a:r>
            <a:endParaRPr lang="en-US" dirty="0">
              <a:solidFill>
                <a:schemeClr val="tx1"/>
              </a:solidFill>
            </a:endParaRPr>
          </a:p>
        </p:txBody>
      </p:sp>
      <p:sp>
        <p:nvSpPr>
          <p:cNvPr id="4" name="Footer Placeholder 1">
            <a:extLst>
              <a:ext uri="{FF2B5EF4-FFF2-40B4-BE49-F238E27FC236}">
                <a16:creationId xmlns:a16="http://schemas.microsoft.com/office/drawing/2014/main" id="{A388B3F4-6A21-433E-BCEE-F05F784ED4C6}"/>
              </a:ext>
            </a:extLst>
          </p:cNvPr>
          <p:cNvSpPr>
            <a:spLocks noGrp="1"/>
          </p:cNvSpPr>
          <p:nvPr>
            <p:ph type="ftr" sz="quarter" idx="10"/>
          </p:nvPr>
        </p:nvSpPr>
        <p:spPr>
          <a:xfrm>
            <a:off x="1531025" y="6461065"/>
            <a:ext cx="6165175" cy="244535"/>
          </a:xfrm>
        </p:spPr>
        <p:txBody>
          <a:bodyPr/>
          <a:lstStyle/>
          <a:p>
            <a:pPr>
              <a:defRPr/>
            </a:pPr>
            <a:r>
              <a:rPr lang="en-US" dirty="0"/>
              <a:t>© 2018 Cengage Learning. All Rights Reserved. May not be copied, scanned, or duplicated, in whole or in part, except for use as permitted in a license distributed with a certain product or service or otherwise on a password-protected website for classroom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mn-lt"/>
              </a:rPr>
              <a:t>Assignment</a:t>
            </a:r>
            <a:endParaRPr lang="en-IN" dirty="0">
              <a:latin typeface="+mn-lt"/>
            </a:endParaRPr>
          </a:p>
        </p:txBody>
      </p:sp>
      <p:sp>
        <p:nvSpPr>
          <p:cNvPr id="3" name="Content Placeholder 2"/>
          <p:cNvSpPr>
            <a:spLocks noGrp="1"/>
          </p:cNvSpPr>
          <p:nvPr>
            <p:ph idx="1"/>
          </p:nvPr>
        </p:nvSpPr>
        <p:spPr>
          <a:xfrm>
            <a:off x="365125" y="1538819"/>
            <a:ext cx="8415338" cy="292388"/>
          </a:xfrm>
        </p:spPr>
        <p:txBody>
          <a:bodyPr/>
          <a:lstStyle/>
          <a:p>
            <a:r>
              <a:rPr lang="en-US" altLang="en-US" dirty="0"/>
              <a:t>Values can be stored in enumeration data types:</a:t>
            </a:r>
            <a:endParaRPr lang="en-IN" dirty="0"/>
          </a:p>
        </p:txBody>
      </p:sp>
      <p:sp>
        <p:nvSpPr>
          <p:cNvPr id="4" name="Content Placeholder 3"/>
          <p:cNvSpPr>
            <a:spLocks noGrp="1"/>
          </p:cNvSpPr>
          <p:nvPr>
            <p:ph idx="11"/>
          </p:nvPr>
        </p:nvSpPr>
        <p:spPr>
          <a:xfrm>
            <a:off x="381000" y="2082800"/>
            <a:ext cx="8415338" cy="266611"/>
          </a:xfrm>
        </p:spPr>
        <p:txBody>
          <a:bodyPr/>
          <a:lstStyle/>
          <a:p>
            <a:pPr marL="177800" indent="0">
              <a:buNone/>
            </a:pPr>
            <a:r>
              <a:rPr lang="en-US" altLang="en-US" sz="1800" b="1" dirty="0">
                <a:latin typeface="Courier New" pitchFamily="49" charset="0"/>
              </a:rPr>
              <a:t>popularSport = FOOTBALL;</a:t>
            </a:r>
            <a:endParaRPr lang="en-IN" sz="1800" dirty="0"/>
          </a:p>
        </p:txBody>
      </p:sp>
      <p:sp>
        <p:nvSpPr>
          <p:cNvPr id="6" name="Content Placeholder 5"/>
          <p:cNvSpPr>
            <a:spLocks noGrp="1"/>
          </p:cNvSpPr>
          <p:nvPr>
            <p:ph idx="12"/>
          </p:nvPr>
        </p:nvSpPr>
        <p:spPr>
          <a:xfrm>
            <a:off x="393700" y="2616200"/>
            <a:ext cx="8415338" cy="266611"/>
          </a:xfrm>
        </p:spPr>
        <p:txBody>
          <a:bodyPr/>
          <a:lstStyle/>
          <a:p>
            <a:pPr marL="349250" lvl="1"/>
            <a:r>
              <a:rPr lang="en-US" altLang="en-US" dirty="0"/>
              <a:t>Stores</a:t>
            </a:r>
            <a:r>
              <a:rPr lang="en-US" altLang="en-US" dirty="0">
                <a:latin typeface="Courier New" panose="02070309020205020404" pitchFamily="49" charset="0"/>
                <a:cs typeface="Courier New" panose="02070309020205020404" pitchFamily="49" charset="0"/>
              </a:rPr>
              <a:t> </a:t>
            </a:r>
            <a:r>
              <a:rPr lang="en-US" altLang="en-US" b="1" dirty="0">
                <a:latin typeface="Courier New" pitchFamily="49" charset="0"/>
              </a:rPr>
              <a:t>FOOTBALL</a:t>
            </a:r>
            <a:r>
              <a:rPr lang="en-US" altLang="en-US" dirty="0">
                <a:latin typeface="Courier New" panose="02070309020205020404" pitchFamily="49" charset="0"/>
                <a:cs typeface="Courier New" panose="02070309020205020404" pitchFamily="49" charset="0"/>
              </a:rPr>
              <a:t> </a:t>
            </a:r>
            <a:r>
              <a:rPr lang="en-US" altLang="en-US" dirty="0"/>
              <a:t>into</a:t>
            </a:r>
            <a:r>
              <a:rPr lang="en-US" altLang="en-US" dirty="0">
                <a:latin typeface="Courier New" panose="02070309020205020404" pitchFamily="49" charset="0"/>
                <a:cs typeface="Courier New" panose="02070309020205020404" pitchFamily="49" charset="0"/>
              </a:rPr>
              <a:t> </a:t>
            </a:r>
            <a:r>
              <a:rPr lang="en-US" altLang="en-US" b="1" dirty="0">
                <a:latin typeface="Courier New" pitchFamily="49" charset="0"/>
              </a:rPr>
              <a:t>popularSport</a:t>
            </a:r>
            <a:endParaRPr lang="en-IN" dirty="0"/>
          </a:p>
        </p:txBody>
      </p:sp>
    </p:spTree>
    <p:extLst>
      <p:ext uri="{BB962C8B-B14F-4D97-AF65-F5344CB8AC3E}">
        <p14:creationId xmlns:p14="http://schemas.microsoft.com/office/powerpoint/2010/main" val="27210403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mn-lt"/>
              </a:rPr>
              <a:t>Operations on Enumeration Types</a:t>
            </a:r>
            <a:endParaRPr lang="en-IN" dirty="0">
              <a:latin typeface="+mn-lt"/>
            </a:endParaRPr>
          </a:p>
        </p:txBody>
      </p:sp>
      <p:sp>
        <p:nvSpPr>
          <p:cNvPr id="3" name="Content Placeholder 2"/>
          <p:cNvSpPr>
            <a:spLocks noGrp="1"/>
          </p:cNvSpPr>
          <p:nvPr>
            <p:ph idx="1"/>
          </p:nvPr>
        </p:nvSpPr>
        <p:spPr>
          <a:xfrm>
            <a:off x="365125" y="1538819"/>
            <a:ext cx="8415338" cy="292388"/>
          </a:xfrm>
        </p:spPr>
        <p:txBody>
          <a:bodyPr/>
          <a:lstStyle/>
          <a:p>
            <a:r>
              <a:rPr lang="en-US" dirty="0"/>
              <a:t>No arithmetic operations are allowed on enumeration types </a:t>
            </a:r>
            <a:endParaRPr lang="en-IN" dirty="0"/>
          </a:p>
        </p:txBody>
      </p:sp>
      <p:pic>
        <p:nvPicPr>
          <p:cNvPr id="11" name="Content Placeholder 10" descr="Program code. In the code, the words in the variable names are merged. Line 1. my Sport, equals, popular Sport, plus, 2, semi-colon, forward slash, forward slash, illegal. Line 2. popular Sport, equals, FOOT BALL, plus, SOCCER, semi-colon,  forward slash, forward slash, illegal. Line 3. popular Sport, equals, popular Sport, asterisk, 2, semi-colon,  forward slash, forward slash, illegal.">
            <a:extLst>
              <a:ext uri="{FF2B5EF4-FFF2-40B4-BE49-F238E27FC236}">
                <a16:creationId xmlns:a16="http://schemas.microsoft.com/office/drawing/2014/main" id="{F1CCEA3D-8261-47EB-B57C-ED1480F89846}"/>
              </a:ext>
            </a:extLst>
          </p:cNvPr>
          <p:cNvPicPr>
            <a:picLocks noGrp="1" noChangeAspect="1"/>
          </p:cNvPicPr>
          <p:nvPr>
            <p:ph idx="11"/>
          </p:nvPr>
        </p:nvPicPr>
        <p:blipFill>
          <a:blip r:embed="rId2"/>
          <a:stretch>
            <a:fillRect/>
          </a:stretch>
        </p:blipFill>
        <p:spPr>
          <a:xfrm>
            <a:off x="406879" y="1907937"/>
            <a:ext cx="5783922" cy="966560"/>
          </a:xfrm>
        </p:spPr>
      </p:pic>
      <p:sp>
        <p:nvSpPr>
          <p:cNvPr id="6" name="Content Placeholder 5"/>
          <p:cNvSpPr>
            <a:spLocks noGrp="1"/>
          </p:cNvSpPr>
          <p:nvPr>
            <p:ph idx="12"/>
          </p:nvPr>
        </p:nvSpPr>
        <p:spPr>
          <a:xfrm>
            <a:off x="381000" y="3098800"/>
            <a:ext cx="8415338" cy="296235"/>
          </a:xfrm>
        </p:spPr>
        <p:txBody>
          <a:bodyPr/>
          <a:lstStyle/>
          <a:p>
            <a:r>
              <a:rPr lang="en-US" b="1" dirty="0">
                <a:latin typeface="Courier New" panose="02070309020205020404" pitchFamily="49" charset="0"/>
                <a:cs typeface="Courier New" panose="02070309020205020404" pitchFamily="49" charset="0"/>
              </a:rPr>
              <a:t>++</a:t>
            </a:r>
            <a:r>
              <a:rPr lang="en-US" dirty="0"/>
              <a:t> and </a:t>
            </a:r>
            <a:r>
              <a:rPr lang="en-US" b="1" dirty="0">
                <a:latin typeface="Courier New" panose="02070309020205020404" pitchFamily="49" charset="0"/>
                <a:cs typeface="Courier New" panose="02070309020205020404" pitchFamily="49" charset="0"/>
              </a:rPr>
              <a:t>--</a:t>
            </a:r>
            <a:r>
              <a:rPr lang="en-US" dirty="0"/>
              <a:t> are illegal, too</a:t>
            </a:r>
            <a:endParaRPr lang="en-IN" dirty="0"/>
          </a:p>
        </p:txBody>
      </p:sp>
      <p:pic>
        <p:nvPicPr>
          <p:cNvPr id="13" name="Content Placeholder 12" descr="Program code. In the code, the words in the variable names are merged. Line 1. popular Sport, plus, plus, semi-colon, forward slash, forward slash, illegal. Line 2. popular Sport, minus, minus, semi-colon, forward slash, forward slash, illegal.">
            <a:extLst>
              <a:ext uri="{FF2B5EF4-FFF2-40B4-BE49-F238E27FC236}">
                <a16:creationId xmlns:a16="http://schemas.microsoft.com/office/drawing/2014/main" id="{4D583E3A-E667-4336-87AE-104075DBCAFE}"/>
              </a:ext>
            </a:extLst>
          </p:cNvPr>
          <p:cNvPicPr>
            <a:picLocks noGrp="1" noChangeAspect="1"/>
          </p:cNvPicPr>
          <p:nvPr>
            <p:ph idx="13"/>
          </p:nvPr>
        </p:nvPicPr>
        <p:blipFill>
          <a:blip r:embed="rId3"/>
          <a:stretch>
            <a:fillRect/>
          </a:stretch>
        </p:blipFill>
        <p:spPr>
          <a:xfrm>
            <a:off x="417965" y="3415899"/>
            <a:ext cx="3552011" cy="726191"/>
          </a:xfrm>
        </p:spPr>
      </p:pic>
      <p:sp>
        <p:nvSpPr>
          <p:cNvPr id="8" name="Content Placeholder 7"/>
          <p:cNvSpPr>
            <a:spLocks noGrp="1"/>
          </p:cNvSpPr>
          <p:nvPr>
            <p:ph idx="14"/>
          </p:nvPr>
        </p:nvSpPr>
        <p:spPr>
          <a:xfrm>
            <a:off x="381000" y="4267200"/>
            <a:ext cx="8415338" cy="292388"/>
          </a:xfrm>
        </p:spPr>
        <p:txBody>
          <a:bodyPr/>
          <a:lstStyle/>
          <a:p>
            <a:r>
              <a:rPr lang="en-US" dirty="0"/>
              <a:t>The solution is applying the cast operator</a:t>
            </a:r>
            <a:endParaRPr lang="en-IN" dirty="0"/>
          </a:p>
        </p:txBody>
      </p:sp>
      <p:pic>
        <p:nvPicPr>
          <p:cNvPr id="15" name="Content Placeholder 14" descr="Program code. In the code, the words in the variable names are merged. Line 1. popular Sport, equals, FOOTBALL, semi-colon. Line 2. popular Sport, equals, static, underscore, cast, left angular bracket, sports, right angular bracket, left parenthesis, popular Sport, plus, 1, right parenthesis, semi-colon.">
            <a:extLst>
              <a:ext uri="{FF2B5EF4-FFF2-40B4-BE49-F238E27FC236}">
                <a16:creationId xmlns:a16="http://schemas.microsoft.com/office/drawing/2014/main" id="{7E6C0BF0-C5BE-4728-B62D-1B93125FDA07}"/>
              </a:ext>
            </a:extLst>
          </p:cNvPr>
          <p:cNvPicPr>
            <a:picLocks noGrp="1" noChangeAspect="1"/>
          </p:cNvPicPr>
          <p:nvPr>
            <p:ph idx="15"/>
          </p:nvPr>
        </p:nvPicPr>
        <p:blipFill>
          <a:blip r:embed="rId4"/>
          <a:stretch>
            <a:fillRect/>
          </a:stretch>
        </p:blipFill>
        <p:spPr>
          <a:xfrm>
            <a:off x="533400" y="4771579"/>
            <a:ext cx="6577800" cy="660174"/>
          </a:xfrm>
        </p:spPr>
      </p:pic>
    </p:spTree>
    <p:extLst>
      <p:ext uri="{BB962C8B-B14F-4D97-AF65-F5344CB8AC3E}">
        <p14:creationId xmlns:p14="http://schemas.microsoft.com/office/powerpoint/2010/main" val="35935764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mn-lt"/>
              </a:rPr>
              <a:t>Relational Operators</a:t>
            </a:r>
            <a:endParaRPr lang="en-IN" dirty="0">
              <a:latin typeface="+mn-lt"/>
            </a:endParaRPr>
          </a:p>
        </p:txBody>
      </p:sp>
      <p:sp>
        <p:nvSpPr>
          <p:cNvPr id="3" name="Content Placeholder 2"/>
          <p:cNvSpPr>
            <a:spLocks noGrp="1"/>
          </p:cNvSpPr>
          <p:nvPr>
            <p:ph idx="1"/>
          </p:nvPr>
        </p:nvSpPr>
        <p:spPr>
          <a:xfrm>
            <a:off x="365125" y="1538819"/>
            <a:ext cx="8415338" cy="292388"/>
          </a:xfrm>
        </p:spPr>
        <p:txBody>
          <a:bodyPr/>
          <a:lstStyle/>
          <a:p>
            <a:r>
              <a:rPr lang="en-US" altLang="en-US" dirty="0"/>
              <a:t>An enumeration type is an ordered set of values:</a:t>
            </a:r>
            <a:endParaRPr lang="en-IN" dirty="0"/>
          </a:p>
        </p:txBody>
      </p:sp>
      <p:sp>
        <p:nvSpPr>
          <p:cNvPr id="4" name="Content Placeholder 3"/>
          <p:cNvSpPr>
            <a:spLocks noGrp="1"/>
          </p:cNvSpPr>
          <p:nvPr>
            <p:ph idx="11"/>
          </p:nvPr>
        </p:nvSpPr>
        <p:spPr>
          <a:xfrm>
            <a:off x="381000" y="1955800"/>
            <a:ext cx="8415338" cy="830997"/>
          </a:xfrm>
        </p:spPr>
        <p:txBody>
          <a:bodyPr/>
          <a:lstStyle/>
          <a:p>
            <a:pPr marL="228600" lvl="1" indent="0">
              <a:lnSpc>
                <a:spcPct val="100000"/>
              </a:lnSpc>
              <a:buNone/>
            </a:pPr>
            <a:r>
              <a:rPr lang="en-US" altLang="en-US" b="1" dirty="0">
                <a:latin typeface="Courier New" panose="02070309020205020404" pitchFamily="49" charset="0"/>
                <a:cs typeface="Courier New" panose="02070309020205020404" pitchFamily="49" charset="0"/>
              </a:rPr>
              <a:t>FOOTBALL &lt;= SOCCER is </a:t>
            </a:r>
            <a:r>
              <a:rPr lang="en-US" altLang="en-US" b="1" dirty="0">
                <a:solidFill>
                  <a:srgbClr val="0070C0"/>
                </a:solidFill>
                <a:latin typeface="Courier New" panose="02070309020205020404" pitchFamily="49" charset="0"/>
                <a:cs typeface="Courier New" panose="02070309020205020404" pitchFamily="49" charset="0"/>
              </a:rPr>
              <a:t>true</a:t>
            </a:r>
          </a:p>
          <a:p>
            <a:pPr marL="228600" lvl="1" indent="0">
              <a:lnSpc>
                <a:spcPct val="100000"/>
              </a:lnSpc>
              <a:spcBef>
                <a:spcPts val="0"/>
              </a:spcBef>
              <a:buNone/>
            </a:pPr>
            <a:r>
              <a:rPr lang="en-US" altLang="en-US" b="1" dirty="0">
                <a:latin typeface="Courier New" panose="02070309020205020404" pitchFamily="49" charset="0"/>
                <a:cs typeface="Courier New" panose="02070309020205020404" pitchFamily="49" charset="0"/>
              </a:rPr>
              <a:t>HOCKEY &gt; BASKETBALL is </a:t>
            </a:r>
            <a:r>
              <a:rPr lang="en-US" altLang="en-US" b="1" dirty="0">
                <a:solidFill>
                  <a:srgbClr val="0070C0"/>
                </a:solidFill>
                <a:latin typeface="Courier New" panose="02070309020205020404" pitchFamily="49" charset="0"/>
                <a:cs typeface="Courier New" panose="02070309020205020404" pitchFamily="49" charset="0"/>
              </a:rPr>
              <a:t>true</a:t>
            </a:r>
          </a:p>
          <a:p>
            <a:pPr marL="228600" lvl="1" indent="0">
              <a:lnSpc>
                <a:spcPct val="100000"/>
              </a:lnSpc>
              <a:spcBef>
                <a:spcPts val="0"/>
              </a:spcBef>
              <a:buNone/>
            </a:pPr>
            <a:r>
              <a:rPr lang="en-US" altLang="en-US" b="1" dirty="0">
                <a:latin typeface="Courier New" panose="02070309020205020404" pitchFamily="49" charset="0"/>
                <a:cs typeface="Courier New" panose="02070309020205020404" pitchFamily="49" charset="0"/>
              </a:rPr>
              <a:t>BASEBALL &lt; FOOTBALL is </a:t>
            </a:r>
            <a:r>
              <a:rPr lang="en-US" altLang="en-US" b="1" dirty="0">
                <a:solidFill>
                  <a:srgbClr val="0070C0"/>
                </a:solidFill>
                <a:latin typeface="Courier New" panose="02070309020205020404" pitchFamily="49" charset="0"/>
                <a:cs typeface="Courier New" panose="02070309020205020404" pitchFamily="49" charset="0"/>
              </a:rPr>
              <a:t>false</a:t>
            </a:r>
            <a:endParaRPr lang="en-IN" dirty="0">
              <a:solidFill>
                <a:srgbClr val="0070C0"/>
              </a:solidFill>
            </a:endParaRPr>
          </a:p>
        </p:txBody>
      </p:sp>
      <p:sp>
        <p:nvSpPr>
          <p:cNvPr id="6" name="Content Placeholder 5"/>
          <p:cNvSpPr>
            <a:spLocks noGrp="1"/>
          </p:cNvSpPr>
          <p:nvPr>
            <p:ph idx="12"/>
          </p:nvPr>
        </p:nvSpPr>
        <p:spPr>
          <a:xfrm>
            <a:off x="381000" y="3124200"/>
            <a:ext cx="8415338" cy="292388"/>
          </a:xfrm>
        </p:spPr>
        <p:txBody>
          <a:bodyPr/>
          <a:lstStyle/>
          <a:p>
            <a:r>
              <a:rPr lang="en-US" altLang="en-US" dirty="0"/>
              <a:t>An enumeration type is an integral data type and can be used in loops:</a:t>
            </a:r>
            <a:endParaRPr lang="en-IN" dirty="0"/>
          </a:p>
        </p:txBody>
      </p:sp>
      <p:pic>
        <p:nvPicPr>
          <p:cNvPr id="9" name="Content Placeholder 8" descr="Program code. In the code, the words in the variable names are merged. Line 1. for, left parenthesis, my Sport, equals, BASKETBALL, semi-colon, my Sport, less than, equals, SOCCER, semi-colon, my Sport, equals. Line 2. Indented once, static, underscore, cast, left angular bracket, sports, right angular bracket, left parenthesis, my Sport, plus, 1, right parenthesis, right parenthesis. Line 3. period. Line 4. period. Line 5. period. Line 6. This for loop has five iterations.">
            <a:extLst>
              <a:ext uri="{FF2B5EF4-FFF2-40B4-BE49-F238E27FC236}">
                <a16:creationId xmlns:a16="http://schemas.microsoft.com/office/drawing/2014/main" id="{46AB2116-4B6C-404E-9BDD-673CC88A7414}"/>
              </a:ext>
            </a:extLst>
          </p:cNvPr>
          <p:cNvPicPr>
            <a:picLocks noGrp="1" noChangeAspect="1"/>
          </p:cNvPicPr>
          <p:nvPr>
            <p:ph idx="13"/>
          </p:nvPr>
        </p:nvPicPr>
        <p:blipFill>
          <a:blip r:embed="rId2"/>
          <a:stretch>
            <a:fillRect/>
          </a:stretch>
        </p:blipFill>
        <p:spPr>
          <a:xfrm>
            <a:off x="457200" y="3753991"/>
            <a:ext cx="6783481" cy="1535791"/>
          </a:xfrm>
        </p:spPr>
      </p:pic>
    </p:spTree>
    <p:extLst>
      <p:ext uri="{BB962C8B-B14F-4D97-AF65-F5344CB8AC3E}">
        <p14:creationId xmlns:p14="http://schemas.microsoft.com/office/powerpoint/2010/main" val="3548168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mn-lt"/>
              </a:rPr>
              <a:t>Input /Output of Enumeration Types</a:t>
            </a:r>
            <a:endParaRPr lang="en-IN" dirty="0">
              <a:latin typeface="+mn-lt"/>
            </a:endParaRPr>
          </a:p>
        </p:txBody>
      </p:sp>
      <p:sp>
        <p:nvSpPr>
          <p:cNvPr id="3" name="Content Placeholder 2"/>
          <p:cNvSpPr>
            <a:spLocks noGrp="1"/>
          </p:cNvSpPr>
          <p:nvPr>
            <p:ph idx="1"/>
          </p:nvPr>
        </p:nvSpPr>
        <p:spPr>
          <a:xfrm>
            <a:off x="365125" y="1538818"/>
            <a:ext cx="8415338" cy="632481"/>
          </a:xfrm>
        </p:spPr>
        <p:txBody>
          <a:bodyPr/>
          <a:lstStyle/>
          <a:p>
            <a:r>
              <a:rPr lang="en-US" altLang="en-US" dirty="0"/>
              <a:t>An enumeration type cannot be input/output (directly)</a:t>
            </a:r>
          </a:p>
          <a:p>
            <a:pPr lvl="1"/>
            <a:r>
              <a:rPr lang="en-US" altLang="en-US" dirty="0"/>
              <a:t>Can input and output indirectly </a:t>
            </a:r>
            <a:r>
              <a:rPr lang="en-US" dirty="0"/>
              <a:t>– </a:t>
            </a:r>
            <a:r>
              <a:rPr lang="en-US" altLang="en-US" dirty="0"/>
              <a:t>refer to code segments below:</a:t>
            </a:r>
            <a:endParaRPr lang="en-IN" dirty="0"/>
          </a:p>
        </p:txBody>
      </p:sp>
      <p:pic>
        <p:nvPicPr>
          <p:cNvPr id="7" name="Content Placeholder 6" descr="Program code. In the code, the words in the variable names are merged. Line 1. enum courses, left brace, ALGEBRA, comma, BASIC, comma, PYTHON, comma, CPP, comma, PHILOSOPHY, comma. Line 2. Indented more than three times, ANALYSIS, comma, CHEMISTRY, comma, HISTORY, right brace, semi-colon. Line 3. courses registered, semi-colon. Line 4. switch, left parenthesis, ch 1, right parenthesis. Line 5. left brace. Line 6. case, left single quotation mark, a, right single quotation mark, colon. Line 7. Indented once, if, left parenthesis, ch 2, equals, equals, left single quotation mark, 1, right single quotation mark, right parenthesis. Line 8. Indented twice, registered, equals, ALGEBRA, colon. Line 9. Indented once, else. Line 10. Indented twice, registered, equals, ANALYSIS, semi-colon. Line 11. Indented once, break, semi-colon.">
            <a:extLst>
              <a:ext uri="{FF2B5EF4-FFF2-40B4-BE49-F238E27FC236}">
                <a16:creationId xmlns:a16="http://schemas.microsoft.com/office/drawing/2014/main" id="{0FAD21BC-EB69-4849-8478-035FE5D37446}"/>
              </a:ext>
            </a:extLst>
          </p:cNvPr>
          <p:cNvPicPr>
            <a:picLocks noGrp="1" noChangeAspect="1"/>
          </p:cNvPicPr>
          <p:nvPr>
            <p:ph idx="11"/>
          </p:nvPr>
        </p:nvPicPr>
        <p:blipFill>
          <a:blip r:embed="rId2"/>
          <a:stretch>
            <a:fillRect/>
          </a:stretch>
        </p:blipFill>
        <p:spPr>
          <a:xfrm>
            <a:off x="756098" y="2419632"/>
            <a:ext cx="6101902" cy="2803189"/>
          </a:xfrm>
        </p:spPr>
      </p:pic>
    </p:spTree>
    <p:extLst>
      <p:ext uri="{BB962C8B-B14F-4D97-AF65-F5344CB8AC3E}">
        <p14:creationId xmlns:p14="http://schemas.microsoft.com/office/powerpoint/2010/main" val="18265293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4"/>
          <p:cNvSpPr>
            <a:spLocks noGrp="1" noChangeArrowheads="1"/>
          </p:cNvSpPr>
          <p:nvPr>
            <p:ph type="title"/>
          </p:nvPr>
        </p:nvSpPr>
        <p:spPr/>
        <p:txBody>
          <a:bodyPr/>
          <a:lstStyle/>
          <a:p>
            <a:pPr eaLnBrk="1" hangingPunct="1"/>
            <a:r>
              <a:rPr lang="en-US" altLang="en-US" dirty="0">
                <a:latin typeface="+mn-lt"/>
              </a:rPr>
              <a:t>Functions and Enumeration Types</a:t>
            </a:r>
          </a:p>
        </p:txBody>
      </p:sp>
      <p:sp>
        <p:nvSpPr>
          <p:cNvPr id="30723" name="Rectangle 5"/>
          <p:cNvSpPr>
            <a:spLocks noGrp="1" noChangeArrowheads="1"/>
          </p:cNvSpPr>
          <p:nvPr>
            <p:ph idx="1"/>
          </p:nvPr>
        </p:nvSpPr>
        <p:spPr>
          <a:xfrm>
            <a:off x="365125" y="1538819"/>
            <a:ext cx="8415338" cy="1204382"/>
          </a:xfrm>
        </p:spPr>
        <p:txBody>
          <a:bodyPr/>
          <a:lstStyle/>
          <a:p>
            <a:pPr eaLnBrk="1" hangingPunct="1"/>
            <a:r>
              <a:rPr lang="en-US" altLang="en-US" dirty="0"/>
              <a:t>Enumeration types can be passed as parameters to functions either by value or by reference</a:t>
            </a:r>
          </a:p>
          <a:p>
            <a:pPr eaLnBrk="1" hangingPunct="1"/>
            <a:r>
              <a:rPr lang="en-US" altLang="en-US" dirty="0"/>
              <a:t>A function can return a value of the enumeration type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mn-lt"/>
              </a:rPr>
              <a:t>Declaring Variables When Defining the Enumeration Type</a:t>
            </a:r>
            <a:endParaRPr lang="en-IN" dirty="0">
              <a:latin typeface="+mn-lt"/>
            </a:endParaRPr>
          </a:p>
        </p:txBody>
      </p:sp>
      <p:sp>
        <p:nvSpPr>
          <p:cNvPr id="3" name="Content Placeholder 2"/>
          <p:cNvSpPr>
            <a:spLocks noGrp="1"/>
          </p:cNvSpPr>
          <p:nvPr>
            <p:ph idx="1"/>
          </p:nvPr>
        </p:nvSpPr>
        <p:spPr>
          <a:xfrm>
            <a:off x="365125" y="1538818"/>
            <a:ext cx="8415338" cy="584775"/>
          </a:xfrm>
        </p:spPr>
        <p:txBody>
          <a:bodyPr/>
          <a:lstStyle/>
          <a:p>
            <a:r>
              <a:rPr lang="en-US" altLang="en-US" dirty="0"/>
              <a:t>Can declare variables of an enumeration type when you define an enumeration type:</a:t>
            </a:r>
            <a:endParaRPr lang="en-IN" dirty="0"/>
          </a:p>
        </p:txBody>
      </p:sp>
      <p:sp>
        <p:nvSpPr>
          <p:cNvPr id="4" name="Content Placeholder 3"/>
          <p:cNvSpPr>
            <a:spLocks noGrp="1"/>
          </p:cNvSpPr>
          <p:nvPr>
            <p:ph idx="11"/>
          </p:nvPr>
        </p:nvSpPr>
        <p:spPr>
          <a:xfrm>
            <a:off x="381000" y="2362200"/>
            <a:ext cx="8415338" cy="296235"/>
          </a:xfrm>
        </p:spPr>
        <p:txBody>
          <a:bodyPr/>
          <a:lstStyle/>
          <a:p>
            <a:pPr marL="230188" indent="0">
              <a:buNone/>
            </a:pPr>
            <a:r>
              <a:rPr lang="en-US" b="1" dirty="0">
                <a:solidFill>
                  <a:srgbClr val="0070C0"/>
                </a:solidFill>
                <a:latin typeface="Courier New" panose="02070309020205020404" pitchFamily="49" charset="0"/>
                <a:cs typeface="Courier New" panose="02070309020205020404" pitchFamily="49" charset="0"/>
              </a:rPr>
              <a:t>enum </a:t>
            </a:r>
            <a:r>
              <a:rPr lang="en-US" b="1" dirty="0">
                <a:latin typeface="Courier New" panose="02070309020205020404" pitchFamily="49" charset="0"/>
                <a:cs typeface="Courier New" panose="02070309020205020404" pitchFamily="49" charset="0"/>
              </a:rPr>
              <a:t>grades {A, B, C, D, F} </a:t>
            </a:r>
            <a:r>
              <a:rPr lang="en-US" b="1" dirty="0" err="1">
                <a:latin typeface="Courier New" panose="02070309020205020404" pitchFamily="49" charset="0"/>
                <a:cs typeface="Courier New" panose="02070309020205020404" pitchFamily="49" charset="0"/>
              </a:rPr>
              <a:t>courseGrade</a:t>
            </a:r>
            <a:r>
              <a:rPr lang="en-US" b="1" dirty="0">
                <a:latin typeface="Courier New" panose="02070309020205020404" pitchFamily="49" charset="0"/>
                <a:cs typeface="Courier New" panose="02070309020205020404" pitchFamily="49" charset="0"/>
              </a:rPr>
              <a:t>;</a:t>
            </a:r>
            <a:endParaRPr lang="en-US" alt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0381017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mn-lt"/>
              </a:rPr>
              <a:t>Anonymous Data Types (1 of 2)</a:t>
            </a:r>
            <a:endParaRPr lang="en-IN" dirty="0">
              <a:latin typeface="+mn-lt"/>
            </a:endParaRPr>
          </a:p>
        </p:txBody>
      </p:sp>
      <p:sp>
        <p:nvSpPr>
          <p:cNvPr id="3" name="Content Placeholder 2"/>
          <p:cNvSpPr>
            <a:spLocks noGrp="1"/>
          </p:cNvSpPr>
          <p:nvPr>
            <p:ph idx="1"/>
          </p:nvPr>
        </p:nvSpPr>
        <p:spPr>
          <a:xfrm>
            <a:off x="365125" y="1538818"/>
            <a:ext cx="8415338" cy="1031051"/>
          </a:xfrm>
        </p:spPr>
        <p:txBody>
          <a:bodyPr/>
          <a:lstStyle/>
          <a:p>
            <a:r>
              <a:rPr lang="en-US" altLang="en-US" u="sng" dirty="0"/>
              <a:t>Anonymous type</a:t>
            </a:r>
            <a:r>
              <a:rPr lang="en-US" altLang="en-US" dirty="0"/>
              <a:t> values are directly specified in the declaration, with no type name</a:t>
            </a:r>
          </a:p>
          <a:p>
            <a:r>
              <a:rPr lang="en-US" altLang="en-US" dirty="0"/>
              <a:t>Example:</a:t>
            </a:r>
            <a:endParaRPr lang="en-IN" dirty="0"/>
          </a:p>
        </p:txBody>
      </p:sp>
      <p:sp>
        <p:nvSpPr>
          <p:cNvPr id="4" name="Content Placeholder 3"/>
          <p:cNvSpPr>
            <a:spLocks noGrp="1"/>
          </p:cNvSpPr>
          <p:nvPr>
            <p:ph idx="11"/>
          </p:nvPr>
        </p:nvSpPr>
        <p:spPr>
          <a:xfrm>
            <a:off x="381000" y="2717800"/>
            <a:ext cx="8415338" cy="266611"/>
          </a:xfrm>
        </p:spPr>
        <p:txBody>
          <a:bodyPr/>
          <a:lstStyle/>
          <a:p>
            <a:pPr marL="230188" indent="0">
              <a:buNone/>
            </a:pPr>
            <a:r>
              <a:rPr lang="en-US" sz="1800" b="1" dirty="0">
                <a:solidFill>
                  <a:srgbClr val="0070C0"/>
                </a:solidFill>
                <a:latin typeface="Courier New" panose="02070309020205020404" pitchFamily="49" charset="0"/>
                <a:cs typeface="Courier New" panose="02070309020205020404" pitchFamily="49" charset="0"/>
              </a:rPr>
              <a:t>enum </a:t>
            </a:r>
            <a:r>
              <a:rPr lang="en-US" sz="1800" b="1" dirty="0">
                <a:latin typeface="Courier New" panose="02070309020205020404" pitchFamily="49" charset="0"/>
                <a:cs typeface="Courier New" panose="02070309020205020404" pitchFamily="49" charset="0"/>
              </a:rPr>
              <a:t>{BASKETBALL, FOOTBALL, BASEBALL, HOCKEY} </a:t>
            </a:r>
            <a:r>
              <a:rPr lang="en-US" sz="1800" b="1" dirty="0" err="1">
                <a:latin typeface="Courier New" panose="02070309020205020404" pitchFamily="49" charset="0"/>
                <a:cs typeface="Courier New" panose="02070309020205020404" pitchFamily="49" charset="0"/>
              </a:rPr>
              <a:t>mySport</a:t>
            </a:r>
            <a:r>
              <a:rPr lang="en-US" sz="1800" b="1" dirty="0">
                <a:latin typeface="Courier New" panose="02070309020205020404" pitchFamily="49" charset="0"/>
                <a:cs typeface="Courier New" panose="02070309020205020404" pitchFamily="49" charset="0"/>
              </a:rPr>
              <a:t>;</a:t>
            </a:r>
            <a:endParaRPr lang="en-US" altLang="en-US" sz="1800" dirty="0"/>
          </a:p>
        </p:txBody>
      </p:sp>
    </p:spTree>
    <p:extLst>
      <p:ext uri="{BB962C8B-B14F-4D97-AF65-F5344CB8AC3E}">
        <p14:creationId xmlns:p14="http://schemas.microsoft.com/office/powerpoint/2010/main" val="17836198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mn-lt"/>
              </a:rPr>
              <a:t>Anonymous Data Types (2 of 2)</a:t>
            </a:r>
            <a:endParaRPr lang="en-IN" dirty="0">
              <a:latin typeface="+mn-lt"/>
            </a:endParaRPr>
          </a:p>
        </p:txBody>
      </p:sp>
      <p:sp>
        <p:nvSpPr>
          <p:cNvPr id="3" name="Content Placeholder 2"/>
          <p:cNvSpPr>
            <a:spLocks noGrp="1"/>
          </p:cNvSpPr>
          <p:nvPr>
            <p:ph idx="1"/>
          </p:nvPr>
        </p:nvSpPr>
        <p:spPr>
          <a:xfrm>
            <a:off x="365125" y="1538819"/>
            <a:ext cx="8415338" cy="972574"/>
          </a:xfrm>
        </p:spPr>
        <p:txBody>
          <a:bodyPr/>
          <a:lstStyle/>
          <a:p>
            <a:pPr>
              <a:defRPr/>
            </a:pPr>
            <a:r>
              <a:rPr lang="en-US" dirty="0"/>
              <a:t>Drawbacks:</a:t>
            </a:r>
          </a:p>
          <a:p>
            <a:pPr lvl="1">
              <a:defRPr/>
            </a:pPr>
            <a:r>
              <a:rPr lang="en-US" dirty="0"/>
              <a:t>Cannot pass/return an anonymous type to/from a function</a:t>
            </a:r>
          </a:p>
          <a:p>
            <a:pPr lvl="1">
              <a:defRPr/>
            </a:pPr>
            <a:r>
              <a:rPr lang="en-US" dirty="0"/>
              <a:t>Values used in one type can be used in another, but are treated differently:</a:t>
            </a:r>
            <a:endParaRPr lang="en-IN" dirty="0"/>
          </a:p>
        </p:txBody>
      </p:sp>
      <p:sp>
        <p:nvSpPr>
          <p:cNvPr id="4" name="Content Placeholder 3"/>
          <p:cNvSpPr>
            <a:spLocks noGrp="1"/>
          </p:cNvSpPr>
          <p:nvPr>
            <p:ph idx="11"/>
          </p:nvPr>
        </p:nvSpPr>
        <p:spPr>
          <a:xfrm>
            <a:off x="381000" y="2616200"/>
            <a:ext cx="8415338" cy="492443"/>
          </a:xfrm>
        </p:spPr>
        <p:txBody>
          <a:bodyPr/>
          <a:lstStyle/>
          <a:p>
            <a:pPr marL="230188" indent="0">
              <a:lnSpc>
                <a:spcPct val="100000"/>
              </a:lnSpc>
              <a:spcBef>
                <a:spcPts val="600"/>
              </a:spcBef>
              <a:buNone/>
            </a:pPr>
            <a:r>
              <a:rPr lang="en-US" sz="1600" b="1" dirty="0">
                <a:solidFill>
                  <a:srgbClr val="0070C0"/>
                </a:solidFill>
                <a:latin typeface="Courier New" panose="02070309020205020404" pitchFamily="49" charset="0"/>
                <a:cs typeface="Courier New" panose="02070309020205020404" pitchFamily="49" charset="0"/>
              </a:rPr>
              <a:t>enum </a:t>
            </a:r>
            <a:r>
              <a:rPr lang="en-US" sz="1600" b="1" dirty="0">
                <a:latin typeface="Courier New" panose="02070309020205020404" pitchFamily="49" charset="0"/>
                <a:cs typeface="Courier New" panose="02070309020205020404" pitchFamily="49" charset="0"/>
              </a:rPr>
              <a:t>{ENGLISH, FRENCH, SPANISH, GERMAN, RUSSIAN} languages;</a:t>
            </a:r>
          </a:p>
          <a:p>
            <a:pPr marL="230188" indent="0">
              <a:lnSpc>
                <a:spcPct val="100000"/>
              </a:lnSpc>
              <a:spcBef>
                <a:spcPts val="0"/>
              </a:spcBef>
              <a:buNone/>
            </a:pPr>
            <a:r>
              <a:rPr lang="en-US" sz="1600" b="1" dirty="0">
                <a:solidFill>
                  <a:srgbClr val="0070C0"/>
                </a:solidFill>
                <a:latin typeface="Courier New" panose="02070309020205020404" pitchFamily="49" charset="0"/>
                <a:cs typeface="Courier New" panose="02070309020205020404" pitchFamily="49" charset="0"/>
              </a:rPr>
              <a:t>enum </a:t>
            </a:r>
            <a:r>
              <a:rPr lang="en-US" sz="1600" b="1" dirty="0">
                <a:latin typeface="Courier New" panose="02070309020205020404" pitchFamily="49" charset="0"/>
                <a:cs typeface="Courier New" panose="02070309020205020404" pitchFamily="49" charset="0"/>
              </a:rPr>
              <a:t>{ENGLISH, FRENCH, SPANISH, GERMAN, RUSSIAN} </a:t>
            </a:r>
            <a:r>
              <a:rPr lang="en-US" sz="1600" b="1" dirty="0" err="1">
                <a:latin typeface="Courier New" panose="02070309020205020404" pitchFamily="49" charset="0"/>
                <a:cs typeface="Courier New" panose="02070309020205020404" pitchFamily="49" charset="0"/>
              </a:rPr>
              <a:t>foreignLanguages</a:t>
            </a:r>
            <a:r>
              <a:rPr lang="en-US" sz="1600" b="1" dirty="0">
                <a:latin typeface="Courier New" panose="02070309020205020404" pitchFamily="49" charset="0"/>
                <a:cs typeface="Courier New" panose="02070309020205020404" pitchFamily="49" charset="0"/>
              </a:rPr>
              <a:t>;</a:t>
            </a:r>
            <a:endParaRPr lang="en-IN" sz="1600" dirty="0"/>
          </a:p>
        </p:txBody>
      </p:sp>
      <p:sp>
        <p:nvSpPr>
          <p:cNvPr id="6" name="Content Placeholder 5"/>
          <p:cNvSpPr>
            <a:spLocks noGrp="1"/>
          </p:cNvSpPr>
          <p:nvPr>
            <p:ph idx="12"/>
          </p:nvPr>
        </p:nvSpPr>
        <p:spPr>
          <a:xfrm>
            <a:off x="368300" y="3429000"/>
            <a:ext cx="8415338" cy="263149"/>
          </a:xfrm>
        </p:spPr>
        <p:txBody>
          <a:bodyPr/>
          <a:lstStyle/>
          <a:p>
            <a:pPr lvl="1">
              <a:buClr>
                <a:srgbClr val="0D3857"/>
              </a:buClr>
              <a:defRPr/>
            </a:pPr>
            <a:r>
              <a:rPr lang="en-US" dirty="0">
                <a:solidFill>
                  <a:srgbClr val="000000">
                    <a:lumMod val="75000"/>
                    <a:lumOff val="25000"/>
                  </a:srgbClr>
                </a:solidFill>
              </a:rPr>
              <a:t>This statement is illegal:</a:t>
            </a:r>
          </a:p>
        </p:txBody>
      </p:sp>
      <p:pic>
        <p:nvPicPr>
          <p:cNvPr id="10" name="Content Placeholder 9" descr="languages equals foreign Languages semi-colon forward slash forward slash Illegal">
            <a:extLst>
              <a:ext uri="{FF2B5EF4-FFF2-40B4-BE49-F238E27FC236}">
                <a16:creationId xmlns:a16="http://schemas.microsoft.com/office/drawing/2014/main" id="{59E5C428-2BAB-4DA4-B29D-A02D220836D0}"/>
              </a:ext>
            </a:extLst>
          </p:cNvPr>
          <p:cNvPicPr>
            <a:picLocks noGrp="1" noChangeAspect="1"/>
          </p:cNvPicPr>
          <p:nvPr>
            <p:ph idx="13"/>
          </p:nvPr>
        </p:nvPicPr>
        <p:blipFill>
          <a:blip r:embed="rId2"/>
          <a:stretch>
            <a:fillRect/>
          </a:stretch>
        </p:blipFill>
        <p:spPr>
          <a:xfrm>
            <a:off x="685800" y="3872787"/>
            <a:ext cx="4920742" cy="419042"/>
          </a:xfrm>
          <a:prstGeom prst="rect">
            <a:avLst/>
          </a:prstGeom>
        </p:spPr>
      </p:pic>
      <p:sp>
        <p:nvSpPr>
          <p:cNvPr id="8" name="Content Placeholder 7"/>
          <p:cNvSpPr>
            <a:spLocks noGrp="1"/>
          </p:cNvSpPr>
          <p:nvPr>
            <p:ph idx="14"/>
          </p:nvPr>
        </p:nvSpPr>
        <p:spPr>
          <a:xfrm>
            <a:off x="381000" y="4394200"/>
            <a:ext cx="8415338" cy="584775"/>
          </a:xfrm>
        </p:spPr>
        <p:txBody>
          <a:bodyPr/>
          <a:lstStyle/>
          <a:p>
            <a:r>
              <a:rPr lang="en-US" dirty="0"/>
              <a:t>Best practices: to avoid confusion, define an enumeration type first, then declare variables</a:t>
            </a:r>
            <a:endParaRPr lang="en-IN" dirty="0"/>
          </a:p>
        </p:txBody>
      </p:sp>
    </p:spTree>
    <p:extLst>
      <p:ext uri="{BB962C8B-B14F-4D97-AF65-F5344CB8AC3E}">
        <p14:creationId xmlns:p14="http://schemas.microsoft.com/office/powerpoint/2010/main" val="1868165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04142"/>
            <a:ext cx="8026400" cy="300467"/>
          </a:xfrm>
        </p:spPr>
        <p:txBody>
          <a:bodyPr/>
          <a:lstStyle/>
          <a:p>
            <a:r>
              <a:rPr lang="en-US" altLang="en-US" dirty="0">
                <a:latin typeface="Courier New" pitchFamily="49" charset="0"/>
              </a:rPr>
              <a:t>typedef</a:t>
            </a:r>
            <a:r>
              <a:rPr lang="en-US" altLang="en-US" dirty="0"/>
              <a:t> </a:t>
            </a:r>
            <a:r>
              <a:rPr lang="en-US" altLang="en-US" dirty="0">
                <a:latin typeface="+mn-lt"/>
              </a:rPr>
              <a:t>Statement (1 of 2)</a:t>
            </a:r>
            <a:endParaRPr lang="en-IN" dirty="0">
              <a:latin typeface="+mn-lt"/>
            </a:endParaRPr>
          </a:p>
        </p:txBody>
      </p:sp>
      <p:sp>
        <p:nvSpPr>
          <p:cNvPr id="3" name="Content Placeholder 2"/>
          <p:cNvSpPr>
            <a:spLocks noGrp="1"/>
          </p:cNvSpPr>
          <p:nvPr>
            <p:ph idx="1"/>
          </p:nvPr>
        </p:nvSpPr>
        <p:spPr>
          <a:xfrm>
            <a:off x="365125" y="1538819"/>
            <a:ext cx="8415338" cy="742511"/>
          </a:xfrm>
        </p:spPr>
        <p:txBody>
          <a:bodyPr/>
          <a:lstStyle/>
          <a:p>
            <a:r>
              <a:rPr lang="en-US" altLang="en-US" dirty="0"/>
              <a:t>The </a:t>
            </a:r>
            <a:r>
              <a:rPr lang="en-US" altLang="en-US" b="1" u="sng" dirty="0">
                <a:latin typeface="Courier New" pitchFamily="49" charset="0"/>
              </a:rPr>
              <a:t>typedef</a:t>
            </a:r>
            <a:r>
              <a:rPr lang="en-US" altLang="en-US" u="sng" dirty="0">
                <a:latin typeface="Courier New" panose="02070309020205020404" pitchFamily="49" charset="0"/>
                <a:cs typeface="Courier New" panose="02070309020205020404" pitchFamily="49" charset="0"/>
              </a:rPr>
              <a:t> </a:t>
            </a:r>
            <a:r>
              <a:rPr lang="en-US" altLang="en-US" u="sng" dirty="0"/>
              <a:t>statement</a:t>
            </a:r>
            <a:r>
              <a:rPr lang="en-US" altLang="en-US" dirty="0"/>
              <a:t> is used to create synonyms or aliases to a data type</a:t>
            </a:r>
          </a:p>
          <a:p>
            <a:r>
              <a:rPr lang="en-US" altLang="en-US" dirty="0"/>
              <a:t>The syntax of the </a:t>
            </a:r>
            <a:r>
              <a:rPr lang="en-US" altLang="en-US" b="1" dirty="0">
                <a:latin typeface="Courier New" panose="02070309020205020404" pitchFamily="49" charset="0"/>
                <a:cs typeface="Courier New" panose="02070309020205020404" pitchFamily="49" charset="0"/>
              </a:rPr>
              <a:t>typedef</a:t>
            </a:r>
            <a:r>
              <a:rPr lang="en-US" altLang="en-US" dirty="0"/>
              <a:t> statement is:	</a:t>
            </a:r>
            <a:endParaRPr lang="en-IN" dirty="0"/>
          </a:p>
        </p:txBody>
      </p:sp>
      <p:pic>
        <p:nvPicPr>
          <p:cNvPr id="5122" name="Content Placeholder 3" descr="typedef existingTypeName newTypeName;"/>
          <p:cNvPicPr>
            <a:picLocks noGrp="1" noChangeAspect="1" noChangeArrowheads="1"/>
          </p:cNvPicPr>
          <p:nvPr>
            <p:ph idx="11"/>
          </p:nvPr>
        </p:nvPicPr>
        <p:blipFill>
          <a:blip r:embed="rId2">
            <a:extLst>
              <a:ext uri="{28A0092B-C50C-407E-A947-70E740481C1C}">
                <a14:useLocalDpi xmlns:a14="http://schemas.microsoft.com/office/drawing/2010/main" val="0"/>
              </a:ext>
            </a:extLst>
          </a:blip>
          <a:srcRect/>
          <a:stretch>
            <a:fillRect/>
          </a:stretch>
        </p:blipFill>
        <p:spPr bwMode="auto">
          <a:xfrm>
            <a:off x="685800" y="2438400"/>
            <a:ext cx="4846740" cy="4816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Content Placeholder 5"/>
          <p:cNvSpPr>
            <a:spLocks noGrp="1"/>
          </p:cNvSpPr>
          <p:nvPr>
            <p:ph idx="12"/>
          </p:nvPr>
        </p:nvSpPr>
        <p:spPr>
          <a:xfrm>
            <a:off x="381000" y="3048000"/>
            <a:ext cx="8415338" cy="632481"/>
          </a:xfrm>
        </p:spPr>
        <p:txBody>
          <a:bodyPr/>
          <a:lstStyle/>
          <a:p>
            <a:r>
              <a:rPr lang="en-US" altLang="en-US" b="1" dirty="0">
                <a:latin typeface="Courier New" pitchFamily="49" charset="0"/>
              </a:rPr>
              <a:t>typedef</a:t>
            </a:r>
            <a:r>
              <a:rPr lang="en-US" altLang="en-US" dirty="0"/>
              <a:t> does not create any new data types</a:t>
            </a:r>
          </a:p>
          <a:p>
            <a:pPr lvl="1"/>
            <a:r>
              <a:rPr lang="en-US" altLang="en-US" dirty="0"/>
              <a:t>Only creates an alias to an existing data type</a:t>
            </a:r>
            <a:endParaRPr lang="en-IN" dirty="0"/>
          </a:p>
        </p:txBody>
      </p:sp>
    </p:spTree>
    <p:extLst>
      <p:ext uri="{BB962C8B-B14F-4D97-AF65-F5344CB8AC3E}">
        <p14:creationId xmlns:p14="http://schemas.microsoft.com/office/powerpoint/2010/main" val="24803508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04142"/>
            <a:ext cx="8026400" cy="300467"/>
          </a:xfrm>
        </p:spPr>
        <p:txBody>
          <a:bodyPr/>
          <a:lstStyle/>
          <a:p>
            <a:r>
              <a:rPr lang="en-US" altLang="en-US" dirty="0">
                <a:latin typeface="Courier New" pitchFamily="49" charset="0"/>
              </a:rPr>
              <a:t>typedef</a:t>
            </a:r>
            <a:r>
              <a:rPr lang="en-US" altLang="en-US" dirty="0"/>
              <a:t> </a:t>
            </a:r>
            <a:r>
              <a:rPr lang="en-US" altLang="en-US" dirty="0">
                <a:latin typeface="+mn-lt"/>
              </a:rPr>
              <a:t>Statement (2 of 2)</a:t>
            </a:r>
            <a:endParaRPr lang="en-IN" dirty="0">
              <a:latin typeface="+mn-lt"/>
            </a:endParaRPr>
          </a:p>
        </p:txBody>
      </p:sp>
      <p:sp>
        <p:nvSpPr>
          <p:cNvPr id="3" name="Content Placeholder 2"/>
          <p:cNvSpPr>
            <a:spLocks noGrp="1"/>
          </p:cNvSpPr>
          <p:nvPr>
            <p:ph idx="1"/>
          </p:nvPr>
        </p:nvSpPr>
        <p:spPr>
          <a:xfrm>
            <a:off x="365125" y="1538819"/>
            <a:ext cx="8415338" cy="742511"/>
          </a:xfrm>
        </p:spPr>
        <p:txBody>
          <a:bodyPr/>
          <a:lstStyle/>
          <a:p>
            <a:r>
              <a:rPr lang="en-US" altLang="en-US" dirty="0"/>
              <a:t>The </a:t>
            </a:r>
            <a:r>
              <a:rPr lang="en-US" altLang="en-US" b="1" u="sng" dirty="0"/>
              <a:t>typedef</a:t>
            </a:r>
            <a:r>
              <a:rPr lang="en-US" altLang="en-US" u="sng" dirty="0">
                <a:cs typeface="Courier New" panose="02070309020205020404" pitchFamily="49" charset="0"/>
              </a:rPr>
              <a:t> </a:t>
            </a:r>
            <a:r>
              <a:rPr lang="en-US" altLang="en-US" u="sng" dirty="0"/>
              <a:t>statement</a:t>
            </a:r>
            <a:r>
              <a:rPr lang="en-US" altLang="en-US" dirty="0"/>
              <a:t> is used to create synonyms or aliases to a data type</a:t>
            </a:r>
          </a:p>
          <a:p>
            <a:r>
              <a:rPr lang="en-US" altLang="en-US" dirty="0"/>
              <a:t>The syntax of the </a:t>
            </a:r>
            <a:r>
              <a:rPr lang="en-US" altLang="en-US" b="1" dirty="0">
                <a:latin typeface="Courier New" panose="02070309020205020404" pitchFamily="49" charset="0"/>
                <a:cs typeface="Courier New" panose="02070309020205020404" pitchFamily="49" charset="0"/>
              </a:rPr>
              <a:t>typedef</a:t>
            </a:r>
            <a:r>
              <a:rPr lang="en-US" altLang="en-US" dirty="0"/>
              <a:t> statement is:</a:t>
            </a:r>
            <a:endParaRPr lang="en-IN" dirty="0"/>
          </a:p>
        </p:txBody>
      </p:sp>
      <p:pic>
        <p:nvPicPr>
          <p:cNvPr id="6146" name="Content Placeholder 3" descr="typedef existingTypeName newTypeName;"/>
          <p:cNvPicPr>
            <a:picLocks noGrp="1" noChangeAspect="1" noChangeArrowheads="1"/>
          </p:cNvPicPr>
          <p:nvPr>
            <p:ph idx="11"/>
          </p:nvPr>
        </p:nvPicPr>
        <p:blipFill>
          <a:blip r:embed="rId2">
            <a:extLst>
              <a:ext uri="{28A0092B-C50C-407E-A947-70E740481C1C}">
                <a14:useLocalDpi xmlns:a14="http://schemas.microsoft.com/office/drawing/2010/main" val="0"/>
              </a:ext>
            </a:extLst>
          </a:blip>
          <a:srcRect/>
          <a:stretch>
            <a:fillRect/>
          </a:stretch>
        </p:blipFill>
        <p:spPr bwMode="auto">
          <a:xfrm>
            <a:off x="685800" y="2362200"/>
            <a:ext cx="4846740" cy="4816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Content Placeholder 5"/>
          <p:cNvSpPr>
            <a:spLocks noGrp="1"/>
          </p:cNvSpPr>
          <p:nvPr>
            <p:ph idx="12"/>
          </p:nvPr>
        </p:nvSpPr>
        <p:spPr>
          <a:xfrm>
            <a:off x="355600" y="2971800"/>
            <a:ext cx="8415338" cy="632481"/>
          </a:xfrm>
        </p:spPr>
        <p:txBody>
          <a:bodyPr/>
          <a:lstStyle/>
          <a:p>
            <a:r>
              <a:rPr lang="en-US" altLang="en-US" b="1" dirty="0">
                <a:latin typeface="Courier New" pitchFamily="49" charset="0"/>
              </a:rPr>
              <a:t>typedef</a:t>
            </a:r>
            <a:r>
              <a:rPr lang="en-US" altLang="en-US" dirty="0"/>
              <a:t> does not create any new data types</a:t>
            </a:r>
          </a:p>
          <a:p>
            <a:pPr lvl="1"/>
            <a:r>
              <a:rPr lang="en-US" altLang="en-US" dirty="0"/>
              <a:t>Only creates an alias to an existing data type</a:t>
            </a:r>
            <a:endParaRPr lang="en-IN" dirty="0"/>
          </a:p>
        </p:txBody>
      </p:sp>
    </p:spTree>
    <p:extLst>
      <p:ext uri="{BB962C8B-B14F-4D97-AF65-F5344CB8AC3E}">
        <p14:creationId xmlns:p14="http://schemas.microsoft.com/office/powerpoint/2010/main" val="38127779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altLang="en-US" dirty="0">
                <a:latin typeface="+mn-lt"/>
              </a:rPr>
              <a:t>Objectives (1 of 2)</a:t>
            </a:r>
          </a:p>
        </p:txBody>
      </p:sp>
      <p:sp>
        <p:nvSpPr>
          <p:cNvPr id="17411" name="Rectangle 3"/>
          <p:cNvSpPr>
            <a:spLocks noGrp="1" noChangeArrowheads="1"/>
          </p:cNvSpPr>
          <p:nvPr>
            <p:ph idx="1"/>
          </p:nvPr>
        </p:nvSpPr>
        <p:spPr>
          <a:xfrm>
            <a:off x="365125" y="1538818"/>
            <a:ext cx="8415338" cy="2519151"/>
          </a:xfrm>
        </p:spPr>
        <p:txBody>
          <a:bodyPr/>
          <a:lstStyle/>
          <a:p>
            <a:pPr eaLnBrk="1" hangingPunct="1"/>
            <a:r>
              <a:rPr lang="en-US" altLang="en-US" dirty="0"/>
              <a:t>In this chapter, you will:</a:t>
            </a:r>
          </a:p>
          <a:p>
            <a:pPr lvl="1"/>
            <a:r>
              <a:rPr lang="en-US" altLang="en-US" dirty="0"/>
              <a:t>Learn how to create and manipulate your own simple data type</a:t>
            </a:r>
            <a:r>
              <a:rPr lang="en-US" dirty="0"/>
              <a:t>—</a:t>
            </a:r>
            <a:r>
              <a:rPr lang="en-US" altLang="en-US" dirty="0"/>
              <a:t>called the enumeration type</a:t>
            </a:r>
          </a:p>
          <a:p>
            <a:pPr lvl="1" eaLnBrk="1" hangingPunct="1"/>
            <a:r>
              <a:rPr lang="en-US" altLang="en-US" dirty="0"/>
              <a:t>Explore how the assignment statement, and arithmetic and relational operators work with </a:t>
            </a:r>
            <a:r>
              <a:rPr lang="en-US" altLang="en-US" b="1" dirty="0">
                <a:latin typeface="Courier New" pitchFamily="49" charset="0"/>
                <a:cs typeface="Courier New" pitchFamily="49" charset="0"/>
              </a:rPr>
              <a:t>enum</a:t>
            </a:r>
            <a:r>
              <a:rPr lang="en-US" altLang="en-US" dirty="0"/>
              <a:t> types</a:t>
            </a:r>
          </a:p>
          <a:p>
            <a:pPr lvl="1" eaLnBrk="1" hangingPunct="1"/>
            <a:r>
              <a:rPr lang="en-US" altLang="en-US" dirty="0"/>
              <a:t>Learn how to use </a:t>
            </a:r>
            <a:r>
              <a:rPr lang="en-US" altLang="en-US" b="1" dirty="0">
                <a:latin typeface="Courier New" pitchFamily="49" charset="0"/>
                <a:cs typeface="Courier New" pitchFamily="49" charset="0"/>
              </a:rPr>
              <a:t>for</a:t>
            </a:r>
            <a:r>
              <a:rPr lang="en-US" altLang="en-US" dirty="0"/>
              <a:t> loops with </a:t>
            </a:r>
            <a:r>
              <a:rPr lang="en-US" altLang="en-US" b="1" dirty="0">
                <a:latin typeface="Courier New" pitchFamily="49" charset="0"/>
                <a:cs typeface="Courier New" pitchFamily="49" charset="0"/>
              </a:rPr>
              <a:t>enum</a:t>
            </a:r>
            <a:r>
              <a:rPr lang="en-US" altLang="en-US" dirty="0"/>
              <a:t> types</a:t>
            </a:r>
          </a:p>
          <a:p>
            <a:pPr lvl="1" eaLnBrk="1" hangingPunct="1"/>
            <a:r>
              <a:rPr lang="en-US" altLang="en-US" dirty="0"/>
              <a:t>Learn how to input data into an </a:t>
            </a:r>
            <a:r>
              <a:rPr lang="en-US" altLang="en-US" b="1" dirty="0">
                <a:latin typeface="Courier New" pitchFamily="49" charset="0"/>
                <a:cs typeface="Courier New" pitchFamily="49" charset="0"/>
              </a:rPr>
              <a:t>enum</a:t>
            </a:r>
            <a:r>
              <a:rPr lang="en-US" altLang="en-US" dirty="0"/>
              <a:t> type</a:t>
            </a:r>
          </a:p>
          <a:p>
            <a:pPr lvl="1"/>
            <a:r>
              <a:rPr lang="en-US" altLang="en-US" dirty="0"/>
              <a:t>Learn how to output data stored in an </a:t>
            </a:r>
            <a:r>
              <a:rPr lang="en-US" altLang="en-US" b="1" dirty="0">
                <a:latin typeface="Courier New" pitchFamily="49" charset="0"/>
                <a:cs typeface="Courier New" pitchFamily="49" charset="0"/>
              </a:rPr>
              <a:t>enum</a:t>
            </a:r>
            <a:r>
              <a:rPr lang="en-US" altLang="en-US" dirty="0"/>
              <a:t> type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4"/>
          <p:cNvSpPr>
            <a:spLocks noGrp="1" noChangeArrowheads="1"/>
          </p:cNvSpPr>
          <p:nvPr>
            <p:ph type="title"/>
          </p:nvPr>
        </p:nvSpPr>
        <p:spPr/>
        <p:txBody>
          <a:bodyPr/>
          <a:lstStyle/>
          <a:p>
            <a:pPr eaLnBrk="1" hangingPunct="1"/>
            <a:r>
              <a:rPr lang="en-US" altLang="en-US" dirty="0">
                <a:latin typeface="+mn-lt"/>
              </a:rPr>
              <a:t>Namespaces (1 of 6)</a:t>
            </a:r>
          </a:p>
        </p:txBody>
      </p:sp>
      <p:sp>
        <p:nvSpPr>
          <p:cNvPr id="35843" name="Rectangle 5"/>
          <p:cNvSpPr>
            <a:spLocks noGrp="1" noChangeArrowheads="1"/>
          </p:cNvSpPr>
          <p:nvPr>
            <p:ph idx="1"/>
          </p:nvPr>
        </p:nvSpPr>
        <p:spPr>
          <a:xfrm>
            <a:off x="365125" y="1538818"/>
            <a:ext cx="8415338" cy="1585382"/>
          </a:xfrm>
        </p:spPr>
        <p:txBody>
          <a:bodyPr/>
          <a:lstStyle/>
          <a:p>
            <a:pPr eaLnBrk="1" hangingPunct="1"/>
            <a:r>
              <a:rPr lang="en-US" altLang="en-US" dirty="0"/>
              <a:t>ANSI/ISO standard C++ was officially approved in July 1998</a:t>
            </a:r>
          </a:p>
          <a:p>
            <a:pPr eaLnBrk="1" hangingPunct="1"/>
            <a:r>
              <a:rPr lang="en-US" altLang="en-US" dirty="0"/>
              <a:t>Most recent compilers are compatible with ANSI/ISO standard C++</a:t>
            </a:r>
          </a:p>
          <a:p>
            <a:pPr eaLnBrk="1" hangingPunct="1"/>
            <a:r>
              <a:rPr lang="en-US" altLang="en-US" dirty="0"/>
              <a:t>For the most part, standard C++ and ANSI/ISO standard C++ are the same</a:t>
            </a:r>
          </a:p>
          <a:p>
            <a:pPr lvl="1" eaLnBrk="1" hangingPunct="1"/>
            <a:r>
              <a:rPr lang="en-US" altLang="en-US" dirty="0"/>
              <a:t>However, ANSI/ISO Standard C++ has some features not available in Standard C++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altLang="en-US" dirty="0">
                <a:latin typeface="+mn-lt"/>
              </a:rPr>
              <a:t>Namespaces (2 of 6)</a:t>
            </a:r>
          </a:p>
        </p:txBody>
      </p:sp>
      <p:sp>
        <p:nvSpPr>
          <p:cNvPr id="36867" name="Rectangle 3"/>
          <p:cNvSpPr>
            <a:spLocks noGrp="1" noChangeArrowheads="1"/>
          </p:cNvSpPr>
          <p:nvPr>
            <p:ph idx="1"/>
          </p:nvPr>
        </p:nvSpPr>
        <p:spPr>
          <a:xfrm>
            <a:off x="365125" y="1538818"/>
            <a:ext cx="8415338" cy="2577629"/>
          </a:xfrm>
        </p:spPr>
        <p:txBody>
          <a:bodyPr/>
          <a:lstStyle/>
          <a:p>
            <a:pPr eaLnBrk="1" hangingPunct="1"/>
            <a:r>
              <a:rPr lang="en-US" altLang="en-US" dirty="0"/>
              <a:t>Global identifiers in a header file used in a program become global in the program </a:t>
            </a:r>
          </a:p>
          <a:p>
            <a:pPr lvl="1" eaLnBrk="1" hangingPunct="1"/>
            <a:r>
              <a:rPr lang="en-US" altLang="en-US" dirty="0"/>
              <a:t>A syntax error occurs if a program’s identifier has the same name as a global identifier in the header file</a:t>
            </a:r>
          </a:p>
          <a:p>
            <a:pPr eaLnBrk="1" hangingPunct="1"/>
            <a:r>
              <a:rPr lang="en-US" altLang="en-US" dirty="0"/>
              <a:t>The same problem can occur with third-party libraries</a:t>
            </a:r>
          </a:p>
          <a:p>
            <a:pPr lvl="1" eaLnBrk="1" hangingPunct="1"/>
            <a:r>
              <a:rPr lang="en-US" altLang="en-US" dirty="0"/>
              <a:t>Common solution: third-party vendors begin their global identifiers with </a:t>
            </a:r>
            <a:r>
              <a:rPr lang="en-US" altLang="en-US" dirty="0">
                <a:latin typeface="Courier New" panose="02070309020205020404" pitchFamily="49" charset="0"/>
                <a:cs typeface="Courier New" panose="02070309020205020404" pitchFamily="49" charset="0"/>
              </a:rPr>
              <a:t>_</a:t>
            </a:r>
            <a:r>
              <a:rPr lang="en-US" altLang="en-US" dirty="0"/>
              <a:t> (underscore) </a:t>
            </a:r>
          </a:p>
          <a:p>
            <a:pPr lvl="1"/>
            <a:r>
              <a:rPr lang="en-US" altLang="en-US" dirty="0"/>
              <a:t>Do not begin identifiers in your program with _</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mn-lt"/>
              </a:rPr>
              <a:t>Namespaces (3 of 6)</a:t>
            </a:r>
            <a:endParaRPr lang="en-IN" dirty="0">
              <a:latin typeface="+mn-lt"/>
            </a:endParaRPr>
          </a:p>
        </p:txBody>
      </p:sp>
      <p:sp>
        <p:nvSpPr>
          <p:cNvPr id="3" name="Content Placeholder 2"/>
          <p:cNvSpPr>
            <a:spLocks noGrp="1"/>
          </p:cNvSpPr>
          <p:nvPr>
            <p:ph idx="1"/>
          </p:nvPr>
        </p:nvSpPr>
        <p:spPr>
          <a:xfrm>
            <a:off x="365125" y="1538819"/>
            <a:ext cx="8415338" cy="1034899"/>
          </a:xfrm>
        </p:spPr>
        <p:txBody>
          <a:bodyPr/>
          <a:lstStyle/>
          <a:p>
            <a:r>
              <a:rPr lang="en-US" altLang="en-US" dirty="0"/>
              <a:t>ANSI/ISO Standard C++ attempts to solve this problem with the namespace mechanism</a:t>
            </a:r>
          </a:p>
          <a:p>
            <a:r>
              <a:rPr lang="en-US" dirty="0"/>
              <a:t>The general syntax of the statement </a:t>
            </a:r>
            <a:r>
              <a:rPr lang="en-US" b="1" dirty="0">
                <a:solidFill>
                  <a:srgbClr val="0070C0"/>
                </a:solidFill>
                <a:latin typeface="Courier New" panose="02070309020205020404" pitchFamily="49" charset="0"/>
                <a:cs typeface="Courier New" panose="02070309020205020404" pitchFamily="49" charset="0"/>
              </a:rPr>
              <a:t>namespace</a:t>
            </a:r>
            <a:r>
              <a:rPr lang="en-US" b="1" dirty="0"/>
              <a:t> </a:t>
            </a:r>
            <a:r>
              <a:rPr lang="en-US" dirty="0"/>
              <a:t>is:</a:t>
            </a:r>
            <a:endParaRPr lang="en-IN" dirty="0"/>
          </a:p>
        </p:txBody>
      </p:sp>
      <p:pic>
        <p:nvPicPr>
          <p:cNvPr id="7170" name="Content Placeholder 3" descr="namespace namespace_name&#10;{&#10;    members&#10;}"/>
          <p:cNvPicPr>
            <a:picLocks noGrp="1" noChangeAspect="1" noChangeArrowheads="1"/>
          </p:cNvPicPr>
          <p:nvPr>
            <p:ph idx="11"/>
          </p:nvPr>
        </p:nvPicPr>
        <p:blipFill>
          <a:blip r:embed="rId2">
            <a:extLst>
              <a:ext uri="{28A0092B-C50C-407E-A947-70E740481C1C}">
                <a14:useLocalDpi xmlns:a14="http://schemas.microsoft.com/office/drawing/2010/main" val="0"/>
              </a:ext>
            </a:extLst>
          </a:blip>
          <a:srcRect/>
          <a:stretch>
            <a:fillRect/>
          </a:stretch>
        </p:blipFill>
        <p:spPr bwMode="auto">
          <a:xfrm>
            <a:off x="690351" y="2664574"/>
            <a:ext cx="3252670" cy="1170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Content Placeholder 5"/>
          <p:cNvSpPr>
            <a:spLocks noGrp="1"/>
          </p:cNvSpPr>
          <p:nvPr>
            <p:ph idx="12"/>
          </p:nvPr>
        </p:nvSpPr>
        <p:spPr>
          <a:xfrm>
            <a:off x="381000" y="3962400"/>
            <a:ext cx="8415338" cy="529760"/>
          </a:xfrm>
        </p:spPr>
        <p:txBody>
          <a:bodyPr/>
          <a:lstStyle/>
          <a:p>
            <a:pPr marL="339725" lvl="2" indent="0">
              <a:spcBef>
                <a:spcPts val="1200"/>
              </a:spcBef>
              <a:buClr>
                <a:schemeClr val="accent2"/>
              </a:buClr>
              <a:buNone/>
            </a:pPr>
            <a:r>
              <a:rPr lang="en-US" altLang="en-US" sz="1800" dirty="0"/>
              <a:t>where </a:t>
            </a:r>
            <a:r>
              <a:rPr lang="en-US" altLang="en-US" sz="1800" b="1" dirty="0">
                <a:latin typeface="Courier New" panose="02070309020205020404" pitchFamily="49" charset="0"/>
                <a:cs typeface="Courier New" panose="02070309020205020404" pitchFamily="49" charset="0"/>
              </a:rPr>
              <a:t>members</a:t>
            </a:r>
            <a:r>
              <a:rPr lang="en-US" altLang="en-US" sz="1800" dirty="0"/>
              <a:t> consist of variable declarations, named constants, functions, or another </a:t>
            </a:r>
            <a:r>
              <a:rPr lang="en-US" altLang="en-US" sz="1800" b="1" dirty="0">
                <a:solidFill>
                  <a:srgbClr val="0070C0"/>
                </a:solidFill>
                <a:latin typeface="Courier New" panose="02070309020205020404" pitchFamily="49" charset="0"/>
                <a:cs typeface="Courier New" panose="02070309020205020404" pitchFamily="49" charset="0"/>
              </a:rPr>
              <a:t>namespace</a:t>
            </a:r>
          </a:p>
        </p:txBody>
      </p:sp>
    </p:spTree>
    <p:extLst>
      <p:ext uri="{BB962C8B-B14F-4D97-AF65-F5344CB8AC3E}">
        <p14:creationId xmlns:p14="http://schemas.microsoft.com/office/powerpoint/2010/main" val="35327195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F5271-B4A0-4C85-90FB-6D0639072122}"/>
              </a:ext>
            </a:extLst>
          </p:cNvPr>
          <p:cNvSpPr>
            <a:spLocks noGrp="1"/>
          </p:cNvSpPr>
          <p:nvPr>
            <p:ph type="title"/>
          </p:nvPr>
        </p:nvSpPr>
        <p:spPr/>
        <p:txBody>
          <a:bodyPr/>
          <a:lstStyle/>
          <a:p>
            <a:r>
              <a:rPr lang="en-US" altLang="en-US" dirty="0">
                <a:latin typeface="+mn-lt"/>
              </a:rPr>
              <a:t>Namespaces (4 of 6)</a:t>
            </a:r>
            <a:endParaRPr lang="en-US" dirty="0"/>
          </a:p>
        </p:txBody>
      </p:sp>
      <p:sp>
        <p:nvSpPr>
          <p:cNvPr id="3" name="Content Placeholder 2">
            <a:extLst>
              <a:ext uri="{FF2B5EF4-FFF2-40B4-BE49-F238E27FC236}">
                <a16:creationId xmlns:a16="http://schemas.microsoft.com/office/drawing/2014/main" id="{00455F67-3427-4D32-A151-F012D934604D}"/>
              </a:ext>
            </a:extLst>
          </p:cNvPr>
          <p:cNvSpPr>
            <a:spLocks noGrp="1"/>
          </p:cNvSpPr>
          <p:nvPr>
            <p:ph idx="1"/>
          </p:nvPr>
        </p:nvSpPr>
        <p:spPr>
          <a:xfrm>
            <a:off x="365125" y="1538819"/>
            <a:ext cx="8415338" cy="738664"/>
          </a:xfrm>
        </p:spPr>
        <p:txBody>
          <a:bodyPr/>
          <a:lstStyle/>
          <a:p>
            <a:pPr marL="0" indent="0">
              <a:buNone/>
            </a:pPr>
            <a:r>
              <a:rPr lang="en-IN" b="1" dirty="0">
                <a:solidFill>
                  <a:srgbClr val="002060"/>
                </a:solidFill>
              </a:rPr>
              <a:t>EXAMPLE 7-8</a:t>
            </a:r>
          </a:p>
          <a:p>
            <a:pPr marL="0" indent="0">
              <a:buNone/>
            </a:pPr>
            <a:r>
              <a:rPr lang="en-IN" dirty="0"/>
              <a:t>The statement: </a:t>
            </a:r>
          </a:p>
        </p:txBody>
      </p:sp>
      <p:pic>
        <p:nvPicPr>
          <p:cNvPr id="16" name="Content Placeholder 15" descr="Line 1: name space global type.&#10;Line 2: left brace.&#10;Line 3: const int N equals 10 semicolon.&#10;Line 4: const double RATE equals 7.50 semicolon&#10;Line 5: int count equals 0 semicolon.&#10;Line 6: void print result left parenthesis right parenthesis semicolon&#10;Line 7: right brace.">
            <a:extLst>
              <a:ext uri="{FF2B5EF4-FFF2-40B4-BE49-F238E27FC236}">
                <a16:creationId xmlns:a16="http://schemas.microsoft.com/office/drawing/2014/main" id="{D8685159-267D-4089-B25B-216F0F78FC08}"/>
              </a:ext>
            </a:extLst>
          </p:cNvPr>
          <p:cNvPicPr>
            <a:picLocks noGrp="1" noChangeAspect="1"/>
          </p:cNvPicPr>
          <p:nvPr>
            <p:ph idx="11"/>
          </p:nvPr>
        </p:nvPicPr>
        <p:blipFill>
          <a:blip r:embed="rId2"/>
          <a:stretch>
            <a:fillRect/>
          </a:stretch>
        </p:blipFill>
        <p:spPr>
          <a:xfrm>
            <a:off x="457200" y="2571797"/>
            <a:ext cx="3548769" cy="1714405"/>
          </a:xfrm>
          <a:prstGeom prst="rect">
            <a:avLst/>
          </a:prstGeom>
        </p:spPr>
      </p:pic>
      <p:sp>
        <p:nvSpPr>
          <p:cNvPr id="6" name="Content Placeholder 5">
            <a:extLst>
              <a:ext uri="{FF2B5EF4-FFF2-40B4-BE49-F238E27FC236}">
                <a16:creationId xmlns:a16="http://schemas.microsoft.com/office/drawing/2014/main" id="{DCCD51A1-5A50-480B-AF3E-F65303B1563C}"/>
              </a:ext>
            </a:extLst>
          </p:cNvPr>
          <p:cNvSpPr>
            <a:spLocks noGrp="1"/>
          </p:cNvSpPr>
          <p:nvPr>
            <p:ph idx="12"/>
          </p:nvPr>
        </p:nvSpPr>
        <p:spPr>
          <a:xfrm>
            <a:off x="381464" y="4592977"/>
            <a:ext cx="8415338" cy="588623"/>
          </a:xfrm>
        </p:spPr>
        <p:txBody>
          <a:bodyPr/>
          <a:lstStyle/>
          <a:p>
            <a:pPr marL="0" indent="0">
              <a:buNone/>
            </a:pPr>
            <a:r>
              <a:rPr lang="en-US" sz="2000" dirty="0"/>
              <a:t>defines </a:t>
            </a:r>
            <a:r>
              <a:rPr lang="en-US" sz="2000" b="1" dirty="0" err="1">
                <a:latin typeface="Courier New" pitchFamily="49" charset="0"/>
                <a:cs typeface="Courier New" pitchFamily="49" charset="0"/>
              </a:rPr>
              <a:t>globalType</a:t>
            </a:r>
            <a:r>
              <a:rPr lang="en-US" sz="2000" dirty="0"/>
              <a:t> to be a </a:t>
            </a:r>
            <a:r>
              <a:rPr lang="en-US" sz="2000" b="1" dirty="0">
                <a:solidFill>
                  <a:srgbClr val="0070C0"/>
                </a:solidFill>
                <a:latin typeface="Courier New" pitchFamily="49" charset="0"/>
                <a:cs typeface="Courier New" pitchFamily="49" charset="0"/>
              </a:rPr>
              <a:t>namespace</a:t>
            </a:r>
            <a:r>
              <a:rPr lang="en-US" sz="2000" dirty="0"/>
              <a:t> with four members: named constants </a:t>
            </a:r>
            <a:r>
              <a:rPr lang="en-US" sz="2000" b="1" dirty="0">
                <a:latin typeface="Courier New" pitchFamily="49" charset="0"/>
                <a:cs typeface="Courier New" pitchFamily="49" charset="0"/>
              </a:rPr>
              <a:t>N</a:t>
            </a:r>
            <a:r>
              <a:rPr lang="en-US" sz="2000" dirty="0"/>
              <a:t> and </a:t>
            </a:r>
            <a:r>
              <a:rPr lang="en-US" sz="2000" b="1" dirty="0">
                <a:latin typeface="Courier New" pitchFamily="49" charset="0"/>
                <a:cs typeface="Courier New" pitchFamily="49" charset="0"/>
              </a:rPr>
              <a:t>RATE</a:t>
            </a:r>
            <a:r>
              <a:rPr lang="en-US" sz="2000" dirty="0"/>
              <a:t>, the variable count, and the function </a:t>
            </a:r>
            <a:r>
              <a:rPr lang="en-US" sz="2000" b="1" dirty="0" err="1">
                <a:latin typeface="Courier New" pitchFamily="49" charset="0"/>
                <a:cs typeface="Courier New" pitchFamily="49" charset="0"/>
              </a:rPr>
              <a:t>printResult</a:t>
            </a:r>
            <a:r>
              <a:rPr lang="en-US" sz="2000" dirty="0"/>
              <a:t>.</a:t>
            </a:r>
            <a:endParaRPr lang="en-IN" sz="2000" dirty="0"/>
          </a:p>
        </p:txBody>
      </p:sp>
    </p:spTree>
    <p:extLst>
      <p:ext uri="{BB962C8B-B14F-4D97-AF65-F5344CB8AC3E}">
        <p14:creationId xmlns:p14="http://schemas.microsoft.com/office/powerpoint/2010/main" val="25709257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mn-lt"/>
              </a:rPr>
              <a:t>Namespaces (5 of 6)</a:t>
            </a:r>
            <a:endParaRPr lang="en-IN" dirty="0">
              <a:latin typeface="+mn-lt"/>
            </a:endParaRPr>
          </a:p>
        </p:txBody>
      </p:sp>
      <p:sp>
        <p:nvSpPr>
          <p:cNvPr id="3" name="Content Placeholder 2"/>
          <p:cNvSpPr>
            <a:spLocks noGrp="1"/>
          </p:cNvSpPr>
          <p:nvPr>
            <p:ph idx="1"/>
          </p:nvPr>
        </p:nvSpPr>
        <p:spPr>
          <a:xfrm>
            <a:off x="365125" y="1538819"/>
            <a:ext cx="8415338" cy="1082219"/>
          </a:xfrm>
        </p:spPr>
        <p:txBody>
          <a:bodyPr/>
          <a:lstStyle/>
          <a:p>
            <a:r>
              <a:rPr lang="en-US" altLang="en-US" dirty="0"/>
              <a:t>A </a:t>
            </a:r>
            <a:r>
              <a:rPr lang="en-US" altLang="en-US" b="1" dirty="0">
                <a:solidFill>
                  <a:srgbClr val="0070C0"/>
                </a:solidFill>
                <a:latin typeface="Courier New" pitchFamily="49" charset="0"/>
              </a:rPr>
              <a:t>namespace</a:t>
            </a:r>
            <a:r>
              <a:rPr lang="en-US" altLang="en-US" dirty="0"/>
              <a:t> member has scope local to the namespace</a:t>
            </a:r>
          </a:p>
          <a:p>
            <a:r>
              <a:rPr lang="en-US" altLang="en-US" dirty="0"/>
              <a:t>A </a:t>
            </a:r>
            <a:r>
              <a:rPr lang="en-US" altLang="en-US" b="1" dirty="0">
                <a:solidFill>
                  <a:srgbClr val="0070C0"/>
                </a:solidFill>
                <a:latin typeface="Courier New" pitchFamily="49" charset="0"/>
              </a:rPr>
              <a:t>namespace</a:t>
            </a:r>
            <a:r>
              <a:rPr lang="en-US" altLang="en-US" dirty="0"/>
              <a:t> member can be accessed outside the </a:t>
            </a:r>
            <a:r>
              <a:rPr lang="en-US" altLang="en-US" b="1" dirty="0">
                <a:solidFill>
                  <a:srgbClr val="0070C0"/>
                </a:solidFill>
                <a:latin typeface="Courier New" pitchFamily="49" charset="0"/>
              </a:rPr>
              <a:t>namespace</a:t>
            </a:r>
          </a:p>
          <a:p>
            <a:pPr lvl="1"/>
            <a:r>
              <a:rPr lang="en-US" dirty="0"/>
              <a:t>The general syntax for accessing a </a:t>
            </a:r>
            <a:r>
              <a:rPr lang="en-US" b="1" dirty="0">
                <a:solidFill>
                  <a:srgbClr val="0070C0"/>
                </a:solidFill>
                <a:latin typeface="Courier New" panose="02070309020205020404" pitchFamily="49" charset="0"/>
                <a:cs typeface="Courier New" panose="02070309020205020404" pitchFamily="49" charset="0"/>
              </a:rPr>
              <a:t>namespace</a:t>
            </a:r>
            <a:r>
              <a:rPr lang="en-US" b="1" dirty="0"/>
              <a:t> </a:t>
            </a:r>
            <a:r>
              <a:rPr lang="en-US" dirty="0"/>
              <a:t>member is:</a:t>
            </a:r>
            <a:endParaRPr lang="en-IN" dirty="0"/>
          </a:p>
        </p:txBody>
      </p:sp>
      <p:pic>
        <p:nvPicPr>
          <p:cNvPr id="8194" name="Content Placeholder 3" descr="namespace_name::identifier"/>
          <p:cNvPicPr>
            <a:picLocks noGrp="1" noChangeAspect="1" noChangeArrowheads="1"/>
          </p:cNvPicPr>
          <p:nvPr>
            <p:ph idx="11"/>
          </p:nvPr>
        </p:nvPicPr>
        <p:blipFill>
          <a:blip r:embed="rId2">
            <a:extLst>
              <a:ext uri="{28A0092B-C50C-407E-A947-70E740481C1C}">
                <a14:useLocalDpi xmlns:a14="http://schemas.microsoft.com/office/drawing/2010/main" val="0"/>
              </a:ext>
            </a:extLst>
          </a:blip>
          <a:srcRect/>
          <a:stretch>
            <a:fillRect/>
          </a:stretch>
        </p:blipFill>
        <p:spPr bwMode="auto">
          <a:xfrm>
            <a:off x="901700" y="2743200"/>
            <a:ext cx="3627434" cy="512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Content Placeholder 5"/>
          <p:cNvSpPr>
            <a:spLocks noGrp="1"/>
          </p:cNvSpPr>
          <p:nvPr>
            <p:ph idx="12"/>
          </p:nvPr>
        </p:nvSpPr>
        <p:spPr>
          <a:xfrm>
            <a:off x="381464" y="3505200"/>
            <a:ext cx="8415338" cy="266611"/>
          </a:xfrm>
        </p:spPr>
        <p:txBody>
          <a:bodyPr/>
          <a:lstStyle/>
          <a:p>
            <a:pPr lvl="1"/>
            <a:r>
              <a:rPr lang="en-US" dirty="0"/>
              <a:t>ANSI/ISO Standard C++ provides the use of the statement </a:t>
            </a:r>
            <a:r>
              <a:rPr lang="en-US" b="1" dirty="0">
                <a:solidFill>
                  <a:srgbClr val="0070C0"/>
                </a:solidFill>
                <a:latin typeface="Courier New" panose="02070309020205020404" pitchFamily="49" charset="0"/>
                <a:cs typeface="Courier New" panose="02070309020205020404" pitchFamily="49" charset="0"/>
              </a:rPr>
              <a:t>using</a:t>
            </a:r>
          </a:p>
        </p:txBody>
      </p:sp>
      <p:pic>
        <p:nvPicPr>
          <p:cNvPr id="10" name="Content Placeholder 6" descr="using namespace namespace_name;"/>
          <p:cNvPicPr>
            <a:picLocks noGrp="1" noChangeAspect="1" noChangeArrowheads="1"/>
          </p:cNvPicPr>
          <p:nvPr>
            <p:ph idx="13"/>
          </p:nvPr>
        </p:nvPicPr>
        <p:blipFill>
          <a:blip r:embed="rId3">
            <a:extLst>
              <a:ext uri="{28A0092B-C50C-407E-A947-70E740481C1C}">
                <a14:useLocalDpi xmlns:a14="http://schemas.microsoft.com/office/drawing/2010/main" val="0"/>
              </a:ext>
            </a:extLst>
          </a:blip>
          <a:srcRect/>
          <a:stretch>
            <a:fillRect/>
          </a:stretch>
        </p:blipFill>
        <p:spPr bwMode="auto">
          <a:xfrm>
            <a:off x="901700" y="3886200"/>
            <a:ext cx="4229100" cy="523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Lst>
        </p:spPr>
      </p:pic>
      <p:pic>
        <p:nvPicPr>
          <p:cNvPr id="11" name="Content Placeholder 7" descr="using namespace_name::identifier;"/>
          <p:cNvPicPr>
            <a:picLocks noGrp="1" noChangeAspect="1" noChangeArrowheads="1"/>
          </p:cNvPicPr>
          <p:nvPr>
            <p:ph idx="14"/>
          </p:nvPr>
        </p:nvPicPr>
        <p:blipFill>
          <a:blip r:embed="rId4">
            <a:extLst>
              <a:ext uri="{28A0092B-C50C-407E-A947-70E740481C1C}">
                <a14:useLocalDpi xmlns:a14="http://schemas.microsoft.com/office/drawing/2010/main" val="0"/>
              </a:ext>
            </a:extLst>
          </a:blip>
          <a:srcRect/>
          <a:stretch>
            <a:fillRect/>
          </a:stretch>
        </p:blipFill>
        <p:spPr bwMode="auto">
          <a:xfrm>
            <a:off x="901700" y="4521200"/>
            <a:ext cx="4467225" cy="552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Lst>
        </p:spPr>
      </p:pic>
    </p:spTree>
    <p:extLst>
      <p:ext uri="{BB962C8B-B14F-4D97-AF65-F5344CB8AC3E}">
        <p14:creationId xmlns:p14="http://schemas.microsoft.com/office/powerpoint/2010/main" val="12992872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mn-lt"/>
              </a:rPr>
              <a:t>Namespaces (6 of 6)</a:t>
            </a:r>
            <a:endParaRPr lang="en-IN" dirty="0">
              <a:latin typeface="+mn-lt"/>
            </a:endParaRPr>
          </a:p>
        </p:txBody>
      </p:sp>
      <p:sp>
        <p:nvSpPr>
          <p:cNvPr id="3" name="Content Placeholder 2"/>
          <p:cNvSpPr>
            <a:spLocks noGrp="1"/>
          </p:cNvSpPr>
          <p:nvPr>
            <p:ph idx="1"/>
          </p:nvPr>
        </p:nvSpPr>
        <p:spPr>
          <a:xfrm>
            <a:off x="365125" y="1538819"/>
            <a:ext cx="8415338" cy="292388"/>
          </a:xfrm>
        </p:spPr>
        <p:txBody>
          <a:bodyPr/>
          <a:lstStyle/>
          <a:p>
            <a:r>
              <a:rPr lang="en-US" altLang="en-US" dirty="0"/>
              <a:t>Examples with namespaces</a:t>
            </a:r>
            <a:endParaRPr lang="en-IN" dirty="0"/>
          </a:p>
        </p:txBody>
      </p:sp>
      <p:pic>
        <p:nvPicPr>
          <p:cNvPr id="10" name="Content Placeholder 9" descr="Program code. In the code, the words in the variable names are merged. Line 1. global Type, colon, colon, RATE. Line 2. using name space global Type, semi-colon. Line 3. using global Type, colon, colon, RATE, semi-colon.">
            <a:extLst>
              <a:ext uri="{FF2B5EF4-FFF2-40B4-BE49-F238E27FC236}">
                <a16:creationId xmlns:a16="http://schemas.microsoft.com/office/drawing/2014/main" id="{822029CB-A823-4753-B003-63CE2A7F693B}"/>
              </a:ext>
            </a:extLst>
          </p:cNvPr>
          <p:cNvPicPr>
            <a:picLocks noGrp="1" noChangeAspect="1"/>
          </p:cNvPicPr>
          <p:nvPr>
            <p:ph idx="11"/>
          </p:nvPr>
        </p:nvPicPr>
        <p:blipFill>
          <a:blip r:embed="rId2"/>
          <a:stretch>
            <a:fillRect/>
          </a:stretch>
        </p:blipFill>
        <p:spPr>
          <a:xfrm>
            <a:off x="457200" y="1944840"/>
            <a:ext cx="3631874" cy="916735"/>
          </a:xfrm>
          <a:prstGeom prst="rect">
            <a:avLst/>
          </a:prstGeom>
        </p:spPr>
      </p:pic>
      <p:sp>
        <p:nvSpPr>
          <p:cNvPr id="6" name="Content Placeholder 5"/>
          <p:cNvSpPr>
            <a:spLocks noGrp="1"/>
          </p:cNvSpPr>
          <p:nvPr>
            <p:ph idx="12"/>
          </p:nvPr>
        </p:nvSpPr>
        <p:spPr>
          <a:xfrm>
            <a:off x="381000" y="2971800"/>
            <a:ext cx="8415338" cy="296235"/>
          </a:xfrm>
        </p:spPr>
        <p:txBody>
          <a:bodyPr/>
          <a:lstStyle/>
          <a:p>
            <a:r>
              <a:rPr lang="en-US" altLang="en-US" dirty="0"/>
              <a:t>After the </a:t>
            </a:r>
            <a:r>
              <a:rPr lang="en-US" altLang="en-US" b="1" dirty="0">
                <a:solidFill>
                  <a:srgbClr val="0070C0"/>
                </a:solidFill>
                <a:latin typeface="Courier New" pitchFamily="49" charset="0"/>
              </a:rPr>
              <a:t>using</a:t>
            </a:r>
            <a:r>
              <a:rPr lang="en-US" altLang="en-US" dirty="0">
                <a:solidFill>
                  <a:srgbClr val="0070C0"/>
                </a:solidFill>
              </a:rPr>
              <a:t> </a:t>
            </a:r>
            <a:r>
              <a:rPr lang="en-US" altLang="en-US" dirty="0"/>
              <a:t>statement, it is not necessary to put the</a:t>
            </a:r>
            <a:endParaRPr lang="en-IN" dirty="0"/>
          </a:p>
        </p:txBody>
      </p:sp>
      <p:pic>
        <p:nvPicPr>
          <p:cNvPr id="11" name="Content Placeholder 10" descr="namespace underscore name colon colon before the namespace member">
            <a:extLst>
              <a:ext uri="{FF2B5EF4-FFF2-40B4-BE49-F238E27FC236}">
                <a16:creationId xmlns:a16="http://schemas.microsoft.com/office/drawing/2014/main" id="{1D2416AA-2350-4A7C-9F48-CAA569A24476}"/>
              </a:ext>
            </a:extLst>
          </p:cNvPr>
          <p:cNvPicPr>
            <a:picLocks noGrp="1" noChangeAspect="1"/>
          </p:cNvPicPr>
          <p:nvPr>
            <p:ph idx="13"/>
          </p:nvPr>
        </p:nvPicPr>
        <p:blipFill rotWithShape="1">
          <a:blip r:embed="rId3"/>
          <a:srcRect t="12391" b="15177"/>
          <a:stretch/>
        </p:blipFill>
        <p:spPr>
          <a:xfrm>
            <a:off x="457200" y="3406835"/>
            <a:ext cx="5395709" cy="346298"/>
          </a:xfrm>
          <a:prstGeom prst="rect">
            <a:avLst/>
          </a:prstGeom>
        </p:spPr>
      </p:pic>
      <p:sp>
        <p:nvSpPr>
          <p:cNvPr id="8" name="Content Placeholder 7"/>
          <p:cNvSpPr>
            <a:spLocks noGrp="1"/>
          </p:cNvSpPr>
          <p:nvPr>
            <p:ph idx="14"/>
          </p:nvPr>
        </p:nvSpPr>
        <p:spPr>
          <a:xfrm>
            <a:off x="381000" y="3848100"/>
            <a:ext cx="8415338" cy="526298"/>
          </a:xfrm>
        </p:spPr>
        <p:txBody>
          <a:bodyPr/>
          <a:lstStyle/>
          <a:p>
            <a:pPr lvl="1"/>
            <a:r>
              <a:rPr lang="en-US" altLang="en-US" dirty="0"/>
              <a:t>Unless a </a:t>
            </a:r>
            <a:r>
              <a:rPr lang="en-US" altLang="en-US" b="1" dirty="0">
                <a:solidFill>
                  <a:srgbClr val="0070C0"/>
                </a:solidFill>
                <a:latin typeface="Courier New" pitchFamily="49" charset="0"/>
              </a:rPr>
              <a:t>namespace</a:t>
            </a:r>
            <a:r>
              <a:rPr lang="en-US" altLang="en-US" dirty="0">
                <a:solidFill>
                  <a:srgbClr val="0070C0"/>
                </a:solidFill>
              </a:rPr>
              <a:t> </a:t>
            </a:r>
            <a:r>
              <a:rPr lang="en-US" altLang="en-US" dirty="0"/>
              <a:t>member and a global identifier or a block identifier have the same name</a:t>
            </a:r>
          </a:p>
        </p:txBody>
      </p:sp>
    </p:spTree>
    <p:extLst>
      <p:ext uri="{BB962C8B-B14F-4D97-AF65-F5344CB8AC3E}">
        <p14:creationId xmlns:p14="http://schemas.microsoft.com/office/powerpoint/2010/main" val="23573960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762000" y="404142"/>
            <a:ext cx="8026400" cy="300467"/>
          </a:xfrm>
        </p:spPr>
        <p:txBody>
          <a:bodyPr/>
          <a:lstStyle/>
          <a:p>
            <a:r>
              <a:rPr lang="en-US" altLang="en-US" dirty="0">
                <a:latin typeface="Courier New" panose="02070309020205020404" pitchFamily="49" charset="0"/>
                <a:cs typeface="Courier New" panose="02070309020205020404" pitchFamily="49" charset="0"/>
              </a:rPr>
              <a:t>string</a:t>
            </a:r>
            <a:r>
              <a:rPr lang="en-US" altLang="en-US" dirty="0"/>
              <a:t> </a:t>
            </a:r>
            <a:r>
              <a:rPr lang="en-US" altLang="en-US" dirty="0">
                <a:latin typeface="+mn-lt"/>
              </a:rPr>
              <a:t>Type</a:t>
            </a:r>
          </a:p>
        </p:txBody>
      </p:sp>
      <p:sp>
        <p:nvSpPr>
          <p:cNvPr id="41987" name="Rectangle 3"/>
          <p:cNvSpPr>
            <a:spLocks noGrp="1" noChangeArrowheads="1"/>
          </p:cNvSpPr>
          <p:nvPr>
            <p:ph idx="1"/>
          </p:nvPr>
        </p:nvSpPr>
        <p:spPr>
          <a:xfrm>
            <a:off x="365125" y="1538818"/>
            <a:ext cx="8415338" cy="2311402"/>
          </a:xfrm>
        </p:spPr>
        <p:txBody>
          <a:bodyPr/>
          <a:lstStyle/>
          <a:p>
            <a:r>
              <a:rPr lang="en-US" altLang="en-US" dirty="0"/>
              <a:t>To use data type </a:t>
            </a:r>
            <a:r>
              <a:rPr lang="en-US" altLang="en-US" b="1" dirty="0">
                <a:latin typeface="Courier New" panose="02070309020205020404" pitchFamily="49" charset="0"/>
                <a:cs typeface="Courier New" panose="02070309020205020404" pitchFamily="49" charset="0"/>
              </a:rPr>
              <a:t>string</a:t>
            </a:r>
            <a:r>
              <a:rPr lang="en-US" altLang="en-US" dirty="0"/>
              <a:t>, a program must include the header file </a:t>
            </a:r>
            <a:r>
              <a:rPr lang="en-US" altLang="en-US" b="1" dirty="0">
                <a:latin typeface="Courier New" panose="02070309020205020404" pitchFamily="49" charset="0"/>
                <a:cs typeface="Courier New" panose="02070309020205020404" pitchFamily="49" charset="0"/>
              </a:rPr>
              <a:t>string</a:t>
            </a:r>
          </a:p>
          <a:p>
            <a:r>
              <a:rPr lang="en-US" altLang="en-US" dirty="0"/>
              <a:t>A string is a sequence of zero or more characters </a:t>
            </a:r>
          </a:p>
          <a:p>
            <a:pPr lvl="1"/>
            <a:r>
              <a:rPr lang="en-US" altLang="en-US" dirty="0"/>
              <a:t>The first character is in position </a:t>
            </a:r>
            <a:r>
              <a:rPr lang="en-US" altLang="en-US" b="1" dirty="0">
                <a:latin typeface="Courier New" panose="02070309020205020404" pitchFamily="49" charset="0"/>
                <a:cs typeface="Courier New" panose="02070309020205020404" pitchFamily="49" charset="0"/>
              </a:rPr>
              <a:t>0</a:t>
            </a:r>
          </a:p>
          <a:p>
            <a:pPr lvl="1"/>
            <a:r>
              <a:rPr lang="en-US" altLang="en-US" dirty="0"/>
              <a:t>The second character is in position </a:t>
            </a:r>
            <a:r>
              <a:rPr lang="en-US" altLang="en-US" b="1" dirty="0">
                <a:latin typeface="Courier New" panose="02070309020205020404" pitchFamily="49" charset="0"/>
                <a:cs typeface="Courier New" panose="02070309020205020404" pitchFamily="49" charset="0"/>
              </a:rPr>
              <a:t>1</a:t>
            </a:r>
            <a:r>
              <a:rPr lang="en-US" altLang="en-US" dirty="0"/>
              <a:t>, etc. </a:t>
            </a:r>
          </a:p>
          <a:p>
            <a:r>
              <a:rPr lang="en-US" altLang="en-US" dirty="0"/>
              <a:t>Binary operator </a:t>
            </a:r>
            <a:r>
              <a:rPr lang="en-US" altLang="en-US" sz="1800" b="1" dirty="0">
                <a:latin typeface="Courier New" panose="02070309020205020404" pitchFamily="49" charset="0"/>
                <a:cs typeface="Courier New" panose="02070309020205020404" pitchFamily="49" charset="0"/>
              </a:rPr>
              <a:t>+</a:t>
            </a:r>
            <a:r>
              <a:rPr lang="en-US" altLang="en-US" dirty="0"/>
              <a:t> performs the string concatenation operation </a:t>
            </a:r>
          </a:p>
          <a:p>
            <a:r>
              <a:rPr lang="en-US" altLang="en-US" dirty="0"/>
              <a:t>Array subscript operator </a:t>
            </a:r>
            <a:r>
              <a:rPr lang="en-US" altLang="en-US" sz="1800" b="1" dirty="0">
                <a:latin typeface="Courier New" panose="02070309020205020404" pitchFamily="49" charset="0"/>
                <a:cs typeface="Courier New" panose="02070309020205020404" pitchFamily="49" charset="0"/>
              </a:rPr>
              <a:t>[]</a:t>
            </a:r>
            <a:r>
              <a:rPr lang="en-US" altLang="en-US" dirty="0"/>
              <a:t> allows access to an individual character in a string</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04142"/>
            <a:ext cx="8026400" cy="300467"/>
          </a:xfrm>
        </p:spPr>
        <p:txBody>
          <a:bodyPr/>
          <a:lstStyle/>
          <a:p>
            <a:r>
              <a:rPr lang="en-US" altLang="en-US" dirty="0">
                <a:latin typeface="+mn-lt"/>
              </a:rPr>
              <a:t>Additional</a:t>
            </a:r>
            <a:r>
              <a:rPr lang="en-US" altLang="en-US" dirty="0"/>
              <a:t> </a:t>
            </a:r>
            <a:r>
              <a:rPr lang="en-US" altLang="en-US" dirty="0">
                <a:latin typeface="Courier New" pitchFamily="49" charset="0"/>
              </a:rPr>
              <a:t>string</a:t>
            </a:r>
            <a:r>
              <a:rPr lang="en-US" altLang="en-US" dirty="0"/>
              <a:t> </a:t>
            </a:r>
            <a:r>
              <a:rPr lang="en-US" altLang="en-US" dirty="0">
                <a:latin typeface="+mn-lt"/>
              </a:rPr>
              <a:t>Operations</a:t>
            </a:r>
            <a:endParaRPr lang="en-IN" dirty="0">
              <a:latin typeface="+mn-lt"/>
            </a:endParaRPr>
          </a:p>
        </p:txBody>
      </p:sp>
      <p:sp>
        <p:nvSpPr>
          <p:cNvPr id="3" name="Content Placeholder 2"/>
          <p:cNvSpPr>
            <a:spLocks noGrp="1"/>
          </p:cNvSpPr>
          <p:nvPr>
            <p:ph idx="1"/>
          </p:nvPr>
        </p:nvSpPr>
        <p:spPr>
          <a:xfrm>
            <a:off x="365125" y="1538818"/>
            <a:ext cx="8415338" cy="588623"/>
          </a:xfrm>
        </p:spPr>
        <p:txBody>
          <a:bodyPr/>
          <a:lstStyle/>
          <a:p>
            <a:r>
              <a:rPr lang="en-US" dirty="0"/>
              <a:t>The data type </a:t>
            </a:r>
            <a:r>
              <a:rPr lang="en-US" b="1" dirty="0">
                <a:latin typeface="Courier New" panose="02070309020205020404" pitchFamily="49" charset="0"/>
                <a:cs typeface="Courier New" panose="02070309020205020404" pitchFamily="49" charset="0"/>
              </a:rPr>
              <a:t>string</a:t>
            </a:r>
            <a:r>
              <a:rPr lang="en-US" b="1" dirty="0"/>
              <a:t> </a:t>
            </a:r>
            <a:r>
              <a:rPr lang="en-US" dirty="0"/>
              <a:t>has a data type, </a:t>
            </a:r>
            <a:r>
              <a:rPr lang="en-US" b="1" dirty="0">
                <a:latin typeface="Courier New" panose="02070309020205020404" pitchFamily="49" charset="0"/>
                <a:cs typeface="Courier New" panose="02070309020205020404" pitchFamily="49" charset="0"/>
              </a:rPr>
              <a:t>string::</a:t>
            </a:r>
            <a:r>
              <a:rPr lang="en-US" b="1" dirty="0" err="1">
                <a:latin typeface="Courier New" panose="02070309020205020404" pitchFamily="49" charset="0"/>
                <a:cs typeface="Courier New" panose="02070309020205020404" pitchFamily="49" charset="0"/>
              </a:rPr>
              <a:t>size_type</a:t>
            </a:r>
            <a:r>
              <a:rPr lang="en-US" dirty="0"/>
              <a:t>, and a named constant,</a:t>
            </a:r>
            <a:r>
              <a:rPr lang="en-US" b="1" dirty="0">
                <a:latin typeface="Courier New" panose="02070309020205020404" pitchFamily="49" charset="0"/>
                <a:cs typeface="Courier New" panose="02070309020205020404" pitchFamily="49" charset="0"/>
              </a:rPr>
              <a:t> string::npos</a:t>
            </a:r>
            <a:r>
              <a:rPr lang="en-US" dirty="0"/>
              <a:t>, defined as follows:</a:t>
            </a:r>
            <a:endParaRPr lang="en-IN" dirty="0"/>
          </a:p>
        </p:txBody>
      </p:sp>
      <p:graphicFrame>
        <p:nvGraphicFramePr>
          <p:cNvPr id="6" name="Content Placeholder 5" descr="Tables are accessible to screen readers."/>
          <p:cNvGraphicFramePr>
            <a:graphicFrameLocks noGrp="1"/>
          </p:cNvGraphicFramePr>
          <p:nvPr>
            <p:ph idx="11"/>
            <p:extLst>
              <p:ext uri="{D42A27DB-BD31-4B8C-83A1-F6EECF244321}">
                <p14:modId xmlns:p14="http://schemas.microsoft.com/office/powerpoint/2010/main" val="3793972517"/>
              </p:ext>
            </p:extLst>
          </p:nvPr>
        </p:nvGraphicFramePr>
        <p:xfrm>
          <a:off x="368300" y="2514600"/>
          <a:ext cx="8415338" cy="1559560"/>
        </p:xfrm>
        <a:graphic>
          <a:graphicData uri="http://schemas.openxmlformats.org/drawingml/2006/table">
            <a:tbl>
              <a:tblPr firstRow="1" bandRow="1">
                <a:tableStyleId>{2D5ABB26-0587-4C30-8999-92F81FD0307C}</a:tableStyleId>
              </a:tblPr>
              <a:tblGrid>
                <a:gridCol w="2755900">
                  <a:extLst>
                    <a:ext uri="{9D8B030D-6E8A-4147-A177-3AD203B41FA5}">
                      <a16:colId xmlns:a16="http://schemas.microsoft.com/office/drawing/2014/main" val="20000"/>
                    </a:ext>
                  </a:extLst>
                </a:gridCol>
                <a:gridCol w="5659438">
                  <a:extLst>
                    <a:ext uri="{9D8B030D-6E8A-4147-A177-3AD203B41FA5}">
                      <a16:colId xmlns:a16="http://schemas.microsoft.com/office/drawing/2014/main" val="20001"/>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i="0" u="none" strike="noStrike" kern="1200" baseline="0" dirty="0">
                          <a:solidFill>
                            <a:schemeClr val="tx1"/>
                          </a:solidFill>
                          <a:latin typeface="Courier New" panose="02070309020205020404" pitchFamily="49" charset="0"/>
                          <a:ea typeface="+mn-ea"/>
                          <a:cs typeface="Courier New" panose="02070309020205020404" pitchFamily="49" charset="0"/>
                        </a:rPr>
                        <a:t>string::</a:t>
                      </a:r>
                      <a:r>
                        <a:rPr lang="en-US" sz="1800" b="1" i="0" u="none" strike="noStrike" kern="1200" baseline="0" dirty="0" err="1">
                          <a:solidFill>
                            <a:schemeClr val="tx1"/>
                          </a:solidFill>
                          <a:latin typeface="Courier New" panose="02070309020205020404" pitchFamily="49" charset="0"/>
                          <a:ea typeface="+mn-ea"/>
                          <a:cs typeface="Courier New" panose="02070309020205020404" pitchFamily="49" charset="0"/>
                        </a:rPr>
                        <a:t>size_type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0" i="0" u="none" strike="noStrike" kern="1200" baseline="0" dirty="0">
                          <a:solidFill>
                            <a:schemeClr val="tx1"/>
                          </a:solidFill>
                          <a:latin typeface="+mn-lt"/>
                          <a:ea typeface="+mn-ea"/>
                          <a:cs typeface="+mn-cs"/>
                        </a:rPr>
                        <a:t>An unsigned integer (data) type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i="0" u="none" strike="noStrike" kern="1200" baseline="0" dirty="0">
                          <a:solidFill>
                            <a:schemeClr val="tx1"/>
                          </a:solidFill>
                          <a:latin typeface="Courier New" panose="02070309020205020404" pitchFamily="49" charset="0"/>
                          <a:ea typeface="+mn-ea"/>
                          <a:cs typeface="Courier New" panose="02070309020205020404" pitchFamily="49" charset="0"/>
                        </a:rPr>
                        <a:t>string::npos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a:solidFill>
                            <a:schemeClr val="tx1"/>
                          </a:solidFill>
                          <a:latin typeface="+mn-lt"/>
                          <a:ea typeface="+mn-ea"/>
                          <a:cs typeface="+mn-cs"/>
                        </a:rPr>
                        <a:t>The maximum value of the (data) type </a:t>
                      </a:r>
                      <a:r>
                        <a:rPr lang="en-US" sz="1800" b="1" i="0" u="none" strike="noStrike" kern="1200" baseline="0" dirty="0">
                          <a:solidFill>
                            <a:schemeClr val="tx1"/>
                          </a:solidFill>
                          <a:latin typeface="Courier New" panose="02070309020205020404" pitchFamily="49" charset="0"/>
                          <a:ea typeface="+mn-ea"/>
                          <a:cs typeface="Courier New" panose="02070309020205020404" pitchFamily="49" charset="0"/>
                        </a:rPr>
                        <a:t>string::</a:t>
                      </a:r>
                      <a:r>
                        <a:rPr lang="en-US" sz="1800" b="1" i="0" u="none" strike="noStrike" kern="1200" baseline="0" dirty="0" err="1">
                          <a:solidFill>
                            <a:schemeClr val="tx1"/>
                          </a:solidFill>
                          <a:latin typeface="Courier New" panose="02070309020205020404" pitchFamily="49" charset="0"/>
                          <a:ea typeface="+mn-ea"/>
                          <a:cs typeface="Courier New" panose="02070309020205020404" pitchFamily="49" charset="0"/>
                        </a:rPr>
                        <a:t>size_type</a:t>
                      </a:r>
                      <a:r>
                        <a:rPr lang="en-US" sz="1800" b="0" i="0" u="none" strike="noStrike" kern="1200" baseline="0" dirty="0">
                          <a:solidFill>
                            <a:schemeClr val="tx1"/>
                          </a:solidFill>
                          <a:latin typeface="+mn-lt"/>
                          <a:ea typeface="+mn-ea"/>
                          <a:cs typeface="+mn-cs"/>
                        </a:rPr>
                        <a:t>, a number such as </a:t>
                      </a:r>
                      <a:r>
                        <a:rPr lang="en-US" sz="1800" b="1" i="0" u="none" strike="noStrike" kern="1200" baseline="0" dirty="0">
                          <a:solidFill>
                            <a:schemeClr val="tx1"/>
                          </a:solidFill>
                          <a:latin typeface="Courier New" panose="02070309020205020404" pitchFamily="49" charset="0"/>
                          <a:ea typeface="+mn-ea"/>
                          <a:cs typeface="Courier New" panose="02070309020205020404" pitchFamily="49" charset="0"/>
                        </a:rPr>
                        <a:t>4294967295</a:t>
                      </a:r>
                      <a:r>
                        <a:rPr lang="en-US" sz="1800" b="1" i="0" u="none" strike="noStrike" kern="1200" baseline="0" dirty="0">
                          <a:solidFill>
                            <a:schemeClr val="tx1"/>
                          </a:solidFill>
                          <a:latin typeface="+mn-lt"/>
                          <a:ea typeface="+mn-ea"/>
                          <a:cs typeface="+mn-cs"/>
                        </a:rPr>
                        <a:t> </a:t>
                      </a:r>
                      <a:r>
                        <a:rPr lang="en-US" sz="1800" b="0" i="0" u="none" strike="noStrike" kern="1200" baseline="0" dirty="0">
                          <a:solidFill>
                            <a:schemeClr val="tx1"/>
                          </a:solidFill>
                          <a:latin typeface="+mn-lt"/>
                          <a:ea typeface="+mn-ea"/>
                          <a:cs typeface="+mn-cs"/>
                        </a:rPr>
                        <a:t>on many machines</a:t>
                      </a:r>
                      <a:endParaRPr lang="en-US" sz="1800" dirty="0"/>
                    </a:p>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9258794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04142"/>
            <a:ext cx="8026400" cy="300467"/>
          </a:xfrm>
        </p:spPr>
        <p:txBody>
          <a:bodyPr/>
          <a:lstStyle/>
          <a:p>
            <a:r>
              <a:rPr lang="en-US" altLang="en-US" dirty="0">
                <a:latin typeface="+mn-lt"/>
              </a:rPr>
              <a:t>Example 7-18: </a:t>
            </a:r>
            <a:r>
              <a:rPr lang="en-US" altLang="en-US" dirty="0">
                <a:latin typeface="Courier New" pitchFamily="49" charset="0"/>
              </a:rPr>
              <a:t>swap</a:t>
            </a:r>
            <a:r>
              <a:rPr lang="en-US" altLang="en-US" dirty="0"/>
              <a:t> </a:t>
            </a:r>
            <a:r>
              <a:rPr lang="en-US" altLang="en-US" dirty="0">
                <a:latin typeface="+mn-lt"/>
              </a:rPr>
              <a:t>Function</a:t>
            </a:r>
            <a:endParaRPr lang="en-IN" dirty="0">
              <a:latin typeface="+mn-lt"/>
            </a:endParaRPr>
          </a:p>
        </p:txBody>
      </p:sp>
      <p:sp>
        <p:nvSpPr>
          <p:cNvPr id="3" name="Content Placeholder 2"/>
          <p:cNvSpPr>
            <a:spLocks noGrp="1"/>
          </p:cNvSpPr>
          <p:nvPr>
            <p:ph idx="1"/>
          </p:nvPr>
        </p:nvSpPr>
        <p:spPr>
          <a:xfrm>
            <a:off x="365125" y="1538818"/>
            <a:ext cx="8415338" cy="3474797"/>
          </a:xfrm>
        </p:spPr>
        <p:txBody>
          <a:bodyPr/>
          <a:lstStyle/>
          <a:p>
            <a:pPr marL="0" indent="0">
              <a:buNone/>
            </a:pPr>
            <a:r>
              <a:rPr lang="en-IN" dirty="0"/>
              <a:t>EXAMPLE 7-18</a:t>
            </a:r>
          </a:p>
          <a:p>
            <a:pPr marL="0" indent="0">
              <a:buNone/>
            </a:pPr>
            <a:r>
              <a:rPr lang="en-US" sz="1800" dirty="0"/>
              <a:t>The </a:t>
            </a:r>
            <a:r>
              <a:rPr lang="en-US" sz="1800" dirty="0">
                <a:latin typeface="Courier New" pitchFamily="49" charset="0"/>
                <a:cs typeface="Courier New" pitchFamily="49" charset="0"/>
              </a:rPr>
              <a:t>swap</a:t>
            </a:r>
            <a:r>
              <a:rPr lang="en-US" sz="1800" dirty="0"/>
              <a:t> function is used to </a:t>
            </a:r>
            <a:r>
              <a:rPr lang="en-US" sz="1800" dirty="0">
                <a:cs typeface="Courier New" pitchFamily="49" charset="0"/>
              </a:rPr>
              <a:t>swap</a:t>
            </a:r>
            <a:r>
              <a:rPr lang="en-US" sz="1800" dirty="0"/>
              <a:t>—that is, interchange—the contents of two string variables.</a:t>
            </a:r>
          </a:p>
          <a:p>
            <a:pPr marL="0" indent="0">
              <a:buNone/>
            </a:pPr>
            <a:r>
              <a:rPr lang="en-US" sz="1800" dirty="0"/>
              <a:t>Suppose you have the following statements:</a:t>
            </a:r>
          </a:p>
          <a:p>
            <a:pPr marL="0" indent="0">
              <a:buNone/>
            </a:pPr>
            <a:r>
              <a:rPr lang="en-US" sz="1800" dirty="0">
                <a:latin typeface="Courier New" pitchFamily="49" charset="0"/>
                <a:cs typeface="Courier New" pitchFamily="49" charset="0"/>
              </a:rPr>
              <a:t>string str1 = "Warm";</a:t>
            </a:r>
          </a:p>
          <a:p>
            <a:pPr marL="0" indent="0">
              <a:buNone/>
            </a:pPr>
            <a:r>
              <a:rPr lang="en-US" sz="1800" dirty="0">
                <a:latin typeface="Courier New" pitchFamily="49" charset="0"/>
                <a:cs typeface="Courier New" pitchFamily="49" charset="0"/>
              </a:rPr>
              <a:t>string str2 = "Cold";</a:t>
            </a:r>
          </a:p>
          <a:p>
            <a:pPr marL="0" indent="0">
              <a:buNone/>
            </a:pPr>
            <a:r>
              <a:rPr lang="en-US" sz="1800" dirty="0"/>
              <a:t>After the following statement executes, the value of </a:t>
            </a:r>
            <a:r>
              <a:rPr lang="en-US" sz="1800" dirty="0">
                <a:latin typeface="Courier New" pitchFamily="49" charset="0"/>
                <a:cs typeface="Courier New" pitchFamily="49" charset="0"/>
              </a:rPr>
              <a:t>str1</a:t>
            </a:r>
            <a:r>
              <a:rPr lang="en-US" sz="1800" dirty="0"/>
              <a:t> is "</a:t>
            </a:r>
            <a:r>
              <a:rPr lang="en-US" sz="1800" dirty="0">
                <a:latin typeface="Courier New" pitchFamily="49" charset="0"/>
                <a:cs typeface="Courier New" pitchFamily="49" charset="0"/>
              </a:rPr>
              <a:t>Cold</a:t>
            </a:r>
            <a:r>
              <a:rPr lang="en-US" sz="1800" dirty="0"/>
              <a:t>" and the value of</a:t>
            </a:r>
          </a:p>
          <a:p>
            <a:pPr marL="0" indent="0">
              <a:buNone/>
            </a:pPr>
            <a:r>
              <a:rPr lang="en-US" sz="1800" dirty="0">
                <a:latin typeface="Courier New" pitchFamily="49" charset="0"/>
                <a:cs typeface="Courier New" pitchFamily="49" charset="0"/>
              </a:rPr>
              <a:t>str2 is "Warm".</a:t>
            </a:r>
          </a:p>
          <a:p>
            <a:pPr marL="0" indent="0">
              <a:buNone/>
            </a:pPr>
            <a:r>
              <a:rPr lang="en-US" sz="1800" dirty="0">
                <a:latin typeface="Courier New" pitchFamily="49" charset="0"/>
                <a:cs typeface="Courier New" pitchFamily="49" charset="0"/>
              </a:rPr>
              <a:t>str1.swap(str2);</a:t>
            </a:r>
            <a:endParaRPr lang="en-IN" sz="1800" dirty="0">
              <a:latin typeface="Courier New" pitchFamily="49" charset="0"/>
              <a:cs typeface="Courier New" pitchFamily="49" charset="0"/>
            </a:endParaRPr>
          </a:p>
        </p:txBody>
      </p:sp>
    </p:spTree>
    <p:extLst>
      <p:ext uri="{BB962C8B-B14F-4D97-AF65-F5344CB8AC3E}">
        <p14:creationId xmlns:p14="http://schemas.microsoft.com/office/powerpoint/2010/main" val="13203367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DC08F-D102-ACFB-BBAB-9453AB29FCCB}"/>
              </a:ext>
            </a:extLst>
          </p:cNvPr>
          <p:cNvSpPr>
            <a:spLocks noGrp="1"/>
          </p:cNvSpPr>
          <p:nvPr>
            <p:ph type="title"/>
          </p:nvPr>
        </p:nvSpPr>
        <p:spPr/>
        <p:txBody>
          <a:bodyPr/>
          <a:lstStyle/>
          <a:p>
            <a:r>
              <a:rPr lang="en-US" dirty="0"/>
              <a:t>Problem: Temperature Conversion using Namespaces</a:t>
            </a:r>
          </a:p>
        </p:txBody>
      </p:sp>
      <p:sp>
        <p:nvSpPr>
          <p:cNvPr id="3" name="Content Placeholder 2">
            <a:extLst>
              <a:ext uri="{FF2B5EF4-FFF2-40B4-BE49-F238E27FC236}">
                <a16:creationId xmlns:a16="http://schemas.microsoft.com/office/drawing/2014/main" id="{003BE453-34B3-678F-70B4-1464A0637C80}"/>
              </a:ext>
            </a:extLst>
          </p:cNvPr>
          <p:cNvSpPr>
            <a:spLocks noGrp="1"/>
          </p:cNvSpPr>
          <p:nvPr>
            <p:ph idx="1"/>
          </p:nvPr>
        </p:nvSpPr>
        <p:spPr>
          <a:xfrm>
            <a:off x="365125" y="1538818"/>
            <a:ext cx="8415338" cy="1461939"/>
          </a:xfrm>
        </p:spPr>
        <p:txBody>
          <a:bodyPr/>
          <a:lstStyle/>
          <a:p>
            <a:r>
              <a:rPr lang="en-US" dirty="0"/>
              <a:t>Write a program that defines two namespaces: one for converting temperatures and another for displaying temperatures. The first namespace, </a:t>
            </a:r>
            <a:r>
              <a:rPr lang="en-US" dirty="0" err="1"/>
              <a:t>TemperatureConversion</a:t>
            </a:r>
            <a:r>
              <a:rPr lang="en-US" dirty="0"/>
              <a:t>, will contain functions to convert Celsius to Fahrenheit and Fahrenheit to Celsius. The second namespace, </a:t>
            </a:r>
            <a:r>
              <a:rPr lang="en-US" dirty="0" err="1"/>
              <a:t>TemperatureDisplay</a:t>
            </a:r>
            <a:r>
              <a:rPr lang="en-US" dirty="0"/>
              <a:t>, will contain functions to display the converted temperatures.</a:t>
            </a:r>
          </a:p>
        </p:txBody>
      </p:sp>
      <p:sp>
        <p:nvSpPr>
          <p:cNvPr id="4" name="Content Placeholder 3">
            <a:extLst>
              <a:ext uri="{FF2B5EF4-FFF2-40B4-BE49-F238E27FC236}">
                <a16:creationId xmlns:a16="http://schemas.microsoft.com/office/drawing/2014/main" id="{FED16372-E7F8-8CB1-994E-3FB3D2661CA2}"/>
              </a:ext>
            </a:extLst>
          </p:cNvPr>
          <p:cNvSpPr>
            <a:spLocks noGrp="1"/>
          </p:cNvSpPr>
          <p:nvPr>
            <p:ph idx="11"/>
          </p:nvPr>
        </p:nvSpPr>
        <p:spPr/>
        <p:txBody>
          <a:bodyPr/>
          <a:lstStyle/>
          <a:p>
            <a:endParaRPr lang="en-US"/>
          </a:p>
        </p:txBody>
      </p:sp>
    </p:spTree>
    <p:extLst>
      <p:ext uri="{BB962C8B-B14F-4D97-AF65-F5344CB8AC3E}">
        <p14:creationId xmlns:p14="http://schemas.microsoft.com/office/powerpoint/2010/main" val="20132417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ltLang="en-US" dirty="0">
                <a:latin typeface="+mn-lt"/>
              </a:rPr>
              <a:t>Objectives (2 of 2)</a:t>
            </a:r>
          </a:p>
        </p:txBody>
      </p:sp>
      <p:sp>
        <p:nvSpPr>
          <p:cNvPr id="18435" name="Rectangle 3"/>
          <p:cNvSpPr>
            <a:spLocks noGrp="1" noChangeArrowheads="1"/>
          </p:cNvSpPr>
          <p:nvPr>
            <p:ph idx="1"/>
          </p:nvPr>
        </p:nvSpPr>
        <p:spPr>
          <a:xfrm>
            <a:off x="365125" y="1538818"/>
            <a:ext cx="8415338" cy="2566857"/>
          </a:xfrm>
        </p:spPr>
        <p:txBody>
          <a:bodyPr/>
          <a:lstStyle/>
          <a:p>
            <a:pPr lvl="1" eaLnBrk="1" hangingPunct="1"/>
            <a:r>
              <a:rPr lang="en-US" altLang="en-US" dirty="0"/>
              <a:t>Explore how to write functions to process </a:t>
            </a:r>
            <a:r>
              <a:rPr lang="en-US" altLang="en-US" b="1" dirty="0">
                <a:latin typeface="Courier New" pitchFamily="49" charset="0"/>
                <a:cs typeface="Courier New" pitchFamily="49" charset="0"/>
              </a:rPr>
              <a:t>enum</a:t>
            </a:r>
            <a:r>
              <a:rPr lang="en-US" altLang="en-US" dirty="0"/>
              <a:t> types</a:t>
            </a:r>
          </a:p>
          <a:p>
            <a:pPr lvl="1" eaLnBrk="1" hangingPunct="1"/>
            <a:r>
              <a:rPr lang="en-US" altLang="en-US" dirty="0"/>
              <a:t>Learn how to declare variables when defining the enumeration type</a:t>
            </a:r>
          </a:p>
          <a:p>
            <a:pPr lvl="1" eaLnBrk="1" hangingPunct="1"/>
            <a:r>
              <a:rPr lang="en-US" altLang="en-US" dirty="0"/>
              <a:t>Become familiar with anonymous types</a:t>
            </a:r>
          </a:p>
          <a:p>
            <a:pPr lvl="1" eaLnBrk="1" hangingPunct="1"/>
            <a:r>
              <a:rPr lang="en-US" altLang="en-US" dirty="0"/>
              <a:t>Become familiar with the </a:t>
            </a:r>
            <a:r>
              <a:rPr lang="en-US" altLang="en-US" b="1" dirty="0">
                <a:latin typeface="Courier New" pitchFamily="49" charset="0"/>
                <a:cs typeface="Courier New" pitchFamily="49" charset="0"/>
              </a:rPr>
              <a:t>typedef</a:t>
            </a:r>
            <a:r>
              <a:rPr lang="en-US" altLang="en-US" dirty="0"/>
              <a:t> statement</a:t>
            </a:r>
          </a:p>
          <a:p>
            <a:pPr lvl="1"/>
            <a:r>
              <a:rPr lang="en-US" dirty="0"/>
              <a:t>Learn about the </a:t>
            </a:r>
            <a:r>
              <a:rPr lang="en-US" b="1" dirty="0">
                <a:latin typeface="Courier New" panose="02070309020205020404" pitchFamily="49" charset="0"/>
                <a:cs typeface="Courier New" panose="02070309020205020404" pitchFamily="49" charset="0"/>
              </a:rPr>
              <a:t>namespace</a:t>
            </a:r>
            <a:r>
              <a:rPr lang="en-US" b="1" dirty="0"/>
              <a:t> </a:t>
            </a:r>
            <a:r>
              <a:rPr lang="en-US" dirty="0"/>
              <a:t>mechanism</a:t>
            </a:r>
            <a:endParaRPr lang="en-US" altLang="en-US" dirty="0"/>
          </a:p>
          <a:p>
            <a:pPr lvl="1"/>
            <a:r>
              <a:rPr lang="en-US" dirty="0"/>
              <a:t>Explore the </a:t>
            </a:r>
            <a:r>
              <a:rPr lang="en-US" b="1" dirty="0">
                <a:latin typeface="Courier New" panose="02070309020205020404" pitchFamily="49" charset="0"/>
                <a:cs typeface="Courier New" panose="02070309020205020404" pitchFamily="49" charset="0"/>
              </a:rPr>
              <a:t>string</a:t>
            </a:r>
            <a:r>
              <a:rPr lang="en-US" b="1" dirty="0"/>
              <a:t> </a:t>
            </a:r>
            <a:r>
              <a:rPr lang="en-US" dirty="0"/>
              <a:t>data type, and learn how to use </a:t>
            </a:r>
            <a:r>
              <a:rPr lang="en-US" b="1" dirty="0">
                <a:latin typeface="Courier New" panose="02070309020205020404" pitchFamily="49" charset="0"/>
                <a:cs typeface="Courier New" panose="02070309020205020404" pitchFamily="49" charset="0"/>
              </a:rPr>
              <a:t>string</a:t>
            </a:r>
            <a:r>
              <a:rPr lang="en-US" b="1" dirty="0"/>
              <a:t> </a:t>
            </a:r>
            <a:r>
              <a:rPr lang="en-US" dirty="0"/>
              <a:t>functions to manipulate strings</a:t>
            </a:r>
            <a:endParaRPr lang="en-US" altLang="en-US" dirty="0"/>
          </a:p>
          <a:p>
            <a:pPr lvl="1" eaLnBrk="1" hangingPunct="1"/>
            <a:endParaRPr lang="en-US"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altLang="en-US" dirty="0">
                <a:latin typeface="+mn-lt"/>
              </a:rPr>
              <a:t>Quick Review (1 of 3)</a:t>
            </a:r>
          </a:p>
        </p:txBody>
      </p:sp>
      <p:sp>
        <p:nvSpPr>
          <p:cNvPr id="45059" name="Rectangle 3"/>
          <p:cNvSpPr>
            <a:spLocks noGrp="1" noChangeArrowheads="1"/>
          </p:cNvSpPr>
          <p:nvPr>
            <p:ph idx="1"/>
          </p:nvPr>
        </p:nvSpPr>
        <p:spPr>
          <a:xfrm>
            <a:off x="365125" y="1538818"/>
            <a:ext cx="8415338" cy="2709973"/>
          </a:xfrm>
        </p:spPr>
        <p:txBody>
          <a:bodyPr/>
          <a:lstStyle/>
          <a:p>
            <a:r>
              <a:rPr lang="en-US" altLang="en-US" dirty="0"/>
              <a:t>Enumeration type: set of ordered values</a:t>
            </a:r>
          </a:p>
          <a:p>
            <a:pPr lvl="1"/>
            <a:r>
              <a:rPr lang="en-US" altLang="en-US" dirty="0"/>
              <a:t>Reserved word </a:t>
            </a:r>
            <a:r>
              <a:rPr lang="en-US" altLang="en-US" b="1" dirty="0">
                <a:solidFill>
                  <a:srgbClr val="0070C0"/>
                </a:solidFill>
                <a:latin typeface="Courier New" panose="02070309020205020404" pitchFamily="49" charset="0"/>
                <a:cs typeface="Courier New" panose="02070309020205020404" pitchFamily="49" charset="0"/>
              </a:rPr>
              <a:t>enum</a:t>
            </a:r>
            <a:r>
              <a:rPr lang="en-US" altLang="en-US" dirty="0">
                <a:solidFill>
                  <a:srgbClr val="0070C0"/>
                </a:solidFill>
              </a:rPr>
              <a:t> </a:t>
            </a:r>
            <a:r>
              <a:rPr lang="en-US" altLang="en-US" dirty="0"/>
              <a:t>creates an enumeration type</a:t>
            </a:r>
          </a:p>
          <a:p>
            <a:r>
              <a:rPr lang="en-US" altLang="en-US" dirty="0"/>
              <a:t>No arithmetic operations are allowed on the enumeration type</a:t>
            </a:r>
          </a:p>
          <a:p>
            <a:r>
              <a:rPr lang="en-US" altLang="en-US" dirty="0"/>
              <a:t>Relational operators can be used with </a:t>
            </a:r>
            <a:r>
              <a:rPr lang="en-US" altLang="en-US" sz="1800" b="1" dirty="0">
                <a:solidFill>
                  <a:srgbClr val="0070C0"/>
                </a:solidFill>
                <a:latin typeface="Courier New" panose="02070309020205020404" pitchFamily="49" charset="0"/>
                <a:cs typeface="Courier New" panose="02070309020205020404" pitchFamily="49" charset="0"/>
              </a:rPr>
              <a:t>enum</a:t>
            </a:r>
            <a:r>
              <a:rPr lang="en-US" altLang="en-US" dirty="0">
                <a:solidFill>
                  <a:srgbClr val="0070C0"/>
                </a:solidFill>
              </a:rPr>
              <a:t> </a:t>
            </a:r>
            <a:r>
              <a:rPr lang="en-US" altLang="en-US" dirty="0"/>
              <a:t>values</a:t>
            </a:r>
          </a:p>
          <a:p>
            <a:r>
              <a:rPr lang="en-US" altLang="en-US" dirty="0"/>
              <a:t>Enumeration type values cannot be input or output directly</a:t>
            </a:r>
          </a:p>
          <a:p>
            <a:r>
              <a:rPr lang="en-US" altLang="en-US" dirty="0"/>
              <a:t>Enumeration types can be passed as parameters to functions by value or by reference</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altLang="en-US" dirty="0">
                <a:latin typeface="+mn-lt"/>
              </a:rPr>
              <a:t>Quick Review (2 of 3)</a:t>
            </a:r>
          </a:p>
        </p:txBody>
      </p:sp>
      <p:sp>
        <p:nvSpPr>
          <p:cNvPr id="46083" name="Rectangle 3"/>
          <p:cNvSpPr>
            <a:spLocks noGrp="1" noChangeArrowheads="1"/>
          </p:cNvSpPr>
          <p:nvPr>
            <p:ph idx="1"/>
          </p:nvPr>
        </p:nvSpPr>
        <p:spPr>
          <a:xfrm>
            <a:off x="365125" y="1538818"/>
            <a:ext cx="8415338" cy="2662267"/>
          </a:xfrm>
        </p:spPr>
        <p:txBody>
          <a:bodyPr/>
          <a:lstStyle/>
          <a:p>
            <a:r>
              <a:rPr lang="en-US" altLang="en-US" dirty="0"/>
              <a:t>Anonymous type: a variable’s values are specified without any type name</a:t>
            </a:r>
          </a:p>
          <a:p>
            <a:r>
              <a:rPr lang="en-US" altLang="en-US" dirty="0"/>
              <a:t>Reserved word </a:t>
            </a:r>
            <a:r>
              <a:rPr lang="en-US" altLang="en-US" b="1" dirty="0">
                <a:solidFill>
                  <a:srgbClr val="0070C0"/>
                </a:solidFill>
                <a:latin typeface="Courier New" panose="02070309020205020404" pitchFamily="49" charset="0"/>
                <a:cs typeface="Courier New" panose="02070309020205020404" pitchFamily="49" charset="0"/>
              </a:rPr>
              <a:t>typedef</a:t>
            </a:r>
            <a:r>
              <a:rPr lang="en-US" altLang="en-US" dirty="0"/>
              <a:t> creates synonyms or aliases to previously defined data types</a:t>
            </a:r>
          </a:p>
          <a:p>
            <a:r>
              <a:rPr lang="en-US" altLang="en-US" dirty="0"/>
              <a:t>The </a:t>
            </a:r>
            <a:r>
              <a:rPr lang="en-US" altLang="en-US" b="1" dirty="0">
                <a:solidFill>
                  <a:srgbClr val="0070C0"/>
                </a:solidFill>
                <a:latin typeface="Courier New" panose="02070309020205020404" pitchFamily="49" charset="0"/>
                <a:cs typeface="Courier New" panose="02070309020205020404" pitchFamily="49" charset="0"/>
              </a:rPr>
              <a:t>namespace</a:t>
            </a:r>
            <a:r>
              <a:rPr lang="en-US" altLang="en-US" dirty="0"/>
              <a:t> mechanism is a feature of ANSI/ISO Standard C++</a:t>
            </a:r>
          </a:p>
          <a:p>
            <a:r>
              <a:rPr lang="en-US" altLang="en-US" dirty="0"/>
              <a:t>A </a:t>
            </a:r>
            <a:r>
              <a:rPr lang="en-US" altLang="en-US" b="1" dirty="0">
                <a:solidFill>
                  <a:srgbClr val="0070C0"/>
                </a:solidFill>
                <a:latin typeface="Courier New" panose="02070309020205020404" pitchFamily="49" charset="0"/>
                <a:cs typeface="Courier New" panose="02070309020205020404" pitchFamily="49" charset="0"/>
              </a:rPr>
              <a:t>namespace</a:t>
            </a:r>
            <a:r>
              <a:rPr lang="en-US" altLang="en-US" dirty="0"/>
              <a:t> member is usually a named constant, variable, function, or another namespace</a:t>
            </a:r>
          </a:p>
          <a:p>
            <a:r>
              <a:rPr lang="en-US" altLang="en-US" dirty="0"/>
              <a:t>Scope of a namespace member is local to namespace</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US" altLang="en-US" dirty="0">
                <a:latin typeface="+mn-lt"/>
              </a:rPr>
              <a:t>Quick Review (3 of 3)</a:t>
            </a:r>
          </a:p>
        </p:txBody>
      </p:sp>
      <p:sp>
        <p:nvSpPr>
          <p:cNvPr id="47107" name="Rectangle 3"/>
          <p:cNvSpPr>
            <a:spLocks noGrp="1" noChangeArrowheads="1"/>
          </p:cNvSpPr>
          <p:nvPr>
            <p:ph idx="1"/>
          </p:nvPr>
        </p:nvSpPr>
        <p:spPr>
          <a:xfrm>
            <a:off x="365125" y="1538818"/>
            <a:ext cx="8415338" cy="2077492"/>
          </a:xfrm>
        </p:spPr>
        <p:txBody>
          <a:bodyPr/>
          <a:lstStyle/>
          <a:p>
            <a:r>
              <a:rPr lang="en-US" altLang="en-US" b="1" dirty="0">
                <a:solidFill>
                  <a:srgbClr val="0070C0"/>
                </a:solidFill>
                <a:latin typeface="Courier New" panose="02070309020205020404" pitchFamily="49" charset="0"/>
                <a:cs typeface="Courier New" panose="02070309020205020404" pitchFamily="49" charset="0"/>
              </a:rPr>
              <a:t>using</a:t>
            </a:r>
            <a:r>
              <a:rPr lang="en-US" altLang="en-US" dirty="0">
                <a:solidFill>
                  <a:srgbClr val="0070C0"/>
                </a:solidFill>
              </a:rPr>
              <a:t> </a:t>
            </a:r>
            <a:r>
              <a:rPr lang="en-US" altLang="en-US" dirty="0"/>
              <a:t>statement simplifies access to </a:t>
            </a:r>
            <a:r>
              <a:rPr lang="en-US" altLang="en-US" b="1" dirty="0">
                <a:solidFill>
                  <a:srgbClr val="0070C0"/>
                </a:solidFill>
                <a:latin typeface="Courier New" panose="02070309020205020404" pitchFamily="49" charset="0"/>
                <a:cs typeface="Courier New" panose="02070309020205020404" pitchFamily="49" charset="0"/>
              </a:rPr>
              <a:t>namespace</a:t>
            </a:r>
            <a:r>
              <a:rPr lang="en-US" altLang="en-US" dirty="0"/>
              <a:t> members</a:t>
            </a:r>
          </a:p>
          <a:p>
            <a:r>
              <a:rPr lang="en-US" altLang="en-US" dirty="0"/>
              <a:t>A </a:t>
            </a:r>
            <a:r>
              <a:rPr lang="en-US" altLang="en-US" b="1" dirty="0">
                <a:latin typeface="Courier New" panose="02070309020205020404" pitchFamily="49" charset="0"/>
                <a:cs typeface="Courier New" panose="02070309020205020404" pitchFamily="49" charset="0"/>
              </a:rPr>
              <a:t>string</a:t>
            </a:r>
            <a:r>
              <a:rPr lang="en-US" altLang="en-US" dirty="0"/>
              <a:t> is a sequence of zero or more characters</a:t>
            </a:r>
          </a:p>
          <a:p>
            <a:r>
              <a:rPr lang="en-US" altLang="en-US" dirty="0"/>
              <a:t>Strings in C++ are enclosed in </a:t>
            </a:r>
            <a:r>
              <a:rPr lang="en-US" altLang="en-US" b="1" dirty="0">
                <a:latin typeface="Courier New" panose="02070309020205020404" pitchFamily="49" charset="0"/>
                <a:cs typeface="Courier New" panose="02070309020205020404" pitchFamily="49" charset="0"/>
              </a:rPr>
              <a:t>""</a:t>
            </a:r>
          </a:p>
          <a:p>
            <a:r>
              <a:rPr lang="en-US" altLang="en-US" dirty="0"/>
              <a:t>The first character of a string is in position </a:t>
            </a:r>
            <a:r>
              <a:rPr lang="en-US" altLang="en-US" b="1" dirty="0">
                <a:latin typeface="Courier New" panose="02070309020205020404" pitchFamily="49" charset="0"/>
                <a:cs typeface="Courier New" panose="02070309020205020404" pitchFamily="49" charset="0"/>
              </a:rPr>
              <a:t>0</a:t>
            </a:r>
          </a:p>
          <a:p>
            <a:r>
              <a:rPr lang="en-US" altLang="en-US" dirty="0"/>
              <a:t>In C++, </a:t>
            </a:r>
            <a:r>
              <a:rPr lang="en-US" altLang="en-US" b="1" dirty="0">
                <a:latin typeface="Courier New" panose="02070309020205020404" pitchFamily="49" charset="0"/>
                <a:cs typeface="Courier New" panose="02070309020205020404" pitchFamily="49" charset="0"/>
              </a:rPr>
              <a:t>[]</a:t>
            </a:r>
            <a:r>
              <a:rPr lang="en-US" altLang="en-US" dirty="0"/>
              <a:t> is the array subscript operator</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altLang="en-US" dirty="0">
                <a:latin typeface="+mn-lt"/>
              </a:rPr>
              <a:t>Enumeration Type (1 of 5)</a:t>
            </a:r>
          </a:p>
        </p:txBody>
      </p:sp>
      <p:sp>
        <p:nvSpPr>
          <p:cNvPr id="20483" name="Rectangle 3"/>
          <p:cNvSpPr>
            <a:spLocks noGrp="1" noChangeArrowheads="1"/>
          </p:cNvSpPr>
          <p:nvPr>
            <p:ph idx="1"/>
          </p:nvPr>
        </p:nvSpPr>
        <p:spPr>
          <a:xfrm>
            <a:off x="365125" y="1538818"/>
            <a:ext cx="8415338" cy="2205219"/>
          </a:xfrm>
        </p:spPr>
        <p:txBody>
          <a:bodyPr/>
          <a:lstStyle/>
          <a:p>
            <a:pPr eaLnBrk="1" hangingPunct="1"/>
            <a:r>
              <a:rPr lang="en-US" altLang="en-US" dirty="0"/>
              <a:t>A data type is a set of values with a set of operations on them</a:t>
            </a:r>
          </a:p>
          <a:p>
            <a:pPr eaLnBrk="1" hangingPunct="1"/>
            <a:r>
              <a:rPr lang="en-US" altLang="en-US" u="sng" dirty="0"/>
              <a:t>Enumeration type</a:t>
            </a:r>
            <a:r>
              <a:rPr lang="en-US" altLang="en-US" dirty="0"/>
              <a:t> is a simple data type created by the programmer</a:t>
            </a:r>
          </a:p>
          <a:p>
            <a:pPr eaLnBrk="1" hangingPunct="1"/>
            <a:r>
              <a:rPr lang="en-US" altLang="en-US" dirty="0"/>
              <a:t>To define an enumeration type, you need:</a:t>
            </a:r>
          </a:p>
          <a:p>
            <a:pPr lvl="1" eaLnBrk="1" hangingPunct="1"/>
            <a:r>
              <a:rPr lang="en-US" altLang="en-US" dirty="0"/>
              <a:t>A name for the data type</a:t>
            </a:r>
          </a:p>
          <a:p>
            <a:pPr lvl="1" eaLnBrk="1" hangingPunct="1"/>
            <a:r>
              <a:rPr lang="en-US" altLang="en-US" dirty="0"/>
              <a:t>A set of values for the data type</a:t>
            </a:r>
          </a:p>
          <a:p>
            <a:pPr lvl="1" eaLnBrk="1" hangingPunct="1"/>
            <a:r>
              <a:rPr lang="en-US" altLang="en-US" dirty="0"/>
              <a:t>A set of operations on the values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mn-lt"/>
              </a:rPr>
              <a:t>Enumeration Type (2 of 5)</a:t>
            </a:r>
            <a:endParaRPr lang="en-IN" dirty="0">
              <a:latin typeface="+mn-lt"/>
            </a:endParaRPr>
          </a:p>
        </p:txBody>
      </p:sp>
      <p:sp>
        <p:nvSpPr>
          <p:cNvPr id="3" name="Content Placeholder 2"/>
          <p:cNvSpPr>
            <a:spLocks noGrp="1"/>
          </p:cNvSpPr>
          <p:nvPr>
            <p:ph idx="1"/>
          </p:nvPr>
        </p:nvSpPr>
        <p:spPr>
          <a:xfrm>
            <a:off x="365125" y="1538819"/>
            <a:ext cx="8415338" cy="738664"/>
          </a:xfrm>
        </p:spPr>
        <p:txBody>
          <a:bodyPr/>
          <a:lstStyle/>
          <a:p>
            <a:r>
              <a:rPr lang="en-US" altLang="en-US" dirty="0"/>
              <a:t>You can specify the name and the values, but not the operations</a:t>
            </a:r>
          </a:p>
          <a:p>
            <a:r>
              <a:rPr lang="en-US" dirty="0"/>
              <a:t>The syntax for enumeration type is:</a:t>
            </a:r>
            <a:endParaRPr lang="en-IN" dirty="0"/>
          </a:p>
        </p:txBody>
      </p:sp>
      <p:pic>
        <p:nvPicPr>
          <p:cNvPr id="1026" name="Content Placeholder 3" descr="enum typeName {value1, value2, ...};"/>
          <p:cNvPicPr>
            <a:picLocks noGrp="1" noChangeAspect="1" noChangeArrowheads="1"/>
          </p:cNvPicPr>
          <p:nvPr>
            <p:ph idx="11"/>
          </p:nvPr>
        </p:nvPicPr>
        <p:blipFill>
          <a:blip r:embed="rId2">
            <a:extLst>
              <a:ext uri="{28A0092B-C50C-407E-A947-70E740481C1C}">
                <a14:useLocalDpi xmlns:a14="http://schemas.microsoft.com/office/drawing/2010/main" val="0"/>
              </a:ext>
            </a:extLst>
          </a:blip>
          <a:srcRect/>
          <a:stretch>
            <a:fillRect/>
          </a:stretch>
        </p:blipFill>
        <p:spPr bwMode="auto">
          <a:xfrm>
            <a:off x="850900" y="2514600"/>
            <a:ext cx="4852837" cy="487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Content Placeholder 5"/>
          <p:cNvSpPr>
            <a:spLocks noGrp="1"/>
          </p:cNvSpPr>
          <p:nvPr>
            <p:ph idx="12"/>
          </p:nvPr>
        </p:nvSpPr>
        <p:spPr>
          <a:xfrm>
            <a:off x="381464" y="3327400"/>
            <a:ext cx="8415338" cy="603242"/>
          </a:xfrm>
        </p:spPr>
        <p:txBody>
          <a:bodyPr/>
          <a:lstStyle/>
          <a:p>
            <a:pPr lvl="1"/>
            <a:r>
              <a:rPr lang="en-US" altLang="en-US" b="1" dirty="0">
                <a:latin typeface="Courier New" pitchFamily="49" charset="0"/>
              </a:rPr>
              <a:t>value1</a:t>
            </a:r>
            <a:r>
              <a:rPr lang="en-US" altLang="en-US" dirty="0"/>
              <a:t>, </a:t>
            </a:r>
            <a:r>
              <a:rPr lang="en-US" altLang="en-US" b="1" dirty="0">
                <a:latin typeface="Courier New" pitchFamily="49" charset="0"/>
              </a:rPr>
              <a:t>value2</a:t>
            </a:r>
            <a:r>
              <a:rPr lang="en-US" altLang="en-US" dirty="0"/>
              <a:t>, </a:t>
            </a:r>
            <a:r>
              <a:rPr lang="en-US" altLang="en-US" b="1" dirty="0">
                <a:latin typeface="Courier New" panose="02070309020205020404" pitchFamily="49" charset="0"/>
                <a:cs typeface="Courier New" panose="02070309020205020404" pitchFamily="49" charset="0"/>
              </a:rPr>
              <a:t>…</a:t>
            </a:r>
            <a:r>
              <a:rPr lang="en-US" altLang="en-US" dirty="0"/>
              <a:t> are identifiers called enumerators</a:t>
            </a:r>
          </a:p>
          <a:p>
            <a:pPr lvl="1"/>
            <a:r>
              <a:rPr lang="en-US" altLang="en-US" dirty="0"/>
              <a:t>List specifies the ordering:</a:t>
            </a:r>
            <a:endParaRPr lang="en-IN" dirty="0"/>
          </a:p>
        </p:txBody>
      </p:sp>
      <p:sp>
        <p:nvSpPr>
          <p:cNvPr id="7" name="Content Placeholder 6"/>
          <p:cNvSpPr>
            <a:spLocks noGrp="1"/>
          </p:cNvSpPr>
          <p:nvPr>
            <p:ph idx="13"/>
          </p:nvPr>
        </p:nvSpPr>
        <p:spPr>
          <a:xfrm>
            <a:off x="382089" y="4127500"/>
            <a:ext cx="8415338" cy="236988"/>
          </a:xfrm>
        </p:spPr>
        <p:txBody>
          <a:bodyPr/>
          <a:lstStyle/>
          <a:p>
            <a:pPr marL="812800" lvl="2" indent="0">
              <a:spcBef>
                <a:spcPts val="1200"/>
              </a:spcBef>
              <a:buClr>
                <a:schemeClr val="accent2"/>
              </a:buClr>
              <a:buNone/>
            </a:pPr>
            <a:r>
              <a:rPr lang="en-US" altLang="en-US" b="1" dirty="0">
                <a:latin typeface="Courier New" panose="02070309020205020404" pitchFamily="49" charset="0"/>
                <a:cs typeface="Courier New" panose="02070309020205020404" pitchFamily="49" charset="0"/>
              </a:rPr>
              <a:t>value1 &lt; value2 &lt; value3 &lt;...</a:t>
            </a:r>
            <a:endParaRPr lang="en-IN" dirty="0"/>
          </a:p>
        </p:txBody>
      </p:sp>
    </p:spTree>
    <p:extLst>
      <p:ext uri="{BB962C8B-B14F-4D97-AF65-F5344CB8AC3E}">
        <p14:creationId xmlns:p14="http://schemas.microsoft.com/office/powerpoint/2010/main" val="11896092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altLang="en-US" dirty="0">
                <a:latin typeface="+mn-lt"/>
              </a:rPr>
              <a:t>Enumeration Type (3 of 5)</a:t>
            </a:r>
          </a:p>
        </p:txBody>
      </p:sp>
      <p:sp>
        <p:nvSpPr>
          <p:cNvPr id="22531" name="Rectangle 3"/>
          <p:cNvSpPr>
            <a:spLocks noGrp="1" noChangeArrowheads="1"/>
          </p:cNvSpPr>
          <p:nvPr>
            <p:ph idx="1"/>
          </p:nvPr>
        </p:nvSpPr>
        <p:spPr>
          <a:xfrm>
            <a:off x="365125" y="1538819"/>
            <a:ext cx="8415338" cy="1817421"/>
          </a:xfrm>
        </p:spPr>
        <p:txBody>
          <a:bodyPr/>
          <a:lstStyle/>
          <a:p>
            <a:pPr eaLnBrk="1" hangingPunct="1"/>
            <a:r>
              <a:rPr lang="en-US" altLang="en-US" dirty="0"/>
              <a:t>The enumeration type is an ordered set of values</a:t>
            </a:r>
          </a:p>
          <a:p>
            <a:pPr lvl="1" eaLnBrk="1" hangingPunct="1"/>
            <a:r>
              <a:rPr lang="en-US" altLang="en-US" dirty="0"/>
              <a:t>Default value assigned to enumerators starts at 0</a:t>
            </a:r>
          </a:p>
          <a:p>
            <a:pPr eaLnBrk="1" hangingPunct="1"/>
            <a:r>
              <a:rPr lang="en-US" altLang="en-US" dirty="0"/>
              <a:t>A value used in one enumeration type cannot be used by another in the same block</a:t>
            </a:r>
          </a:p>
          <a:p>
            <a:pPr eaLnBrk="1" hangingPunct="1"/>
            <a:r>
              <a:rPr lang="en-US" altLang="en-US" dirty="0"/>
              <a:t>Same rules apply to enumeration types declared outside of any blocks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mn-lt"/>
              </a:rPr>
              <a:t>Enumeration Type (4 of 5)</a:t>
            </a:r>
            <a:endParaRPr lang="en-IN" dirty="0">
              <a:latin typeface="+mn-lt"/>
            </a:endParaRPr>
          </a:p>
        </p:txBody>
      </p:sp>
      <p:sp>
        <p:nvSpPr>
          <p:cNvPr id="3" name="Content Placeholder 2"/>
          <p:cNvSpPr>
            <a:spLocks noGrp="1"/>
          </p:cNvSpPr>
          <p:nvPr>
            <p:ph idx="1"/>
          </p:nvPr>
        </p:nvSpPr>
        <p:spPr>
          <a:xfrm>
            <a:off x="365124" y="1538819"/>
            <a:ext cx="8431214" cy="1780872"/>
          </a:xfrm>
        </p:spPr>
        <p:txBody>
          <a:bodyPr/>
          <a:lstStyle/>
          <a:p>
            <a:pPr marL="0" indent="0">
              <a:buNone/>
            </a:pPr>
            <a:r>
              <a:rPr lang="en-IN" sz="1800" b="1" dirty="0"/>
              <a:t>EXAMPLE 7-1 </a:t>
            </a:r>
            <a:endParaRPr lang="en-US" sz="1800" b="1" dirty="0"/>
          </a:p>
          <a:p>
            <a:pPr marL="0" indent="0">
              <a:buNone/>
            </a:pPr>
            <a:r>
              <a:rPr lang="en-IN" sz="1800" dirty="0"/>
              <a:t>The statement:</a:t>
            </a:r>
          </a:p>
          <a:p>
            <a:pPr marL="0" indent="0">
              <a:buNone/>
            </a:pPr>
            <a:r>
              <a:rPr lang="en-US" sz="1800" b="1" dirty="0">
                <a:solidFill>
                  <a:srgbClr val="0070C0"/>
                </a:solidFill>
                <a:latin typeface="Courier New" pitchFamily="49" charset="0"/>
                <a:cs typeface="Courier New" pitchFamily="49" charset="0"/>
              </a:rPr>
              <a:t>enum </a:t>
            </a:r>
            <a:r>
              <a:rPr lang="en-US" sz="1800" b="1" dirty="0">
                <a:latin typeface="Courier New" pitchFamily="49" charset="0"/>
                <a:cs typeface="Courier New" pitchFamily="49" charset="0"/>
              </a:rPr>
              <a:t>colors {BROWN, BLUE, RED, GREEN, YELLOW};</a:t>
            </a:r>
          </a:p>
          <a:p>
            <a:pPr marL="0" indent="0">
              <a:buNone/>
            </a:pPr>
            <a:r>
              <a:rPr lang="en-US" sz="1800" dirty="0"/>
              <a:t>defines a new data type called colors, and the values belonging to this data type are </a:t>
            </a:r>
            <a:r>
              <a:rPr lang="en-US" sz="1800" b="1" dirty="0">
                <a:latin typeface="Courier New" pitchFamily="49" charset="0"/>
                <a:cs typeface="Courier New" pitchFamily="49" charset="0"/>
              </a:rPr>
              <a:t>BROWN, BLUE, RED, GREEN, and YELLOW.</a:t>
            </a:r>
            <a:endParaRPr lang="en-IN" sz="1800" b="1" dirty="0">
              <a:latin typeface="Courier New" pitchFamily="49" charset="0"/>
              <a:cs typeface="Courier New" pitchFamily="49" charset="0"/>
            </a:endParaRPr>
          </a:p>
        </p:txBody>
      </p:sp>
      <p:sp>
        <p:nvSpPr>
          <p:cNvPr id="4" name="Content Placeholder 3"/>
          <p:cNvSpPr>
            <a:spLocks noGrp="1"/>
          </p:cNvSpPr>
          <p:nvPr>
            <p:ph idx="11"/>
          </p:nvPr>
        </p:nvSpPr>
        <p:spPr>
          <a:xfrm>
            <a:off x="381000" y="3886200"/>
            <a:ext cx="8415338" cy="1780872"/>
          </a:xfrm>
        </p:spPr>
        <p:txBody>
          <a:bodyPr/>
          <a:lstStyle/>
          <a:p>
            <a:pPr marL="0" indent="0">
              <a:buNone/>
            </a:pPr>
            <a:r>
              <a:rPr lang="en-IN" sz="1800" b="1" dirty="0"/>
              <a:t>EXAMPLE 7-2 </a:t>
            </a:r>
          </a:p>
          <a:p>
            <a:pPr marL="0" indent="0">
              <a:buNone/>
            </a:pPr>
            <a:r>
              <a:rPr lang="en-IN" sz="1800" dirty="0"/>
              <a:t>The statement:</a:t>
            </a:r>
          </a:p>
          <a:p>
            <a:pPr marL="0" indent="0">
              <a:buNone/>
            </a:pPr>
            <a:r>
              <a:rPr lang="en-US" sz="1800" b="1" dirty="0">
                <a:solidFill>
                  <a:srgbClr val="0070C0"/>
                </a:solidFill>
                <a:latin typeface="Courier New" pitchFamily="49" charset="0"/>
                <a:cs typeface="Courier New" pitchFamily="49" charset="0"/>
              </a:rPr>
              <a:t>enum </a:t>
            </a:r>
            <a:r>
              <a:rPr lang="en-US" sz="1800" b="1" dirty="0">
                <a:latin typeface="Courier New" pitchFamily="49" charset="0"/>
                <a:cs typeface="Courier New" pitchFamily="49" charset="0"/>
              </a:rPr>
              <a:t>standing {FRESHMAN, SOPHOMORE, JUNIOR, SENIOR};</a:t>
            </a:r>
          </a:p>
          <a:p>
            <a:pPr marL="0" indent="0">
              <a:buNone/>
            </a:pPr>
            <a:r>
              <a:rPr lang="en-US" sz="1800" dirty="0"/>
              <a:t>defines standing to be an enumeration type. The values belonging to standing are </a:t>
            </a:r>
            <a:r>
              <a:rPr lang="en-US" sz="1800" b="1" dirty="0">
                <a:latin typeface="Courier New" pitchFamily="49" charset="0"/>
                <a:cs typeface="Courier New" pitchFamily="49" charset="0"/>
              </a:rPr>
              <a:t>FRESHMAN, SOPHOMORE, JUNIOR, and SENIOR.</a:t>
            </a:r>
            <a:endParaRPr lang="en-IN" sz="1800" b="1" dirty="0">
              <a:latin typeface="Courier New" pitchFamily="49" charset="0"/>
              <a:cs typeface="Courier New" pitchFamily="49" charset="0"/>
            </a:endParaRPr>
          </a:p>
        </p:txBody>
      </p:sp>
    </p:spTree>
    <p:extLst>
      <p:ext uri="{BB962C8B-B14F-4D97-AF65-F5344CB8AC3E}">
        <p14:creationId xmlns:p14="http://schemas.microsoft.com/office/powerpoint/2010/main" val="21274272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mn-lt"/>
              </a:rPr>
              <a:t>Enumeration Type (5 of 5)</a:t>
            </a:r>
            <a:endParaRPr lang="en-IN" dirty="0">
              <a:latin typeface="+mn-lt"/>
            </a:endParaRPr>
          </a:p>
        </p:txBody>
      </p:sp>
      <p:sp>
        <p:nvSpPr>
          <p:cNvPr id="3" name="Content Placeholder 2"/>
          <p:cNvSpPr>
            <a:spLocks noGrp="1"/>
          </p:cNvSpPr>
          <p:nvPr>
            <p:ph idx="1"/>
          </p:nvPr>
        </p:nvSpPr>
        <p:spPr>
          <a:xfrm>
            <a:off x="365125" y="1538819"/>
            <a:ext cx="8415338" cy="563231"/>
          </a:xfrm>
        </p:spPr>
        <p:txBody>
          <a:bodyPr/>
          <a:lstStyle/>
          <a:p>
            <a:pPr marL="0" indent="0">
              <a:buNone/>
            </a:pPr>
            <a:r>
              <a:rPr lang="en-IN" sz="1400" b="1" dirty="0"/>
              <a:t>EXAMPLE 7-3 </a:t>
            </a:r>
          </a:p>
          <a:p>
            <a:pPr marL="0" indent="0">
              <a:buNone/>
            </a:pPr>
            <a:r>
              <a:rPr lang="en-IN" sz="1400" dirty="0"/>
              <a:t>Consider the following statements: </a:t>
            </a:r>
          </a:p>
        </p:txBody>
      </p:sp>
      <p:pic>
        <p:nvPicPr>
          <p:cNvPr id="23" name="Content Placeholder 22" descr="enum grades left braces left single quote A right single quote comma left single quote B right single quote comma left single quote C right single quote comma left single quote D right single quote comma left single quote F right single quote right braces semicolon. Double forward slash illegal enumeration type.&#10;enum places left braces 1 st comma 2 nd comma 3 rd comma 4 th right braces semicolon. Double forward slash illegal enumeration type.">
            <a:extLst>
              <a:ext uri="{FF2B5EF4-FFF2-40B4-BE49-F238E27FC236}">
                <a16:creationId xmlns:a16="http://schemas.microsoft.com/office/drawing/2014/main" id="{EB2F76DD-C4C5-4619-8E7C-BB4F9F01AE42}"/>
              </a:ext>
            </a:extLst>
          </p:cNvPr>
          <p:cNvPicPr>
            <a:picLocks noGrp="1" noChangeAspect="1"/>
          </p:cNvPicPr>
          <p:nvPr>
            <p:ph idx="11"/>
          </p:nvPr>
        </p:nvPicPr>
        <p:blipFill>
          <a:blip r:embed="rId2"/>
          <a:stretch>
            <a:fillRect/>
          </a:stretch>
        </p:blipFill>
        <p:spPr>
          <a:xfrm>
            <a:off x="365125" y="2205463"/>
            <a:ext cx="6894989" cy="712462"/>
          </a:xfrm>
          <a:prstGeom prst="rect">
            <a:avLst/>
          </a:prstGeom>
        </p:spPr>
      </p:pic>
      <p:sp>
        <p:nvSpPr>
          <p:cNvPr id="10" name="Content Placeholder 9">
            <a:extLst>
              <a:ext uri="{FF2B5EF4-FFF2-40B4-BE49-F238E27FC236}">
                <a16:creationId xmlns:a16="http://schemas.microsoft.com/office/drawing/2014/main" id="{FF5D20D8-FE8B-43E2-8318-707F79EEA42C}"/>
              </a:ext>
            </a:extLst>
          </p:cNvPr>
          <p:cNvSpPr>
            <a:spLocks noGrp="1"/>
          </p:cNvSpPr>
          <p:nvPr>
            <p:ph idx="12"/>
          </p:nvPr>
        </p:nvSpPr>
        <p:spPr>
          <a:xfrm>
            <a:off x="363537" y="3003860"/>
            <a:ext cx="8415338" cy="1129155"/>
          </a:xfrm>
        </p:spPr>
        <p:txBody>
          <a:bodyPr/>
          <a:lstStyle/>
          <a:p>
            <a:pPr marL="0" indent="0">
              <a:buNone/>
            </a:pPr>
            <a:r>
              <a:rPr lang="en-US" sz="1400" dirty="0"/>
              <a:t>These are illegal enumeration types because none of the values is an identifier. The following, however, are legal enumeration types:</a:t>
            </a:r>
          </a:p>
          <a:p>
            <a:pPr marL="0" indent="0">
              <a:buNone/>
            </a:pPr>
            <a:r>
              <a:rPr lang="en-US" sz="1400" b="1" dirty="0" err="1">
                <a:solidFill>
                  <a:srgbClr val="0070C0"/>
                </a:solidFill>
                <a:latin typeface="Courier New" pitchFamily="49" charset="0"/>
                <a:cs typeface="Courier New" pitchFamily="49" charset="0"/>
              </a:rPr>
              <a:t>enum</a:t>
            </a:r>
            <a:r>
              <a:rPr lang="en-US" sz="1400" b="1" dirty="0">
                <a:latin typeface="Courier New" pitchFamily="49" charset="0"/>
                <a:cs typeface="Courier New" pitchFamily="49" charset="0"/>
              </a:rPr>
              <a:t> grades {A, B, C, D, F};</a:t>
            </a:r>
          </a:p>
          <a:p>
            <a:pPr marL="0" indent="0">
              <a:buNone/>
            </a:pPr>
            <a:r>
              <a:rPr lang="en-US" sz="1400" b="1" dirty="0" err="1">
                <a:solidFill>
                  <a:srgbClr val="0070C0"/>
                </a:solidFill>
                <a:latin typeface="Courier New" pitchFamily="49" charset="0"/>
                <a:cs typeface="Courier New" pitchFamily="49" charset="0"/>
              </a:rPr>
              <a:t>enum</a:t>
            </a:r>
            <a:r>
              <a:rPr lang="en-US" sz="1400" b="1" dirty="0">
                <a:latin typeface="Courier New" pitchFamily="49" charset="0"/>
                <a:cs typeface="Courier New" pitchFamily="49" charset="0"/>
              </a:rPr>
              <a:t> places {FIRST, SECOND, THIRD, FOURTH};</a:t>
            </a:r>
            <a:endParaRPr lang="en-IN" sz="1400" dirty="0"/>
          </a:p>
        </p:txBody>
      </p:sp>
      <p:sp>
        <p:nvSpPr>
          <p:cNvPr id="11" name="Content Placeholder 10">
            <a:extLst>
              <a:ext uri="{FF2B5EF4-FFF2-40B4-BE49-F238E27FC236}">
                <a16:creationId xmlns:a16="http://schemas.microsoft.com/office/drawing/2014/main" id="{2C95F253-DA9D-4DC8-B85B-F9CFF247AEF0}"/>
              </a:ext>
            </a:extLst>
          </p:cNvPr>
          <p:cNvSpPr>
            <a:spLocks noGrp="1"/>
          </p:cNvSpPr>
          <p:nvPr>
            <p:ph idx="13"/>
          </p:nvPr>
        </p:nvSpPr>
        <p:spPr>
          <a:xfrm>
            <a:off x="363537" y="4191000"/>
            <a:ext cx="8415338" cy="486287"/>
          </a:xfrm>
        </p:spPr>
        <p:txBody>
          <a:bodyPr/>
          <a:lstStyle/>
          <a:p>
            <a:pPr marL="0" indent="0">
              <a:spcBef>
                <a:spcPts val="600"/>
              </a:spcBef>
              <a:buNone/>
            </a:pPr>
            <a:r>
              <a:rPr lang="en-IN" sz="1400" b="1" dirty="0"/>
              <a:t>EXAMPLE 7-4</a:t>
            </a:r>
          </a:p>
          <a:p>
            <a:pPr marL="0" indent="0">
              <a:spcBef>
                <a:spcPts val="600"/>
              </a:spcBef>
              <a:buNone/>
            </a:pPr>
            <a:r>
              <a:rPr lang="en-IN" sz="1400" dirty="0"/>
              <a:t>Consider the following statements:</a:t>
            </a:r>
          </a:p>
        </p:txBody>
      </p:sp>
      <p:pic>
        <p:nvPicPr>
          <p:cNvPr id="21" name="Content Placeholder 20" descr="enum math student left braces JOHN comma BILL comma cin DY comma LISA comma RON right braces semicolon. &#10;enum comp student left braces SUSAN comma CATHY comma JOHN comma WILLIAM right braces semicolon. Double forward slash illegal.">
            <a:extLst>
              <a:ext uri="{FF2B5EF4-FFF2-40B4-BE49-F238E27FC236}">
                <a16:creationId xmlns:a16="http://schemas.microsoft.com/office/drawing/2014/main" id="{624A5B10-59F3-4E47-A7D3-31CFD57D57DD}"/>
              </a:ext>
            </a:extLst>
          </p:cNvPr>
          <p:cNvPicPr>
            <a:picLocks noGrp="1" noChangeAspect="1"/>
          </p:cNvPicPr>
          <p:nvPr>
            <p:ph idx="14"/>
          </p:nvPr>
        </p:nvPicPr>
        <p:blipFill>
          <a:blip r:embed="rId3"/>
          <a:stretch>
            <a:fillRect/>
          </a:stretch>
        </p:blipFill>
        <p:spPr>
          <a:xfrm>
            <a:off x="363537" y="4752975"/>
            <a:ext cx="6285521" cy="737680"/>
          </a:xfrm>
          <a:prstGeom prst="rect">
            <a:avLst/>
          </a:prstGeom>
        </p:spPr>
      </p:pic>
      <p:sp>
        <p:nvSpPr>
          <p:cNvPr id="13" name="Content Placeholder 12">
            <a:extLst>
              <a:ext uri="{FF2B5EF4-FFF2-40B4-BE49-F238E27FC236}">
                <a16:creationId xmlns:a16="http://schemas.microsoft.com/office/drawing/2014/main" id="{6C080DE2-76DC-48B0-A10F-42EAA4881C52}"/>
              </a:ext>
            </a:extLst>
          </p:cNvPr>
          <p:cNvSpPr>
            <a:spLocks noGrp="1"/>
          </p:cNvSpPr>
          <p:nvPr>
            <p:ph idx="15"/>
          </p:nvPr>
        </p:nvSpPr>
        <p:spPr>
          <a:xfrm>
            <a:off x="373062" y="5566343"/>
            <a:ext cx="8415338" cy="616707"/>
          </a:xfrm>
        </p:spPr>
        <p:txBody>
          <a:bodyPr/>
          <a:lstStyle/>
          <a:p>
            <a:pPr marL="0" indent="0">
              <a:buNone/>
            </a:pPr>
            <a:r>
              <a:rPr lang="en-US" sz="1400" dirty="0"/>
              <a:t>Suppose that these statements are in the same program in the same block. The second enumeration type, </a:t>
            </a:r>
            <a:r>
              <a:rPr lang="en-US" sz="1400" b="1" dirty="0" err="1">
                <a:latin typeface="Courier New" panose="02070309020205020404" pitchFamily="49" charset="0"/>
                <a:cs typeface="Courier New" panose="02070309020205020404" pitchFamily="49" charset="0"/>
              </a:rPr>
              <a:t>compStudent</a:t>
            </a:r>
            <a:r>
              <a:rPr lang="en-US" sz="1400" dirty="0"/>
              <a:t>, is not allowed because the value </a:t>
            </a:r>
            <a:r>
              <a:rPr lang="en-US" sz="1400" b="1" dirty="0">
                <a:latin typeface="Courier New" panose="02070309020205020404" pitchFamily="49" charset="0"/>
                <a:cs typeface="Courier New" panose="02070309020205020404" pitchFamily="49" charset="0"/>
              </a:rPr>
              <a:t>JOHN</a:t>
            </a:r>
            <a:r>
              <a:rPr lang="en-US" sz="1400" dirty="0"/>
              <a:t> was used in the previous enumeration type </a:t>
            </a:r>
            <a:r>
              <a:rPr lang="en-US" sz="1400" b="1" dirty="0" err="1">
                <a:latin typeface="Courier New" panose="02070309020205020404" pitchFamily="49" charset="0"/>
                <a:cs typeface="Courier New" panose="02070309020205020404" pitchFamily="49" charset="0"/>
              </a:rPr>
              <a:t>mathStudent</a:t>
            </a:r>
            <a:r>
              <a:rPr lang="en-US" sz="1400" dirty="0"/>
              <a:t>.</a:t>
            </a:r>
            <a:endParaRPr lang="en-IN" sz="1400" dirty="0"/>
          </a:p>
        </p:txBody>
      </p:sp>
    </p:spTree>
    <p:extLst>
      <p:ext uri="{BB962C8B-B14F-4D97-AF65-F5344CB8AC3E}">
        <p14:creationId xmlns:p14="http://schemas.microsoft.com/office/powerpoint/2010/main" val="3483661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mn-lt"/>
              </a:rPr>
              <a:t>Declaring Variables</a:t>
            </a:r>
            <a:endParaRPr lang="en-IN" dirty="0">
              <a:latin typeface="+mn-lt"/>
            </a:endParaRPr>
          </a:p>
        </p:txBody>
      </p:sp>
      <p:sp>
        <p:nvSpPr>
          <p:cNvPr id="3" name="Content Placeholder 2"/>
          <p:cNvSpPr>
            <a:spLocks noGrp="1"/>
          </p:cNvSpPr>
          <p:nvPr>
            <p:ph idx="1"/>
          </p:nvPr>
        </p:nvSpPr>
        <p:spPr>
          <a:xfrm>
            <a:off x="365125" y="1538819"/>
            <a:ext cx="8415338" cy="292388"/>
          </a:xfrm>
        </p:spPr>
        <p:txBody>
          <a:bodyPr/>
          <a:lstStyle/>
          <a:p>
            <a:r>
              <a:rPr lang="en-US" altLang="en-US" dirty="0"/>
              <a:t>Syntax</a:t>
            </a:r>
            <a:endParaRPr lang="en-IN" dirty="0"/>
          </a:p>
        </p:txBody>
      </p:sp>
      <p:pic>
        <p:nvPicPr>
          <p:cNvPr id="4098" name="Content Placeholder 3" descr="dataType identifier, identifier,...;"/>
          <p:cNvPicPr>
            <a:picLocks noGrp="1" noChangeAspect="1" noChangeArrowheads="1"/>
          </p:cNvPicPr>
          <p:nvPr>
            <p:ph idx="11"/>
          </p:nvPr>
        </p:nvPicPr>
        <p:blipFill>
          <a:blip r:embed="rId2">
            <a:extLst>
              <a:ext uri="{28A0092B-C50C-407E-A947-70E740481C1C}">
                <a14:useLocalDpi xmlns:a14="http://schemas.microsoft.com/office/drawing/2010/main" val="0"/>
              </a:ext>
            </a:extLst>
          </a:blip>
          <a:srcRect/>
          <a:stretch>
            <a:fillRect/>
          </a:stretch>
        </p:blipFill>
        <p:spPr bwMode="auto">
          <a:xfrm>
            <a:off x="736600" y="1905000"/>
            <a:ext cx="4319201" cy="4346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Content Placeholder 5"/>
          <p:cNvSpPr>
            <a:spLocks noGrp="1"/>
          </p:cNvSpPr>
          <p:nvPr>
            <p:ph idx="12"/>
          </p:nvPr>
        </p:nvSpPr>
        <p:spPr>
          <a:xfrm>
            <a:off x="381000" y="2425700"/>
            <a:ext cx="8415338" cy="292388"/>
          </a:xfrm>
        </p:spPr>
        <p:txBody>
          <a:bodyPr/>
          <a:lstStyle/>
          <a:p>
            <a:r>
              <a:rPr lang="en-US" altLang="en-US" dirty="0"/>
              <a:t>Example</a:t>
            </a:r>
            <a:endParaRPr lang="en-IN" dirty="0"/>
          </a:p>
        </p:txBody>
      </p:sp>
      <p:sp>
        <p:nvSpPr>
          <p:cNvPr id="7" name="Content Placeholder 6"/>
          <p:cNvSpPr>
            <a:spLocks noGrp="1"/>
          </p:cNvSpPr>
          <p:nvPr>
            <p:ph idx="13"/>
          </p:nvPr>
        </p:nvSpPr>
        <p:spPr>
          <a:xfrm>
            <a:off x="394164" y="2819400"/>
            <a:ext cx="8415338" cy="624786"/>
          </a:xfrm>
        </p:spPr>
        <p:txBody>
          <a:bodyPr/>
          <a:lstStyle/>
          <a:p>
            <a:pPr marL="355600" indent="0">
              <a:buNone/>
            </a:pPr>
            <a:r>
              <a:rPr lang="en-US" sz="1600" b="1" dirty="0">
                <a:solidFill>
                  <a:srgbClr val="0070C0"/>
                </a:solidFill>
                <a:latin typeface="Courier New" panose="02070309020205020404" pitchFamily="49" charset="0"/>
                <a:cs typeface="Courier New" panose="02070309020205020404" pitchFamily="49" charset="0"/>
              </a:rPr>
              <a:t>enum </a:t>
            </a:r>
            <a:r>
              <a:rPr lang="en-US" sz="1600" b="1" dirty="0">
                <a:latin typeface="Courier New" panose="02070309020205020404" pitchFamily="49" charset="0"/>
                <a:cs typeface="Courier New" panose="02070309020205020404" pitchFamily="49" charset="0"/>
              </a:rPr>
              <a:t>sports {BASKETBALL, FOOTBALL, HOCKEY, BASEBALL, SOCCER,</a:t>
            </a:r>
          </a:p>
          <a:p>
            <a:pPr marL="1701800" indent="0">
              <a:buNone/>
            </a:pPr>
            <a:r>
              <a:rPr lang="en-US" sz="1600" b="1" dirty="0">
                <a:latin typeface="Courier New" panose="02070309020205020404" pitchFamily="49" charset="0"/>
                <a:cs typeface="Courier New" panose="02070309020205020404" pitchFamily="49" charset="0"/>
              </a:rPr>
              <a:t>VOLLEYBALL};</a:t>
            </a:r>
            <a:endParaRPr lang="en-IN" sz="1600" dirty="0"/>
          </a:p>
        </p:txBody>
      </p:sp>
      <p:sp>
        <p:nvSpPr>
          <p:cNvPr id="8" name="Content Placeholder 7"/>
          <p:cNvSpPr>
            <a:spLocks noGrp="1"/>
          </p:cNvSpPr>
          <p:nvPr>
            <p:ph idx="14"/>
          </p:nvPr>
        </p:nvSpPr>
        <p:spPr>
          <a:xfrm>
            <a:off x="381000" y="3657600"/>
            <a:ext cx="8415338" cy="263149"/>
          </a:xfrm>
        </p:spPr>
        <p:txBody>
          <a:bodyPr/>
          <a:lstStyle/>
          <a:p>
            <a:pPr marL="349250" lvl="1" indent="184150">
              <a:spcBef>
                <a:spcPts val="1200"/>
              </a:spcBef>
              <a:buClr>
                <a:schemeClr val="accent2"/>
              </a:buClr>
            </a:pPr>
            <a:r>
              <a:rPr lang="en-US" altLang="en-US" dirty="0"/>
              <a:t>Can declare variables such as:</a:t>
            </a:r>
            <a:endParaRPr lang="en-IN" dirty="0"/>
          </a:p>
        </p:txBody>
      </p:sp>
      <p:sp>
        <p:nvSpPr>
          <p:cNvPr id="9" name="Content Placeholder 8"/>
          <p:cNvSpPr>
            <a:spLocks noGrp="1"/>
          </p:cNvSpPr>
          <p:nvPr>
            <p:ph idx="15"/>
          </p:nvPr>
        </p:nvSpPr>
        <p:spPr>
          <a:xfrm>
            <a:off x="368300" y="4191000"/>
            <a:ext cx="8415338" cy="266611"/>
          </a:xfrm>
        </p:spPr>
        <p:txBody>
          <a:bodyPr/>
          <a:lstStyle/>
          <a:p>
            <a:pPr marL="533400" lvl="1" indent="0">
              <a:spcBef>
                <a:spcPts val="1200"/>
              </a:spcBef>
              <a:buClr>
                <a:schemeClr val="accent2"/>
              </a:buClr>
              <a:buNone/>
            </a:pPr>
            <a:r>
              <a:rPr lang="en-US" b="1" dirty="0">
                <a:latin typeface="Courier New" panose="02070309020205020404" pitchFamily="49" charset="0"/>
                <a:cs typeface="Courier New" panose="02070309020205020404" pitchFamily="49" charset="0"/>
              </a:rPr>
              <a:t>sports popularSport, </a:t>
            </a:r>
            <a:r>
              <a:rPr lang="en-US" b="1" dirty="0" err="1">
                <a:latin typeface="Courier New" panose="02070309020205020404" pitchFamily="49" charset="0"/>
                <a:cs typeface="Courier New" panose="02070309020205020404" pitchFamily="49" charset="0"/>
              </a:rPr>
              <a:t>mySport</a:t>
            </a:r>
            <a:r>
              <a:rPr lang="en-US" b="1" dirty="0">
                <a:latin typeface="Courier New" panose="02070309020205020404" pitchFamily="49" charset="0"/>
                <a:cs typeface="Courier New" panose="02070309020205020404" pitchFamily="49" charset="0"/>
              </a:rPr>
              <a:t>;</a:t>
            </a:r>
            <a:endParaRPr lang="en-IN" dirty="0"/>
          </a:p>
        </p:txBody>
      </p:sp>
    </p:spTree>
    <p:extLst>
      <p:ext uri="{BB962C8B-B14F-4D97-AF65-F5344CB8AC3E}">
        <p14:creationId xmlns:p14="http://schemas.microsoft.com/office/powerpoint/2010/main" val="2079452016"/>
      </p:ext>
    </p:extLst>
  </p:cSld>
  <p:clrMapOvr>
    <a:masterClrMapping/>
  </p:clrMapOvr>
</p:sld>
</file>

<file path=ppt/theme/theme1.xml><?xml version="1.0" encoding="utf-8"?>
<a:theme xmlns:a="http://schemas.openxmlformats.org/drawingml/2006/main" name="Malik_cpp">
  <a:themeElements>
    <a:clrScheme name="Cengage">
      <a:dk1>
        <a:srgbClr val="000000"/>
      </a:dk1>
      <a:lt1>
        <a:srgbClr val="FFFFFF"/>
      </a:lt1>
      <a:dk2>
        <a:srgbClr val="000000"/>
      </a:dk2>
      <a:lt2>
        <a:srgbClr val="AAAEB4"/>
      </a:lt2>
      <a:accent1>
        <a:srgbClr val="0D3857"/>
      </a:accent1>
      <a:accent2>
        <a:srgbClr val="055C91"/>
      </a:accent2>
      <a:accent3>
        <a:srgbClr val="81C0DA"/>
      </a:accent3>
      <a:accent4>
        <a:srgbClr val="B0D3DF"/>
      </a:accent4>
      <a:accent5>
        <a:srgbClr val="E0DCCD"/>
      </a:accent5>
      <a:accent6>
        <a:srgbClr val="7C7666"/>
      </a:accent6>
      <a:hlink>
        <a:srgbClr val="055C91"/>
      </a:hlink>
      <a:folHlink>
        <a:srgbClr val="81C0DA"/>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6515</TotalTime>
  <Words>1736</Words>
  <Application>Microsoft Office PowerPoint</Application>
  <PresentationFormat>On-screen Show (4:3)</PresentationFormat>
  <Paragraphs>188</Paragraphs>
  <Slides>32</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Calibri</vt:lpstr>
      <vt:lpstr>Calibri Light</vt:lpstr>
      <vt:lpstr>Courier New</vt:lpstr>
      <vt:lpstr>Malik_cpp</vt:lpstr>
      <vt:lpstr>Chapter 7</vt:lpstr>
      <vt:lpstr>Objectives (1 of 2)</vt:lpstr>
      <vt:lpstr>Objectives (2 of 2)</vt:lpstr>
      <vt:lpstr>Enumeration Type (1 of 5)</vt:lpstr>
      <vt:lpstr>Enumeration Type (2 of 5)</vt:lpstr>
      <vt:lpstr>Enumeration Type (3 of 5)</vt:lpstr>
      <vt:lpstr>Enumeration Type (4 of 5)</vt:lpstr>
      <vt:lpstr>Enumeration Type (5 of 5)</vt:lpstr>
      <vt:lpstr>Declaring Variables</vt:lpstr>
      <vt:lpstr>Assignment</vt:lpstr>
      <vt:lpstr>Operations on Enumeration Types</vt:lpstr>
      <vt:lpstr>Relational Operators</vt:lpstr>
      <vt:lpstr>Input /Output of Enumeration Types</vt:lpstr>
      <vt:lpstr>Functions and Enumeration Types</vt:lpstr>
      <vt:lpstr>Declaring Variables When Defining the Enumeration Type</vt:lpstr>
      <vt:lpstr>Anonymous Data Types (1 of 2)</vt:lpstr>
      <vt:lpstr>Anonymous Data Types (2 of 2)</vt:lpstr>
      <vt:lpstr>typedef Statement (1 of 2)</vt:lpstr>
      <vt:lpstr>typedef Statement (2 of 2)</vt:lpstr>
      <vt:lpstr>Namespaces (1 of 6)</vt:lpstr>
      <vt:lpstr>Namespaces (2 of 6)</vt:lpstr>
      <vt:lpstr>Namespaces (3 of 6)</vt:lpstr>
      <vt:lpstr>Namespaces (4 of 6)</vt:lpstr>
      <vt:lpstr>Namespaces (5 of 6)</vt:lpstr>
      <vt:lpstr>Namespaces (6 of 6)</vt:lpstr>
      <vt:lpstr>string Type</vt:lpstr>
      <vt:lpstr>Additional string Operations</vt:lpstr>
      <vt:lpstr>Example 7-18: swap Function</vt:lpstr>
      <vt:lpstr>Problem: Temperature Conversion using Namespaces</vt:lpstr>
      <vt:lpstr>Quick Review (1 of 3)</vt:lpstr>
      <vt:lpstr>Quick Review (2 of 3)</vt:lpstr>
      <vt:lpstr>Quick Review (3 of 3)</vt:lpstr>
    </vt:vector>
  </TitlesOfParts>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Programming:   Program Design Including  Data Structures, Sixth Edition</dc:title>
  <dc:creator>Ang</dc:creator>
  <cp:lastModifiedBy>Qian, Cheng</cp:lastModifiedBy>
  <cp:revision>318</cp:revision>
  <cp:lastPrinted>2009-04-22T19:24:48Z</cp:lastPrinted>
  <dcterms:created xsi:type="dcterms:W3CDTF">2002-07-27T03:19:07Z</dcterms:created>
  <dcterms:modified xsi:type="dcterms:W3CDTF">2024-09-19T22:22:18Z</dcterms:modified>
</cp:coreProperties>
</file>