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1" r:id="rId1"/>
  </p:sldMasterIdLst>
  <p:notesMasterIdLst>
    <p:notesMasterId r:id="rId72"/>
  </p:notesMasterIdLst>
  <p:handoutMasterIdLst>
    <p:handoutMasterId r:id="rId73"/>
  </p:handoutMasterIdLst>
  <p:sldIdLst>
    <p:sldId id="383" r:id="rId2"/>
    <p:sldId id="261" r:id="rId3"/>
    <p:sldId id="262" r:id="rId4"/>
    <p:sldId id="386" r:id="rId5"/>
    <p:sldId id="263" r:id="rId6"/>
    <p:sldId id="389" r:id="rId7"/>
    <p:sldId id="390" r:id="rId8"/>
    <p:sldId id="391" r:id="rId9"/>
    <p:sldId id="392" r:id="rId10"/>
    <p:sldId id="268" r:id="rId11"/>
    <p:sldId id="393" r:id="rId12"/>
    <p:sldId id="388" r:id="rId13"/>
    <p:sldId id="270" r:id="rId14"/>
    <p:sldId id="394" r:id="rId15"/>
    <p:sldId id="395" r:id="rId16"/>
    <p:sldId id="396" r:id="rId17"/>
    <p:sldId id="397" r:id="rId18"/>
    <p:sldId id="398" r:id="rId19"/>
    <p:sldId id="277" r:id="rId20"/>
    <p:sldId id="356" r:id="rId21"/>
    <p:sldId id="434" r:id="rId22"/>
    <p:sldId id="435" r:id="rId23"/>
    <p:sldId id="399" r:id="rId24"/>
    <p:sldId id="400" r:id="rId25"/>
    <p:sldId id="377" r:id="rId26"/>
    <p:sldId id="384" r:id="rId27"/>
    <p:sldId id="401" r:id="rId28"/>
    <p:sldId id="425" r:id="rId29"/>
    <p:sldId id="427" r:id="rId30"/>
    <p:sldId id="428" r:id="rId31"/>
    <p:sldId id="429" r:id="rId32"/>
    <p:sldId id="430" r:id="rId33"/>
    <p:sldId id="426" r:id="rId34"/>
    <p:sldId id="402" r:id="rId35"/>
    <p:sldId id="431" r:id="rId36"/>
    <p:sldId id="278" r:id="rId37"/>
    <p:sldId id="403" r:id="rId38"/>
    <p:sldId id="404" r:id="rId39"/>
    <p:sldId id="283" r:id="rId40"/>
    <p:sldId id="284" r:id="rId41"/>
    <p:sldId id="405" r:id="rId42"/>
    <p:sldId id="406" r:id="rId43"/>
    <p:sldId id="407" r:id="rId44"/>
    <p:sldId id="408" r:id="rId45"/>
    <p:sldId id="409" r:id="rId46"/>
    <p:sldId id="432" r:id="rId47"/>
    <p:sldId id="410" r:id="rId48"/>
    <p:sldId id="433" r:id="rId49"/>
    <p:sldId id="411" r:id="rId50"/>
    <p:sldId id="412" r:id="rId51"/>
    <p:sldId id="413" r:id="rId52"/>
    <p:sldId id="414" r:id="rId53"/>
    <p:sldId id="306" r:id="rId54"/>
    <p:sldId id="415" r:id="rId55"/>
    <p:sldId id="416" r:id="rId56"/>
    <p:sldId id="417" r:id="rId57"/>
    <p:sldId id="418" r:id="rId58"/>
    <p:sldId id="419" r:id="rId59"/>
    <p:sldId id="420" r:id="rId60"/>
    <p:sldId id="311" r:id="rId61"/>
    <p:sldId id="436" r:id="rId62"/>
    <p:sldId id="372" r:id="rId63"/>
    <p:sldId id="421" r:id="rId64"/>
    <p:sldId id="422" r:id="rId65"/>
    <p:sldId id="423" r:id="rId66"/>
    <p:sldId id="424" r:id="rId67"/>
    <p:sldId id="318" r:id="rId68"/>
    <p:sldId id="327" r:id="rId69"/>
    <p:sldId id="316" r:id="rId70"/>
    <p:sldId id="328"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2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662"/>
    <a:srgbClr val="638DAD"/>
    <a:srgbClr val="00A589"/>
    <a:srgbClr val="3333FF"/>
    <a:srgbClr val="333399"/>
    <a:srgbClr val="B2B2B2"/>
    <a:srgbClr val="800000"/>
    <a:srgbClr val="996600"/>
    <a:srgbClr val="FF99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8" autoAdjust="0"/>
    <p:restoredTop sz="94805" autoAdjust="0"/>
  </p:normalViewPr>
  <p:slideViewPr>
    <p:cSldViewPr>
      <p:cViewPr varScale="1">
        <p:scale>
          <a:sx n="78" d="100"/>
          <a:sy n="78" d="100"/>
        </p:scale>
        <p:origin x="1781" y="67"/>
      </p:cViewPr>
      <p:guideLst>
        <p:guide orient="horz" pos="2160"/>
        <p:guide pos="2880"/>
        <p:guide pos="2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7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CB934D27-7522-40A8-974F-98C356CFBA51}" type="datetimeFigureOut">
              <a:rPr lang="en-US"/>
              <a:pPr>
                <a:defRPr/>
              </a:pPr>
              <a:t>9/26/2024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4F97B9E7-8CBF-40BB-84ED-E567BF01F38F}" type="slidenum">
              <a:rPr lang="en-US"/>
              <a:pPr>
                <a:defRPr/>
              </a:pPr>
              <a:t>‹#›</a:t>
            </a:fld>
            <a:endParaRPr lang="en-US" dirty="0"/>
          </a:p>
        </p:txBody>
      </p:sp>
    </p:spTree>
    <p:extLst>
      <p:ext uri="{BB962C8B-B14F-4D97-AF65-F5344CB8AC3E}">
        <p14:creationId xmlns:p14="http://schemas.microsoft.com/office/powerpoint/2010/main" val="18281893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8160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614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160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160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8160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B5238183-6C3D-41AA-A396-6276F7DD3199}" type="slidenum">
              <a:rPr lang="en-US"/>
              <a:pPr>
                <a:defRPr/>
              </a:pPr>
              <a:t>‹#›</a:t>
            </a:fld>
            <a:endParaRPr lang="en-US" dirty="0"/>
          </a:p>
        </p:txBody>
      </p:sp>
    </p:spTree>
    <p:extLst>
      <p:ext uri="{BB962C8B-B14F-4D97-AF65-F5344CB8AC3E}">
        <p14:creationId xmlns:p14="http://schemas.microsoft.com/office/powerpoint/2010/main" val="19995759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87B840D-5EC8-43D3-9C12-745FE44004CD}" type="slidenum">
              <a:rPr lang="en-US" altLang="en-US" smtClean="0"/>
              <a:pPr eaLnBrk="1" hangingPunct="1"/>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1750960-BEB8-4B33-BA87-34C6F3C5BA2C}" type="slidenum">
              <a:rPr lang="en-US" altLang="en-US" smtClean="0"/>
              <a:pPr eaLnBrk="1" hangingPunct="1"/>
              <a:t>20</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FA8DCF8-DC91-4E83-8F1B-8C77302D9418}" type="slidenum">
              <a:rPr lang="en-US" altLang="en-US" smtClean="0"/>
              <a:pPr eaLnBrk="1" hangingPunct="1"/>
              <a:t>25</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7599D667-BDA2-498D-B74A-1B495AC3A4A4}" type="slidenum">
              <a:rPr lang="en-US" altLang="en-US" smtClean="0"/>
              <a:pPr eaLnBrk="1" hangingPunct="1"/>
              <a:t>26</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C75B43C-F28F-42AE-B576-8777BFA50F24}" type="slidenum">
              <a:rPr lang="en-US" altLang="en-US" smtClean="0"/>
              <a:pPr eaLnBrk="1" hangingPunct="1"/>
              <a:t>36</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BC8A70A-D6F3-4C5E-8C5A-C5F1C7ABB2DA}" type="slidenum">
              <a:rPr lang="en-US" altLang="en-US" smtClean="0"/>
              <a:pPr eaLnBrk="1" hangingPunct="1"/>
              <a:t>39</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83EA2388-C8A3-49E7-AC5D-90A838AFF87E}" type="slidenum">
              <a:rPr lang="en-US" altLang="en-US" smtClean="0"/>
              <a:pPr eaLnBrk="1" hangingPunct="1"/>
              <a:t>40</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78AEC55-F76B-4CB8-959C-E72C01A60B96}" type="slidenum">
              <a:rPr lang="en-US" altLang="en-US" smtClean="0"/>
              <a:pPr eaLnBrk="1" hangingPunct="1"/>
              <a:t>53</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0F0BADC-1B85-474F-9C8A-CAD603BF18E2}" type="slidenum">
              <a:rPr lang="en-US" altLang="en-US" smtClean="0"/>
              <a:pPr eaLnBrk="1" hangingPunct="1"/>
              <a:t>60</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517EC05-428C-4D28-91DA-8531B086EB1D}" type="slidenum">
              <a:rPr lang="en-US" altLang="en-US" smtClean="0"/>
              <a:pPr eaLnBrk="1" hangingPunct="1"/>
              <a:t>62</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3C5F2BE-002B-4B52-947B-EA425114F18A}" type="slidenum">
              <a:rPr lang="en-US" altLang="en-US" smtClean="0"/>
              <a:pPr eaLnBrk="1" hangingPunct="1"/>
              <a:t>67</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A3208A7-F014-4B42-AE89-BDC670FDA032}" type="slidenum">
              <a:rPr lang="en-US" altLang="en-US" smtClean="0"/>
              <a:pPr eaLnBrk="1" hangingPunct="1"/>
              <a:t>2</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77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996B390-FB88-4CA6-8467-8C8E664077FC}" type="slidenum">
              <a:rPr lang="en-US" altLang="en-US" smtClean="0"/>
              <a:pPr eaLnBrk="1" hangingPunct="1"/>
              <a:t>68</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E54EB9D0-5051-4DF4-8820-3D58390FB87B}" type="slidenum">
              <a:rPr lang="en-US" altLang="en-US" smtClean="0"/>
              <a:pPr eaLnBrk="1" hangingPunct="1"/>
              <a:t>69</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914F928C-6B5F-473A-978C-62333CA7AC17}" type="slidenum">
              <a:rPr lang="en-US" altLang="en-US" smtClean="0"/>
              <a:pPr eaLnBrk="1" hangingPunct="1"/>
              <a:t>70</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46AA67E3-D688-4427-9AC7-4486A82AEAC5}" type="slidenum">
              <a:rPr lang="en-US" altLang="en-US" smtClean="0"/>
              <a:pPr eaLnBrk="1" hangingPunct="1"/>
              <a:t>3</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CA96DFA8-4D92-4073-937E-C000F5D00E26}" type="slidenum">
              <a:rPr lang="en-US" altLang="en-US" smtClean="0"/>
              <a:pPr eaLnBrk="1" hangingPunct="1"/>
              <a:t>4</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668A4091-5E9D-4924-A2B6-392B419189C5}" type="slidenum">
              <a:rPr lang="en-US" altLang="en-US" smtClean="0"/>
              <a:pPr eaLnBrk="1" hangingPunct="1"/>
              <a:t>5</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D31ADDF-7017-4348-9323-3FB551BAC20D}" type="slidenum">
              <a:rPr lang="en-US" altLang="en-US" smtClean="0"/>
              <a:pPr eaLnBrk="1" hangingPunct="1"/>
              <a:t>10</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EDE9CFD-A44A-4D3A-9BCC-662ED156C4FF}" type="slidenum">
              <a:rPr lang="en-US" altLang="en-US" smtClean="0"/>
              <a:pPr eaLnBrk="1" hangingPunct="1"/>
              <a:t>12</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0C9A4D25-E62C-4BAB-B990-05C5FF4134A1}" type="slidenum">
              <a:rPr lang="en-US" altLang="en-US" smtClean="0"/>
              <a:pPr eaLnBrk="1" hangingPunct="1"/>
              <a:t>13</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itchFamily="34" charset="0"/>
            </a:endParaRPr>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30882C13-91CB-4B52-9140-F9CCDAE9F03C}" type="slidenum">
              <a:rPr lang="en-US" altLang="en-US" smtClean="0"/>
              <a:pPr eaLnBrk="1" hangingPunct="1"/>
              <a:t>19</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2" name="Footer Placeholder 1"/>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37F6C3B6-0AE0-4D17-A3FA-968FD24B7834}"/>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DEE7AC85-93CD-4136-928A-EA0AA20DA99B}"/>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_6_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594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4331" y="2362200"/>
            <a:ext cx="8415338" cy="5747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56689" y="3141624"/>
            <a:ext cx="8415338" cy="5747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407489" y="4038600"/>
            <a:ext cx="8415338" cy="5747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2089" y="4800600"/>
            <a:ext cx="8415338" cy="5747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94164" y="5486400"/>
            <a:ext cx="8415338" cy="5747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3">
            <a:extLst>
              <a:ext uri="{FF2B5EF4-FFF2-40B4-BE49-F238E27FC236}">
                <a16:creationId xmlns:a16="http://schemas.microsoft.com/office/drawing/2014/main" id="{2219B16E-F2AA-4000-8D01-2921A086990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98428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multiple_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3534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56689" y="2057400"/>
            <a:ext cx="8415338" cy="346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64331" y="2514600"/>
            <a:ext cx="8415338" cy="346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364331" y="2971800"/>
            <a:ext cx="8415338" cy="3461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4"/>
          </p:nvPr>
        </p:nvSpPr>
        <p:spPr>
          <a:xfrm>
            <a:off x="364331" y="34163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2089" y="38862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82089" y="43434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07489" y="48006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419564" y="52578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9"/>
          </p:nvPr>
        </p:nvSpPr>
        <p:spPr>
          <a:xfrm>
            <a:off x="394164" y="5715000"/>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20"/>
          </p:nvPr>
        </p:nvSpPr>
        <p:spPr>
          <a:xfrm>
            <a:off x="394164" y="6186895"/>
            <a:ext cx="8415338" cy="3461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Footer Placeholder 3">
            <a:extLst>
              <a:ext uri="{FF2B5EF4-FFF2-40B4-BE49-F238E27FC236}">
                <a16:creationId xmlns:a16="http://schemas.microsoft.com/office/drawing/2014/main" id="{F964BC98-C800-4AC0-AB41-2B36DFD6A425}"/>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1176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93" r:id="rId5"/>
    <p:sldLayoutId id="2147483892" r:id="rId6"/>
    <p:sldLayoutId id="2147483886" r:id="rId7"/>
    <p:sldLayoutId id="2147483887" r:id="rId8"/>
    <p:sldLayoutId id="2147483888" r:id="rId9"/>
    <p:sldLayoutId id="2147483889" r:id="rId10"/>
    <p:sldLayoutId id="2147483890" r:id="rId11"/>
    <p:sldLayoutId id="2147483891"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gi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5.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6.xml"/><Relationship Id="rId4" Type="http://schemas.openxmlformats.org/officeDocument/2006/relationships/image" Target="../media/image51.png"/></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698500" y="3098238"/>
            <a:ext cx="7747000" cy="369460"/>
          </a:xfrm>
        </p:spPr>
        <p:txBody>
          <a:bodyPr/>
          <a:lstStyle/>
          <a:p>
            <a:r>
              <a:rPr lang="en-US" altLang="en-US" dirty="0">
                <a:latin typeface="+mn-lt"/>
              </a:rPr>
              <a:t>Chapter 8</a:t>
            </a:r>
          </a:p>
        </p:txBody>
      </p:sp>
      <p:sp>
        <p:nvSpPr>
          <p:cNvPr id="3" name="Subtitle 2"/>
          <p:cNvSpPr>
            <a:spLocks noGrp="1"/>
          </p:cNvSpPr>
          <p:nvPr>
            <p:ph type="subTitle" idx="1"/>
          </p:nvPr>
        </p:nvSpPr>
        <p:spPr/>
        <p:txBody>
          <a:bodyPr/>
          <a:lstStyle/>
          <a:p>
            <a:r>
              <a:rPr lang="en-US" altLang="en-US" dirty="0">
                <a:solidFill>
                  <a:schemeClr val="tx1"/>
                </a:solidFill>
              </a:rPr>
              <a:t>Arrays and Strings</a:t>
            </a:r>
            <a:endParaRPr lang="en-US" dirty="0">
              <a:solidFill>
                <a:schemeClr val="tx1"/>
              </a:solidFill>
            </a:endParaRPr>
          </a:p>
        </p:txBody>
      </p:sp>
      <p:sp>
        <p:nvSpPr>
          <p:cNvPr id="4" name="Footer Placeholder 5">
            <a:extLst>
              <a:ext uri="{FF2B5EF4-FFF2-40B4-BE49-F238E27FC236}">
                <a16:creationId xmlns:a16="http://schemas.microsoft.com/office/drawing/2014/main" id="{9C02D8BF-6D81-42F2-9275-0C9DCAFD0053}"/>
              </a:ext>
            </a:extLst>
          </p:cNvPr>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mn-lt"/>
              </a:rPr>
              <a:t>Processing One-Dimensional Arrays (1 of 3)</a:t>
            </a:r>
          </a:p>
        </p:txBody>
      </p:sp>
      <p:sp>
        <p:nvSpPr>
          <p:cNvPr id="12291" name="Rectangle 3"/>
          <p:cNvSpPr>
            <a:spLocks noGrp="1" noChangeArrowheads="1"/>
          </p:cNvSpPr>
          <p:nvPr>
            <p:ph idx="1"/>
          </p:nvPr>
        </p:nvSpPr>
        <p:spPr>
          <a:xfrm>
            <a:off x="365125" y="1538818"/>
            <a:ext cx="8415338" cy="2439129"/>
          </a:xfrm>
        </p:spPr>
        <p:txBody>
          <a:bodyPr/>
          <a:lstStyle/>
          <a:p>
            <a:r>
              <a:rPr lang="en-US" altLang="en-US" dirty="0"/>
              <a:t>Basic operations on a one-dimensional array include:</a:t>
            </a:r>
          </a:p>
          <a:p>
            <a:pPr lvl="1"/>
            <a:r>
              <a:rPr lang="en-US" altLang="en-US" dirty="0"/>
              <a:t>Initializing</a:t>
            </a:r>
          </a:p>
          <a:p>
            <a:pPr lvl="1"/>
            <a:r>
              <a:rPr lang="en-US" altLang="en-US" dirty="0"/>
              <a:t>Inputting data</a:t>
            </a:r>
          </a:p>
          <a:p>
            <a:pPr lvl="1"/>
            <a:r>
              <a:rPr lang="en-US" altLang="en-US" dirty="0"/>
              <a:t>Outputting data stored in an array</a:t>
            </a:r>
          </a:p>
          <a:p>
            <a:pPr lvl="1"/>
            <a:r>
              <a:rPr lang="en-US" altLang="en-US" dirty="0"/>
              <a:t>Finding the largest and/or smallest element</a:t>
            </a:r>
          </a:p>
          <a:p>
            <a:r>
              <a:rPr lang="en-US" altLang="en-US" dirty="0"/>
              <a:t>Each operation requires ability to step through elements of the array</a:t>
            </a:r>
          </a:p>
          <a:p>
            <a:pPr lvl="1"/>
            <a:r>
              <a:rPr lang="en-US" altLang="en-US" dirty="0"/>
              <a:t>Easily accomplished using a loop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Processing One-Dimensional Arrays (2 of 3)</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Given the declaration:</a:t>
            </a:r>
            <a:endParaRPr lang="en-IN" dirty="0"/>
          </a:p>
        </p:txBody>
      </p:sp>
      <p:pic>
        <p:nvPicPr>
          <p:cNvPr id="8" name="Content Placeholder 7" descr="Program code. In the code, the words in the variable names are merged. Line 1. i n t list, left bracket, 100, right bracket, semi-colon, forward slash, forward slash, array of size 100. Line 2. i n t i, semi-colon.">
            <a:extLst>
              <a:ext uri="{FF2B5EF4-FFF2-40B4-BE49-F238E27FC236}">
                <a16:creationId xmlns:a16="http://schemas.microsoft.com/office/drawing/2014/main" id="{49B6FAD0-1C34-4C06-95E9-E787FF405AFA}"/>
              </a:ext>
            </a:extLst>
          </p:cNvPr>
          <p:cNvPicPr>
            <a:picLocks noGrp="1" noChangeAspect="1"/>
          </p:cNvPicPr>
          <p:nvPr>
            <p:ph idx="11"/>
          </p:nvPr>
        </p:nvPicPr>
        <p:blipFill>
          <a:blip r:embed="rId2"/>
          <a:stretch>
            <a:fillRect/>
          </a:stretch>
        </p:blipFill>
        <p:spPr>
          <a:xfrm>
            <a:off x="609600" y="1939822"/>
            <a:ext cx="4634022" cy="764893"/>
          </a:xfrm>
          <a:prstGeom prst="rect">
            <a:avLst/>
          </a:prstGeom>
        </p:spPr>
      </p:pic>
      <p:sp>
        <p:nvSpPr>
          <p:cNvPr id="6" name="Content Placeholder 5"/>
          <p:cNvSpPr>
            <a:spLocks noGrp="1"/>
          </p:cNvSpPr>
          <p:nvPr>
            <p:ph idx="12"/>
          </p:nvPr>
        </p:nvSpPr>
        <p:spPr>
          <a:xfrm>
            <a:off x="381000" y="2980365"/>
            <a:ext cx="8415338" cy="296235"/>
          </a:xfrm>
        </p:spPr>
        <p:txBody>
          <a:bodyPr/>
          <a:lstStyle/>
          <a:p>
            <a:r>
              <a:rPr lang="en-US" altLang="en-US" dirty="0"/>
              <a:t>Use a </a:t>
            </a:r>
            <a:r>
              <a:rPr lang="en-US" altLang="en-US" b="1" dirty="0">
                <a:solidFill>
                  <a:srgbClr val="0070C0"/>
                </a:solidFill>
                <a:latin typeface="Courier New" pitchFamily="49" charset="0"/>
                <a:cs typeface="Courier New" pitchFamily="49" charset="0"/>
              </a:rPr>
              <a:t>for</a:t>
            </a:r>
            <a:r>
              <a:rPr lang="en-US" altLang="en-US" dirty="0">
                <a:solidFill>
                  <a:srgbClr val="0070C0"/>
                </a:solidFill>
              </a:rPr>
              <a:t> </a:t>
            </a:r>
            <a:r>
              <a:rPr lang="en-US" altLang="en-US" dirty="0"/>
              <a:t>loop to access array elements:</a:t>
            </a:r>
            <a:endParaRPr lang="en-IN" dirty="0"/>
          </a:p>
        </p:txBody>
      </p:sp>
      <p:pic>
        <p:nvPicPr>
          <p:cNvPr id="13" name="Content Placeholder 12" descr="Program code. In the code, the words in the variable names are merged. Line 1. for, left parenthesis, i, equals, 0, semi-colon, i, less than, 100, semi-colon, i, plus, plus, right parenthesis,  forward slash, forward slash, Line 1. Line 2. Indented once, cin, greater than, greater than, list, left bracket, i, right bracket, semi-colon,  forward slash, forward slash, Line 2.">
            <a:extLst>
              <a:ext uri="{FF2B5EF4-FFF2-40B4-BE49-F238E27FC236}">
                <a16:creationId xmlns:a16="http://schemas.microsoft.com/office/drawing/2014/main" id="{81A49983-A482-477F-9DA6-1EE62E2A4F02}"/>
              </a:ext>
            </a:extLst>
          </p:cNvPr>
          <p:cNvPicPr>
            <a:picLocks noGrp="1" noChangeAspect="1"/>
          </p:cNvPicPr>
          <p:nvPr>
            <p:ph idx="13"/>
          </p:nvPr>
        </p:nvPicPr>
        <p:blipFill>
          <a:blip r:embed="rId3"/>
          <a:stretch>
            <a:fillRect/>
          </a:stretch>
        </p:blipFill>
        <p:spPr>
          <a:xfrm>
            <a:off x="609600" y="3429000"/>
            <a:ext cx="5037949" cy="759295"/>
          </a:xfrm>
          <a:prstGeom prst="rect">
            <a:avLst/>
          </a:prstGeom>
        </p:spPr>
      </p:pic>
    </p:spTree>
    <p:extLst>
      <p:ext uri="{BB962C8B-B14F-4D97-AF65-F5344CB8AC3E}">
        <p14:creationId xmlns:p14="http://schemas.microsoft.com/office/powerpoint/2010/main" val="1070641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mn-lt"/>
              </a:rPr>
              <a:t>Processing One-Dimensional Arrays (3 of 3)</a:t>
            </a:r>
          </a:p>
        </p:txBody>
      </p:sp>
      <p:sp>
        <p:nvSpPr>
          <p:cNvPr id="4" name="Content Placeholder 3"/>
          <p:cNvSpPr>
            <a:spLocks noGrp="1"/>
          </p:cNvSpPr>
          <p:nvPr>
            <p:ph idx="1"/>
          </p:nvPr>
        </p:nvSpPr>
        <p:spPr>
          <a:xfrm>
            <a:off x="365125" y="1538818"/>
            <a:ext cx="8415338" cy="2285241"/>
          </a:xfrm>
        </p:spPr>
        <p:txBody>
          <a:bodyPr/>
          <a:lstStyle/>
          <a:p>
            <a:r>
              <a:rPr lang="en-US" dirty="0"/>
              <a:t>Refer to Example 8-3 in the text, which shows how loops are used to process arrays</a:t>
            </a:r>
          </a:p>
          <a:p>
            <a:pPr lvl="1"/>
            <a:r>
              <a:rPr lang="en-US" dirty="0"/>
              <a:t>Initializing an array</a:t>
            </a:r>
          </a:p>
          <a:p>
            <a:pPr lvl="1"/>
            <a:r>
              <a:rPr lang="en-US" dirty="0"/>
              <a:t>Reading data into an array</a:t>
            </a:r>
          </a:p>
          <a:p>
            <a:pPr lvl="1"/>
            <a:r>
              <a:rPr lang="en-US" dirty="0"/>
              <a:t>Printing an array</a:t>
            </a:r>
          </a:p>
          <a:p>
            <a:pPr lvl="1"/>
            <a:r>
              <a:rPr lang="en-US" dirty="0"/>
              <a:t>Finding the sum and average of an array</a:t>
            </a:r>
          </a:p>
          <a:p>
            <a:pPr lvl="1"/>
            <a:r>
              <a:rPr lang="en-US" dirty="0"/>
              <a:t>Finding the largest element in an array</a:t>
            </a:r>
          </a:p>
        </p:txBody>
      </p:sp>
    </p:spTree>
    <p:extLst>
      <p:ext uri="{BB962C8B-B14F-4D97-AF65-F5344CB8AC3E}">
        <p14:creationId xmlns:p14="http://schemas.microsoft.com/office/powerpoint/2010/main" val="2985895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a:latin typeface="+mn-lt"/>
              </a:rPr>
              <a:t>Array Index Out of Bounds</a:t>
            </a:r>
          </a:p>
        </p:txBody>
      </p:sp>
      <p:sp>
        <p:nvSpPr>
          <p:cNvPr id="14339" name="Rectangle 3"/>
          <p:cNvSpPr>
            <a:spLocks noGrp="1" noChangeArrowheads="1"/>
          </p:cNvSpPr>
          <p:nvPr>
            <p:ph idx="1"/>
          </p:nvPr>
        </p:nvSpPr>
        <p:spPr>
          <a:xfrm>
            <a:off x="365125" y="1538818"/>
            <a:ext cx="8415338" cy="1711238"/>
          </a:xfrm>
        </p:spPr>
        <p:txBody>
          <a:bodyPr/>
          <a:lstStyle/>
          <a:p>
            <a:r>
              <a:rPr lang="en-US" altLang="en-US" dirty="0"/>
              <a:t>The index of an array is </a:t>
            </a:r>
            <a:r>
              <a:rPr lang="en-US" altLang="en-US" u="sng" dirty="0"/>
              <a:t>in bounds</a:t>
            </a:r>
            <a:r>
              <a:rPr lang="en-US" altLang="en-US" dirty="0"/>
              <a:t> if the index is </a:t>
            </a:r>
            <a:r>
              <a:rPr lang="en-US" dirty="0"/>
              <a:t>between </a:t>
            </a:r>
            <a:r>
              <a:rPr lang="en-US" b="1" dirty="0">
                <a:latin typeface="Courier New" panose="02070309020205020404" pitchFamily="49" charset="0"/>
                <a:cs typeface="Courier New" panose="02070309020205020404" pitchFamily="49" charset="0"/>
              </a:rPr>
              <a:t>0</a:t>
            </a:r>
            <a:r>
              <a:rPr lang="en-US" b="1" dirty="0"/>
              <a:t> </a:t>
            </a:r>
            <a:r>
              <a:rPr lang="en-US" dirty="0"/>
              <a:t>and </a:t>
            </a:r>
            <a:r>
              <a:rPr lang="en-US" b="1" dirty="0">
                <a:latin typeface="Courier New" panose="02070309020205020404" pitchFamily="49" charset="0"/>
                <a:cs typeface="Courier New" panose="02070309020205020404" pitchFamily="49" charset="0"/>
              </a:rPr>
              <a:t>ARRAY_SIZE - 1</a:t>
            </a:r>
            <a:endParaRPr lang="en-US" altLang="en-US" b="1" dirty="0">
              <a:latin typeface="Courier New" panose="02070309020205020404" pitchFamily="49" charset="0"/>
              <a:cs typeface="Courier New" panose="02070309020205020404" pitchFamily="49" charset="0"/>
            </a:endParaRPr>
          </a:p>
          <a:p>
            <a:pPr lvl="1"/>
            <a:r>
              <a:rPr lang="en-US" altLang="en-US" dirty="0"/>
              <a:t>Otherwise, the index is </a:t>
            </a:r>
            <a:r>
              <a:rPr lang="en-US" altLang="en-US" u="sng" dirty="0"/>
              <a:t>out of bounds</a:t>
            </a:r>
          </a:p>
          <a:p>
            <a:r>
              <a:rPr lang="en-US" altLang="en-US" dirty="0"/>
              <a:t>In C++, there is no guard against indices that are out of bounds</a:t>
            </a:r>
          </a:p>
          <a:p>
            <a:pPr lvl="1"/>
            <a:r>
              <a:rPr lang="en-US" altLang="en-US" dirty="0"/>
              <a:t>This check is solely the programmer’s responsibility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Array Initialization During Declaration</a:t>
            </a:r>
            <a:endParaRPr lang="en-IN" dirty="0">
              <a:latin typeface="+mn-lt"/>
            </a:endParaRPr>
          </a:p>
        </p:txBody>
      </p:sp>
      <p:sp>
        <p:nvSpPr>
          <p:cNvPr id="3" name="Content Placeholder 2"/>
          <p:cNvSpPr>
            <a:spLocks noGrp="1"/>
          </p:cNvSpPr>
          <p:nvPr>
            <p:ph idx="1"/>
          </p:nvPr>
        </p:nvSpPr>
        <p:spPr>
          <a:xfrm>
            <a:off x="365125" y="1538818"/>
            <a:ext cx="8415338" cy="632481"/>
          </a:xfrm>
        </p:spPr>
        <p:txBody>
          <a:bodyPr/>
          <a:lstStyle/>
          <a:p>
            <a:pPr>
              <a:buFont typeface="Arial" charset="0"/>
              <a:buChar char="•"/>
              <a:defRPr/>
            </a:pPr>
            <a:r>
              <a:rPr lang="en-US" dirty="0"/>
              <a:t>Arrays can be initialized during declaration</a:t>
            </a:r>
          </a:p>
          <a:p>
            <a:pPr lvl="1">
              <a:buFont typeface="Arial" charset="0"/>
              <a:buChar char="–"/>
              <a:defRPr/>
            </a:pPr>
            <a:r>
              <a:rPr lang="en-US" dirty="0"/>
              <a:t>Values are placed between curly braces</a:t>
            </a:r>
            <a:endParaRPr lang="en-IN" dirty="0"/>
          </a:p>
        </p:txBody>
      </p:sp>
      <p:sp>
        <p:nvSpPr>
          <p:cNvPr id="4" name="Content Placeholder 3"/>
          <p:cNvSpPr>
            <a:spLocks noGrp="1"/>
          </p:cNvSpPr>
          <p:nvPr>
            <p:ph idx="11"/>
          </p:nvPr>
        </p:nvSpPr>
        <p:spPr>
          <a:xfrm>
            <a:off x="364331" y="2336800"/>
            <a:ext cx="8415338" cy="292388"/>
          </a:xfrm>
        </p:spPr>
        <p:txBody>
          <a:bodyPr/>
          <a:lstStyle/>
          <a:p>
            <a:r>
              <a:rPr lang="en-US" dirty="0"/>
              <a:t>Example 1</a:t>
            </a:r>
            <a:endParaRPr lang="en-IN" dirty="0"/>
          </a:p>
        </p:txBody>
      </p:sp>
      <p:sp>
        <p:nvSpPr>
          <p:cNvPr id="6" name="Content Placeholder 5"/>
          <p:cNvSpPr>
            <a:spLocks noGrp="1"/>
          </p:cNvSpPr>
          <p:nvPr>
            <p:ph idx="12"/>
          </p:nvPr>
        </p:nvSpPr>
        <p:spPr>
          <a:xfrm>
            <a:off x="381000" y="2781300"/>
            <a:ext cx="8415338" cy="266611"/>
          </a:xfrm>
        </p:spPr>
        <p:txBody>
          <a:bodyPr/>
          <a:lstStyle/>
          <a:p>
            <a:pPr marL="228600" lvl="1" indent="0">
              <a:buNone/>
              <a:defRPr/>
            </a:pPr>
            <a:r>
              <a:rPr lang="en-US" b="1" dirty="0">
                <a:solidFill>
                  <a:srgbClr val="0070C0"/>
                </a:solidFill>
                <a:latin typeface="Courier New" pitchFamily="49" charset="0"/>
                <a:cs typeface="Courier New" pitchFamily="49" charset="0"/>
              </a:rPr>
              <a:t>double</a:t>
            </a:r>
            <a:r>
              <a:rPr lang="en-US" b="1" dirty="0">
                <a:latin typeface="Courier New" pitchFamily="49" charset="0"/>
                <a:cs typeface="Courier New" pitchFamily="49" charset="0"/>
              </a:rPr>
              <a:t> sales[5] = {12.25, 32.50, 16.90, 23, 45.68}</a:t>
            </a:r>
          </a:p>
        </p:txBody>
      </p:sp>
      <p:sp>
        <p:nvSpPr>
          <p:cNvPr id="7" name="Content Placeholder 6"/>
          <p:cNvSpPr>
            <a:spLocks noGrp="1"/>
          </p:cNvSpPr>
          <p:nvPr>
            <p:ph idx="13"/>
          </p:nvPr>
        </p:nvSpPr>
        <p:spPr>
          <a:xfrm>
            <a:off x="381000" y="3225800"/>
            <a:ext cx="8415338" cy="584775"/>
          </a:xfrm>
        </p:spPr>
        <p:txBody>
          <a:bodyPr/>
          <a:lstStyle/>
          <a:p>
            <a:r>
              <a:rPr lang="en-US" dirty="0"/>
              <a:t>Example 2: the array size is determined by the number of initial values in the braces if the array is declared without size specified</a:t>
            </a:r>
            <a:endParaRPr lang="en-IN" dirty="0"/>
          </a:p>
        </p:txBody>
      </p:sp>
      <p:sp>
        <p:nvSpPr>
          <p:cNvPr id="8" name="Content Placeholder 7"/>
          <p:cNvSpPr>
            <a:spLocks noGrp="1"/>
          </p:cNvSpPr>
          <p:nvPr>
            <p:ph idx="14"/>
          </p:nvPr>
        </p:nvSpPr>
        <p:spPr>
          <a:xfrm>
            <a:off x="381000" y="3975100"/>
            <a:ext cx="8415338" cy="266611"/>
          </a:xfrm>
        </p:spPr>
        <p:txBody>
          <a:bodyPr/>
          <a:lstStyle/>
          <a:p>
            <a:pPr marL="228600" lvl="1" indent="0">
              <a:buNone/>
              <a:defRPr/>
            </a:pPr>
            <a:r>
              <a:rPr lang="en-US" b="1" dirty="0">
                <a:solidFill>
                  <a:srgbClr val="0070C0"/>
                </a:solidFill>
                <a:latin typeface="Courier New" pitchFamily="49" charset="0"/>
                <a:cs typeface="Courier New" pitchFamily="49" charset="0"/>
              </a:rPr>
              <a:t>double</a:t>
            </a:r>
            <a:r>
              <a:rPr lang="en-US" b="1" dirty="0">
                <a:latin typeface="Courier New" pitchFamily="49" charset="0"/>
                <a:cs typeface="Courier New" pitchFamily="49" charset="0"/>
              </a:rPr>
              <a:t> sales[] = {12.25, 32.50, 16.90, 23, 45.68}</a:t>
            </a:r>
            <a:endParaRPr lang="en-US" dirty="0"/>
          </a:p>
        </p:txBody>
      </p:sp>
    </p:spTree>
    <p:extLst>
      <p:ext uri="{BB962C8B-B14F-4D97-AF65-F5344CB8AC3E}">
        <p14:creationId xmlns:p14="http://schemas.microsoft.com/office/powerpoint/2010/main" val="7313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Partial Initialization of Arrays During Declaration</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dirty="0"/>
              <a:t>The statement:</a:t>
            </a:r>
            <a:endParaRPr lang="en-IN" dirty="0"/>
          </a:p>
        </p:txBody>
      </p:sp>
      <p:sp>
        <p:nvSpPr>
          <p:cNvPr id="4" name="Content Placeholder 3"/>
          <p:cNvSpPr>
            <a:spLocks noGrp="1"/>
          </p:cNvSpPr>
          <p:nvPr>
            <p:ph idx="11"/>
          </p:nvPr>
        </p:nvSpPr>
        <p:spPr>
          <a:xfrm>
            <a:off x="381000" y="1905000"/>
            <a:ext cx="8415338" cy="266611"/>
          </a:xfrm>
        </p:spPr>
        <p:txBody>
          <a:bodyPr/>
          <a:lstStyle/>
          <a:p>
            <a:pPr lvl="1" indent="0">
              <a:buNone/>
              <a:defRPr/>
            </a:pPr>
            <a:r>
              <a:rPr lang="en-US" b="1" dirty="0" err="1">
                <a:solidFill>
                  <a:srgbClr val="0070C0"/>
                </a:solidFill>
                <a:latin typeface="Courier New" pitchFamily="49" charset="0"/>
                <a:cs typeface="Courier New" pitchFamily="49" charset="0"/>
              </a:rPr>
              <a:t>int</a:t>
            </a:r>
            <a:r>
              <a:rPr lang="en-US" b="1" dirty="0">
                <a:latin typeface="Courier New" pitchFamily="49" charset="0"/>
                <a:cs typeface="Courier New" pitchFamily="49" charset="0"/>
              </a:rPr>
              <a:t> list[10] = {0};</a:t>
            </a:r>
          </a:p>
        </p:txBody>
      </p:sp>
      <p:sp>
        <p:nvSpPr>
          <p:cNvPr id="6" name="Content Placeholder 5"/>
          <p:cNvSpPr>
            <a:spLocks noGrp="1"/>
          </p:cNvSpPr>
          <p:nvPr>
            <p:ph idx="12"/>
          </p:nvPr>
        </p:nvSpPr>
        <p:spPr>
          <a:xfrm>
            <a:off x="368300" y="2286000"/>
            <a:ext cx="8415338" cy="1001813"/>
          </a:xfrm>
        </p:spPr>
        <p:txBody>
          <a:bodyPr/>
          <a:lstStyle/>
          <a:p>
            <a:pPr lvl="1">
              <a:buFont typeface="Arial" charset="0"/>
              <a:buChar char="–"/>
              <a:defRPr/>
            </a:pPr>
            <a:r>
              <a:rPr lang="en-US" dirty="0"/>
              <a:t>Declares an array of </a:t>
            </a:r>
            <a:r>
              <a:rPr lang="en-US" b="1" dirty="0">
                <a:latin typeface="Courier New" panose="02070309020205020404" pitchFamily="49" charset="0"/>
                <a:cs typeface="Courier New" panose="02070309020205020404" pitchFamily="49" charset="0"/>
              </a:rPr>
              <a:t>10</a:t>
            </a:r>
            <a:r>
              <a:rPr lang="en-US" dirty="0"/>
              <a:t> components and initializes all of them to zero</a:t>
            </a:r>
          </a:p>
          <a:p>
            <a:pPr>
              <a:buFont typeface="Arial" charset="0"/>
              <a:buChar char="•"/>
              <a:defRPr/>
            </a:pPr>
            <a:r>
              <a:rPr lang="en-US" dirty="0"/>
              <a:t>The statement (an example of </a:t>
            </a:r>
            <a:r>
              <a:rPr lang="en-US" u="sng" dirty="0"/>
              <a:t>partial initialization of an array during declaration</a:t>
            </a:r>
            <a:r>
              <a:rPr lang="en-US" dirty="0"/>
              <a:t>):</a:t>
            </a:r>
            <a:endParaRPr lang="en-IN" dirty="0"/>
          </a:p>
        </p:txBody>
      </p:sp>
      <p:sp>
        <p:nvSpPr>
          <p:cNvPr id="7" name="Content Placeholder 6"/>
          <p:cNvSpPr>
            <a:spLocks noGrp="1"/>
          </p:cNvSpPr>
          <p:nvPr>
            <p:ph idx="13"/>
          </p:nvPr>
        </p:nvSpPr>
        <p:spPr>
          <a:xfrm>
            <a:off x="381000" y="3429000"/>
            <a:ext cx="8415338" cy="266611"/>
          </a:xfrm>
        </p:spPr>
        <p:txBody>
          <a:bodyPr/>
          <a:lstStyle/>
          <a:p>
            <a:pPr lvl="1" indent="0">
              <a:buNone/>
              <a:defRPr/>
            </a:pPr>
            <a:r>
              <a:rPr lang="en-US" b="1" dirty="0" err="1">
                <a:solidFill>
                  <a:srgbClr val="0070C0"/>
                </a:solidFill>
                <a:latin typeface="Courier New" pitchFamily="49" charset="0"/>
                <a:cs typeface="Courier New" pitchFamily="49" charset="0"/>
              </a:rPr>
              <a:t>int</a:t>
            </a:r>
            <a:r>
              <a:rPr lang="en-US" b="1" dirty="0">
                <a:latin typeface="Courier New" pitchFamily="49" charset="0"/>
                <a:cs typeface="Courier New" pitchFamily="49" charset="0"/>
              </a:rPr>
              <a:t> list[10] = {8, 5, 12};</a:t>
            </a:r>
          </a:p>
        </p:txBody>
      </p:sp>
      <p:sp>
        <p:nvSpPr>
          <p:cNvPr id="8" name="Content Placeholder 7"/>
          <p:cNvSpPr>
            <a:spLocks noGrp="1"/>
          </p:cNvSpPr>
          <p:nvPr>
            <p:ph idx="14"/>
          </p:nvPr>
        </p:nvSpPr>
        <p:spPr>
          <a:xfrm>
            <a:off x="381000" y="3810000"/>
            <a:ext cx="8415338" cy="866391"/>
          </a:xfrm>
        </p:spPr>
        <p:txBody>
          <a:bodyPr/>
          <a:lstStyle/>
          <a:p>
            <a:pPr lvl="1">
              <a:buFont typeface="Arial" charset="0"/>
              <a:buChar char="–"/>
              <a:defRPr/>
            </a:pPr>
            <a:r>
              <a:rPr lang="en-US" dirty="0"/>
              <a:t>Declares an array of </a:t>
            </a:r>
            <a:r>
              <a:rPr lang="en-US" b="1" dirty="0">
                <a:latin typeface="Courier New" panose="02070309020205020404" pitchFamily="49" charset="0"/>
                <a:cs typeface="Courier New" panose="02070309020205020404" pitchFamily="49" charset="0"/>
              </a:rPr>
              <a:t>10</a:t>
            </a:r>
            <a:r>
              <a:rPr lang="en-US" dirty="0"/>
              <a:t> components and initializes </a:t>
            </a:r>
            <a:r>
              <a:rPr lang="en-US" b="1" dirty="0">
                <a:latin typeface="Courier New" pitchFamily="49" charset="0"/>
                <a:cs typeface="Courier New" pitchFamily="49" charset="0"/>
              </a:rPr>
              <a:t>list[0]</a:t>
            </a:r>
            <a:r>
              <a:rPr lang="en-US" dirty="0"/>
              <a:t> to </a:t>
            </a:r>
            <a:r>
              <a:rPr lang="en-US" b="1" dirty="0">
                <a:latin typeface="Courier New" pitchFamily="49" charset="0"/>
                <a:cs typeface="Courier New" pitchFamily="49" charset="0"/>
              </a:rPr>
              <a:t>8</a:t>
            </a:r>
            <a:r>
              <a:rPr lang="en-US" dirty="0"/>
              <a:t>, </a:t>
            </a:r>
            <a:r>
              <a:rPr lang="en-US" b="1" dirty="0">
                <a:latin typeface="Courier New" pitchFamily="49" charset="0"/>
                <a:cs typeface="Courier New" pitchFamily="49" charset="0"/>
              </a:rPr>
              <a:t>list[1]</a:t>
            </a:r>
            <a:r>
              <a:rPr lang="en-US" dirty="0"/>
              <a:t> to </a:t>
            </a:r>
            <a:r>
              <a:rPr lang="en-US" b="1" dirty="0">
                <a:latin typeface="Courier New" pitchFamily="49" charset="0"/>
                <a:cs typeface="Courier New" pitchFamily="49" charset="0"/>
              </a:rPr>
              <a:t>5</a:t>
            </a:r>
            <a:r>
              <a:rPr lang="en-US" dirty="0"/>
              <a:t>, </a:t>
            </a:r>
            <a:r>
              <a:rPr lang="en-US" b="1" dirty="0">
                <a:latin typeface="Courier New" pitchFamily="49" charset="0"/>
                <a:cs typeface="Courier New" pitchFamily="49" charset="0"/>
              </a:rPr>
              <a:t>list[2]</a:t>
            </a:r>
            <a:r>
              <a:rPr lang="en-US" dirty="0"/>
              <a:t> to </a:t>
            </a:r>
            <a:r>
              <a:rPr lang="en-US" b="1" dirty="0">
                <a:latin typeface="Courier New" pitchFamily="49" charset="0"/>
                <a:cs typeface="Courier New" pitchFamily="49" charset="0"/>
              </a:rPr>
              <a:t>12</a:t>
            </a:r>
          </a:p>
          <a:p>
            <a:pPr lvl="1">
              <a:buFont typeface="Arial" charset="0"/>
              <a:buChar char="–"/>
              <a:defRPr/>
            </a:pPr>
            <a:r>
              <a:rPr lang="en-US" dirty="0"/>
              <a:t>All other components are initialized to </a:t>
            </a:r>
            <a:r>
              <a:rPr lang="en-US" b="1" dirty="0">
                <a:latin typeface="Courier New" pitchFamily="49" charset="0"/>
                <a:cs typeface="Courier New" pitchFamily="49" charset="0"/>
              </a:rPr>
              <a:t>0</a:t>
            </a:r>
            <a:endParaRPr lang="en-IN" dirty="0"/>
          </a:p>
        </p:txBody>
      </p:sp>
    </p:spTree>
    <p:extLst>
      <p:ext uri="{BB962C8B-B14F-4D97-AF65-F5344CB8AC3E}">
        <p14:creationId xmlns:p14="http://schemas.microsoft.com/office/powerpoint/2010/main" val="227017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Some Restrictions on Array Processing</a:t>
            </a:r>
            <a:endParaRPr lang="en-IN" dirty="0">
              <a:latin typeface="+mn-lt"/>
            </a:endParaRPr>
          </a:p>
        </p:txBody>
      </p:sp>
      <p:sp>
        <p:nvSpPr>
          <p:cNvPr id="3" name="Content Placeholder 2"/>
          <p:cNvSpPr>
            <a:spLocks noGrp="1"/>
          </p:cNvSpPr>
          <p:nvPr>
            <p:ph idx="1"/>
          </p:nvPr>
        </p:nvSpPr>
        <p:spPr>
          <a:xfrm>
            <a:off x="365125" y="1538818"/>
            <a:ext cx="8415338" cy="1371145"/>
          </a:xfrm>
        </p:spPr>
        <p:txBody>
          <a:bodyPr/>
          <a:lstStyle/>
          <a:p>
            <a:r>
              <a:rPr lang="en-US" altLang="en-US" u="sng" dirty="0"/>
              <a:t>Aggregate operation</a:t>
            </a:r>
            <a:r>
              <a:rPr lang="en-US" altLang="en-US" dirty="0"/>
              <a:t>: any operation that manipulates the entire array as a single unit</a:t>
            </a:r>
          </a:p>
          <a:p>
            <a:pPr lvl="1"/>
            <a:r>
              <a:rPr lang="en-US" altLang="en-US" dirty="0"/>
              <a:t>Not allowed on arrays in C++</a:t>
            </a:r>
          </a:p>
          <a:p>
            <a:r>
              <a:rPr lang="en-US" altLang="en-US" dirty="0"/>
              <a:t>Example</a:t>
            </a:r>
            <a:endParaRPr lang="en-IN" dirty="0"/>
          </a:p>
        </p:txBody>
      </p:sp>
      <p:pic>
        <p:nvPicPr>
          <p:cNvPr id="8" name="Content Placeholder 7" descr="Program code. In the code, the words in the variable names are merged. Line 1. i n t my List, left bracket, 5, right bracket, equals, left brace, 0, comma, 4, comma, 8, comma, 12, comma, 16, right brace, semi-colon,  forward slash, forward slash, Line 1. Line 2. i n t your List, left bracket, 5, right bracket, semi-colon,  forward slash, forward slash, Line 2. Line 3. your List, equals, my List, semi-colon,  forward slash, forward slash, illegal.">
            <a:extLst>
              <a:ext uri="{FF2B5EF4-FFF2-40B4-BE49-F238E27FC236}">
                <a16:creationId xmlns:a16="http://schemas.microsoft.com/office/drawing/2014/main" id="{02D737DA-FAE8-4D0B-8B95-363EB08F6F65}"/>
              </a:ext>
            </a:extLst>
          </p:cNvPr>
          <p:cNvPicPr>
            <a:picLocks noGrp="1" noChangeAspect="1"/>
          </p:cNvPicPr>
          <p:nvPr>
            <p:ph idx="11"/>
          </p:nvPr>
        </p:nvPicPr>
        <p:blipFill>
          <a:blip r:embed="rId2"/>
          <a:stretch>
            <a:fillRect/>
          </a:stretch>
        </p:blipFill>
        <p:spPr>
          <a:xfrm>
            <a:off x="381000" y="2969020"/>
            <a:ext cx="6285521" cy="1042506"/>
          </a:xfrm>
          <a:prstGeom prst="rect">
            <a:avLst/>
          </a:prstGeom>
        </p:spPr>
      </p:pic>
      <p:sp>
        <p:nvSpPr>
          <p:cNvPr id="6" name="Content Placeholder 5"/>
          <p:cNvSpPr>
            <a:spLocks noGrp="1"/>
          </p:cNvSpPr>
          <p:nvPr>
            <p:ph idx="12"/>
          </p:nvPr>
        </p:nvSpPr>
        <p:spPr>
          <a:xfrm>
            <a:off x="368300" y="4127212"/>
            <a:ext cx="8415338" cy="292388"/>
          </a:xfrm>
        </p:spPr>
        <p:txBody>
          <a:bodyPr/>
          <a:lstStyle/>
          <a:p>
            <a:r>
              <a:rPr lang="en-US" altLang="en-US" dirty="0"/>
              <a:t>Solution</a:t>
            </a:r>
            <a:endParaRPr lang="en-IN" dirty="0"/>
          </a:p>
        </p:txBody>
      </p:sp>
      <p:pic>
        <p:nvPicPr>
          <p:cNvPr id="13" name="Content Placeholder 12" descr="Program code. In the code, the words in the variable names are merged. Line 1. for, left parenthesis, i n t index, equals, 0, semi-colon, index, less than, 5, semi-colon, index, plus, plus, right parenthesis. Line 2. Indented once, your List, left bracket, index, right bracket, equals, my List, left bracket, index, right bracket, semi-colon. ">
            <a:extLst>
              <a:ext uri="{FF2B5EF4-FFF2-40B4-BE49-F238E27FC236}">
                <a16:creationId xmlns:a16="http://schemas.microsoft.com/office/drawing/2014/main" id="{683CD703-3A0B-4B96-A72E-DDBFF5112D88}"/>
              </a:ext>
            </a:extLst>
          </p:cNvPr>
          <p:cNvPicPr>
            <a:picLocks noGrp="1" noChangeAspect="1"/>
          </p:cNvPicPr>
          <p:nvPr>
            <p:ph idx="13"/>
          </p:nvPr>
        </p:nvPicPr>
        <p:blipFill>
          <a:blip r:embed="rId3"/>
          <a:stretch>
            <a:fillRect/>
          </a:stretch>
        </p:blipFill>
        <p:spPr>
          <a:xfrm>
            <a:off x="365125" y="4533900"/>
            <a:ext cx="5557759" cy="762000"/>
          </a:xfrm>
          <a:prstGeom prst="rect">
            <a:avLst/>
          </a:prstGeom>
        </p:spPr>
      </p:pic>
    </p:spTree>
    <p:extLst>
      <p:ext uri="{BB962C8B-B14F-4D97-AF65-F5344CB8AC3E}">
        <p14:creationId xmlns:p14="http://schemas.microsoft.com/office/powerpoint/2010/main" val="48942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Arrays as Parameters to Functions</a:t>
            </a:r>
            <a:endParaRPr lang="en-IN" dirty="0">
              <a:latin typeface="+mn-lt"/>
            </a:endParaRPr>
          </a:p>
        </p:txBody>
      </p:sp>
      <p:sp>
        <p:nvSpPr>
          <p:cNvPr id="3" name="Content Placeholder 2"/>
          <p:cNvSpPr>
            <a:spLocks noGrp="1"/>
          </p:cNvSpPr>
          <p:nvPr>
            <p:ph idx="1"/>
          </p:nvPr>
        </p:nvSpPr>
        <p:spPr>
          <a:xfrm>
            <a:off x="365125" y="1538818"/>
            <a:ext cx="8415338" cy="2263697"/>
          </a:xfrm>
        </p:spPr>
        <p:txBody>
          <a:bodyPr/>
          <a:lstStyle/>
          <a:p>
            <a:r>
              <a:rPr lang="en-US" altLang="en-US" dirty="0"/>
              <a:t>Arrays are passed </a:t>
            </a:r>
            <a:r>
              <a:rPr lang="en-US" altLang="en-US" u="sng" dirty="0"/>
              <a:t>by reference only</a:t>
            </a:r>
          </a:p>
          <a:p>
            <a:r>
              <a:rPr lang="en-US" altLang="en-US" dirty="0"/>
              <a:t>Do not use symbol </a:t>
            </a:r>
            <a:r>
              <a:rPr lang="en-US" altLang="en-US" b="1" dirty="0">
                <a:latin typeface="Courier New" pitchFamily="49" charset="0"/>
                <a:cs typeface="Courier New" pitchFamily="49" charset="0"/>
              </a:rPr>
              <a:t>&amp;</a:t>
            </a:r>
            <a:r>
              <a:rPr lang="en-US" altLang="en-US" dirty="0"/>
              <a:t> when declaring an array as a formal parameter</a:t>
            </a:r>
          </a:p>
          <a:p>
            <a:r>
              <a:rPr lang="en-US" altLang="en-US" dirty="0"/>
              <a:t>The size of the array is usually omitted in the array parameter</a:t>
            </a:r>
          </a:p>
          <a:p>
            <a:pPr lvl="1"/>
            <a:r>
              <a:rPr lang="en-US" altLang="en-US" dirty="0"/>
              <a:t>If provided, it is ignored by the compiler</a:t>
            </a:r>
          </a:p>
          <a:p>
            <a:pPr lvl="0">
              <a:buClr>
                <a:srgbClr val="055C91"/>
              </a:buClr>
            </a:pPr>
            <a:r>
              <a:rPr lang="en-US" altLang="en-US" dirty="0">
                <a:solidFill>
                  <a:srgbClr val="000000">
                    <a:lumMod val="75000"/>
                    <a:lumOff val="25000"/>
                  </a:srgbClr>
                </a:solidFill>
              </a:rPr>
              <a:t>The following example illustrates a function header, which includes an array parameter and a parameter specifying the number of elements in the array:</a:t>
            </a:r>
            <a:endParaRPr lang="en-IN" dirty="0"/>
          </a:p>
        </p:txBody>
      </p:sp>
      <p:pic>
        <p:nvPicPr>
          <p:cNvPr id="6" name="Content Placeholder 5" descr="void initialize left parenthesis i n t list left bracket right bracket comma i n t listsize right parenthesis ">
            <a:extLst>
              <a:ext uri="{FF2B5EF4-FFF2-40B4-BE49-F238E27FC236}">
                <a16:creationId xmlns:a16="http://schemas.microsoft.com/office/drawing/2014/main" id="{C91264FB-C7E8-46F5-BB42-472B271C4CCF}"/>
              </a:ext>
            </a:extLst>
          </p:cNvPr>
          <p:cNvPicPr>
            <a:picLocks noGrp="1" noChangeAspect="1"/>
          </p:cNvPicPr>
          <p:nvPr>
            <p:ph idx="11"/>
          </p:nvPr>
        </p:nvPicPr>
        <p:blipFill>
          <a:blip r:embed="rId2"/>
          <a:stretch>
            <a:fillRect/>
          </a:stretch>
        </p:blipFill>
        <p:spPr>
          <a:xfrm>
            <a:off x="365125" y="3962400"/>
            <a:ext cx="5623036" cy="472476"/>
          </a:xfrm>
          <a:prstGeom prst="rect">
            <a:avLst/>
          </a:prstGeom>
        </p:spPr>
      </p:pic>
    </p:spTree>
    <p:extLst>
      <p:ext uri="{BB962C8B-B14F-4D97-AF65-F5344CB8AC3E}">
        <p14:creationId xmlns:p14="http://schemas.microsoft.com/office/powerpoint/2010/main" val="2127858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Constant Arrays as Formal Parameters</a:t>
            </a:r>
            <a:endParaRPr lang="en-IN" dirty="0">
              <a:latin typeface="+mn-lt"/>
            </a:endParaRPr>
          </a:p>
        </p:txBody>
      </p:sp>
      <p:sp>
        <p:nvSpPr>
          <p:cNvPr id="3" name="Content Placeholder 2"/>
          <p:cNvSpPr>
            <a:spLocks noGrp="1"/>
          </p:cNvSpPr>
          <p:nvPr>
            <p:ph idx="1"/>
          </p:nvPr>
        </p:nvSpPr>
        <p:spPr>
          <a:xfrm>
            <a:off x="365125" y="1538818"/>
            <a:ext cx="8415338" cy="1371145"/>
          </a:xfrm>
        </p:spPr>
        <p:txBody>
          <a:bodyPr/>
          <a:lstStyle/>
          <a:p>
            <a:r>
              <a:rPr lang="en-US" altLang="en-US" dirty="0"/>
              <a:t>Can prevent a function from changing the actual parameter when passed by reference</a:t>
            </a:r>
          </a:p>
          <a:p>
            <a:pPr lvl="1"/>
            <a:r>
              <a:rPr lang="en-US" altLang="en-US" dirty="0"/>
              <a:t>Use </a:t>
            </a:r>
            <a:r>
              <a:rPr lang="en-US" altLang="en-US" b="1" dirty="0" err="1">
                <a:solidFill>
                  <a:srgbClr val="0070C0"/>
                </a:solidFill>
                <a:latin typeface="Courier New" panose="02070309020205020404" pitchFamily="49" charset="0"/>
                <a:cs typeface="Courier New" panose="02070309020205020404" pitchFamily="49" charset="0"/>
              </a:rPr>
              <a:t>const</a:t>
            </a:r>
            <a:r>
              <a:rPr lang="en-US" altLang="en-US" dirty="0">
                <a:solidFill>
                  <a:srgbClr val="0070C0"/>
                </a:solidFill>
              </a:rPr>
              <a:t> </a:t>
            </a:r>
            <a:r>
              <a:rPr lang="en-US" altLang="en-US" dirty="0"/>
              <a:t>in the declaration of the formal parameter</a:t>
            </a:r>
          </a:p>
          <a:p>
            <a:r>
              <a:rPr lang="en-US" altLang="en-US" dirty="0"/>
              <a:t>Example</a:t>
            </a:r>
            <a:endParaRPr lang="en-IN" dirty="0"/>
          </a:p>
        </p:txBody>
      </p:sp>
      <p:pic>
        <p:nvPicPr>
          <p:cNvPr id="6" name="Content Placeholder 5" descr="void example left parenthesis i n t x left bracket right bracket comma const i n t y left bracket right bracket comma i n t sizeX comma i n t sizeY right parenthesis  ">
            <a:extLst>
              <a:ext uri="{FF2B5EF4-FFF2-40B4-BE49-F238E27FC236}">
                <a16:creationId xmlns:a16="http://schemas.microsoft.com/office/drawing/2014/main" id="{92D116A8-3D7F-4FB1-B5E2-3F2DA8BA13AF}"/>
              </a:ext>
            </a:extLst>
          </p:cNvPr>
          <p:cNvPicPr>
            <a:picLocks noGrp="1" noChangeAspect="1"/>
          </p:cNvPicPr>
          <p:nvPr>
            <p:ph idx="11"/>
          </p:nvPr>
        </p:nvPicPr>
        <p:blipFill>
          <a:blip r:embed="rId2"/>
          <a:stretch>
            <a:fillRect/>
          </a:stretch>
        </p:blipFill>
        <p:spPr>
          <a:xfrm>
            <a:off x="367856" y="3048000"/>
            <a:ext cx="8420544" cy="507111"/>
          </a:xfrm>
          <a:prstGeom prst="rect">
            <a:avLst/>
          </a:prstGeom>
        </p:spPr>
      </p:pic>
    </p:spTree>
    <p:extLst>
      <p:ext uri="{BB962C8B-B14F-4D97-AF65-F5344CB8AC3E}">
        <p14:creationId xmlns:p14="http://schemas.microsoft.com/office/powerpoint/2010/main" val="2759510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latin typeface="+mn-lt"/>
              </a:rPr>
              <a:t>Base Address of an Array and Array in Computer Memory</a:t>
            </a:r>
          </a:p>
        </p:txBody>
      </p:sp>
      <p:sp>
        <p:nvSpPr>
          <p:cNvPr id="20483" name="Rectangle 3"/>
          <p:cNvSpPr>
            <a:spLocks noGrp="1" noChangeArrowheads="1"/>
          </p:cNvSpPr>
          <p:nvPr>
            <p:ph idx="1"/>
          </p:nvPr>
        </p:nvSpPr>
        <p:spPr>
          <a:xfrm>
            <a:off x="365125" y="1538818"/>
            <a:ext cx="8415338" cy="1663532"/>
          </a:xfrm>
        </p:spPr>
        <p:txBody>
          <a:bodyPr/>
          <a:lstStyle/>
          <a:p>
            <a:r>
              <a:rPr lang="en-US" altLang="en-US" dirty="0"/>
              <a:t>The </a:t>
            </a:r>
            <a:r>
              <a:rPr lang="en-US" altLang="en-US" u="sng" dirty="0"/>
              <a:t>base address</a:t>
            </a:r>
            <a:r>
              <a:rPr lang="en-US" altLang="en-US" dirty="0"/>
              <a:t> of an array is the address (memory location) of the first array component</a:t>
            </a:r>
          </a:p>
          <a:p>
            <a:pPr lvl="1"/>
            <a:r>
              <a:rPr lang="en-US" altLang="en-US" dirty="0"/>
              <a:t>If </a:t>
            </a:r>
            <a:r>
              <a:rPr lang="en-US" altLang="en-US" b="1" dirty="0">
                <a:latin typeface="Courier New" pitchFamily="49" charset="0"/>
                <a:cs typeface="Courier New" pitchFamily="49" charset="0"/>
              </a:rPr>
              <a:t>list</a:t>
            </a:r>
            <a:r>
              <a:rPr lang="en-US" altLang="en-US" sz="1400" dirty="0"/>
              <a:t> </a:t>
            </a:r>
            <a:r>
              <a:rPr lang="en-US" altLang="en-US" dirty="0"/>
              <a:t>is a one-dimensional array, its base address is the address of </a:t>
            </a:r>
            <a:r>
              <a:rPr lang="en-US" altLang="en-US" b="1" dirty="0">
                <a:latin typeface="Courier New" pitchFamily="49" charset="0"/>
                <a:cs typeface="Courier New" pitchFamily="49" charset="0"/>
              </a:rPr>
              <a:t>list[0]</a:t>
            </a:r>
            <a:endParaRPr lang="en-US" altLang="en-US" sz="2400" b="1" dirty="0">
              <a:latin typeface="Courier New" pitchFamily="49" charset="0"/>
              <a:cs typeface="Courier New" pitchFamily="49" charset="0"/>
            </a:endParaRPr>
          </a:p>
          <a:p>
            <a:r>
              <a:rPr lang="en-US" altLang="en-US" dirty="0"/>
              <a:t>When an array is passed as a parameter, the base address of the actual array is passed to the formal parameter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latin typeface="+mn-lt"/>
              </a:rPr>
              <a:t>Objectives (1 of 3)</a:t>
            </a:r>
          </a:p>
        </p:txBody>
      </p:sp>
      <p:sp>
        <p:nvSpPr>
          <p:cNvPr id="4099" name="Rectangle 3"/>
          <p:cNvSpPr>
            <a:spLocks noGrp="1" noChangeArrowheads="1"/>
          </p:cNvSpPr>
          <p:nvPr>
            <p:ph idx="1"/>
          </p:nvPr>
        </p:nvSpPr>
        <p:spPr>
          <a:xfrm>
            <a:off x="365125" y="1538818"/>
            <a:ext cx="8415338" cy="2118782"/>
          </a:xfrm>
        </p:spPr>
        <p:txBody>
          <a:bodyPr/>
          <a:lstStyle/>
          <a:p>
            <a:r>
              <a:rPr lang="en-US" altLang="en-US" dirty="0"/>
              <a:t>In this chapter, you will:</a:t>
            </a:r>
          </a:p>
          <a:p>
            <a:pPr lvl="1"/>
            <a:r>
              <a:rPr lang="en-US" altLang="en-US" dirty="0"/>
              <a:t>Learn the reasons for arrays</a:t>
            </a:r>
          </a:p>
          <a:p>
            <a:pPr lvl="1"/>
            <a:r>
              <a:rPr lang="en-US" altLang="en-US" dirty="0"/>
              <a:t>Explore how to declare and manipulate data into arrays</a:t>
            </a:r>
          </a:p>
          <a:p>
            <a:pPr lvl="1"/>
            <a:r>
              <a:rPr lang="en-US" altLang="en-US" dirty="0"/>
              <a:t>Understand the meaning of ‘‘array index out of bounds’’</a:t>
            </a:r>
          </a:p>
          <a:p>
            <a:pPr lvl="1"/>
            <a:r>
              <a:rPr lang="en-US" altLang="en-US" dirty="0"/>
              <a:t>Learn how to declare and initialize arrays</a:t>
            </a:r>
          </a:p>
          <a:p>
            <a:pPr lvl="1"/>
            <a:r>
              <a:rPr lang="en-US" altLang="en-US" dirty="0"/>
              <a:t>Become familiar with the restrictions on array processing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dirty="0">
                <a:latin typeface="+mn-lt"/>
              </a:rPr>
              <a:t>Functions Cannot Return a Value of the Type Array</a:t>
            </a:r>
          </a:p>
        </p:txBody>
      </p:sp>
      <p:sp>
        <p:nvSpPr>
          <p:cNvPr id="21507" name="Rectangle 3"/>
          <p:cNvSpPr>
            <a:spLocks noGrp="1" noChangeArrowheads="1"/>
          </p:cNvSpPr>
          <p:nvPr>
            <p:ph idx="1"/>
          </p:nvPr>
        </p:nvSpPr>
        <p:spPr>
          <a:xfrm>
            <a:off x="365125" y="1538818"/>
            <a:ext cx="8415338" cy="1078757"/>
          </a:xfrm>
        </p:spPr>
        <p:txBody>
          <a:bodyPr/>
          <a:lstStyle/>
          <a:p>
            <a:r>
              <a:rPr lang="en-US" altLang="en-US" dirty="0"/>
              <a:t>C++ does not allow functions to return a value of type array</a:t>
            </a:r>
          </a:p>
          <a:p>
            <a:r>
              <a:rPr lang="en-US" altLang="en-US" dirty="0"/>
              <a:t>Refer to Example 8-6 in the text</a:t>
            </a:r>
          </a:p>
          <a:p>
            <a:pPr lvl="1"/>
            <a:r>
              <a:rPr lang="en-US" altLang="en-US" dirty="0"/>
              <a:t>Functions </a:t>
            </a:r>
            <a:r>
              <a:rPr lang="en-US" altLang="en-US" b="1" dirty="0">
                <a:latin typeface="Courier New" panose="02070309020205020404" pitchFamily="49" charset="0"/>
                <a:cs typeface="Courier New" panose="02070309020205020404" pitchFamily="49" charset="0"/>
              </a:rPr>
              <a:t>sumArray</a:t>
            </a:r>
            <a:r>
              <a:rPr lang="en-US" altLang="en-US" dirty="0"/>
              <a:t> and </a:t>
            </a:r>
            <a:r>
              <a:rPr lang="en-US" altLang="en-US" b="1" dirty="0" err="1">
                <a:latin typeface="Courier New" panose="02070309020205020404" pitchFamily="49" charset="0"/>
                <a:cs typeface="Courier New" panose="02070309020205020404" pitchFamily="49" charset="0"/>
              </a:rPr>
              <a:t>indexLargestElement</a:t>
            </a:r>
            <a:r>
              <a:rPr lang="en-US" alt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737-A59D-F3F4-4946-39B3A65EDE0A}"/>
              </a:ext>
            </a:extLst>
          </p:cNvPr>
          <p:cNvSpPr>
            <a:spLocks noGrp="1"/>
          </p:cNvSpPr>
          <p:nvPr>
            <p:ph type="title"/>
          </p:nvPr>
        </p:nvSpPr>
        <p:spPr/>
        <p:txBody>
          <a:bodyPr/>
          <a:lstStyle/>
          <a:p>
            <a:r>
              <a:rPr lang="en-US" altLang="en-US" dirty="0">
                <a:latin typeface="+mn-lt"/>
              </a:rPr>
              <a:t>Functions Cannot Return a Value of the Type Array</a:t>
            </a:r>
            <a:endParaRPr lang="en-US" dirty="0"/>
          </a:p>
        </p:txBody>
      </p:sp>
      <p:sp>
        <p:nvSpPr>
          <p:cNvPr id="3" name="Content Placeholder 2">
            <a:extLst>
              <a:ext uri="{FF2B5EF4-FFF2-40B4-BE49-F238E27FC236}">
                <a16:creationId xmlns:a16="http://schemas.microsoft.com/office/drawing/2014/main" id="{320CED63-F2A1-1180-3FB8-E52CC27C9C23}"/>
              </a:ext>
            </a:extLst>
          </p:cNvPr>
          <p:cNvSpPr>
            <a:spLocks noGrp="1"/>
          </p:cNvSpPr>
          <p:nvPr>
            <p:ph idx="1"/>
          </p:nvPr>
        </p:nvSpPr>
        <p:spPr>
          <a:xfrm>
            <a:off x="365125" y="1538818"/>
            <a:ext cx="8415338" cy="1461939"/>
          </a:xfrm>
        </p:spPr>
        <p:txBody>
          <a:bodyPr/>
          <a:lstStyle/>
          <a:p>
            <a:r>
              <a:rPr lang="en-US" dirty="0"/>
              <a:t>In C++, functions cannot return an array directly. This is because arrays are </a:t>
            </a:r>
            <a:r>
              <a:rPr lang="en-US" b="1" dirty="0"/>
              <a:t>not</a:t>
            </a:r>
            <a:r>
              <a:rPr lang="en-US" dirty="0"/>
              <a:t> </a:t>
            </a:r>
            <a:r>
              <a:rPr lang="en-US" b="1" dirty="0"/>
              <a:t>first-class objects</a:t>
            </a:r>
            <a:r>
              <a:rPr lang="en-US" dirty="0"/>
              <a:t> in C++, meaning they cannot be assigned or returned by value like other primitive data types (e.g., int, double). However, functions can return pointers to arrays or use std::array or std::vector, which are more flexible data structures.</a:t>
            </a:r>
          </a:p>
        </p:txBody>
      </p:sp>
    </p:spTree>
    <p:extLst>
      <p:ext uri="{BB962C8B-B14F-4D97-AF65-F5344CB8AC3E}">
        <p14:creationId xmlns:p14="http://schemas.microsoft.com/office/powerpoint/2010/main" val="2069160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6925A-A8B2-CBB3-2DEB-553BF93AA49E}"/>
              </a:ext>
            </a:extLst>
          </p:cNvPr>
          <p:cNvSpPr>
            <a:spLocks noGrp="1"/>
          </p:cNvSpPr>
          <p:nvPr>
            <p:ph type="title"/>
          </p:nvPr>
        </p:nvSpPr>
        <p:spPr/>
        <p:txBody>
          <a:bodyPr/>
          <a:lstStyle/>
          <a:p>
            <a:r>
              <a:rPr lang="en-US" altLang="en-US" dirty="0">
                <a:latin typeface="+mn-lt"/>
              </a:rPr>
              <a:t>Functions Cannot Return a Value of the Type Array</a:t>
            </a:r>
            <a:endParaRPr lang="en-US" dirty="0"/>
          </a:p>
        </p:txBody>
      </p:sp>
      <p:sp>
        <p:nvSpPr>
          <p:cNvPr id="3" name="Content Placeholder 2">
            <a:extLst>
              <a:ext uri="{FF2B5EF4-FFF2-40B4-BE49-F238E27FC236}">
                <a16:creationId xmlns:a16="http://schemas.microsoft.com/office/drawing/2014/main" id="{6ACE93C4-7E62-F0FE-389A-2FA311B86995}"/>
              </a:ext>
            </a:extLst>
          </p:cNvPr>
          <p:cNvSpPr>
            <a:spLocks noGrp="1"/>
          </p:cNvSpPr>
          <p:nvPr>
            <p:ph idx="1"/>
          </p:nvPr>
        </p:nvSpPr>
        <p:spPr>
          <a:xfrm>
            <a:off x="364331" y="1295400"/>
            <a:ext cx="8415338" cy="4804392"/>
          </a:xfrm>
        </p:spPr>
        <p:txBody>
          <a:bodyPr/>
          <a:lstStyle/>
          <a:p>
            <a:r>
              <a:rPr lang="en-US" dirty="0"/>
              <a:t>In programming languages, </a:t>
            </a:r>
            <a:r>
              <a:rPr lang="en-US" b="1" dirty="0"/>
              <a:t>first-class objects </a:t>
            </a:r>
            <a:r>
              <a:rPr lang="en-US" dirty="0"/>
              <a:t>(or first-class citizens) refer to entities that have the following properties:</a:t>
            </a:r>
          </a:p>
          <a:p>
            <a:pPr lvl="1"/>
            <a:r>
              <a:rPr lang="en-US" dirty="0"/>
              <a:t>Can be passed as arguments to functions.</a:t>
            </a:r>
          </a:p>
          <a:p>
            <a:pPr lvl="1"/>
            <a:r>
              <a:rPr lang="en-US" dirty="0"/>
              <a:t>Can be returned from functions.</a:t>
            </a:r>
          </a:p>
          <a:p>
            <a:pPr lvl="1"/>
            <a:r>
              <a:rPr lang="en-US" dirty="0"/>
              <a:t>Can be assigned to variables.</a:t>
            </a:r>
          </a:p>
          <a:p>
            <a:pPr lvl="1"/>
            <a:r>
              <a:rPr lang="en-US" dirty="0"/>
              <a:t>Can be created at runtime.</a:t>
            </a:r>
          </a:p>
          <a:p>
            <a:pPr lvl="1"/>
            <a:r>
              <a:rPr lang="en-US" dirty="0"/>
              <a:t>Can be stored in data structures.</a:t>
            </a:r>
          </a:p>
          <a:p>
            <a:pPr lvl="1"/>
            <a:endParaRPr lang="en-US" dirty="0"/>
          </a:p>
          <a:p>
            <a:r>
              <a:rPr lang="en-US" dirty="0"/>
              <a:t>In the context of C++:</a:t>
            </a:r>
          </a:p>
          <a:p>
            <a:pPr lvl="1"/>
            <a:r>
              <a:rPr lang="en-US" b="1" dirty="0"/>
              <a:t>First-class objects </a:t>
            </a:r>
            <a:r>
              <a:rPr lang="en-US" dirty="0"/>
              <a:t>include data types like int, double, pointers, std::string, and STL containers like std::vector or std::list. These types satisfy all the conditions listed above.</a:t>
            </a:r>
          </a:p>
          <a:p>
            <a:pPr lvl="1"/>
            <a:r>
              <a:rPr lang="en-US" b="1" dirty="0"/>
              <a:t>Non-first-class</a:t>
            </a:r>
            <a:r>
              <a:rPr lang="en-US" dirty="0"/>
              <a:t> objects in C++ include raw arrays. Arrays are not considered first-class objects because they cannot be assigned directly, returned from functions by value, or passed by value (they decay into pointers when passed to functions).</a:t>
            </a:r>
          </a:p>
        </p:txBody>
      </p:sp>
    </p:spTree>
    <p:extLst>
      <p:ext uri="{BB962C8B-B14F-4D97-AF65-F5344CB8AC3E}">
        <p14:creationId xmlns:p14="http://schemas.microsoft.com/office/powerpoint/2010/main" val="867991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Integral Data Type and Array Indices</a:t>
            </a:r>
            <a:endParaRPr lang="en-IN" dirty="0">
              <a:latin typeface="+mn-lt"/>
            </a:endParaRPr>
          </a:p>
        </p:txBody>
      </p:sp>
      <p:sp>
        <p:nvSpPr>
          <p:cNvPr id="3" name="Content Placeholder 2"/>
          <p:cNvSpPr>
            <a:spLocks noGrp="1"/>
          </p:cNvSpPr>
          <p:nvPr>
            <p:ph idx="1"/>
          </p:nvPr>
        </p:nvSpPr>
        <p:spPr>
          <a:xfrm>
            <a:off x="365125" y="1538818"/>
            <a:ext cx="8415338" cy="1078757"/>
          </a:xfrm>
        </p:spPr>
        <p:txBody>
          <a:bodyPr/>
          <a:lstStyle/>
          <a:p>
            <a:r>
              <a:rPr lang="en-US" altLang="en-US" dirty="0"/>
              <a:t>C++ allows any integral type to be used as an array index</a:t>
            </a:r>
          </a:p>
          <a:p>
            <a:pPr lvl="1"/>
            <a:r>
              <a:rPr lang="en-US" altLang="en-US" dirty="0"/>
              <a:t>Improves code readability</a:t>
            </a:r>
          </a:p>
          <a:p>
            <a:r>
              <a:rPr lang="en-US" altLang="en-US" dirty="0"/>
              <a:t>The following code illustrates improved readability:</a:t>
            </a:r>
            <a:endParaRPr lang="en-IN" dirty="0"/>
          </a:p>
        </p:txBody>
      </p:sp>
      <p:pic>
        <p:nvPicPr>
          <p:cNvPr id="7" name="Content Placeholder 6" descr="Program code. In the code, the words in the variable names are merged. Line 1. enum paint Type, left brace, GREEN, comma, RED, comma, BLUE, comma, BROWN, comma, WHITE, comma, ORANGE, comma. Line 2. Indented more than three times, YELLOW, right brace, semi-colon. Line 3. double paint Sale, left bracket, 7, right bracket, semi-colon. Line 4. paint Type paint, semi-colon. Line 5. for, left parenthesis, paint, equals, GREEN, semi-colon, paint, less than, equals, YELLOW, semi-colon. Line 6. Indented more than three times, paint, equals, static, underscore, cast, left angular bracket, paint Type, right angular bracket, left parenthesis, paint, plus, 1, right parenthesis, right parenthesis. Line 7. Indented once, paint Sale, left bracket, paint, right bracket, equals, 0, period, 0, semi-colon. Line 8. paint Sale, left bracket, RED, right bracket, equals, paint Sale, left bracket, RED, right bracket, plus, 75, period, 69, semi-colon.">
            <a:extLst>
              <a:ext uri="{FF2B5EF4-FFF2-40B4-BE49-F238E27FC236}">
                <a16:creationId xmlns:a16="http://schemas.microsoft.com/office/drawing/2014/main" id="{8579D329-C808-4B11-B967-AF0C9C48F60E}"/>
              </a:ext>
            </a:extLst>
          </p:cNvPr>
          <p:cNvPicPr>
            <a:picLocks noGrp="1" noChangeAspect="1"/>
          </p:cNvPicPr>
          <p:nvPr>
            <p:ph idx="11"/>
          </p:nvPr>
        </p:nvPicPr>
        <p:blipFill>
          <a:blip r:embed="rId2"/>
          <a:stretch>
            <a:fillRect/>
          </a:stretch>
        </p:blipFill>
        <p:spPr>
          <a:xfrm>
            <a:off x="609600" y="2801512"/>
            <a:ext cx="7059611" cy="2473407"/>
          </a:xfrm>
        </p:spPr>
      </p:pic>
    </p:spTree>
    <p:extLst>
      <p:ext uri="{BB962C8B-B14F-4D97-AF65-F5344CB8AC3E}">
        <p14:creationId xmlns:p14="http://schemas.microsoft.com/office/powerpoint/2010/main" val="7025572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Other Ways to Declare Arrays</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latin typeface="Calibri" pitchFamily="34" charset="0"/>
              </a:rPr>
              <a:t>Example 1</a:t>
            </a:r>
            <a:endParaRPr lang="en-IN" dirty="0"/>
          </a:p>
        </p:txBody>
      </p:sp>
      <p:pic>
        <p:nvPicPr>
          <p:cNvPr id="11" name="Content Placeholder 10" descr="Program code. In the code, the words in the variable names are merged. Line 1. const i n t NO, underscore, OF, underscore, STUDENTS, equals, 20, semi-colon. Line 2. int test Scores, left bracket, NO, underscore, OF, underscore, STUDENTS, right bracket, semi-colon.">
            <a:extLst>
              <a:ext uri="{FF2B5EF4-FFF2-40B4-BE49-F238E27FC236}">
                <a16:creationId xmlns:a16="http://schemas.microsoft.com/office/drawing/2014/main" id="{C50407C0-2F1F-4598-AE17-22567A66AAE1}"/>
              </a:ext>
            </a:extLst>
          </p:cNvPr>
          <p:cNvPicPr>
            <a:picLocks noGrp="1" noChangeAspect="1"/>
          </p:cNvPicPr>
          <p:nvPr>
            <p:ph idx="11"/>
          </p:nvPr>
        </p:nvPicPr>
        <p:blipFill>
          <a:blip r:embed="rId2"/>
          <a:stretch>
            <a:fillRect/>
          </a:stretch>
        </p:blipFill>
        <p:spPr>
          <a:xfrm>
            <a:off x="381000" y="1919818"/>
            <a:ext cx="4136748" cy="709955"/>
          </a:xfrm>
          <a:prstGeom prst="rect">
            <a:avLst/>
          </a:prstGeom>
        </p:spPr>
      </p:pic>
      <p:sp>
        <p:nvSpPr>
          <p:cNvPr id="6" name="Content Placeholder 5"/>
          <p:cNvSpPr>
            <a:spLocks noGrp="1"/>
          </p:cNvSpPr>
          <p:nvPr>
            <p:ph idx="12"/>
          </p:nvPr>
        </p:nvSpPr>
        <p:spPr>
          <a:xfrm>
            <a:off x="381000" y="2743200"/>
            <a:ext cx="8415338" cy="292388"/>
          </a:xfrm>
        </p:spPr>
        <p:txBody>
          <a:bodyPr/>
          <a:lstStyle/>
          <a:p>
            <a:r>
              <a:rPr lang="en-US" dirty="0"/>
              <a:t>Example 2</a:t>
            </a:r>
            <a:endParaRPr lang="en-IN" dirty="0"/>
          </a:p>
        </p:txBody>
      </p:sp>
      <p:pic>
        <p:nvPicPr>
          <p:cNvPr id="10" name="Content Placeholder 9" descr="Program code. In the code, the words in the variable names are merged. Line 1. const i n t SIZE, equals, 50, semi-colon, forward slash, forward slash, Line 1. Line 2. type def double list, left bracket, SIZE, right bracket, semi-colon, forward slash, forward slash, Line 2. Line 3. list your List, semi-colon, forward slash, forward slash, Line 3. Line 4. list my List, forward slash, forward slash, Line 4.">
            <a:extLst>
              <a:ext uri="{FF2B5EF4-FFF2-40B4-BE49-F238E27FC236}">
                <a16:creationId xmlns:a16="http://schemas.microsoft.com/office/drawing/2014/main" id="{30494780-C47D-4621-BE51-3F24DCF3EDA2}"/>
              </a:ext>
            </a:extLst>
          </p:cNvPr>
          <p:cNvPicPr>
            <a:picLocks noGrp="1" noChangeAspect="1"/>
          </p:cNvPicPr>
          <p:nvPr>
            <p:ph idx="13"/>
          </p:nvPr>
        </p:nvPicPr>
        <p:blipFill>
          <a:blip r:embed="rId3"/>
          <a:stretch>
            <a:fillRect/>
          </a:stretch>
        </p:blipFill>
        <p:spPr>
          <a:xfrm>
            <a:off x="426474" y="3124200"/>
            <a:ext cx="4907526" cy="1503362"/>
          </a:xfrm>
          <a:prstGeom prst="rect">
            <a:avLst/>
          </a:prstGeom>
        </p:spPr>
      </p:pic>
    </p:spTree>
    <p:extLst>
      <p:ext uri="{BB962C8B-B14F-4D97-AF65-F5344CB8AC3E}">
        <p14:creationId xmlns:p14="http://schemas.microsoft.com/office/powerpoint/2010/main" val="123910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762000" y="410490"/>
            <a:ext cx="8026400" cy="287771"/>
          </a:xfrm>
        </p:spPr>
        <p:txBody>
          <a:bodyPr/>
          <a:lstStyle/>
          <a:p>
            <a:r>
              <a:rPr lang="en-US" altLang="en-US" dirty="0">
                <a:latin typeface="+mn-lt"/>
              </a:rPr>
              <a:t>Searching an Array for a Specific Item</a:t>
            </a:r>
          </a:p>
        </p:txBody>
      </p:sp>
      <p:sp>
        <p:nvSpPr>
          <p:cNvPr id="24579" name="Content Placeholder 4"/>
          <p:cNvSpPr>
            <a:spLocks noGrp="1"/>
          </p:cNvSpPr>
          <p:nvPr>
            <p:ph idx="1"/>
          </p:nvPr>
        </p:nvSpPr>
        <p:spPr>
          <a:xfrm>
            <a:off x="365125" y="1538818"/>
            <a:ext cx="8415338" cy="1312667"/>
          </a:xfrm>
        </p:spPr>
        <p:txBody>
          <a:bodyPr/>
          <a:lstStyle/>
          <a:p>
            <a:r>
              <a:rPr lang="en-US" altLang="en-US" u="sng" dirty="0"/>
              <a:t>Sequential search</a:t>
            </a:r>
            <a:r>
              <a:rPr lang="en-US" altLang="en-US" dirty="0"/>
              <a:t> (or </a:t>
            </a:r>
            <a:r>
              <a:rPr lang="en-US" altLang="en-US" u="sng" dirty="0"/>
              <a:t>linear search</a:t>
            </a:r>
            <a:r>
              <a:rPr lang="en-US" altLang="en-US" dirty="0"/>
              <a:t>)</a:t>
            </a:r>
          </a:p>
          <a:p>
            <a:pPr lvl="1"/>
            <a:r>
              <a:rPr lang="en-US" altLang="en-US" dirty="0"/>
              <a:t>Searching a list for a given item, starting from the first array element</a:t>
            </a:r>
          </a:p>
          <a:p>
            <a:pPr lvl="1"/>
            <a:r>
              <a:rPr lang="en-US" altLang="en-US" dirty="0"/>
              <a:t>Compare each element in the array with value that is being searched</a:t>
            </a:r>
          </a:p>
          <a:p>
            <a:pPr lvl="1"/>
            <a:r>
              <a:rPr lang="en-US" altLang="en-US" dirty="0"/>
              <a:t>Continue the search until item is found or no more data is left in the list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altLang="en-US" dirty="0">
                <a:latin typeface="+mn-lt"/>
              </a:rPr>
              <a:t>Sorting</a:t>
            </a:r>
          </a:p>
        </p:txBody>
      </p:sp>
      <p:sp>
        <p:nvSpPr>
          <p:cNvPr id="25603" name="Content Placeholder 2"/>
          <p:cNvSpPr>
            <a:spLocks noGrp="1"/>
          </p:cNvSpPr>
          <p:nvPr>
            <p:ph idx="1"/>
          </p:nvPr>
        </p:nvSpPr>
        <p:spPr>
          <a:xfrm>
            <a:off x="365125" y="1538818"/>
            <a:ext cx="8415338" cy="2314480"/>
          </a:xfrm>
        </p:spPr>
        <p:txBody>
          <a:bodyPr/>
          <a:lstStyle/>
          <a:p>
            <a:r>
              <a:rPr lang="en-US" altLang="en-US" u="sng" dirty="0"/>
              <a:t>Selection sort</a:t>
            </a:r>
            <a:r>
              <a:rPr lang="en-US" altLang="en-US" dirty="0"/>
              <a:t>: rearrange the list by selecting an element and moving it to its proper position</a:t>
            </a:r>
          </a:p>
          <a:p>
            <a:r>
              <a:rPr lang="en-US" altLang="en-US" dirty="0"/>
              <a:t>Steps for a selection sort: </a:t>
            </a:r>
          </a:p>
          <a:p>
            <a:pPr lvl="1"/>
            <a:r>
              <a:rPr lang="en-US" altLang="en-US" dirty="0"/>
              <a:t>Find the smallest element in the unsorted portion of the list</a:t>
            </a:r>
          </a:p>
          <a:p>
            <a:pPr lvl="1"/>
            <a:r>
              <a:rPr lang="en-US" altLang="en-US" dirty="0"/>
              <a:t>Move it to the top of the unsorted portion by swapping with the element currently there</a:t>
            </a:r>
          </a:p>
          <a:p>
            <a:pPr lvl="1"/>
            <a:r>
              <a:rPr lang="en-US" altLang="en-US" dirty="0"/>
              <a:t>Start again with the rest of the list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Selection Sort</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pPr marL="0" indent="0">
              <a:buNone/>
            </a:pPr>
            <a:r>
              <a:rPr lang="en-US" b="1" dirty="0"/>
              <a:t>FIGURE 8-10 </a:t>
            </a:r>
            <a:r>
              <a:rPr lang="en-US" dirty="0"/>
              <a:t>Elements of </a:t>
            </a:r>
            <a:r>
              <a:rPr lang="en-US" b="1" dirty="0">
                <a:latin typeface="Courier New" panose="02070309020205020404" pitchFamily="49" charset="0"/>
                <a:cs typeface="Courier New" panose="02070309020205020404" pitchFamily="49" charset="0"/>
              </a:rPr>
              <a:t>list</a:t>
            </a:r>
            <a:r>
              <a:rPr lang="en-US" b="1" dirty="0"/>
              <a:t> </a:t>
            </a:r>
            <a:r>
              <a:rPr lang="en-US" dirty="0"/>
              <a:t>during the first iteration</a:t>
            </a:r>
            <a:endParaRPr lang="en-IN" dirty="0"/>
          </a:p>
        </p:txBody>
      </p:sp>
      <p:pic>
        <p:nvPicPr>
          <p:cNvPr id="5122" name="Content Placeholder 3" descr="Steps in the selection sort show elements of a list in the first iteration. &#10;&#10;Step 1. An unsorted list array has 10 components from top to bottom left bracket 0 right bracket, 16. left bracket 1 right bracket, 30. left bracket 2 right bracket, 24. left bracket 3 right bracket, 7. left bracket 4 right bracket¸ 62. left bracket 5 right bracket, 45. left bracket 6 right bracket¸ 5. left bracket 7 right bracket, 55. &#10;Step 2: Move the smallest number 5 to the top of the unsorted portion by swapping with the element currently there. &#10;Step 3: left bracket 0 right bracket, 5. left bracket 1 right bracket, 30. left bracket 2 right bracket, 24. left bracket 3 right bracket, 7. left bracket 4 right bracket¸ 62. left bracket 5 right bracket, 45. left bracket 6 right bracket¸ 16. left bracket 7 right bracket, 55.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74387" y="2149303"/>
            <a:ext cx="7704975" cy="3331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188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C6EC-AE81-AD50-6CD5-6E127FC243E9}"/>
              </a:ext>
            </a:extLst>
          </p:cNvPr>
          <p:cNvSpPr>
            <a:spLocks noGrp="1"/>
          </p:cNvSpPr>
          <p:nvPr>
            <p:ph type="title"/>
          </p:nvPr>
        </p:nvSpPr>
        <p:spPr/>
        <p:txBody>
          <a:bodyPr/>
          <a:lstStyle/>
          <a:p>
            <a:r>
              <a:rPr lang="en-US" altLang="en-US" dirty="0">
                <a:latin typeface="+mn-lt"/>
              </a:rPr>
              <a:t>Selection Sort</a:t>
            </a:r>
            <a:endParaRPr lang="en-US" dirty="0"/>
          </a:p>
        </p:txBody>
      </p:sp>
      <p:sp>
        <p:nvSpPr>
          <p:cNvPr id="3" name="Content Placeholder 2">
            <a:extLst>
              <a:ext uri="{FF2B5EF4-FFF2-40B4-BE49-F238E27FC236}">
                <a16:creationId xmlns:a16="http://schemas.microsoft.com/office/drawing/2014/main" id="{034E8EDE-A130-C0AB-E2B5-D91ED4ED025E}"/>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165602D5-0AA3-8D98-4269-320CA774AC71}"/>
              </a:ext>
            </a:extLst>
          </p:cNvPr>
          <p:cNvSpPr>
            <a:spLocks noGrp="1"/>
          </p:cNvSpPr>
          <p:nvPr>
            <p:ph idx="11"/>
          </p:nvPr>
        </p:nvSpPr>
        <p:spPr/>
        <p:txBody>
          <a:bodyPr/>
          <a:lstStyle/>
          <a:p>
            <a:endParaRPr lang="en-US"/>
          </a:p>
        </p:txBody>
      </p:sp>
      <p:pic>
        <p:nvPicPr>
          <p:cNvPr id="1026" name="Picture 2">
            <a:extLst>
              <a:ext uri="{FF2B5EF4-FFF2-40B4-BE49-F238E27FC236}">
                <a16:creationId xmlns:a16="http://schemas.microsoft.com/office/drawing/2014/main" id="{F52AF094-F628-B04E-7130-C694D98331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1447800"/>
            <a:ext cx="77343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374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22A25-6967-5643-04B5-DB679EB1D739}"/>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A8BF2EB0-ED7F-3A24-44A1-265A6BAC3843}"/>
              </a:ext>
            </a:extLst>
          </p:cNvPr>
          <p:cNvPicPr>
            <a:picLocks noGrp="1" noChangeAspect="1"/>
          </p:cNvPicPr>
          <p:nvPr>
            <p:ph idx="1"/>
          </p:nvPr>
        </p:nvPicPr>
        <p:blipFill>
          <a:blip r:embed="rId2"/>
          <a:stretch>
            <a:fillRect/>
          </a:stretch>
        </p:blipFill>
        <p:spPr>
          <a:xfrm>
            <a:off x="457200" y="1383454"/>
            <a:ext cx="7733071" cy="1981200"/>
          </a:xfrm>
        </p:spPr>
      </p:pic>
      <p:sp>
        <p:nvSpPr>
          <p:cNvPr id="4" name="Content Placeholder 3">
            <a:extLst>
              <a:ext uri="{FF2B5EF4-FFF2-40B4-BE49-F238E27FC236}">
                <a16:creationId xmlns:a16="http://schemas.microsoft.com/office/drawing/2014/main" id="{9A6C1EFC-5C3F-3407-346D-5315D37155B7}"/>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336501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dirty="0">
                <a:latin typeface="+mn-lt"/>
              </a:rPr>
              <a:t>Objectives (2 of 3)</a:t>
            </a:r>
          </a:p>
        </p:txBody>
      </p:sp>
      <p:sp>
        <p:nvSpPr>
          <p:cNvPr id="5123" name="Rectangle 3"/>
          <p:cNvSpPr>
            <a:spLocks noGrp="1" noChangeArrowheads="1"/>
          </p:cNvSpPr>
          <p:nvPr>
            <p:ph idx="1"/>
          </p:nvPr>
        </p:nvSpPr>
        <p:spPr>
          <a:xfrm>
            <a:off x="365125" y="1538818"/>
            <a:ext cx="8415338" cy="1963614"/>
          </a:xfrm>
        </p:spPr>
        <p:txBody>
          <a:bodyPr/>
          <a:lstStyle/>
          <a:p>
            <a:pPr lvl="1"/>
            <a:r>
              <a:rPr lang="en-US" altLang="en-US" dirty="0"/>
              <a:t>Discover how to pass an array as a parameter to a function</a:t>
            </a:r>
          </a:p>
          <a:p>
            <a:pPr lvl="1"/>
            <a:r>
              <a:rPr lang="en-US" altLang="en-US" dirty="0"/>
              <a:t>Learn how to search an array</a:t>
            </a:r>
          </a:p>
          <a:p>
            <a:pPr lvl="1"/>
            <a:r>
              <a:rPr lang="en-US" altLang="en-US" dirty="0"/>
              <a:t>Learn how to sort an array</a:t>
            </a:r>
          </a:p>
          <a:p>
            <a:pPr lvl="1"/>
            <a:r>
              <a:rPr lang="en-US" altLang="en-US" dirty="0"/>
              <a:t>Become aware of </a:t>
            </a:r>
            <a:r>
              <a:rPr lang="en-US" altLang="en-US" b="1" dirty="0">
                <a:latin typeface="Courier New" pitchFamily="49" charset="0"/>
                <a:cs typeface="Courier New" pitchFamily="49" charset="0"/>
              </a:rPr>
              <a:t>auto</a:t>
            </a:r>
            <a:r>
              <a:rPr lang="en-US" altLang="en-US" dirty="0"/>
              <a:t> declarations</a:t>
            </a:r>
          </a:p>
          <a:p>
            <a:pPr lvl="1"/>
            <a:r>
              <a:rPr lang="en-US" altLang="en-US" dirty="0"/>
              <a:t>Learn about range-based </a:t>
            </a:r>
            <a:r>
              <a:rPr lang="en-US" altLang="en-US" b="1" dirty="0">
                <a:latin typeface="Courier New" pitchFamily="49" charset="0"/>
                <a:cs typeface="Courier New" pitchFamily="49" charset="0"/>
              </a:rPr>
              <a:t>for</a:t>
            </a:r>
            <a:r>
              <a:rPr lang="en-US" altLang="en-US" dirty="0"/>
              <a:t> loops</a:t>
            </a:r>
          </a:p>
          <a:p>
            <a:pPr lvl="1"/>
            <a:r>
              <a:rPr lang="en-US" altLang="en-US" dirty="0"/>
              <a:t>Learn about </a:t>
            </a:r>
            <a:r>
              <a:rPr lang="en-US" altLang="en-US" b="1" dirty="0">
                <a:latin typeface="Courier New" pitchFamily="49" charset="0"/>
                <a:cs typeface="Courier New" pitchFamily="49" charset="0"/>
              </a:rPr>
              <a:t>C</a:t>
            </a:r>
            <a:r>
              <a:rPr lang="en-US" altLang="en-US" dirty="0"/>
              <a:t>-strings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02077-B8DF-78F1-0CCE-C0521D2CA04B}"/>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E1C53551-107F-6F1F-FA94-CE740092C590}"/>
              </a:ext>
            </a:extLst>
          </p:cNvPr>
          <p:cNvPicPr>
            <a:picLocks noGrp="1" noChangeAspect="1"/>
          </p:cNvPicPr>
          <p:nvPr>
            <p:ph idx="1"/>
          </p:nvPr>
        </p:nvPicPr>
        <p:blipFill>
          <a:blip r:embed="rId2"/>
          <a:srcRect b="86787"/>
          <a:stretch/>
        </p:blipFill>
        <p:spPr>
          <a:xfrm>
            <a:off x="1236524" y="1182464"/>
            <a:ext cx="7077352" cy="347839"/>
          </a:xfrm>
        </p:spPr>
      </p:pic>
      <p:sp>
        <p:nvSpPr>
          <p:cNvPr id="4" name="Content Placeholder 3">
            <a:extLst>
              <a:ext uri="{FF2B5EF4-FFF2-40B4-BE49-F238E27FC236}">
                <a16:creationId xmlns:a16="http://schemas.microsoft.com/office/drawing/2014/main" id="{CC927AD4-B06C-5919-1A2F-4D915C585CC6}"/>
              </a:ext>
            </a:extLst>
          </p:cNvPr>
          <p:cNvSpPr>
            <a:spLocks noGrp="1"/>
          </p:cNvSpPr>
          <p:nvPr>
            <p:ph idx="11"/>
          </p:nvPr>
        </p:nvSpPr>
        <p:spPr/>
        <p:txBody>
          <a:bodyPr/>
          <a:lstStyle/>
          <a:p>
            <a:endParaRPr lang="en-US"/>
          </a:p>
        </p:txBody>
      </p:sp>
      <p:pic>
        <p:nvPicPr>
          <p:cNvPr id="7" name="Content Placeholder 5">
            <a:extLst>
              <a:ext uri="{FF2B5EF4-FFF2-40B4-BE49-F238E27FC236}">
                <a16:creationId xmlns:a16="http://schemas.microsoft.com/office/drawing/2014/main" id="{7925957C-253A-B971-AB96-3EA0C5C5E9EE}"/>
              </a:ext>
            </a:extLst>
          </p:cNvPr>
          <p:cNvPicPr>
            <a:picLocks noChangeAspect="1"/>
          </p:cNvPicPr>
          <p:nvPr/>
        </p:nvPicPr>
        <p:blipFill>
          <a:blip r:embed="rId2"/>
          <a:srcRect t="12191" r="67700" b="76556"/>
          <a:stretch/>
        </p:blipFill>
        <p:spPr>
          <a:xfrm>
            <a:off x="1236524" y="1535226"/>
            <a:ext cx="2286000" cy="296235"/>
          </a:xfrm>
          <a:prstGeom prst="rect">
            <a:avLst/>
          </a:prstGeom>
        </p:spPr>
      </p:pic>
      <p:pic>
        <p:nvPicPr>
          <p:cNvPr id="8" name="Content Placeholder 5">
            <a:extLst>
              <a:ext uri="{FF2B5EF4-FFF2-40B4-BE49-F238E27FC236}">
                <a16:creationId xmlns:a16="http://schemas.microsoft.com/office/drawing/2014/main" id="{7809740E-9477-E247-B34F-084D62319B4C}"/>
              </a:ext>
            </a:extLst>
          </p:cNvPr>
          <p:cNvPicPr>
            <a:picLocks noChangeAspect="1"/>
          </p:cNvPicPr>
          <p:nvPr/>
        </p:nvPicPr>
        <p:blipFill>
          <a:blip r:embed="rId2"/>
          <a:srcRect l="32300" t="12191" b="76556"/>
          <a:stretch/>
        </p:blipFill>
        <p:spPr>
          <a:xfrm>
            <a:off x="3522524" y="1532565"/>
            <a:ext cx="4791352" cy="296235"/>
          </a:xfrm>
          <a:prstGeom prst="rect">
            <a:avLst/>
          </a:prstGeom>
        </p:spPr>
      </p:pic>
      <p:pic>
        <p:nvPicPr>
          <p:cNvPr id="9" name="Content Placeholder 5">
            <a:extLst>
              <a:ext uri="{FF2B5EF4-FFF2-40B4-BE49-F238E27FC236}">
                <a16:creationId xmlns:a16="http://schemas.microsoft.com/office/drawing/2014/main" id="{469E6580-2565-CA96-0239-A2DC6F8F0E36}"/>
              </a:ext>
            </a:extLst>
          </p:cNvPr>
          <p:cNvPicPr>
            <a:picLocks noChangeAspect="1"/>
          </p:cNvPicPr>
          <p:nvPr/>
        </p:nvPicPr>
        <p:blipFill>
          <a:blip r:embed="rId2"/>
          <a:srcRect t="23846" b="62467"/>
          <a:stretch/>
        </p:blipFill>
        <p:spPr>
          <a:xfrm>
            <a:off x="1236524" y="1809386"/>
            <a:ext cx="7077352" cy="360323"/>
          </a:xfrm>
          <a:prstGeom prst="rect">
            <a:avLst/>
          </a:prstGeom>
        </p:spPr>
      </p:pic>
      <p:pic>
        <p:nvPicPr>
          <p:cNvPr id="10" name="Content Placeholder 5">
            <a:extLst>
              <a:ext uri="{FF2B5EF4-FFF2-40B4-BE49-F238E27FC236}">
                <a16:creationId xmlns:a16="http://schemas.microsoft.com/office/drawing/2014/main" id="{EEFB89BB-420C-C3DC-C2DF-99AACE560E08}"/>
              </a:ext>
            </a:extLst>
          </p:cNvPr>
          <p:cNvPicPr>
            <a:picLocks noChangeAspect="1"/>
          </p:cNvPicPr>
          <p:nvPr/>
        </p:nvPicPr>
        <p:blipFill>
          <a:blip r:embed="rId2"/>
          <a:srcRect t="35618" b="26169"/>
          <a:stretch/>
        </p:blipFill>
        <p:spPr>
          <a:xfrm>
            <a:off x="1236524" y="2163474"/>
            <a:ext cx="7077352" cy="1005965"/>
          </a:xfrm>
          <a:prstGeom prst="rect">
            <a:avLst/>
          </a:prstGeom>
        </p:spPr>
      </p:pic>
      <p:pic>
        <p:nvPicPr>
          <p:cNvPr id="11" name="Content Placeholder 5">
            <a:extLst>
              <a:ext uri="{FF2B5EF4-FFF2-40B4-BE49-F238E27FC236}">
                <a16:creationId xmlns:a16="http://schemas.microsoft.com/office/drawing/2014/main" id="{81AD493B-8CBF-4CA2-D4A9-755C535FA239}"/>
              </a:ext>
            </a:extLst>
          </p:cNvPr>
          <p:cNvPicPr>
            <a:picLocks noChangeAspect="1"/>
          </p:cNvPicPr>
          <p:nvPr/>
        </p:nvPicPr>
        <p:blipFill>
          <a:blip r:embed="rId2"/>
          <a:srcRect t="76400"/>
          <a:stretch/>
        </p:blipFill>
        <p:spPr>
          <a:xfrm>
            <a:off x="1236524" y="3169439"/>
            <a:ext cx="7077352" cy="621274"/>
          </a:xfrm>
          <a:prstGeom prst="rect">
            <a:avLst/>
          </a:prstGeom>
        </p:spPr>
      </p:pic>
    </p:spTree>
    <p:extLst>
      <p:ext uri="{BB962C8B-B14F-4D97-AF65-F5344CB8AC3E}">
        <p14:creationId xmlns:p14="http://schemas.microsoft.com/office/powerpoint/2010/main" val="151721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B246-280D-7D07-DDF5-E8842B00C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657FC67-0492-EB12-2DB7-1A1D06AED2A9}"/>
              </a:ext>
            </a:extLst>
          </p:cNvPr>
          <p:cNvSpPr>
            <a:spLocks noGrp="1"/>
          </p:cNvSpPr>
          <p:nvPr>
            <p:ph idx="1"/>
          </p:nvPr>
        </p:nvSpPr>
        <p:spPr/>
        <p:txBody>
          <a:bodyPr/>
          <a:lstStyle/>
          <a:p>
            <a:endParaRPr lang="en-US" dirty="0"/>
          </a:p>
        </p:txBody>
      </p:sp>
      <p:sp>
        <p:nvSpPr>
          <p:cNvPr id="4" name="Content Placeholder 3">
            <a:extLst>
              <a:ext uri="{FF2B5EF4-FFF2-40B4-BE49-F238E27FC236}">
                <a16:creationId xmlns:a16="http://schemas.microsoft.com/office/drawing/2014/main" id="{DB379AFA-A95E-A77A-1670-61447271FB3D}"/>
              </a:ext>
            </a:extLst>
          </p:cNvPr>
          <p:cNvSpPr>
            <a:spLocks noGrp="1"/>
          </p:cNvSpPr>
          <p:nvPr>
            <p:ph idx="11"/>
          </p:nvPr>
        </p:nvSpPr>
        <p:spPr/>
        <p:txBody>
          <a:bodyPr/>
          <a:lstStyle/>
          <a:p>
            <a:endParaRPr lang="en-US"/>
          </a:p>
        </p:txBody>
      </p:sp>
      <p:pic>
        <p:nvPicPr>
          <p:cNvPr id="6" name="Picture 5">
            <a:extLst>
              <a:ext uri="{FF2B5EF4-FFF2-40B4-BE49-F238E27FC236}">
                <a16:creationId xmlns:a16="http://schemas.microsoft.com/office/drawing/2014/main" id="{480027E7-B893-D163-35DC-4D46CA07C341}"/>
              </a:ext>
            </a:extLst>
          </p:cNvPr>
          <p:cNvPicPr>
            <a:picLocks noChangeAspect="1"/>
          </p:cNvPicPr>
          <p:nvPr/>
        </p:nvPicPr>
        <p:blipFill>
          <a:blip r:embed="rId2"/>
          <a:srcRect b="91963"/>
          <a:stretch/>
        </p:blipFill>
        <p:spPr>
          <a:xfrm>
            <a:off x="0" y="1585944"/>
            <a:ext cx="9144000" cy="296235"/>
          </a:xfrm>
          <a:prstGeom prst="rect">
            <a:avLst/>
          </a:prstGeom>
        </p:spPr>
      </p:pic>
      <p:pic>
        <p:nvPicPr>
          <p:cNvPr id="8" name="Picture 7">
            <a:extLst>
              <a:ext uri="{FF2B5EF4-FFF2-40B4-BE49-F238E27FC236}">
                <a16:creationId xmlns:a16="http://schemas.microsoft.com/office/drawing/2014/main" id="{D1407D04-604F-91C4-071C-287F34151153}"/>
              </a:ext>
            </a:extLst>
          </p:cNvPr>
          <p:cNvPicPr>
            <a:picLocks noChangeAspect="1"/>
          </p:cNvPicPr>
          <p:nvPr/>
        </p:nvPicPr>
        <p:blipFill>
          <a:blip r:embed="rId3"/>
          <a:stretch>
            <a:fillRect/>
          </a:stretch>
        </p:blipFill>
        <p:spPr>
          <a:xfrm>
            <a:off x="-9832" y="5106177"/>
            <a:ext cx="9153832" cy="426010"/>
          </a:xfrm>
          <a:prstGeom prst="rect">
            <a:avLst/>
          </a:prstGeom>
        </p:spPr>
      </p:pic>
      <p:pic>
        <p:nvPicPr>
          <p:cNvPr id="9" name="Picture 8">
            <a:extLst>
              <a:ext uri="{FF2B5EF4-FFF2-40B4-BE49-F238E27FC236}">
                <a16:creationId xmlns:a16="http://schemas.microsoft.com/office/drawing/2014/main" id="{91C18263-92A6-CDB7-3928-876531108366}"/>
              </a:ext>
            </a:extLst>
          </p:cNvPr>
          <p:cNvPicPr>
            <a:picLocks noChangeAspect="1"/>
          </p:cNvPicPr>
          <p:nvPr/>
        </p:nvPicPr>
        <p:blipFill>
          <a:blip r:embed="rId2"/>
          <a:srcRect t="8656" b="83075"/>
          <a:stretch/>
        </p:blipFill>
        <p:spPr>
          <a:xfrm>
            <a:off x="-9832" y="1863021"/>
            <a:ext cx="9153832" cy="305128"/>
          </a:xfrm>
          <a:prstGeom prst="rect">
            <a:avLst/>
          </a:prstGeom>
        </p:spPr>
      </p:pic>
      <p:pic>
        <p:nvPicPr>
          <p:cNvPr id="10" name="Picture 9">
            <a:extLst>
              <a:ext uri="{FF2B5EF4-FFF2-40B4-BE49-F238E27FC236}">
                <a16:creationId xmlns:a16="http://schemas.microsoft.com/office/drawing/2014/main" id="{DA29D00C-0549-4FAB-B63A-BE4659ECF919}"/>
              </a:ext>
            </a:extLst>
          </p:cNvPr>
          <p:cNvPicPr>
            <a:picLocks noChangeAspect="1"/>
          </p:cNvPicPr>
          <p:nvPr/>
        </p:nvPicPr>
        <p:blipFill>
          <a:blip r:embed="rId2"/>
          <a:srcRect t="16924" b="65155"/>
          <a:stretch/>
        </p:blipFill>
        <p:spPr>
          <a:xfrm>
            <a:off x="0" y="2158820"/>
            <a:ext cx="9144000" cy="660580"/>
          </a:xfrm>
          <a:prstGeom prst="rect">
            <a:avLst/>
          </a:prstGeom>
        </p:spPr>
      </p:pic>
      <p:pic>
        <p:nvPicPr>
          <p:cNvPr id="11" name="Picture 10">
            <a:extLst>
              <a:ext uri="{FF2B5EF4-FFF2-40B4-BE49-F238E27FC236}">
                <a16:creationId xmlns:a16="http://schemas.microsoft.com/office/drawing/2014/main" id="{6DD41898-6A2D-2C13-16A8-76804443CCA9}"/>
              </a:ext>
            </a:extLst>
          </p:cNvPr>
          <p:cNvPicPr>
            <a:picLocks noChangeAspect="1"/>
          </p:cNvPicPr>
          <p:nvPr/>
        </p:nvPicPr>
        <p:blipFill>
          <a:blip r:embed="rId2"/>
          <a:srcRect t="35933" b="1011"/>
          <a:stretch/>
        </p:blipFill>
        <p:spPr>
          <a:xfrm>
            <a:off x="-4916" y="2819400"/>
            <a:ext cx="9144000" cy="2324317"/>
          </a:xfrm>
          <a:prstGeom prst="rect">
            <a:avLst/>
          </a:prstGeom>
        </p:spPr>
      </p:pic>
    </p:spTree>
    <p:extLst>
      <p:ext uri="{BB962C8B-B14F-4D97-AF65-F5344CB8AC3E}">
        <p14:creationId xmlns:p14="http://schemas.microsoft.com/office/powerpoint/2010/main" val="129181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A6492-E7DA-4C0A-30BF-B3D1D92217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321B2-F64D-064D-AA45-3003FD83455F}"/>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65034424-C005-72B2-ABB9-1E02CFDDD1A2}"/>
              </a:ext>
            </a:extLst>
          </p:cNvPr>
          <p:cNvSpPr>
            <a:spLocks noGrp="1"/>
          </p:cNvSpPr>
          <p:nvPr>
            <p:ph idx="11"/>
          </p:nvPr>
        </p:nvSpPr>
        <p:spPr/>
        <p:txBody>
          <a:bodyPr/>
          <a:lstStyle/>
          <a:p>
            <a:endParaRPr lang="en-US"/>
          </a:p>
        </p:txBody>
      </p:sp>
      <p:pic>
        <p:nvPicPr>
          <p:cNvPr id="6" name="Picture 5">
            <a:extLst>
              <a:ext uri="{FF2B5EF4-FFF2-40B4-BE49-F238E27FC236}">
                <a16:creationId xmlns:a16="http://schemas.microsoft.com/office/drawing/2014/main" id="{BED760D8-7E23-3AB8-2524-D9E27A79E9A4}"/>
              </a:ext>
            </a:extLst>
          </p:cNvPr>
          <p:cNvPicPr>
            <a:picLocks noChangeAspect="1"/>
          </p:cNvPicPr>
          <p:nvPr/>
        </p:nvPicPr>
        <p:blipFill>
          <a:blip r:embed="rId2"/>
          <a:stretch>
            <a:fillRect/>
          </a:stretch>
        </p:blipFill>
        <p:spPr>
          <a:xfrm>
            <a:off x="762000" y="879082"/>
            <a:ext cx="6885826" cy="2595427"/>
          </a:xfrm>
          <a:prstGeom prst="rect">
            <a:avLst/>
          </a:prstGeom>
        </p:spPr>
      </p:pic>
      <p:pic>
        <p:nvPicPr>
          <p:cNvPr id="8" name="Picture 7">
            <a:extLst>
              <a:ext uri="{FF2B5EF4-FFF2-40B4-BE49-F238E27FC236}">
                <a16:creationId xmlns:a16="http://schemas.microsoft.com/office/drawing/2014/main" id="{A95702C5-F7C3-7DC6-E3D7-3AEDAA854E42}"/>
              </a:ext>
            </a:extLst>
          </p:cNvPr>
          <p:cNvPicPr>
            <a:picLocks noChangeAspect="1"/>
          </p:cNvPicPr>
          <p:nvPr/>
        </p:nvPicPr>
        <p:blipFill>
          <a:blip r:embed="rId3"/>
          <a:stretch>
            <a:fillRect/>
          </a:stretch>
        </p:blipFill>
        <p:spPr>
          <a:xfrm>
            <a:off x="762000" y="4519989"/>
            <a:ext cx="7026249" cy="662997"/>
          </a:xfrm>
          <a:prstGeom prst="rect">
            <a:avLst/>
          </a:prstGeom>
        </p:spPr>
      </p:pic>
    </p:spTree>
    <p:extLst>
      <p:ext uri="{BB962C8B-B14F-4D97-AF65-F5344CB8AC3E}">
        <p14:creationId xmlns:p14="http://schemas.microsoft.com/office/powerpoint/2010/main" val="141674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50251-E751-25BF-877B-6F2B46D7D857}"/>
              </a:ext>
            </a:extLst>
          </p:cNvPr>
          <p:cNvSpPr>
            <a:spLocks noGrp="1"/>
          </p:cNvSpPr>
          <p:nvPr>
            <p:ph type="title"/>
          </p:nvPr>
        </p:nvSpPr>
        <p:spPr/>
        <p:txBody>
          <a:bodyPr/>
          <a:lstStyle/>
          <a:p>
            <a:r>
              <a:rPr lang="en-US" dirty="0"/>
              <a:t>Sorting Employee Salaries Using Selection Sort</a:t>
            </a:r>
          </a:p>
        </p:txBody>
      </p:sp>
      <p:sp>
        <p:nvSpPr>
          <p:cNvPr id="3" name="Content Placeholder 2">
            <a:extLst>
              <a:ext uri="{FF2B5EF4-FFF2-40B4-BE49-F238E27FC236}">
                <a16:creationId xmlns:a16="http://schemas.microsoft.com/office/drawing/2014/main" id="{72F6E60E-7739-23AB-025C-4B7CDA67DD6C}"/>
              </a:ext>
            </a:extLst>
          </p:cNvPr>
          <p:cNvSpPr>
            <a:spLocks noGrp="1"/>
          </p:cNvSpPr>
          <p:nvPr>
            <p:ph idx="1"/>
          </p:nvPr>
        </p:nvSpPr>
        <p:spPr>
          <a:xfrm>
            <a:off x="365125" y="1538818"/>
            <a:ext cx="8415338" cy="1169551"/>
          </a:xfrm>
        </p:spPr>
        <p:txBody>
          <a:bodyPr/>
          <a:lstStyle/>
          <a:p>
            <a:r>
              <a:rPr lang="en-US" dirty="0"/>
              <a:t>In this example, we are given the annual salaries of employees, and our task is to sort them in increasing order using selection sort. The </a:t>
            </a:r>
            <a:r>
              <a:rPr lang="en-US" dirty="0" err="1"/>
              <a:t>findMin</a:t>
            </a:r>
            <a:r>
              <a:rPr lang="en-US" dirty="0"/>
              <a:t> function (with a ternary operator) will help us find the smallest salary in the unsorted portion of the array.</a:t>
            </a:r>
          </a:p>
        </p:txBody>
      </p:sp>
      <p:sp>
        <p:nvSpPr>
          <p:cNvPr id="4" name="Content Placeholder 3">
            <a:extLst>
              <a:ext uri="{FF2B5EF4-FFF2-40B4-BE49-F238E27FC236}">
                <a16:creationId xmlns:a16="http://schemas.microsoft.com/office/drawing/2014/main" id="{3461E6CF-CB6A-7A1B-4484-66EEE739D9B7}"/>
              </a:ext>
            </a:extLst>
          </p:cNvPr>
          <p:cNvSpPr>
            <a:spLocks noGrp="1"/>
          </p:cNvSpPr>
          <p:nvPr>
            <p:ph idx="11"/>
          </p:nvPr>
        </p:nvSpPr>
        <p:spPr/>
        <p:txBody>
          <a:bodyPr/>
          <a:lstStyle/>
          <a:p>
            <a:endParaRPr lang="en-US"/>
          </a:p>
        </p:txBody>
      </p:sp>
    </p:spTree>
    <p:extLst>
      <p:ext uri="{BB962C8B-B14F-4D97-AF65-F5344CB8AC3E}">
        <p14:creationId xmlns:p14="http://schemas.microsoft.com/office/powerpoint/2010/main" val="21388817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rPr>
              <a:t>Auto Declaration and Range-Based </a:t>
            </a:r>
            <a:r>
              <a:rPr lang="en-US" altLang="en-US" dirty="0">
                <a:latin typeface="+mn-lt"/>
                <a:cs typeface="Courier New" pitchFamily="49" charset="0"/>
              </a:rPr>
              <a:t>for</a:t>
            </a:r>
            <a:r>
              <a:rPr lang="en-US" altLang="en-US" dirty="0">
                <a:latin typeface="+mn-lt"/>
              </a:rPr>
              <a:t> Loops</a:t>
            </a:r>
            <a:endParaRPr lang="en-IN" dirty="0">
              <a:latin typeface="+mn-lt"/>
            </a:endParaRPr>
          </a:p>
        </p:txBody>
      </p:sp>
      <p:sp>
        <p:nvSpPr>
          <p:cNvPr id="3" name="Content Placeholder 2"/>
          <p:cNvSpPr>
            <a:spLocks noGrp="1"/>
          </p:cNvSpPr>
          <p:nvPr>
            <p:ph idx="1"/>
          </p:nvPr>
        </p:nvSpPr>
        <p:spPr>
          <a:xfrm>
            <a:off x="365125" y="1538818"/>
            <a:ext cx="8415338" cy="632481"/>
          </a:xfrm>
        </p:spPr>
        <p:txBody>
          <a:bodyPr/>
          <a:lstStyle/>
          <a:p>
            <a:pPr>
              <a:buFont typeface="Arial" charset="0"/>
              <a:buChar char="•"/>
              <a:defRPr/>
            </a:pPr>
            <a:r>
              <a:rPr lang="en-US" altLang="en-US" dirty="0"/>
              <a:t>C++11 allows auto declaration of variables</a:t>
            </a:r>
          </a:p>
          <a:p>
            <a:pPr lvl="1">
              <a:buFont typeface="Arial" charset="0"/>
              <a:buChar char="–"/>
              <a:defRPr/>
            </a:pPr>
            <a:r>
              <a:rPr lang="en-US" altLang="en-US" dirty="0"/>
              <a:t>Data type does not need to be specified</a:t>
            </a:r>
            <a:endParaRPr lang="en-IN" dirty="0"/>
          </a:p>
        </p:txBody>
      </p:sp>
      <p:sp>
        <p:nvSpPr>
          <p:cNvPr id="4" name="Content Placeholder 3"/>
          <p:cNvSpPr>
            <a:spLocks noGrp="1"/>
          </p:cNvSpPr>
          <p:nvPr>
            <p:ph idx="11"/>
          </p:nvPr>
        </p:nvSpPr>
        <p:spPr>
          <a:xfrm>
            <a:off x="364331" y="2362200"/>
            <a:ext cx="8415338" cy="606705"/>
          </a:xfrm>
        </p:spPr>
        <p:txBody>
          <a:bodyPr/>
          <a:lstStyle/>
          <a:p>
            <a:pPr marL="465138" lvl="1" indent="0">
              <a:buFont typeface="Arial" charset="0"/>
              <a:buNone/>
              <a:defRPr/>
            </a:pPr>
            <a:r>
              <a:rPr lang="en-US" altLang="en-US" b="1" dirty="0">
                <a:solidFill>
                  <a:srgbClr val="0070C0"/>
                </a:solidFill>
                <a:latin typeface="Courier New" panose="02070309020205020404" pitchFamily="49" charset="0"/>
                <a:cs typeface="Courier New" panose="02070309020205020404" pitchFamily="49" charset="0"/>
              </a:rPr>
              <a:t>auto </a:t>
            </a:r>
            <a:r>
              <a:rPr lang="en-US" altLang="en-US" b="1" dirty="0" err="1">
                <a:latin typeface="Courier New" panose="02070309020205020404" pitchFamily="49" charset="0"/>
                <a:cs typeface="Courier New" panose="02070309020205020404" pitchFamily="49" charset="0"/>
              </a:rPr>
              <a:t>num</a:t>
            </a:r>
            <a:r>
              <a:rPr lang="en-US" altLang="en-US" b="1" dirty="0">
                <a:latin typeface="Courier New" panose="02070309020205020404" pitchFamily="49" charset="0"/>
                <a:cs typeface="Courier New" panose="02070309020205020404" pitchFamily="49" charset="0"/>
              </a:rPr>
              <a:t> = 15;</a:t>
            </a:r>
          </a:p>
          <a:p>
            <a:pPr marL="465138" lvl="1" indent="0">
              <a:buFont typeface="Arial" charset="0"/>
              <a:buNone/>
              <a:defRPr/>
            </a:pPr>
            <a:r>
              <a:rPr lang="en-US" altLang="en-US" dirty="0">
                <a:cs typeface="Courier New" panose="02070309020205020404" pitchFamily="49" charset="0"/>
              </a:rPr>
              <a:t>The type of </a:t>
            </a:r>
            <a:r>
              <a:rPr lang="en-US" altLang="en-US" b="1" dirty="0" err="1">
                <a:latin typeface="Courier New" panose="02070309020205020404" pitchFamily="49" charset="0"/>
                <a:cs typeface="Courier New" panose="02070309020205020404" pitchFamily="49" charset="0"/>
              </a:rPr>
              <a:t>num</a:t>
            </a:r>
            <a:r>
              <a:rPr lang="en-US" altLang="en-US" dirty="0">
                <a:cs typeface="Courier New" panose="02070309020205020404" pitchFamily="49" charset="0"/>
              </a:rPr>
              <a:t> will be </a:t>
            </a:r>
            <a:r>
              <a:rPr lang="en-US" altLang="en-US" b="1" dirty="0" err="1">
                <a:solidFill>
                  <a:srgbClr val="0070C0"/>
                </a:solidFill>
                <a:latin typeface="Courier New" panose="02070309020205020404" pitchFamily="49" charset="0"/>
                <a:cs typeface="Courier New" panose="02070309020205020404" pitchFamily="49" charset="0"/>
              </a:rPr>
              <a:t>int</a:t>
            </a:r>
            <a:endParaRPr lang="en-IN" dirty="0">
              <a:solidFill>
                <a:srgbClr val="0070C0"/>
              </a:solidFill>
            </a:endParaRPr>
          </a:p>
        </p:txBody>
      </p:sp>
      <p:sp>
        <p:nvSpPr>
          <p:cNvPr id="6" name="Content Placeholder 5"/>
          <p:cNvSpPr>
            <a:spLocks noGrp="1"/>
          </p:cNvSpPr>
          <p:nvPr>
            <p:ph idx="12"/>
          </p:nvPr>
        </p:nvSpPr>
        <p:spPr>
          <a:xfrm>
            <a:off x="356689" y="3141624"/>
            <a:ext cx="8415338" cy="296235"/>
          </a:xfrm>
        </p:spPr>
        <p:txBody>
          <a:bodyPr/>
          <a:lstStyle/>
          <a:p>
            <a:r>
              <a:rPr lang="en-US" altLang="en-US" u="sng" dirty="0"/>
              <a:t>Range-based </a:t>
            </a:r>
            <a:r>
              <a:rPr lang="en-US" altLang="en-US" b="1" u="sng" dirty="0">
                <a:solidFill>
                  <a:srgbClr val="0070C0"/>
                </a:solidFill>
                <a:uFill>
                  <a:solidFill>
                    <a:schemeClr val="tx1">
                      <a:lumMod val="75000"/>
                      <a:lumOff val="25000"/>
                    </a:schemeClr>
                  </a:solidFill>
                </a:uFill>
                <a:latin typeface="Courier New" panose="02070309020205020404" pitchFamily="49" charset="0"/>
                <a:cs typeface="Courier New" panose="02070309020205020404" pitchFamily="49" charset="0"/>
              </a:rPr>
              <a:t>for</a:t>
            </a:r>
            <a:r>
              <a:rPr lang="en-US" altLang="en-US" u="sng" dirty="0">
                <a:solidFill>
                  <a:srgbClr val="0070C0"/>
                </a:solidFill>
              </a:rPr>
              <a:t> </a:t>
            </a:r>
            <a:r>
              <a:rPr lang="en-US" altLang="en-US" u="sng" dirty="0"/>
              <a:t>loop</a:t>
            </a:r>
            <a:endParaRPr lang="en-IN" dirty="0"/>
          </a:p>
        </p:txBody>
      </p:sp>
      <p:pic>
        <p:nvPicPr>
          <p:cNvPr id="9" name="Content Placeholder 8" descr="Program code. In the code, the words in the variable names are merged. Line 1. double list, left bracket, 25, right bracket, semi-colon. Line 2. double sum, semi-colon. Line 3. sum, equals, 0, semi-colon. Line 4. for, left parenthesis, double num, colon, list, right parenthesis, forward slash, forward slash, read as, left double quotation mark, for each num in list, right double quotation mark. Line 5. Indented once, sum, equals, sum, plus, num, semi-colon.">
            <a:extLst>
              <a:ext uri="{FF2B5EF4-FFF2-40B4-BE49-F238E27FC236}">
                <a16:creationId xmlns:a16="http://schemas.microsoft.com/office/drawing/2014/main" id="{1943675C-CC27-4F57-BBAF-94661DCE5A89}"/>
              </a:ext>
            </a:extLst>
          </p:cNvPr>
          <p:cNvPicPr>
            <a:picLocks noGrp="1" noChangeAspect="1"/>
          </p:cNvPicPr>
          <p:nvPr>
            <p:ph idx="13"/>
          </p:nvPr>
        </p:nvPicPr>
        <p:blipFill>
          <a:blip r:embed="rId2"/>
          <a:stretch>
            <a:fillRect/>
          </a:stretch>
        </p:blipFill>
        <p:spPr>
          <a:xfrm>
            <a:off x="736600" y="3657600"/>
            <a:ext cx="6618394" cy="1535791"/>
          </a:xfrm>
        </p:spPr>
      </p:pic>
    </p:spTree>
    <p:extLst>
      <p:ext uri="{BB962C8B-B14F-4D97-AF65-F5344CB8AC3E}">
        <p14:creationId xmlns:p14="http://schemas.microsoft.com/office/powerpoint/2010/main" val="3907334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70CF-9A28-9B74-949B-7A6882F983B7}"/>
              </a:ext>
            </a:extLst>
          </p:cNvPr>
          <p:cNvSpPr>
            <a:spLocks noGrp="1"/>
          </p:cNvSpPr>
          <p:nvPr>
            <p:ph type="title"/>
          </p:nvPr>
        </p:nvSpPr>
        <p:spPr/>
        <p:txBody>
          <a:bodyPr/>
          <a:lstStyle/>
          <a:p>
            <a:endParaRPr lang="en-US"/>
          </a:p>
        </p:txBody>
      </p:sp>
      <p:pic>
        <p:nvPicPr>
          <p:cNvPr id="10" name="Content Placeholder 9">
            <a:extLst>
              <a:ext uri="{FF2B5EF4-FFF2-40B4-BE49-F238E27FC236}">
                <a16:creationId xmlns:a16="http://schemas.microsoft.com/office/drawing/2014/main" id="{2227F9B3-BAC8-DE16-8A56-67D283423C11}"/>
              </a:ext>
            </a:extLst>
          </p:cNvPr>
          <p:cNvPicPr>
            <a:picLocks noGrp="1" noChangeAspect="1"/>
          </p:cNvPicPr>
          <p:nvPr>
            <p:ph idx="1"/>
          </p:nvPr>
        </p:nvPicPr>
        <p:blipFill>
          <a:blip r:embed="rId2"/>
          <a:stretch>
            <a:fillRect/>
          </a:stretch>
        </p:blipFill>
        <p:spPr>
          <a:xfrm>
            <a:off x="1287758" y="406258"/>
            <a:ext cx="6553200" cy="6028947"/>
          </a:xfrm>
        </p:spPr>
      </p:pic>
      <p:sp>
        <p:nvSpPr>
          <p:cNvPr id="4" name="Content Placeholder 3">
            <a:extLst>
              <a:ext uri="{FF2B5EF4-FFF2-40B4-BE49-F238E27FC236}">
                <a16:creationId xmlns:a16="http://schemas.microsoft.com/office/drawing/2014/main" id="{A17A2C57-CECA-22B8-B5C5-34171B85AEB0}"/>
              </a:ext>
            </a:extLst>
          </p:cNvPr>
          <p:cNvSpPr>
            <a:spLocks noGrp="1"/>
          </p:cNvSpPr>
          <p:nvPr>
            <p:ph idx="11"/>
          </p:nvPr>
        </p:nvSpPr>
        <p:spPr/>
        <p:txBody>
          <a:bodyPr/>
          <a:lstStyle/>
          <a:p>
            <a:endParaRPr lang="en-US"/>
          </a:p>
        </p:txBody>
      </p:sp>
      <p:sp>
        <p:nvSpPr>
          <p:cNvPr id="5" name="Content Placeholder 4">
            <a:extLst>
              <a:ext uri="{FF2B5EF4-FFF2-40B4-BE49-F238E27FC236}">
                <a16:creationId xmlns:a16="http://schemas.microsoft.com/office/drawing/2014/main" id="{044F89A6-6486-7D78-3CF9-AE1DCAC18A49}"/>
              </a:ext>
            </a:extLst>
          </p:cNvPr>
          <p:cNvSpPr>
            <a:spLocks noGrp="1"/>
          </p:cNvSpPr>
          <p:nvPr>
            <p:ph idx="12"/>
          </p:nvPr>
        </p:nvSpPr>
        <p:spPr/>
        <p:txBody>
          <a:bodyPr/>
          <a:lstStyle/>
          <a:p>
            <a:endParaRPr lang="en-US"/>
          </a:p>
        </p:txBody>
      </p:sp>
      <p:sp>
        <p:nvSpPr>
          <p:cNvPr id="6" name="Content Placeholder 5">
            <a:extLst>
              <a:ext uri="{FF2B5EF4-FFF2-40B4-BE49-F238E27FC236}">
                <a16:creationId xmlns:a16="http://schemas.microsoft.com/office/drawing/2014/main" id="{A7D95EA0-F5D1-5C4A-1D73-AFC6667524C6}"/>
              </a:ext>
            </a:extLst>
          </p:cNvPr>
          <p:cNvSpPr>
            <a:spLocks noGrp="1"/>
          </p:cNvSpPr>
          <p:nvPr>
            <p:ph idx="13"/>
          </p:nvPr>
        </p:nvSpPr>
        <p:spPr/>
        <p:txBody>
          <a:bodyPr/>
          <a:lstStyle/>
          <a:p>
            <a:endParaRPr lang="en-US"/>
          </a:p>
        </p:txBody>
      </p:sp>
      <p:sp>
        <p:nvSpPr>
          <p:cNvPr id="7" name="Content Placeholder 6">
            <a:extLst>
              <a:ext uri="{FF2B5EF4-FFF2-40B4-BE49-F238E27FC236}">
                <a16:creationId xmlns:a16="http://schemas.microsoft.com/office/drawing/2014/main" id="{EF3D698D-DDF0-1CDC-E22C-86C158E530E4}"/>
              </a:ext>
            </a:extLst>
          </p:cNvPr>
          <p:cNvSpPr>
            <a:spLocks noGrp="1"/>
          </p:cNvSpPr>
          <p:nvPr>
            <p:ph idx="14"/>
          </p:nvPr>
        </p:nvSpPr>
        <p:spPr/>
        <p:txBody>
          <a:bodyPr/>
          <a:lstStyle/>
          <a:p>
            <a:endParaRPr lang="en-US" dirty="0"/>
          </a:p>
        </p:txBody>
      </p:sp>
      <p:sp>
        <p:nvSpPr>
          <p:cNvPr id="8" name="Content Placeholder 7">
            <a:extLst>
              <a:ext uri="{FF2B5EF4-FFF2-40B4-BE49-F238E27FC236}">
                <a16:creationId xmlns:a16="http://schemas.microsoft.com/office/drawing/2014/main" id="{E7FAC9D2-EB49-B734-6A67-F4C32D60AA8E}"/>
              </a:ext>
            </a:extLst>
          </p:cNvPr>
          <p:cNvSpPr>
            <a:spLocks noGrp="1"/>
          </p:cNvSpPr>
          <p:nvPr>
            <p:ph idx="15"/>
          </p:nvPr>
        </p:nvSpPr>
        <p:spPr/>
        <p:txBody>
          <a:bodyPr/>
          <a:lstStyle/>
          <a:p>
            <a:endParaRPr lang="en-US"/>
          </a:p>
        </p:txBody>
      </p:sp>
    </p:spTree>
    <p:extLst>
      <p:ext uri="{BB962C8B-B14F-4D97-AF65-F5344CB8AC3E}">
        <p14:creationId xmlns:p14="http://schemas.microsoft.com/office/powerpoint/2010/main" val="394829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altLang="en-US" dirty="0">
                <a:latin typeface="+mn-lt"/>
                <a:cs typeface="Courier New" pitchFamily="49" charset="0"/>
              </a:rPr>
              <a:t>C</a:t>
            </a:r>
            <a:r>
              <a:rPr lang="en-US" altLang="en-US" dirty="0">
                <a:latin typeface="+mn-lt"/>
              </a:rPr>
              <a:t>-Strings (Character Arrays) (1 of 3)</a:t>
            </a:r>
          </a:p>
        </p:txBody>
      </p:sp>
      <p:sp>
        <p:nvSpPr>
          <p:cNvPr id="28675" name="Rectangle 5"/>
          <p:cNvSpPr>
            <a:spLocks noGrp="1" noChangeArrowheads="1"/>
          </p:cNvSpPr>
          <p:nvPr>
            <p:ph idx="1"/>
          </p:nvPr>
        </p:nvSpPr>
        <p:spPr>
          <a:xfrm>
            <a:off x="365125" y="1538818"/>
            <a:ext cx="8415338" cy="2354491"/>
          </a:xfrm>
        </p:spPr>
        <p:txBody>
          <a:bodyPr/>
          <a:lstStyle/>
          <a:p>
            <a:pPr>
              <a:lnSpc>
                <a:spcPct val="100000"/>
              </a:lnSpc>
              <a:spcBef>
                <a:spcPts val="600"/>
              </a:spcBef>
            </a:pPr>
            <a:r>
              <a:rPr lang="en-US" altLang="en-US" dirty="0"/>
              <a:t>A </a:t>
            </a:r>
            <a:r>
              <a:rPr lang="en-US" altLang="en-US" u="sng" dirty="0"/>
              <a:t>character array</a:t>
            </a:r>
            <a:r>
              <a:rPr lang="en-US" altLang="en-US" dirty="0"/>
              <a:t> is an array whose components are of type </a:t>
            </a:r>
            <a:r>
              <a:rPr lang="en-US" altLang="en-US" b="1" dirty="0">
                <a:solidFill>
                  <a:srgbClr val="0070C0"/>
                </a:solidFill>
                <a:latin typeface="Courier New" pitchFamily="49" charset="0"/>
                <a:cs typeface="Courier New" pitchFamily="49" charset="0"/>
              </a:rPr>
              <a:t>char</a:t>
            </a:r>
          </a:p>
          <a:p>
            <a:pPr>
              <a:lnSpc>
                <a:spcPct val="100000"/>
              </a:lnSpc>
              <a:spcBef>
                <a:spcPts val="600"/>
              </a:spcBef>
            </a:pPr>
            <a:r>
              <a:rPr lang="en-US" altLang="en-US" b="1" dirty="0">
                <a:latin typeface="Courier New" pitchFamily="49" charset="0"/>
                <a:cs typeface="Courier New" pitchFamily="49" charset="0"/>
              </a:rPr>
              <a:t>C</a:t>
            </a:r>
            <a:r>
              <a:rPr lang="en-US" altLang="en-US" dirty="0"/>
              <a:t>-strings are null-terminated (</a:t>
            </a:r>
            <a:r>
              <a:rPr lang="en-US" altLang="en-US" b="1" dirty="0">
                <a:latin typeface="Courier New" pitchFamily="49" charset="0"/>
                <a:cs typeface="Courier New" pitchFamily="49" charset="0"/>
              </a:rPr>
              <a:t>'\0'</a:t>
            </a:r>
            <a:r>
              <a:rPr lang="en-US" altLang="en-US" dirty="0"/>
              <a:t>) character arrays</a:t>
            </a:r>
          </a:p>
          <a:p>
            <a:pPr>
              <a:lnSpc>
                <a:spcPct val="100000"/>
              </a:lnSpc>
              <a:spcBef>
                <a:spcPts val="600"/>
              </a:spcBef>
            </a:pPr>
            <a:r>
              <a:rPr lang="en-US" altLang="en-US" dirty="0"/>
              <a:t>Examples</a:t>
            </a:r>
          </a:p>
          <a:p>
            <a:pPr lvl="1">
              <a:lnSpc>
                <a:spcPct val="100000"/>
              </a:lnSpc>
            </a:pPr>
            <a:r>
              <a:rPr lang="en-US" altLang="en-US" b="1" dirty="0">
                <a:latin typeface="Courier New" pitchFamily="49" charset="0"/>
                <a:cs typeface="Courier New" pitchFamily="49" charset="0"/>
              </a:rPr>
              <a:t>'A'</a:t>
            </a:r>
            <a:r>
              <a:rPr lang="en-US" altLang="en-US" dirty="0"/>
              <a:t> is the character </a:t>
            </a:r>
            <a:r>
              <a:rPr lang="en-US" altLang="en-US" b="1" dirty="0">
                <a:latin typeface="Courier New" pitchFamily="49" charset="0"/>
                <a:cs typeface="Courier New" pitchFamily="49" charset="0"/>
              </a:rPr>
              <a:t>A</a:t>
            </a:r>
            <a:endParaRPr lang="en-US" altLang="en-US" dirty="0"/>
          </a:p>
          <a:p>
            <a:pPr lvl="1">
              <a:lnSpc>
                <a:spcPct val="100000"/>
              </a:lnSpc>
            </a:pPr>
            <a:r>
              <a:rPr lang="en-US" altLang="en-US" b="1" dirty="0">
                <a:latin typeface="Courier New" pitchFamily="49" charset="0"/>
                <a:cs typeface="Courier New" pitchFamily="49" charset="0"/>
              </a:rPr>
              <a:t>"A"</a:t>
            </a:r>
            <a:r>
              <a:rPr lang="en-US" altLang="en-US" dirty="0">
                <a:cs typeface="Courier New" pitchFamily="49" charset="0"/>
              </a:rPr>
              <a:t> </a:t>
            </a:r>
            <a:r>
              <a:rPr lang="en-US" altLang="en-US" dirty="0"/>
              <a:t>is the </a:t>
            </a:r>
            <a:r>
              <a:rPr lang="en-US" altLang="en-US" b="1" dirty="0">
                <a:latin typeface="Courier New" pitchFamily="49" charset="0"/>
                <a:cs typeface="Courier New" pitchFamily="49" charset="0"/>
              </a:rPr>
              <a:t>C</a:t>
            </a:r>
            <a:r>
              <a:rPr lang="en-US" altLang="en-US" dirty="0"/>
              <a:t>-string</a:t>
            </a:r>
            <a:r>
              <a:rPr lang="en-US" altLang="en-US" dirty="0">
                <a:latin typeface="Courier New" pitchFamily="49" charset="0"/>
                <a:cs typeface="Courier New" pitchFamily="49" charset="0"/>
              </a:rPr>
              <a:t> </a:t>
            </a:r>
            <a:r>
              <a:rPr lang="en-US" altLang="en-US" b="1" dirty="0">
                <a:latin typeface="Courier New" pitchFamily="49" charset="0"/>
                <a:cs typeface="Courier New" pitchFamily="49" charset="0"/>
              </a:rPr>
              <a:t>A</a:t>
            </a:r>
            <a:endParaRPr lang="en-US" altLang="en-US" b="1" dirty="0">
              <a:latin typeface="Courier New" pitchFamily="49" charset="0"/>
            </a:endParaRPr>
          </a:p>
          <a:p>
            <a:pPr lvl="1">
              <a:lnSpc>
                <a:spcPct val="100000"/>
              </a:lnSpc>
            </a:pPr>
            <a:r>
              <a:rPr lang="en-US" altLang="en-US" dirty="0">
                <a:cs typeface="Courier New" pitchFamily="49" charset="0"/>
              </a:rPr>
              <a:t>Note: </a:t>
            </a:r>
            <a:r>
              <a:rPr lang="en-US" altLang="en-US" b="1" dirty="0">
                <a:latin typeface="Courier New" pitchFamily="49" charset="0"/>
                <a:cs typeface="Courier New" pitchFamily="49" charset="0"/>
              </a:rPr>
              <a:t>"A"</a:t>
            </a:r>
            <a:r>
              <a:rPr lang="en-US" altLang="en-US" sz="3200" dirty="0">
                <a:cs typeface="Courier New" pitchFamily="49" charset="0"/>
              </a:rPr>
              <a:t> </a:t>
            </a:r>
            <a:r>
              <a:rPr lang="en-US" altLang="en-US" dirty="0"/>
              <a:t>represents two characters, </a:t>
            </a:r>
            <a:r>
              <a:rPr lang="en-US" altLang="en-US" b="1" dirty="0">
                <a:latin typeface="Courier New" pitchFamily="49" charset="0"/>
                <a:cs typeface="Courier New" pitchFamily="49" charset="0"/>
              </a:rPr>
              <a:t>'A'</a:t>
            </a:r>
            <a:r>
              <a:rPr lang="en-US" altLang="en-US" dirty="0"/>
              <a:t> and </a:t>
            </a:r>
            <a:r>
              <a:rPr lang="en-US" altLang="en-US" b="1" dirty="0">
                <a:latin typeface="Courier New" pitchFamily="49" charset="0"/>
                <a:cs typeface="Courier New" pitchFamily="49" charset="0"/>
              </a:rPr>
              <a:t>'\0'</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cs typeface="Courier New" pitchFamily="49" charset="0"/>
              </a:rPr>
              <a:t>C</a:t>
            </a:r>
            <a:r>
              <a:rPr lang="en-US" altLang="en-US" dirty="0">
                <a:latin typeface="+mn-lt"/>
              </a:rPr>
              <a:t>-Strings (Character Arrays) (2 of 3)</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dirty="0"/>
              <a:t>This is an example of a </a:t>
            </a:r>
            <a:r>
              <a:rPr lang="en-US" b="1" dirty="0">
                <a:latin typeface="Courier New" panose="02070309020205020404" pitchFamily="49" charset="0"/>
                <a:cs typeface="Courier New" panose="02070309020205020404" pitchFamily="49" charset="0"/>
              </a:rPr>
              <a:t>C</a:t>
            </a:r>
            <a:r>
              <a:rPr lang="en-US" dirty="0"/>
              <a:t>-string declaration:</a:t>
            </a:r>
            <a:endParaRPr lang="en-IN" dirty="0"/>
          </a:p>
        </p:txBody>
      </p:sp>
      <p:sp>
        <p:nvSpPr>
          <p:cNvPr id="4" name="Content Placeholder 3"/>
          <p:cNvSpPr>
            <a:spLocks noGrp="1"/>
          </p:cNvSpPr>
          <p:nvPr>
            <p:ph idx="11"/>
          </p:nvPr>
        </p:nvSpPr>
        <p:spPr>
          <a:xfrm>
            <a:off x="393700" y="1905000"/>
            <a:ext cx="8415338" cy="266611"/>
          </a:xfrm>
        </p:spPr>
        <p:txBody>
          <a:bodyPr/>
          <a:lstStyle/>
          <a:p>
            <a:pPr marL="228600" lvl="1" indent="0">
              <a:buNone/>
              <a:defRPr/>
            </a:pPr>
            <a:r>
              <a:rPr lang="en-US" b="1" dirty="0">
                <a:latin typeface="Courier New" pitchFamily="49" charset="0"/>
                <a:cs typeface="Courier New" pitchFamily="49" charset="0"/>
              </a:rPr>
              <a:t>char name[16];</a:t>
            </a:r>
            <a:endParaRPr lang="en-US" dirty="0"/>
          </a:p>
        </p:txBody>
      </p:sp>
      <p:sp>
        <p:nvSpPr>
          <p:cNvPr id="6" name="Content Placeholder 5"/>
          <p:cNvSpPr>
            <a:spLocks noGrp="1"/>
          </p:cNvSpPr>
          <p:nvPr>
            <p:ph idx="12"/>
          </p:nvPr>
        </p:nvSpPr>
        <p:spPr>
          <a:xfrm>
            <a:off x="381000" y="2260600"/>
            <a:ext cx="8415338" cy="1323439"/>
          </a:xfrm>
        </p:spPr>
        <p:txBody>
          <a:bodyPr/>
          <a:lstStyle/>
          <a:p>
            <a:pPr>
              <a:buFont typeface="Arial" charset="0"/>
              <a:buChar char="•"/>
              <a:defRPr/>
            </a:pPr>
            <a:r>
              <a:rPr lang="en-US" dirty="0"/>
              <a:t>Since </a:t>
            </a:r>
            <a:r>
              <a:rPr lang="en-US" b="1" dirty="0">
                <a:latin typeface="Courier New" pitchFamily="49" charset="0"/>
                <a:cs typeface="Courier New" pitchFamily="49" charset="0"/>
              </a:rPr>
              <a:t>C</a:t>
            </a:r>
            <a:r>
              <a:rPr lang="en-US" dirty="0"/>
              <a:t>-strings are null terminated and </a:t>
            </a:r>
            <a:r>
              <a:rPr lang="en-US" sz="1800" b="1" dirty="0">
                <a:latin typeface="Courier New" pitchFamily="49" charset="0"/>
                <a:cs typeface="Courier New" pitchFamily="49" charset="0"/>
              </a:rPr>
              <a:t>name</a:t>
            </a:r>
            <a:r>
              <a:rPr lang="en-US" dirty="0"/>
              <a:t> has </a:t>
            </a:r>
            <a:r>
              <a:rPr lang="en-US" sz="1800" b="1" dirty="0">
                <a:latin typeface="Courier New" pitchFamily="49" charset="0"/>
                <a:cs typeface="Courier New" pitchFamily="49" charset="0"/>
              </a:rPr>
              <a:t>16</a:t>
            </a:r>
            <a:r>
              <a:rPr lang="en-US" dirty="0"/>
              <a:t> components, the largest string it can store has </a:t>
            </a:r>
            <a:r>
              <a:rPr lang="en-US" sz="1800" b="1" dirty="0">
                <a:latin typeface="Courier New" pitchFamily="49" charset="0"/>
                <a:cs typeface="Courier New" pitchFamily="49" charset="0"/>
              </a:rPr>
              <a:t>15</a:t>
            </a:r>
            <a:r>
              <a:rPr lang="en-US" dirty="0"/>
              <a:t> characters</a:t>
            </a:r>
          </a:p>
          <a:p>
            <a:pPr>
              <a:buFont typeface="Arial" charset="0"/>
              <a:buChar char="•"/>
              <a:defRPr/>
            </a:pPr>
            <a:r>
              <a:rPr lang="en-US" dirty="0"/>
              <a:t>If you store a string whose length is less than the array size, the last components are unused</a:t>
            </a:r>
            <a:endParaRPr lang="en-IN" dirty="0"/>
          </a:p>
        </p:txBody>
      </p:sp>
    </p:spTree>
    <p:extLst>
      <p:ext uri="{BB962C8B-B14F-4D97-AF65-F5344CB8AC3E}">
        <p14:creationId xmlns:p14="http://schemas.microsoft.com/office/powerpoint/2010/main" val="6755882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cs typeface="Courier New" pitchFamily="49" charset="0"/>
              </a:rPr>
              <a:t>C</a:t>
            </a:r>
            <a:r>
              <a:rPr lang="en-US" altLang="en-US" dirty="0">
                <a:latin typeface="+mn-lt"/>
              </a:rPr>
              <a:t>-Strings (Character Arrays) (3 of 3)</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dirty="0"/>
              <a:t>The size of an array can be omitted if the array is initialized during declaration</a:t>
            </a:r>
            <a:endParaRPr lang="en-IN" dirty="0"/>
          </a:p>
        </p:txBody>
      </p:sp>
      <p:pic>
        <p:nvPicPr>
          <p:cNvPr id="7" name="Content Placeholder 6" descr="char name left bracket right bracket equals left double quotation mark John right double quotation mark semi-colon ">
            <a:extLst>
              <a:ext uri="{FF2B5EF4-FFF2-40B4-BE49-F238E27FC236}">
                <a16:creationId xmlns:a16="http://schemas.microsoft.com/office/drawing/2014/main" id="{D7330E3A-56E9-4CF7-91F0-F6FA87FCB298}"/>
              </a:ext>
            </a:extLst>
          </p:cNvPr>
          <p:cNvPicPr>
            <a:picLocks noGrp="1" noChangeAspect="1"/>
          </p:cNvPicPr>
          <p:nvPr>
            <p:ph idx="11"/>
          </p:nvPr>
        </p:nvPicPr>
        <p:blipFill rotWithShape="1">
          <a:blip r:embed="rId2"/>
          <a:srcRect b="31927"/>
          <a:stretch/>
        </p:blipFill>
        <p:spPr>
          <a:xfrm>
            <a:off x="365125" y="1905000"/>
            <a:ext cx="3009842" cy="321627"/>
          </a:xfrm>
          <a:prstGeom prst="rect">
            <a:avLst/>
          </a:prstGeom>
        </p:spPr>
      </p:pic>
      <p:sp>
        <p:nvSpPr>
          <p:cNvPr id="6" name="Content Placeholder 5"/>
          <p:cNvSpPr>
            <a:spLocks noGrp="1"/>
          </p:cNvSpPr>
          <p:nvPr>
            <p:ph idx="12"/>
          </p:nvPr>
        </p:nvSpPr>
        <p:spPr>
          <a:xfrm>
            <a:off x="368300" y="2362200"/>
            <a:ext cx="8415338" cy="2073260"/>
          </a:xfrm>
        </p:spPr>
        <p:txBody>
          <a:bodyPr/>
          <a:lstStyle/>
          <a:p>
            <a:pPr lvl="1">
              <a:buFont typeface="Arial" charset="0"/>
              <a:buChar char="–"/>
              <a:defRPr/>
            </a:pPr>
            <a:r>
              <a:rPr lang="en-US" dirty="0"/>
              <a:t>Declares an array of length </a:t>
            </a:r>
            <a:r>
              <a:rPr lang="en-US" b="1" dirty="0">
                <a:latin typeface="Courier New" panose="02070309020205020404" pitchFamily="49" charset="0"/>
                <a:cs typeface="Courier New" panose="02070309020205020404" pitchFamily="49" charset="0"/>
              </a:rPr>
              <a:t>5</a:t>
            </a:r>
            <a:r>
              <a:rPr lang="en-US" dirty="0"/>
              <a:t> and stores  the </a:t>
            </a:r>
            <a:r>
              <a:rPr lang="en-US" b="1" dirty="0">
                <a:latin typeface="Courier New" panose="02070309020205020404" pitchFamily="49" charset="0"/>
                <a:cs typeface="Courier New" panose="02070309020205020404" pitchFamily="49" charset="0"/>
              </a:rPr>
              <a:t>C</a:t>
            </a:r>
            <a:r>
              <a:rPr lang="en-US" dirty="0"/>
              <a:t>-string </a:t>
            </a:r>
            <a:r>
              <a:rPr lang="en-US" b="1" dirty="0">
                <a:latin typeface="Courier New" panose="02070309020205020404" pitchFamily="49" charset="0"/>
                <a:cs typeface="Courier New" panose="02070309020205020404" pitchFamily="49" charset="0"/>
              </a:rPr>
              <a:t>"John"</a:t>
            </a:r>
            <a:r>
              <a:rPr lang="en-US" dirty="0"/>
              <a:t> in the array</a:t>
            </a:r>
          </a:p>
          <a:p>
            <a:pPr>
              <a:buFont typeface="Arial" charset="0"/>
              <a:buChar char="•"/>
              <a:defRPr/>
            </a:pPr>
            <a:r>
              <a:rPr lang="en-US" dirty="0"/>
              <a:t>Useful string manipulation functions include:</a:t>
            </a:r>
          </a:p>
          <a:p>
            <a:pPr lvl="1">
              <a:buFont typeface="Arial" charset="0"/>
              <a:buChar char="–"/>
              <a:defRPr/>
            </a:pPr>
            <a:r>
              <a:rPr lang="en-US" b="1" dirty="0" err="1">
                <a:latin typeface="Courier New" pitchFamily="49" charset="0"/>
                <a:cs typeface="Courier New" pitchFamily="49" charset="0"/>
              </a:rPr>
              <a:t>strcpy</a:t>
            </a:r>
            <a:endParaRPr lang="en-US" b="1" dirty="0">
              <a:latin typeface="Courier New" pitchFamily="49" charset="0"/>
              <a:cs typeface="Courier New" pitchFamily="49" charset="0"/>
            </a:endParaRPr>
          </a:p>
          <a:p>
            <a:pPr lvl="1">
              <a:buFont typeface="Arial" charset="0"/>
              <a:buChar char="–"/>
              <a:defRPr/>
            </a:pPr>
            <a:r>
              <a:rPr lang="en-US" b="1" dirty="0" err="1">
                <a:latin typeface="Courier New" pitchFamily="49" charset="0"/>
                <a:cs typeface="Courier New" pitchFamily="49" charset="0"/>
              </a:rPr>
              <a:t>strncpy</a:t>
            </a:r>
            <a:endParaRPr lang="en-US" b="1" dirty="0">
              <a:latin typeface="Courier New" pitchFamily="49" charset="0"/>
              <a:cs typeface="Courier New" pitchFamily="49" charset="0"/>
            </a:endParaRPr>
          </a:p>
          <a:p>
            <a:pPr lvl="1">
              <a:buFont typeface="Arial" charset="0"/>
              <a:buChar char="–"/>
              <a:defRPr/>
            </a:pPr>
            <a:r>
              <a:rPr lang="en-US" b="1" dirty="0" err="1">
                <a:latin typeface="Courier New" pitchFamily="49" charset="0"/>
                <a:cs typeface="Courier New" pitchFamily="49" charset="0"/>
              </a:rPr>
              <a:t>strcmp</a:t>
            </a:r>
            <a:endParaRPr lang="en-US" b="1" dirty="0">
              <a:latin typeface="Courier New" pitchFamily="49" charset="0"/>
              <a:cs typeface="Courier New" pitchFamily="49" charset="0"/>
            </a:endParaRPr>
          </a:p>
          <a:p>
            <a:pPr lvl="1">
              <a:buFont typeface="Arial" charset="0"/>
              <a:buChar char="–"/>
              <a:defRPr/>
            </a:pPr>
            <a:r>
              <a:rPr lang="en-US" b="1" dirty="0" err="1">
                <a:latin typeface="Courier New" pitchFamily="49" charset="0"/>
                <a:cs typeface="Courier New" pitchFamily="49" charset="0"/>
              </a:rPr>
              <a:t>strlen</a:t>
            </a:r>
            <a:endParaRPr lang="en-IN" dirty="0"/>
          </a:p>
        </p:txBody>
      </p:sp>
      <p:pic>
        <p:nvPicPr>
          <p:cNvPr id="5" name="Picture 4">
            <a:extLst>
              <a:ext uri="{FF2B5EF4-FFF2-40B4-BE49-F238E27FC236}">
                <a16:creationId xmlns:a16="http://schemas.microsoft.com/office/drawing/2014/main" id="{7AE2B622-BB35-F92A-9861-1763CC3EAC23}"/>
              </a:ext>
            </a:extLst>
          </p:cNvPr>
          <p:cNvPicPr>
            <a:picLocks noChangeAspect="1"/>
          </p:cNvPicPr>
          <p:nvPr/>
        </p:nvPicPr>
        <p:blipFill>
          <a:blip r:embed="rId3"/>
          <a:stretch>
            <a:fillRect/>
          </a:stretch>
        </p:blipFill>
        <p:spPr>
          <a:xfrm>
            <a:off x="1981200" y="3217141"/>
            <a:ext cx="4153260" cy="990686"/>
          </a:xfrm>
          <a:prstGeom prst="rect">
            <a:avLst/>
          </a:prstGeom>
        </p:spPr>
      </p:pic>
      <p:pic>
        <p:nvPicPr>
          <p:cNvPr id="9" name="Picture 8">
            <a:extLst>
              <a:ext uri="{FF2B5EF4-FFF2-40B4-BE49-F238E27FC236}">
                <a16:creationId xmlns:a16="http://schemas.microsoft.com/office/drawing/2014/main" id="{BAB42A57-7FCF-C5F8-AF52-8464ECE5FC5C}"/>
              </a:ext>
            </a:extLst>
          </p:cNvPr>
          <p:cNvPicPr>
            <a:picLocks noChangeAspect="1"/>
          </p:cNvPicPr>
          <p:nvPr/>
        </p:nvPicPr>
        <p:blipFill>
          <a:blip r:embed="rId4"/>
          <a:stretch>
            <a:fillRect/>
          </a:stretch>
        </p:blipFill>
        <p:spPr>
          <a:xfrm>
            <a:off x="152400" y="5237749"/>
            <a:ext cx="4054191" cy="1196444"/>
          </a:xfrm>
          <a:prstGeom prst="rect">
            <a:avLst/>
          </a:prstGeom>
        </p:spPr>
      </p:pic>
      <p:pic>
        <p:nvPicPr>
          <p:cNvPr id="11" name="Picture 10">
            <a:extLst>
              <a:ext uri="{FF2B5EF4-FFF2-40B4-BE49-F238E27FC236}">
                <a16:creationId xmlns:a16="http://schemas.microsoft.com/office/drawing/2014/main" id="{61D775A5-453D-1103-AF23-ED97D99138A9}"/>
              </a:ext>
            </a:extLst>
          </p:cNvPr>
          <p:cNvPicPr>
            <a:picLocks noChangeAspect="1"/>
          </p:cNvPicPr>
          <p:nvPr/>
        </p:nvPicPr>
        <p:blipFill>
          <a:blip r:embed="rId5"/>
          <a:stretch>
            <a:fillRect/>
          </a:stretch>
        </p:blipFill>
        <p:spPr>
          <a:xfrm>
            <a:off x="4343400" y="4890519"/>
            <a:ext cx="4191363" cy="1653683"/>
          </a:xfrm>
          <a:prstGeom prst="rect">
            <a:avLst/>
          </a:prstGeom>
        </p:spPr>
      </p:pic>
      <p:pic>
        <p:nvPicPr>
          <p:cNvPr id="13" name="Picture 12">
            <a:extLst>
              <a:ext uri="{FF2B5EF4-FFF2-40B4-BE49-F238E27FC236}">
                <a16:creationId xmlns:a16="http://schemas.microsoft.com/office/drawing/2014/main" id="{4E391D49-F0AB-F6A9-B54B-F29E5EA62D9D}"/>
              </a:ext>
            </a:extLst>
          </p:cNvPr>
          <p:cNvPicPr>
            <a:picLocks noChangeAspect="1"/>
          </p:cNvPicPr>
          <p:nvPr/>
        </p:nvPicPr>
        <p:blipFill>
          <a:blip r:embed="rId6"/>
          <a:stretch>
            <a:fillRect/>
          </a:stretch>
        </p:blipFill>
        <p:spPr>
          <a:xfrm>
            <a:off x="3200400" y="4277637"/>
            <a:ext cx="5159187" cy="586791"/>
          </a:xfrm>
          <a:prstGeom prst="rect">
            <a:avLst/>
          </a:prstGeom>
        </p:spPr>
      </p:pic>
    </p:spTree>
    <p:extLst>
      <p:ext uri="{BB962C8B-B14F-4D97-AF65-F5344CB8AC3E}">
        <p14:creationId xmlns:p14="http://schemas.microsoft.com/office/powerpoint/2010/main" val="3159112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r>
              <a:rPr lang="en-US" altLang="en-US" dirty="0">
                <a:latin typeface="+mn-lt"/>
              </a:rPr>
              <a:t>String Comparison</a:t>
            </a:r>
          </a:p>
        </p:txBody>
      </p:sp>
      <p:sp>
        <p:nvSpPr>
          <p:cNvPr id="31747" name="Rectangle 5"/>
          <p:cNvSpPr>
            <a:spLocks noGrp="1" noChangeArrowheads="1"/>
          </p:cNvSpPr>
          <p:nvPr>
            <p:ph idx="1"/>
          </p:nvPr>
        </p:nvSpPr>
        <p:spPr>
          <a:xfrm>
            <a:off x="365125" y="1538818"/>
            <a:ext cx="8415338" cy="2731517"/>
          </a:xfrm>
        </p:spPr>
        <p:txBody>
          <a:bodyPr/>
          <a:lstStyle/>
          <a:p>
            <a:r>
              <a:rPr lang="en-US" altLang="en-US" b="1" dirty="0">
                <a:latin typeface="Courier New" pitchFamily="49" charset="0"/>
                <a:cs typeface="Courier New" pitchFamily="49" charset="0"/>
              </a:rPr>
              <a:t>C</a:t>
            </a:r>
            <a:r>
              <a:rPr lang="en-US" altLang="en-US" dirty="0"/>
              <a:t>-strings are compared character by character using the collating sequence of the system</a:t>
            </a:r>
          </a:p>
          <a:p>
            <a:pPr lvl="1"/>
            <a:r>
              <a:rPr lang="en-US" altLang="en-US" dirty="0"/>
              <a:t>Use the function </a:t>
            </a:r>
            <a:r>
              <a:rPr lang="en-US" altLang="en-US" b="1" dirty="0">
                <a:latin typeface="Courier New" pitchFamily="49" charset="0"/>
                <a:cs typeface="Courier New" pitchFamily="49" charset="0"/>
              </a:rPr>
              <a:t>strcmp</a:t>
            </a:r>
          </a:p>
          <a:p>
            <a:r>
              <a:rPr lang="en-US" altLang="en-US" dirty="0"/>
              <a:t>If using the ASCII character set:</a:t>
            </a:r>
          </a:p>
          <a:p>
            <a:pPr lvl="1"/>
            <a:r>
              <a:rPr lang="en-US" altLang="en-US" b="1" dirty="0">
                <a:latin typeface="Courier New" panose="02070309020205020404" pitchFamily="49" charset="0"/>
                <a:cs typeface="Courier New" panose="02070309020205020404" pitchFamily="49" charset="0"/>
              </a:rPr>
              <a:t>"Air" &lt; "Boat"</a:t>
            </a:r>
          </a:p>
          <a:p>
            <a:pPr lvl="1"/>
            <a:r>
              <a:rPr lang="en-US" altLang="en-US" b="1" dirty="0">
                <a:latin typeface="Courier New" panose="02070309020205020404" pitchFamily="49" charset="0"/>
                <a:cs typeface="Courier New" panose="02070309020205020404" pitchFamily="49" charset="0"/>
              </a:rPr>
              <a:t>"Air" &lt; "An"</a:t>
            </a:r>
          </a:p>
          <a:p>
            <a:pPr lvl="1"/>
            <a:r>
              <a:rPr lang="en-US" altLang="en-US" b="1" dirty="0">
                <a:latin typeface="Courier New" panose="02070309020205020404" pitchFamily="49" charset="0"/>
                <a:cs typeface="Courier New" panose="02070309020205020404" pitchFamily="49" charset="0"/>
              </a:rPr>
              <a:t>"Bill" &lt; "Billy"</a:t>
            </a:r>
          </a:p>
          <a:p>
            <a:pPr lvl="1"/>
            <a:r>
              <a:rPr lang="en-US" altLang="en-US" b="1" dirty="0">
                <a:latin typeface="Courier New" panose="02070309020205020404" pitchFamily="49" charset="0"/>
                <a:cs typeface="Courier New" panose="02070309020205020404" pitchFamily="49" charset="0"/>
              </a:rPr>
              <a:t>"Hello" &lt; "hello"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mn-lt"/>
              </a:rPr>
              <a:t>Objectives (3 of 3)</a:t>
            </a:r>
          </a:p>
        </p:txBody>
      </p:sp>
      <p:sp>
        <p:nvSpPr>
          <p:cNvPr id="6147" name="Rectangle 3"/>
          <p:cNvSpPr>
            <a:spLocks noGrp="1" noChangeArrowheads="1"/>
          </p:cNvSpPr>
          <p:nvPr>
            <p:ph idx="1"/>
          </p:nvPr>
        </p:nvSpPr>
        <p:spPr>
          <a:xfrm>
            <a:off x="365125" y="1538818"/>
            <a:ext cx="8415338" cy="1623521"/>
          </a:xfrm>
        </p:spPr>
        <p:txBody>
          <a:bodyPr/>
          <a:lstStyle/>
          <a:p>
            <a:pPr lvl="1"/>
            <a:r>
              <a:rPr lang="en-US" altLang="en-US" dirty="0"/>
              <a:t>Examine the use of string functions to process </a:t>
            </a:r>
            <a:r>
              <a:rPr lang="en-US" altLang="en-US" b="1" dirty="0">
                <a:latin typeface="Courier New" pitchFamily="49" charset="0"/>
                <a:cs typeface="Courier New" pitchFamily="49" charset="0"/>
              </a:rPr>
              <a:t>C</a:t>
            </a:r>
            <a:r>
              <a:rPr lang="en-US" altLang="en-US" dirty="0"/>
              <a:t>-strings</a:t>
            </a:r>
          </a:p>
          <a:p>
            <a:pPr lvl="1"/>
            <a:r>
              <a:rPr lang="en-US" altLang="en-US" dirty="0"/>
              <a:t>Discover how to input data into—and output data from—a </a:t>
            </a:r>
            <a:r>
              <a:rPr lang="en-US" altLang="en-US" b="1" dirty="0">
                <a:latin typeface="Courier New" pitchFamily="49" charset="0"/>
                <a:cs typeface="Courier New" pitchFamily="49" charset="0"/>
              </a:rPr>
              <a:t>C</a:t>
            </a:r>
            <a:r>
              <a:rPr lang="en-US" altLang="en-US" dirty="0"/>
              <a:t>-string</a:t>
            </a:r>
          </a:p>
          <a:p>
            <a:pPr lvl="1"/>
            <a:r>
              <a:rPr lang="en-US" altLang="en-US" dirty="0"/>
              <a:t>Learn about parallel arrays</a:t>
            </a:r>
          </a:p>
          <a:p>
            <a:pPr lvl="1"/>
            <a:r>
              <a:rPr lang="en-US" altLang="en-US" dirty="0"/>
              <a:t>Discover how to manipulate data in a two-dimensional array</a:t>
            </a:r>
          </a:p>
          <a:p>
            <a:pPr lvl="1"/>
            <a:r>
              <a:rPr lang="en-US" altLang="en-US" dirty="0"/>
              <a:t>Learn about multidimensional arrays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dirty="0">
                <a:latin typeface="+mn-lt"/>
              </a:rPr>
              <a:t>Reading and Writing Strings</a:t>
            </a:r>
          </a:p>
        </p:txBody>
      </p:sp>
      <p:sp>
        <p:nvSpPr>
          <p:cNvPr id="32771" name="Rectangle 3"/>
          <p:cNvSpPr>
            <a:spLocks noGrp="1" noChangeArrowheads="1"/>
          </p:cNvSpPr>
          <p:nvPr>
            <p:ph idx="1"/>
          </p:nvPr>
        </p:nvSpPr>
        <p:spPr>
          <a:xfrm>
            <a:off x="365125" y="1538818"/>
            <a:ext cx="8415338" cy="1481175"/>
          </a:xfrm>
        </p:spPr>
        <p:txBody>
          <a:bodyPr/>
          <a:lstStyle/>
          <a:p>
            <a:r>
              <a:rPr lang="en-US" altLang="en-US" dirty="0"/>
              <a:t>Most rules for arrays also apply to </a:t>
            </a:r>
            <a:r>
              <a:rPr lang="en-US" altLang="en-US" b="1" dirty="0">
                <a:latin typeface="Courier New" pitchFamily="49" charset="0"/>
                <a:cs typeface="Courier New" pitchFamily="49" charset="0"/>
              </a:rPr>
              <a:t>C</a:t>
            </a:r>
            <a:r>
              <a:rPr lang="en-US" altLang="en-US" dirty="0"/>
              <a:t>-strings (which are character arrays)</a:t>
            </a:r>
          </a:p>
          <a:p>
            <a:r>
              <a:rPr lang="en-US" altLang="en-US" dirty="0"/>
              <a:t>Aggregate operations, such as assignment and comparison, are not allowed on arrays</a:t>
            </a:r>
          </a:p>
          <a:p>
            <a:r>
              <a:rPr lang="en-US" altLang="en-US" dirty="0"/>
              <a:t>C++ does allow aggregate operations for the input and output of </a:t>
            </a:r>
            <a:r>
              <a:rPr lang="en-US" altLang="en-US" b="1" dirty="0">
                <a:latin typeface="Courier New" pitchFamily="49" charset="0"/>
                <a:cs typeface="Courier New" pitchFamily="49" charset="0"/>
              </a:rPr>
              <a:t>C</a:t>
            </a:r>
            <a:r>
              <a:rPr lang="en-US" altLang="en-US" dirty="0"/>
              <a:t>-strings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String Input</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dirty="0"/>
              <a:t>This is an example of string input:</a:t>
            </a:r>
            <a:endParaRPr lang="en-IN" dirty="0"/>
          </a:p>
        </p:txBody>
      </p:sp>
      <p:pic>
        <p:nvPicPr>
          <p:cNvPr id="9" name="Content Placeholder 8" descr="cin greater than greater than name semi-colon">
            <a:extLst>
              <a:ext uri="{FF2B5EF4-FFF2-40B4-BE49-F238E27FC236}">
                <a16:creationId xmlns:a16="http://schemas.microsoft.com/office/drawing/2014/main" id="{F684E18C-51E1-4566-8E36-7CE7B5C92E06}"/>
              </a:ext>
            </a:extLst>
          </p:cNvPr>
          <p:cNvPicPr>
            <a:picLocks noGrp="1" noChangeAspect="1"/>
          </p:cNvPicPr>
          <p:nvPr>
            <p:ph idx="11"/>
          </p:nvPr>
        </p:nvPicPr>
        <p:blipFill rotWithShape="1">
          <a:blip r:embed="rId2"/>
          <a:srcRect t="8981" b="29051"/>
          <a:stretch/>
        </p:blipFill>
        <p:spPr>
          <a:xfrm>
            <a:off x="420813" y="1970126"/>
            <a:ext cx="2169987" cy="338098"/>
          </a:xfrm>
          <a:prstGeom prst="rect">
            <a:avLst/>
          </a:prstGeom>
        </p:spPr>
      </p:pic>
      <p:sp>
        <p:nvSpPr>
          <p:cNvPr id="6" name="Content Placeholder 5"/>
          <p:cNvSpPr>
            <a:spLocks noGrp="1"/>
          </p:cNvSpPr>
          <p:nvPr>
            <p:ph idx="12"/>
          </p:nvPr>
        </p:nvSpPr>
        <p:spPr>
          <a:xfrm>
            <a:off x="368300" y="2476500"/>
            <a:ext cx="8415338" cy="742511"/>
          </a:xfrm>
        </p:spPr>
        <p:txBody>
          <a:bodyPr/>
          <a:lstStyle/>
          <a:p>
            <a:pPr lvl="1"/>
            <a:r>
              <a:rPr lang="en-US" dirty="0"/>
              <a:t>Stores the next input </a:t>
            </a:r>
            <a:r>
              <a:rPr lang="en-US" sz="2000" b="1" dirty="0">
                <a:latin typeface="Courier New" panose="02070309020205020404" pitchFamily="49" charset="0"/>
                <a:cs typeface="Courier New" panose="02070309020205020404" pitchFamily="49" charset="0"/>
              </a:rPr>
              <a:t>C</a:t>
            </a:r>
            <a:r>
              <a:rPr lang="en-US" dirty="0"/>
              <a:t>-string into name</a:t>
            </a:r>
          </a:p>
          <a:p>
            <a:r>
              <a:rPr lang="en-US" dirty="0"/>
              <a:t>To read strings with blanks, use the function </a:t>
            </a:r>
            <a:r>
              <a:rPr lang="en-US" b="1" dirty="0">
                <a:latin typeface="Courier New" panose="02070309020205020404" pitchFamily="49" charset="0"/>
                <a:cs typeface="Courier New" panose="02070309020205020404" pitchFamily="49" charset="0"/>
              </a:rPr>
              <a:t>get</a:t>
            </a:r>
            <a:r>
              <a:rPr lang="en-US" dirty="0"/>
              <a:t>:</a:t>
            </a:r>
            <a:endParaRPr lang="en-IN" dirty="0"/>
          </a:p>
        </p:txBody>
      </p:sp>
      <p:pic>
        <p:nvPicPr>
          <p:cNvPr id="10" name="Content Placeholder 9" descr="cin period get left parenthesis s t r comma m plus 1 right parenthesis semi-colon ">
            <a:extLst>
              <a:ext uri="{FF2B5EF4-FFF2-40B4-BE49-F238E27FC236}">
                <a16:creationId xmlns:a16="http://schemas.microsoft.com/office/drawing/2014/main" id="{8EAF6BFB-37D4-45ED-8ECF-AB2FB3B8D994}"/>
              </a:ext>
            </a:extLst>
          </p:cNvPr>
          <p:cNvPicPr>
            <a:picLocks noGrp="1" noChangeAspect="1"/>
          </p:cNvPicPr>
          <p:nvPr>
            <p:ph idx="13"/>
          </p:nvPr>
        </p:nvPicPr>
        <p:blipFill rotWithShape="1">
          <a:blip r:embed="rId3"/>
          <a:srcRect t="3154" b="30424"/>
          <a:stretch/>
        </p:blipFill>
        <p:spPr>
          <a:xfrm>
            <a:off x="403225" y="3323785"/>
            <a:ext cx="3099983" cy="362390"/>
          </a:xfrm>
          <a:prstGeom prst="rect">
            <a:avLst/>
          </a:prstGeom>
        </p:spPr>
      </p:pic>
      <p:sp>
        <p:nvSpPr>
          <p:cNvPr id="8" name="Content Placeholder 7"/>
          <p:cNvSpPr>
            <a:spLocks noGrp="1"/>
          </p:cNvSpPr>
          <p:nvPr>
            <p:ph idx="14"/>
          </p:nvPr>
        </p:nvSpPr>
        <p:spPr>
          <a:xfrm>
            <a:off x="381000" y="3810000"/>
            <a:ext cx="8415338" cy="869854"/>
          </a:xfrm>
        </p:spPr>
        <p:txBody>
          <a:bodyPr/>
          <a:lstStyle/>
          <a:p>
            <a:pPr lvl="1"/>
            <a:r>
              <a:rPr lang="en-US" dirty="0"/>
              <a:t>When executed , the statement stores the next </a:t>
            </a:r>
            <a:r>
              <a:rPr lang="en-US" b="1" dirty="0">
                <a:latin typeface="Courier New" panose="02070309020205020404" pitchFamily="49" charset="0"/>
                <a:cs typeface="Courier New" panose="02070309020205020404" pitchFamily="49" charset="0"/>
              </a:rPr>
              <a:t>m</a:t>
            </a:r>
            <a:r>
              <a:rPr lang="en-US" dirty="0"/>
              <a:t> characters into </a:t>
            </a:r>
            <a:r>
              <a:rPr lang="en-US" b="1" dirty="0" err="1">
                <a:latin typeface="Courier New" panose="02070309020205020404" pitchFamily="49" charset="0"/>
                <a:cs typeface="Courier New" panose="02070309020205020404" pitchFamily="49" charset="0"/>
              </a:rPr>
              <a:t>str</a:t>
            </a:r>
            <a:r>
              <a:rPr lang="en-US" dirty="0"/>
              <a:t>, but the newline character is not stored in </a:t>
            </a:r>
            <a:r>
              <a:rPr lang="en-US" b="1" dirty="0" err="1">
                <a:latin typeface="Courier New" panose="02070309020205020404" pitchFamily="49" charset="0"/>
                <a:cs typeface="Courier New" panose="02070309020205020404" pitchFamily="49" charset="0"/>
              </a:rPr>
              <a:t>str</a:t>
            </a:r>
            <a:endParaRPr lang="en-US" b="1" dirty="0">
              <a:latin typeface="Courier New" panose="02070309020205020404" pitchFamily="49" charset="0"/>
              <a:cs typeface="Courier New" panose="02070309020205020404" pitchFamily="49" charset="0"/>
            </a:endParaRPr>
          </a:p>
          <a:p>
            <a:pPr lvl="1"/>
            <a:r>
              <a:rPr lang="en-US" dirty="0"/>
              <a:t>If input string has fewer than </a:t>
            </a:r>
            <a:r>
              <a:rPr lang="en-US" b="1" dirty="0">
                <a:latin typeface="Courier New" panose="02070309020205020404" pitchFamily="49" charset="0"/>
                <a:cs typeface="Courier New" panose="02070309020205020404" pitchFamily="49" charset="0"/>
              </a:rPr>
              <a:t>m</a:t>
            </a:r>
            <a:r>
              <a:rPr lang="en-US" dirty="0"/>
              <a:t> characters, reading stops at the newline character</a:t>
            </a:r>
            <a:endParaRPr lang="en-IN" dirty="0"/>
          </a:p>
        </p:txBody>
      </p:sp>
    </p:spTree>
    <p:extLst>
      <p:ext uri="{BB962C8B-B14F-4D97-AF65-F5344CB8AC3E}">
        <p14:creationId xmlns:p14="http://schemas.microsoft.com/office/powerpoint/2010/main" val="34379382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String Output</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Example</a:t>
            </a:r>
            <a:endParaRPr lang="en-IN" dirty="0"/>
          </a:p>
        </p:txBody>
      </p:sp>
      <p:pic>
        <p:nvPicPr>
          <p:cNvPr id="14" name="Content Placeholder 13" descr="cout less than less than name semi-colon ">
            <a:extLst>
              <a:ext uri="{FF2B5EF4-FFF2-40B4-BE49-F238E27FC236}">
                <a16:creationId xmlns:a16="http://schemas.microsoft.com/office/drawing/2014/main" id="{0A3CD2B5-B46A-4623-9B5F-20E5F3E23739}"/>
              </a:ext>
            </a:extLst>
          </p:cNvPr>
          <p:cNvPicPr>
            <a:picLocks noGrp="1" noChangeAspect="1"/>
          </p:cNvPicPr>
          <p:nvPr>
            <p:ph idx="11"/>
          </p:nvPr>
        </p:nvPicPr>
        <p:blipFill rotWithShape="1">
          <a:blip r:embed="rId2"/>
          <a:srcRect l="11459" t="15513" b="18627"/>
          <a:stretch/>
        </p:blipFill>
        <p:spPr>
          <a:xfrm>
            <a:off x="504825" y="1933371"/>
            <a:ext cx="2026375" cy="333698"/>
          </a:xfrm>
          <a:prstGeom prst="rect">
            <a:avLst/>
          </a:prstGeom>
        </p:spPr>
      </p:pic>
      <p:sp>
        <p:nvSpPr>
          <p:cNvPr id="8" name="Content Placeholder 7"/>
          <p:cNvSpPr>
            <a:spLocks noGrp="1"/>
          </p:cNvSpPr>
          <p:nvPr>
            <p:ph idx="14"/>
          </p:nvPr>
        </p:nvSpPr>
        <p:spPr>
          <a:xfrm>
            <a:off x="368300" y="2362200"/>
            <a:ext cx="8415338" cy="603242"/>
          </a:xfrm>
        </p:spPr>
        <p:txBody>
          <a:bodyPr/>
          <a:lstStyle/>
          <a:p>
            <a:pPr lvl="1"/>
            <a:r>
              <a:rPr lang="en-US" dirty="0"/>
              <a:t>Outputs the content of </a:t>
            </a:r>
            <a:r>
              <a:rPr lang="en-US" b="1" dirty="0">
                <a:latin typeface="Courier New" panose="02070309020205020404" pitchFamily="49" charset="0"/>
                <a:cs typeface="Courier New" panose="02070309020205020404" pitchFamily="49" charset="0"/>
              </a:rPr>
              <a:t>name</a:t>
            </a:r>
            <a:r>
              <a:rPr lang="en-US" dirty="0"/>
              <a:t> on the screen</a:t>
            </a:r>
          </a:p>
          <a:p>
            <a:pPr lvl="1"/>
            <a:r>
              <a:rPr lang="en-US" dirty="0"/>
              <a:t> </a:t>
            </a:r>
          </a:p>
        </p:txBody>
      </p:sp>
      <p:pic>
        <p:nvPicPr>
          <p:cNvPr id="6149" name="Content Placeholder 8" descr="less than less than"/>
          <p:cNvPicPr>
            <a:picLocks noGrp="1" noChangeAspect="1" noChangeArrowheads="1"/>
          </p:cNvPicPr>
          <p:nvPr>
            <p:ph idx="15"/>
          </p:nvPr>
        </p:nvPicPr>
        <p:blipFill rotWithShape="1">
          <a:blip r:embed="rId3">
            <a:extLst>
              <a:ext uri="{28A0092B-C50C-407E-A947-70E740481C1C}">
                <a14:useLocalDpi xmlns:a14="http://schemas.microsoft.com/office/drawing/2010/main" val="0"/>
              </a:ext>
            </a:extLst>
          </a:blip>
          <a:srcRect l="31251" t="9368" b="20000"/>
          <a:stretch/>
        </p:blipFill>
        <p:spPr bwMode="auto">
          <a:xfrm>
            <a:off x="742950" y="2705100"/>
            <a:ext cx="419100" cy="269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Content Placeholder 9"/>
          <p:cNvSpPr>
            <a:spLocks noGrp="1"/>
          </p:cNvSpPr>
          <p:nvPr>
            <p:ph idx="16"/>
          </p:nvPr>
        </p:nvSpPr>
        <p:spPr>
          <a:xfrm>
            <a:off x="1171576" y="2676525"/>
            <a:ext cx="6705600" cy="279399"/>
          </a:xfrm>
        </p:spPr>
        <p:txBody>
          <a:bodyPr/>
          <a:lstStyle/>
          <a:p>
            <a:pPr marL="0" lvl="1" indent="0">
              <a:buNone/>
            </a:pPr>
            <a:r>
              <a:rPr lang="en-US" dirty="0"/>
              <a:t>continues to write the contents of name until it finds the null character</a:t>
            </a:r>
          </a:p>
        </p:txBody>
      </p:sp>
      <p:sp>
        <p:nvSpPr>
          <p:cNvPr id="11" name="Content Placeholder 10"/>
          <p:cNvSpPr>
            <a:spLocks noGrp="1"/>
          </p:cNvSpPr>
          <p:nvPr>
            <p:ph idx="17"/>
          </p:nvPr>
        </p:nvSpPr>
        <p:spPr>
          <a:xfrm>
            <a:off x="381000" y="3041362"/>
            <a:ext cx="8001000" cy="266611"/>
          </a:xfrm>
        </p:spPr>
        <p:txBody>
          <a:bodyPr/>
          <a:lstStyle/>
          <a:p>
            <a:pPr lvl="1"/>
            <a:r>
              <a:rPr lang="en-US" dirty="0"/>
              <a:t>If </a:t>
            </a:r>
            <a:r>
              <a:rPr lang="en-US" b="1" dirty="0">
                <a:latin typeface="Courier New" panose="02070309020205020404" pitchFamily="49" charset="0"/>
                <a:cs typeface="Courier New" panose="02070309020205020404" pitchFamily="49" charset="0"/>
              </a:rPr>
              <a:t>name</a:t>
            </a:r>
            <a:r>
              <a:rPr lang="en-US" dirty="0"/>
              <a:t> does not contain the null character, then strange output may occur since</a:t>
            </a:r>
            <a:endParaRPr lang="en-IN" dirty="0"/>
          </a:p>
        </p:txBody>
      </p:sp>
      <p:pic>
        <p:nvPicPr>
          <p:cNvPr id="6148" name="Content Placeholder 11" descr="less than less than "/>
          <p:cNvPicPr>
            <a:picLocks noGrp="1" noChangeAspect="1" noChangeArrowheads="1"/>
          </p:cNvPicPr>
          <p:nvPr>
            <p:ph idx="18"/>
          </p:nvPr>
        </p:nvPicPr>
        <p:blipFill>
          <a:blip r:embed="rId4">
            <a:extLst>
              <a:ext uri="{28A0092B-C50C-407E-A947-70E740481C1C}">
                <a14:useLocalDpi xmlns:a14="http://schemas.microsoft.com/office/drawing/2010/main" val="0"/>
              </a:ext>
            </a:extLst>
          </a:blip>
          <a:srcRect/>
          <a:stretch>
            <a:fillRect/>
          </a:stretch>
        </p:blipFill>
        <p:spPr bwMode="auto">
          <a:xfrm>
            <a:off x="8458200" y="3004537"/>
            <a:ext cx="329213" cy="32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noGrp="1"/>
          </p:cNvSpPr>
          <p:nvPr>
            <p:ph idx="19"/>
          </p:nvPr>
        </p:nvSpPr>
        <p:spPr>
          <a:xfrm>
            <a:off x="390525" y="3390900"/>
            <a:ext cx="8415338" cy="266611"/>
          </a:xfrm>
        </p:spPr>
        <p:txBody>
          <a:bodyPr/>
          <a:lstStyle/>
          <a:p>
            <a:pPr marL="361950" lvl="1" indent="0">
              <a:buNone/>
            </a:pPr>
            <a:r>
              <a:rPr lang="en-US" dirty="0"/>
              <a:t>continues to output data from memory adjacent to </a:t>
            </a:r>
            <a:r>
              <a:rPr lang="en-US" b="1" dirty="0">
                <a:latin typeface="Courier New" panose="02070309020205020404" pitchFamily="49" charset="0"/>
                <a:cs typeface="Courier New" panose="02070309020205020404" pitchFamily="49" charset="0"/>
              </a:rPr>
              <a:t>name</a:t>
            </a:r>
            <a:r>
              <a:rPr lang="en-US" dirty="0"/>
              <a:t> until a </a:t>
            </a:r>
            <a:r>
              <a:rPr lang="en-US" b="1" dirty="0">
                <a:latin typeface="Courier New" panose="02070309020205020404" pitchFamily="49" charset="0"/>
                <a:cs typeface="Courier New" panose="02070309020205020404" pitchFamily="49" charset="0"/>
              </a:rPr>
              <a:t>'\0'</a:t>
            </a:r>
            <a:r>
              <a:rPr lang="en-US" dirty="0"/>
              <a:t> is found</a:t>
            </a:r>
          </a:p>
        </p:txBody>
      </p:sp>
    </p:spTree>
    <p:extLst>
      <p:ext uri="{BB962C8B-B14F-4D97-AF65-F5344CB8AC3E}">
        <p14:creationId xmlns:p14="http://schemas.microsoft.com/office/powerpoint/2010/main" val="31568912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Specifying </a:t>
            </a:r>
            <a:r>
              <a:rPr lang="en-US" altLang="en-US" dirty="0" err="1">
                <a:latin typeface="+mn-lt"/>
              </a:rPr>
              <a:t>Input/Output</a:t>
            </a:r>
            <a:r>
              <a:rPr lang="en-US" altLang="en-US" dirty="0">
                <a:latin typeface="+mn-lt"/>
              </a:rPr>
              <a:t> Files at Execution Time</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User can specify the name of an input and/or output file at execution time</a:t>
            </a:r>
            <a:endParaRPr lang="en-IN" dirty="0"/>
          </a:p>
        </p:txBody>
      </p:sp>
      <p:pic>
        <p:nvPicPr>
          <p:cNvPr id="8" name="Content Placeholder 7" descr="Program code. In the code, the words in the variable names are merged. Line 1. cout, less than, less than, left double quotation mark, Enter the input file name, colon, right double quotation mark, semi-colon. Line 2. cin, greater than, greater than, file Name, semi-colon. Line 3. infile, period, open, left parenthesis, file Name, right parenthesis, semi-colon  forward slash, forward slash, open the input file. Line 4. period. Line 5. period. Line 6. period. Line 7. cout, less than, less than, left double quotation mark, Enter the output file name, colon, right double quotation mark, semi-colon. Line 8. cin, greater than, greater than, file Name, semi-colon. Line 9. outfile, period, open, left parenthesis, file Name, right parenthesis, semi-colon, forward slash, forward slash, open the output file.">
            <a:extLst>
              <a:ext uri="{FF2B5EF4-FFF2-40B4-BE49-F238E27FC236}">
                <a16:creationId xmlns:a16="http://schemas.microsoft.com/office/drawing/2014/main" id="{1550BC7B-3A13-4819-85B7-626AB3224C71}"/>
              </a:ext>
            </a:extLst>
          </p:cNvPr>
          <p:cNvPicPr>
            <a:picLocks noGrp="1" noChangeAspect="1"/>
          </p:cNvPicPr>
          <p:nvPr>
            <p:ph idx="11"/>
          </p:nvPr>
        </p:nvPicPr>
        <p:blipFill>
          <a:blip r:embed="rId2"/>
          <a:stretch>
            <a:fillRect/>
          </a:stretch>
        </p:blipFill>
        <p:spPr>
          <a:xfrm>
            <a:off x="365125" y="1981200"/>
            <a:ext cx="6559865" cy="2688569"/>
          </a:xfrm>
          <a:prstGeom prst="rect">
            <a:avLst/>
          </a:prstGeom>
        </p:spPr>
      </p:pic>
    </p:spTree>
    <p:extLst>
      <p:ext uri="{BB962C8B-B14F-4D97-AF65-F5344CB8AC3E}">
        <p14:creationId xmlns:p14="http://schemas.microsoft.com/office/powerpoint/2010/main" val="28475550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Type and </a:t>
            </a:r>
            <a:r>
              <a:rPr lang="en-US" altLang="en-US" dirty="0" err="1">
                <a:latin typeface="+mn-lt"/>
              </a:rPr>
              <a:t>Input/Output</a:t>
            </a:r>
            <a:r>
              <a:rPr lang="en-US" altLang="en-US" dirty="0">
                <a:latin typeface="+mn-lt"/>
              </a:rPr>
              <a:t> Files</a:t>
            </a:r>
            <a:endParaRPr lang="en-IN" dirty="0">
              <a:latin typeface="+mn-lt"/>
            </a:endParaRPr>
          </a:p>
        </p:txBody>
      </p:sp>
      <p:sp>
        <p:nvSpPr>
          <p:cNvPr id="3" name="Content Placeholder 2"/>
          <p:cNvSpPr>
            <a:spLocks noGrp="1"/>
          </p:cNvSpPr>
          <p:nvPr>
            <p:ph idx="1"/>
          </p:nvPr>
        </p:nvSpPr>
        <p:spPr>
          <a:xfrm>
            <a:off x="365125" y="1538818"/>
            <a:ext cx="8415338" cy="1654299"/>
          </a:xfrm>
        </p:spPr>
        <p:txBody>
          <a:bodyPr/>
          <a:lstStyle/>
          <a:p>
            <a:r>
              <a:rPr lang="en-US" dirty="0"/>
              <a:t>Argument to the </a:t>
            </a:r>
            <a:r>
              <a:rPr lang="en-US" b="1" dirty="0">
                <a:latin typeface="Courier New" panose="02070309020205020404" pitchFamily="49" charset="0"/>
                <a:cs typeface="Courier New" panose="02070309020205020404" pitchFamily="49" charset="0"/>
              </a:rPr>
              <a:t>open</a:t>
            </a:r>
            <a:r>
              <a:rPr lang="en-US" dirty="0"/>
              <a:t> function must be a null-terminated string (a </a:t>
            </a:r>
            <a:r>
              <a:rPr lang="en-US" b="1" dirty="0">
                <a:latin typeface="Courier New" panose="02070309020205020404" pitchFamily="49" charset="0"/>
                <a:cs typeface="Courier New" panose="02070309020205020404" pitchFamily="49" charset="0"/>
              </a:rPr>
              <a:t>C</a:t>
            </a:r>
            <a:r>
              <a:rPr lang="en-US" dirty="0"/>
              <a:t>-string)</a:t>
            </a:r>
          </a:p>
          <a:p>
            <a:pPr lvl="1"/>
            <a:r>
              <a:rPr lang="en-US" dirty="0"/>
              <a:t>If using a </a:t>
            </a:r>
            <a:r>
              <a:rPr lang="en-US" b="1" dirty="0">
                <a:latin typeface="Courier New" panose="02070309020205020404" pitchFamily="49" charset="0"/>
                <a:cs typeface="Courier New" panose="02070309020205020404" pitchFamily="49" charset="0"/>
              </a:rPr>
              <a:t>string</a:t>
            </a:r>
            <a:r>
              <a:rPr lang="en-US" dirty="0"/>
              <a:t> variable for the name of an I/O file, the value must first be converted to a </a:t>
            </a:r>
            <a:r>
              <a:rPr lang="en-US" sz="2000" b="1" dirty="0">
                <a:latin typeface="Courier New" panose="02070309020205020404" pitchFamily="49" charset="0"/>
                <a:cs typeface="Courier New" panose="02070309020205020404" pitchFamily="49" charset="0"/>
              </a:rPr>
              <a:t>C</a:t>
            </a:r>
            <a:r>
              <a:rPr lang="en-US" dirty="0"/>
              <a:t>-string before calling </a:t>
            </a:r>
            <a:r>
              <a:rPr lang="en-US" b="1" dirty="0">
                <a:latin typeface="Courier New" panose="02070309020205020404" pitchFamily="49" charset="0"/>
                <a:cs typeface="Courier New" panose="02070309020205020404" pitchFamily="49" charset="0"/>
              </a:rPr>
              <a:t>open</a:t>
            </a:r>
          </a:p>
          <a:p>
            <a:pPr lvl="2"/>
            <a:r>
              <a:rPr lang="en-US" dirty="0"/>
              <a:t>Use the </a:t>
            </a:r>
            <a:r>
              <a:rPr lang="en-US" b="1" dirty="0" err="1">
                <a:latin typeface="Courier New" panose="02070309020205020404" pitchFamily="49" charset="0"/>
                <a:cs typeface="Courier New" panose="02070309020205020404" pitchFamily="49" charset="0"/>
              </a:rPr>
              <a:t>c_str</a:t>
            </a:r>
            <a:r>
              <a:rPr lang="en-US" dirty="0"/>
              <a:t> function to convert</a:t>
            </a:r>
          </a:p>
          <a:p>
            <a:r>
              <a:rPr lang="en-US" dirty="0"/>
              <a:t>The syntax to use the function </a:t>
            </a:r>
            <a:r>
              <a:rPr lang="en-US" b="1" dirty="0" err="1">
                <a:latin typeface="Courier New" panose="02070309020205020404" pitchFamily="49" charset="0"/>
                <a:cs typeface="Courier New" panose="02070309020205020404" pitchFamily="49" charset="0"/>
              </a:rPr>
              <a:t>c_str</a:t>
            </a:r>
            <a:r>
              <a:rPr lang="en-US" b="1" dirty="0"/>
              <a:t> </a:t>
            </a:r>
            <a:r>
              <a:rPr lang="en-US" dirty="0"/>
              <a:t>is:</a:t>
            </a:r>
            <a:endParaRPr lang="en-IN" dirty="0"/>
          </a:p>
        </p:txBody>
      </p:sp>
      <p:pic>
        <p:nvPicPr>
          <p:cNvPr id="7" name="Content Placeholder 6" descr="strVar period c underscore str left parenthesis right parenthesis ">
            <a:extLst>
              <a:ext uri="{FF2B5EF4-FFF2-40B4-BE49-F238E27FC236}">
                <a16:creationId xmlns:a16="http://schemas.microsoft.com/office/drawing/2014/main" id="{BB37A381-6042-4524-99F4-000F3FC2285D}"/>
              </a:ext>
            </a:extLst>
          </p:cNvPr>
          <p:cNvPicPr>
            <a:picLocks noGrp="1" noChangeAspect="1"/>
          </p:cNvPicPr>
          <p:nvPr>
            <p:ph idx="11"/>
          </p:nvPr>
        </p:nvPicPr>
        <p:blipFill rotWithShape="1">
          <a:blip r:embed="rId2"/>
          <a:srcRect t="6015" b="20676"/>
          <a:stretch/>
        </p:blipFill>
        <p:spPr>
          <a:xfrm>
            <a:off x="381000" y="3282574"/>
            <a:ext cx="2309878" cy="381000"/>
          </a:xfrm>
          <a:prstGeom prst="rect">
            <a:avLst/>
          </a:prstGeom>
        </p:spPr>
      </p:pic>
      <p:sp>
        <p:nvSpPr>
          <p:cNvPr id="6" name="Content Placeholder 5"/>
          <p:cNvSpPr>
            <a:spLocks noGrp="1"/>
          </p:cNvSpPr>
          <p:nvPr>
            <p:ph idx="12"/>
          </p:nvPr>
        </p:nvSpPr>
        <p:spPr>
          <a:xfrm>
            <a:off x="381000" y="3771989"/>
            <a:ext cx="8415338" cy="266611"/>
          </a:xfrm>
        </p:spPr>
        <p:txBody>
          <a:bodyPr/>
          <a:lstStyle/>
          <a:p>
            <a:pPr lvl="1"/>
            <a:r>
              <a:rPr lang="en-US" dirty="0"/>
              <a:t>Where </a:t>
            </a:r>
            <a:r>
              <a:rPr lang="en-US" b="1" dirty="0" err="1">
                <a:latin typeface="Courier New" panose="02070309020205020404" pitchFamily="49" charset="0"/>
                <a:cs typeface="Courier New" panose="02070309020205020404" pitchFamily="49" charset="0"/>
              </a:rPr>
              <a:t>strVar</a:t>
            </a:r>
            <a:r>
              <a:rPr lang="en-US" dirty="0"/>
              <a:t> is a variable of type </a:t>
            </a:r>
            <a:r>
              <a:rPr lang="en-US" b="1" dirty="0">
                <a:latin typeface="Courier New" panose="02070309020205020404" pitchFamily="49" charset="0"/>
                <a:cs typeface="Courier New" panose="02070309020205020404" pitchFamily="49" charset="0"/>
              </a:rPr>
              <a:t>string</a:t>
            </a:r>
          </a:p>
        </p:txBody>
      </p:sp>
    </p:spTree>
    <p:extLst>
      <p:ext uri="{BB962C8B-B14F-4D97-AF65-F5344CB8AC3E}">
        <p14:creationId xmlns:p14="http://schemas.microsoft.com/office/powerpoint/2010/main" val="2523002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Parallel Arrays</a:t>
            </a:r>
            <a:endParaRPr lang="en-IN" dirty="0">
              <a:latin typeface="+mn-lt"/>
            </a:endParaRPr>
          </a:p>
        </p:txBody>
      </p:sp>
      <p:sp>
        <p:nvSpPr>
          <p:cNvPr id="3" name="Content Placeholder 2"/>
          <p:cNvSpPr>
            <a:spLocks noGrp="1"/>
          </p:cNvSpPr>
          <p:nvPr>
            <p:ph idx="1"/>
          </p:nvPr>
        </p:nvSpPr>
        <p:spPr>
          <a:xfrm>
            <a:off x="365125" y="1538818"/>
            <a:ext cx="8415338" cy="866391"/>
          </a:xfrm>
        </p:spPr>
        <p:txBody>
          <a:bodyPr/>
          <a:lstStyle/>
          <a:p>
            <a:pPr>
              <a:spcBef>
                <a:spcPts val="600"/>
              </a:spcBef>
            </a:pPr>
            <a:r>
              <a:rPr lang="en-US" altLang="en-US" sz="1800" dirty="0"/>
              <a:t>Two (or more) arrays are called </a:t>
            </a:r>
            <a:r>
              <a:rPr lang="en-US" altLang="en-US" sz="1800" u="sng" dirty="0"/>
              <a:t>parallel</a:t>
            </a:r>
            <a:r>
              <a:rPr lang="en-US" altLang="en-US" sz="1800" dirty="0"/>
              <a:t> if their corresponding components hold related information</a:t>
            </a:r>
          </a:p>
          <a:p>
            <a:pPr>
              <a:spcBef>
                <a:spcPts val="600"/>
              </a:spcBef>
            </a:pPr>
            <a:r>
              <a:rPr lang="en-US" altLang="en-US" sz="1800" dirty="0"/>
              <a:t>The following example illustrates two parallel arrays:</a:t>
            </a:r>
            <a:endParaRPr lang="en-IN" sz="1800" dirty="0"/>
          </a:p>
        </p:txBody>
      </p:sp>
      <p:sp>
        <p:nvSpPr>
          <p:cNvPr id="4" name="Content Placeholder 3"/>
          <p:cNvSpPr>
            <a:spLocks noGrp="1"/>
          </p:cNvSpPr>
          <p:nvPr>
            <p:ph idx="11"/>
          </p:nvPr>
        </p:nvSpPr>
        <p:spPr>
          <a:xfrm>
            <a:off x="365125" y="2498725"/>
            <a:ext cx="8431213" cy="3594830"/>
          </a:xfrm>
        </p:spPr>
        <p:txBody>
          <a:bodyPr/>
          <a:lstStyle/>
          <a:p>
            <a:pPr marL="228600" lvl="1" indent="0">
              <a:lnSpc>
                <a:spcPct val="90000"/>
              </a:lnSpc>
              <a:buNone/>
            </a:pPr>
            <a:r>
              <a:rPr lang="en-US" altLang="en-US" sz="1600" b="1" dirty="0" err="1">
                <a:latin typeface="Courier New" panose="02070309020205020404" pitchFamily="49" charset="0"/>
                <a:cs typeface="Courier New" panose="02070309020205020404" pitchFamily="49" charset="0"/>
              </a:rPr>
              <a:t>int</a:t>
            </a:r>
            <a:r>
              <a:rPr lang="en-US" altLang="en-US" sz="1600" b="1" dirty="0">
                <a:latin typeface="Courier New" panose="02070309020205020404" pitchFamily="49" charset="0"/>
                <a:cs typeface="Courier New" panose="02070309020205020404" pitchFamily="49" charset="0"/>
              </a:rPr>
              <a:t> </a:t>
            </a:r>
            <a:r>
              <a:rPr lang="en-US" altLang="en-US" sz="1600" b="1" dirty="0" err="1">
                <a:latin typeface="Courier New" panose="02070309020205020404" pitchFamily="49" charset="0"/>
                <a:cs typeface="Courier New" panose="02070309020205020404" pitchFamily="49" charset="0"/>
              </a:rPr>
              <a:t>studentId</a:t>
            </a:r>
            <a:r>
              <a:rPr lang="en-US" altLang="en-US" sz="1600" b="1" dirty="0">
                <a:latin typeface="Courier New" panose="02070309020205020404" pitchFamily="49" charset="0"/>
                <a:cs typeface="Courier New" panose="02070309020205020404" pitchFamily="49" charset="0"/>
              </a:rPr>
              <a:t>[50];</a:t>
            </a:r>
          </a:p>
          <a:p>
            <a:pPr marL="228600" lvl="1" indent="0">
              <a:lnSpc>
                <a:spcPct val="90000"/>
              </a:lnSpc>
              <a:buNone/>
            </a:pPr>
            <a:r>
              <a:rPr lang="en-US" altLang="en-US" sz="1600" b="1" dirty="0">
                <a:latin typeface="Courier New" panose="02070309020205020404" pitchFamily="49" charset="0"/>
                <a:cs typeface="Courier New" panose="02070309020205020404" pitchFamily="49" charset="0"/>
              </a:rPr>
              <a:t>char </a:t>
            </a:r>
            <a:r>
              <a:rPr lang="en-US" altLang="en-US" sz="1600" b="1" dirty="0" err="1">
                <a:latin typeface="Courier New" panose="02070309020205020404" pitchFamily="49" charset="0"/>
                <a:cs typeface="Courier New" panose="02070309020205020404" pitchFamily="49" charset="0"/>
              </a:rPr>
              <a:t>courseGrade</a:t>
            </a:r>
            <a:r>
              <a:rPr lang="en-US" altLang="en-US" sz="1600" b="1" dirty="0">
                <a:latin typeface="Courier New" panose="02070309020205020404" pitchFamily="49" charset="0"/>
                <a:cs typeface="Courier New" panose="02070309020205020404" pitchFamily="49" charset="0"/>
              </a:rPr>
              <a:t>[50];</a:t>
            </a:r>
          </a:p>
          <a:p>
            <a:pPr marL="228600" lvl="1" indent="0">
              <a:lnSpc>
                <a:spcPct val="90000"/>
              </a:lnSpc>
              <a:spcBef>
                <a:spcPts val="1200"/>
              </a:spcBef>
              <a:buNone/>
            </a:pPr>
            <a:r>
              <a:rPr lang="en-US" altLang="en-US" dirty="0"/>
              <a:t>With the following sample data to enter into the arrays:</a:t>
            </a:r>
          </a:p>
          <a:p>
            <a:pPr marL="228600" lvl="1" indent="0">
              <a:lnSpc>
                <a:spcPct val="90000"/>
              </a:lnSpc>
              <a:buNone/>
            </a:pPr>
            <a:r>
              <a:rPr lang="en-US" sz="1600" b="1" dirty="0" err="1">
                <a:latin typeface="Courier New" panose="02070309020205020404" pitchFamily="49" charset="0"/>
                <a:cs typeface="Courier New" panose="02070309020205020404" pitchFamily="49" charset="0"/>
              </a:rPr>
              <a:t>studentId</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courseGrade</a:t>
            </a:r>
            <a:endParaRPr lang="en-US" sz="1600" b="1" dirty="0">
              <a:latin typeface="Courier New" panose="02070309020205020404" pitchFamily="49" charset="0"/>
              <a:cs typeface="Courier New" panose="02070309020205020404" pitchFamily="49" charset="0"/>
            </a:endParaRPr>
          </a:p>
          <a:p>
            <a:pPr marL="228600" lvl="1" indent="0">
              <a:lnSpc>
                <a:spcPct val="90000"/>
              </a:lnSpc>
              <a:buNone/>
            </a:pPr>
            <a:r>
              <a:rPr lang="en-US" sz="1600" b="1" dirty="0">
                <a:latin typeface="Courier New" panose="02070309020205020404" pitchFamily="49" charset="0"/>
                <a:cs typeface="Courier New" panose="02070309020205020404" pitchFamily="49" charset="0"/>
              </a:rPr>
              <a:t>23456 A</a:t>
            </a:r>
          </a:p>
          <a:p>
            <a:pPr marL="228600" lvl="1" indent="0">
              <a:lnSpc>
                <a:spcPct val="90000"/>
              </a:lnSpc>
              <a:buNone/>
            </a:pPr>
            <a:r>
              <a:rPr lang="en-US" sz="1600" b="1" dirty="0">
                <a:latin typeface="Courier New" panose="02070309020205020404" pitchFamily="49" charset="0"/>
                <a:cs typeface="Courier New" panose="02070309020205020404" pitchFamily="49" charset="0"/>
              </a:rPr>
              <a:t>86723 B</a:t>
            </a:r>
          </a:p>
          <a:p>
            <a:pPr marL="228600" lvl="1" indent="0">
              <a:lnSpc>
                <a:spcPct val="90000"/>
              </a:lnSpc>
              <a:buNone/>
            </a:pPr>
            <a:r>
              <a:rPr lang="en-US" sz="1600" b="1" dirty="0">
                <a:latin typeface="Courier New" panose="02070309020205020404" pitchFamily="49" charset="0"/>
                <a:cs typeface="Courier New" panose="02070309020205020404" pitchFamily="49" charset="0"/>
              </a:rPr>
              <a:t>22356 C</a:t>
            </a:r>
          </a:p>
          <a:p>
            <a:pPr marL="228600" lvl="1" indent="0">
              <a:lnSpc>
                <a:spcPct val="90000"/>
              </a:lnSpc>
              <a:buNone/>
            </a:pPr>
            <a:r>
              <a:rPr lang="en-US" sz="1600" b="1" dirty="0">
                <a:latin typeface="Courier New" panose="02070309020205020404" pitchFamily="49" charset="0"/>
                <a:cs typeface="Courier New" panose="02070309020205020404" pitchFamily="49" charset="0"/>
              </a:rPr>
              <a:t>92733 B</a:t>
            </a:r>
          </a:p>
          <a:p>
            <a:pPr marL="228600" lvl="1" indent="0">
              <a:lnSpc>
                <a:spcPct val="90000"/>
              </a:lnSpc>
              <a:buNone/>
            </a:pPr>
            <a:r>
              <a:rPr lang="en-US" sz="1600" b="1" dirty="0">
                <a:latin typeface="Courier New" panose="02070309020205020404" pitchFamily="49" charset="0"/>
                <a:cs typeface="Courier New" panose="02070309020205020404" pitchFamily="49" charset="0"/>
              </a:rPr>
              <a:t>11892 D</a:t>
            </a:r>
          </a:p>
          <a:p>
            <a:pPr marL="228600" lvl="1" indent="0">
              <a:lnSpc>
                <a:spcPct val="90000"/>
              </a:lnSpc>
              <a:buNone/>
            </a:pPr>
            <a:r>
              <a:rPr lang="en-US" sz="1600" b="1" dirty="0">
                <a:latin typeface="Courier New" panose="02070309020205020404" pitchFamily="49" charset="0"/>
                <a:cs typeface="Courier New" panose="02070309020205020404" pitchFamily="49" charset="0"/>
              </a:rPr>
              <a:t>.</a:t>
            </a:r>
          </a:p>
          <a:p>
            <a:pPr marL="228600" lvl="1" indent="0">
              <a:lnSpc>
                <a:spcPct val="90000"/>
              </a:lnSpc>
              <a:buNone/>
            </a:pPr>
            <a:r>
              <a:rPr lang="en-US" sz="1600" b="1" dirty="0">
                <a:latin typeface="Courier New" panose="02070309020205020404" pitchFamily="49" charset="0"/>
                <a:cs typeface="Courier New" panose="02070309020205020404" pitchFamily="49" charset="0"/>
              </a:rPr>
              <a:t>.</a:t>
            </a:r>
          </a:p>
          <a:p>
            <a:pPr marL="228600" lvl="1" indent="0">
              <a:lnSpc>
                <a:spcPct val="90000"/>
              </a:lnSpc>
              <a:buNone/>
            </a:pPr>
            <a:r>
              <a:rPr lang="en-US" sz="1600" b="1" dirty="0">
                <a:latin typeface="Courier New" panose="02070309020205020404" pitchFamily="49" charset="0"/>
                <a:cs typeface="Courier New" panose="02070309020205020404" pitchFamily="49" charset="0"/>
              </a:rPr>
              <a:t>.</a:t>
            </a:r>
            <a:endParaRPr lang="en-IN" sz="1600" dirty="0"/>
          </a:p>
        </p:txBody>
      </p:sp>
    </p:spTree>
    <p:extLst>
      <p:ext uri="{BB962C8B-B14F-4D97-AF65-F5344CB8AC3E}">
        <p14:creationId xmlns:p14="http://schemas.microsoft.com/office/powerpoint/2010/main" val="6545275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C878-F467-65C0-C488-4911A202B724}"/>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0C418A7B-D434-089E-4BD5-D68F0CC7A1AF}"/>
              </a:ext>
            </a:extLst>
          </p:cNvPr>
          <p:cNvPicPr>
            <a:picLocks noGrp="1" noChangeAspect="1"/>
          </p:cNvPicPr>
          <p:nvPr>
            <p:ph idx="1"/>
          </p:nvPr>
        </p:nvPicPr>
        <p:blipFill>
          <a:blip r:embed="rId2"/>
          <a:stretch>
            <a:fillRect/>
          </a:stretch>
        </p:blipFill>
        <p:spPr>
          <a:xfrm>
            <a:off x="1181448" y="1104900"/>
            <a:ext cx="6781103" cy="4648200"/>
          </a:xfrm>
        </p:spPr>
      </p:pic>
      <p:sp>
        <p:nvSpPr>
          <p:cNvPr id="4" name="Content Placeholder 3">
            <a:extLst>
              <a:ext uri="{FF2B5EF4-FFF2-40B4-BE49-F238E27FC236}">
                <a16:creationId xmlns:a16="http://schemas.microsoft.com/office/drawing/2014/main" id="{D997F49D-DD98-D2C4-0952-48540416BB70}"/>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1678558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Two- and Multidimensional Arrays</a:t>
            </a:r>
            <a:endParaRPr lang="en-IN" dirty="0">
              <a:latin typeface="+mn-lt"/>
            </a:endParaRPr>
          </a:p>
        </p:txBody>
      </p:sp>
      <p:sp>
        <p:nvSpPr>
          <p:cNvPr id="3" name="Content Placeholder 2"/>
          <p:cNvSpPr>
            <a:spLocks noGrp="1"/>
          </p:cNvSpPr>
          <p:nvPr>
            <p:ph idx="1"/>
          </p:nvPr>
        </p:nvSpPr>
        <p:spPr>
          <a:xfrm>
            <a:off x="365125" y="1538818"/>
            <a:ext cx="8415338" cy="1974387"/>
          </a:xfrm>
        </p:spPr>
        <p:txBody>
          <a:bodyPr/>
          <a:lstStyle/>
          <a:p>
            <a:pPr>
              <a:buFont typeface="Arial" charset="0"/>
              <a:buChar char="•"/>
              <a:defRPr/>
            </a:pPr>
            <a:r>
              <a:rPr lang="en-US" u="sng" dirty="0"/>
              <a:t>Two-dimensional array</a:t>
            </a:r>
            <a:r>
              <a:rPr lang="en-US" dirty="0"/>
              <a:t>: a collection of a fixed number of components (of the same type) arranged in two dimensions</a:t>
            </a:r>
          </a:p>
          <a:p>
            <a:pPr lvl="1">
              <a:buFont typeface="Arial" charset="0"/>
              <a:buChar char="–"/>
              <a:defRPr/>
            </a:pPr>
            <a:r>
              <a:rPr lang="en-US" dirty="0"/>
              <a:t>Sometimes called matrices or tables</a:t>
            </a:r>
          </a:p>
          <a:p>
            <a:pPr>
              <a:buFont typeface="Arial" charset="0"/>
              <a:buChar char="•"/>
              <a:defRPr/>
            </a:pPr>
            <a:r>
              <a:rPr lang="en-US" dirty="0"/>
              <a:t>Declaration syntax</a:t>
            </a:r>
          </a:p>
          <a:p>
            <a:pPr lvl="1">
              <a:buFont typeface="Arial" charset="0"/>
              <a:buChar char="•"/>
              <a:defRPr/>
            </a:pPr>
            <a:r>
              <a:rPr lang="en-US" b="1" dirty="0">
                <a:latin typeface="Courier New" pitchFamily="49" charset="0"/>
                <a:cs typeface="Courier New" pitchFamily="49" charset="0"/>
              </a:rPr>
              <a:t>intExp1</a:t>
            </a:r>
            <a:r>
              <a:rPr lang="en-US" dirty="0"/>
              <a:t> and </a:t>
            </a:r>
            <a:r>
              <a:rPr lang="en-US" b="1" dirty="0">
                <a:latin typeface="Courier New" pitchFamily="49" charset="0"/>
                <a:cs typeface="Courier New" pitchFamily="49" charset="0"/>
              </a:rPr>
              <a:t>intExp2</a:t>
            </a:r>
            <a:r>
              <a:rPr lang="en-US" dirty="0"/>
              <a:t> are expressions with positive integer values specifying the number of rows and columns in the array</a:t>
            </a:r>
            <a:endParaRPr lang="en-IN" dirty="0"/>
          </a:p>
        </p:txBody>
      </p:sp>
      <p:pic>
        <p:nvPicPr>
          <p:cNvPr id="6" name="Content Placeholder 3" descr="dataType arrayName[intExp1][intExp2];"/>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49300" y="3619500"/>
            <a:ext cx="4962525"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910507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2AE18-7BE9-14D4-8DE5-DED25232A6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303219-7451-2CA8-F099-607D285E0BAD}"/>
              </a:ext>
            </a:extLst>
          </p:cNvPr>
          <p:cNvSpPr>
            <a:spLocks noGrp="1"/>
          </p:cNvSpPr>
          <p:nvPr>
            <p:ph idx="1"/>
          </p:nvPr>
        </p:nvSpPr>
        <p:spPr/>
        <p:txBody>
          <a:bodyPr/>
          <a:lstStyle/>
          <a:p>
            <a:endParaRPr lang="en-US"/>
          </a:p>
        </p:txBody>
      </p:sp>
      <p:sp>
        <p:nvSpPr>
          <p:cNvPr id="4" name="Content Placeholder 3">
            <a:extLst>
              <a:ext uri="{FF2B5EF4-FFF2-40B4-BE49-F238E27FC236}">
                <a16:creationId xmlns:a16="http://schemas.microsoft.com/office/drawing/2014/main" id="{4645669A-7633-FFD5-EDD9-7F23630F794B}"/>
              </a:ext>
            </a:extLst>
          </p:cNvPr>
          <p:cNvSpPr>
            <a:spLocks noGrp="1"/>
          </p:cNvSpPr>
          <p:nvPr>
            <p:ph idx="11"/>
          </p:nvPr>
        </p:nvSpPr>
        <p:spPr/>
        <p:txBody>
          <a:bodyPr/>
          <a:lstStyle/>
          <a:p>
            <a:endParaRPr lang="en-US"/>
          </a:p>
        </p:txBody>
      </p:sp>
      <p:pic>
        <p:nvPicPr>
          <p:cNvPr id="6" name="Picture 5">
            <a:extLst>
              <a:ext uri="{FF2B5EF4-FFF2-40B4-BE49-F238E27FC236}">
                <a16:creationId xmlns:a16="http://schemas.microsoft.com/office/drawing/2014/main" id="{D17AAA4E-F25D-7D94-49E4-E97488711425}"/>
              </a:ext>
            </a:extLst>
          </p:cNvPr>
          <p:cNvPicPr>
            <a:picLocks noChangeAspect="1"/>
          </p:cNvPicPr>
          <p:nvPr/>
        </p:nvPicPr>
        <p:blipFill>
          <a:blip r:embed="rId2"/>
          <a:stretch>
            <a:fillRect/>
          </a:stretch>
        </p:blipFill>
        <p:spPr>
          <a:xfrm>
            <a:off x="1676400" y="990600"/>
            <a:ext cx="4930567" cy="5387807"/>
          </a:xfrm>
          <a:prstGeom prst="rect">
            <a:avLst/>
          </a:prstGeom>
        </p:spPr>
      </p:pic>
    </p:spTree>
    <p:extLst>
      <p:ext uri="{BB962C8B-B14F-4D97-AF65-F5344CB8AC3E}">
        <p14:creationId xmlns:p14="http://schemas.microsoft.com/office/powerpoint/2010/main" val="2651442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Array Components (1 of 2)</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dirty="0"/>
              <a:t>Syntax to access a component in a two-dimensional array</a:t>
            </a:r>
            <a:endParaRPr lang="en-IN" dirty="0"/>
          </a:p>
        </p:txBody>
      </p:sp>
      <p:pic>
        <p:nvPicPr>
          <p:cNvPr id="10" name="Content Placeholder 3" descr="arrayName[indexExp1][indexExp2]"/>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87400" y="1955800"/>
            <a:ext cx="4238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6" name="Content Placeholder 5"/>
          <p:cNvSpPr>
            <a:spLocks noGrp="1"/>
          </p:cNvSpPr>
          <p:nvPr>
            <p:ph idx="12"/>
          </p:nvPr>
        </p:nvSpPr>
        <p:spPr>
          <a:xfrm>
            <a:off x="381000" y="2584546"/>
            <a:ext cx="8415338" cy="869854"/>
          </a:xfrm>
        </p:spPr>
        <p:txBody>
          <a:bodyPr/>
          <a:lstStyle/>
          <a:p>
            <a:pPr lvl="1">
              <a:defRPr/>
            </a:pPr>
            <a:r>
              <a:rPr lang="en-US" dirty="0"/>
              <a:t>Where </a:t>
            </a:r>
            <a:r>
              <a:rPr lang="en-US" b="1" dirty="0">
                <a:latin typeface="Courier New" panose="02070309020205020404" pitchFamily="49" charset="0"/>
                <a:cs typeface="Courier New" pitchFamily="49" charset="0"/>
              </a:rPr>
              <a:t>indexExp1</a:t>
            </a:r>
            <a:r>
              <a:rPr lang="en-US" dirty="0"/>
              <a:t> and </a:t>
            </a:r>
            <a:r>
              <a:rPr lang="en-US" b="1" dirty="0">
                <a:latin typeface="Courier New" pitchFamily="49" charset="0"/>
                <a:cs typeface="Courier New" pitchFamily="49" charset="0"/>
              </a:rPr>
              <a:t>indexExp2</a:t>
            </a:r>
            <a:r>
              <a:rPr lang="en-US" dirty="0"/>
              <a:t> are expressions with positive integer values, and specify the row and column position</a:t>
            </a:r>
          </a:p>
          <a:p>
            <a:pPr lvl="1">
              <a:buFont typeface="Arial" charset="0"/>
              <a:buChar char="•"/>
              <a:defRPr/>
            </a:pPr>
            <a:r>
              <a:rPr lang="en-US" dirty="0"/>
              <a:t>Example:</a:t>
            </a:r>
            <a:r>
              <a:rPr lang="en-US" dirty="0">
                <a:latin typeface="Courier New" panose="02070309020205020404" pitchFamily="49" charset="0"/>
                <a:cs typeface="Courier New" panose="02070309020205020404" pitchFamily="49" charset="0"/>
              </a:rPr>
              <a:t> </a:t>
            </a:r>
            <a:r>
              <a:rPr lang="en-US" b="1" dirty="0">
                <a:latin typeface="Courier New" pitchFamily="49" charset="0"/>
                <a:cs typeface="Courier New" pitchFamily="49" charset="0"/>
              </a:rPr>
              <a:t>sales[5][3] = 25.75;</a:t>
            </a:r>
            <a:endParaRPr lang="en-IN" dirty="0"/>
          </a:p>
        </p:txBody>
      </p:sp>
    </p:spTree>
    <p:extLst>
      <p:ext uri="{BB962C8B-B14F-4D97-AF65-F5344CB8AC3E}">
        <p14:creationId xmlns:p14="http://schemas.microsoft.com/office/powerpoint/2010/main" val="909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latin typeface="+mn-lt"/>
              </a:rPr>
              <a:t>Introduction</a:t>
            </a:r>
          </a:p>
        </p:txBody>
      </p:sp>
      <p:sp>
        <p:nvSpPr>
          <p:cNvPr id="7171" name="Rectangle 3"/>
          <p:cNvSpPr>
            <a:spLocks noGrp="1" noChangeArrowheads="1"/>
          </p:cNvSpPr>
          <p:nvPr>
            <p:ph idx="1"/>
          </p:nvPr>
        </p:nvSpPr>
        <p:spPr/>
        <p:txBody>
          <a:bodyPr/>
          <a:lstStyle/>
          <a:p>
            <a:pPr eaLnBrk="1" hangingPunct="1"/>
            <a:r>
              <a:rPr lang="en-US" altLang="en-US" u="sng" dirty="0"/>
              <a:t>Simple data type</a:t>
            </a:r>
            <a:r>
              <a:rPr lang="en-US" altLang="en-US" dirty="0"/>
              <a:t>: variables of these types can store only one value at a time</a:t>
            </a:r>
          </a:p>
          <a:p>
            <a:pPr eaLnBrk="1" hangingPunct="1"/>
            <a:r>
              <a:rPr lang="en-US" altLang="en-US" u="sng" dirty="0"/>
              <a:t>Structured data type</a:t>
            </a:r>
            <a:r>
              <a:rPr lang="en-US" altLang="en-US" dirty="0"/>
              <a:t>: a data type in which each data item is a collection of other data items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Array Components (2 of 2)</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pPr marL="0" indent="0">
              <a:buNone/>
            </a:pPr>
            <a:r>
              <a:rPr lang="en-US" b="1" dirty="0"/>
              <a:t>FIGURE 8-14 </a:t>
            </a:r>
            <a:r>
              <a:rPr lang="en-US" b="1" dirty="0">
                <a:latin typeface="Courier New" panose="02070309020205020404" pitchFamily="49" charset="0"/>
                <a:cs typeface="Courier New" panose="02070309020205020404" pitchFamily="49" charset="0"/>
              </a:rPr>
              <a:t>sales[5][3]</a:t>
            </a:r>
            <a:endParaRPr lang="en-IN" dirty="0"/>
          </a:p>
        </p:txBody>
      </p:sp>
      <p:pic>
        <p:nvPicPr>
          <p:cNvPr id="7170" name="Content Placeholder 3" descr="An example to access a component in a two-dimensional array. A table labeled sales has 5 columns and 10 rows. From left to right, the column headers are left bracket 0 right bracket, left bracket 1 right bracket, left bracket 2 right bracket, left bracket 3 right bracket, left bracket 4 right bracket. From top to bottom, the row headers are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 A value 25.75 is stored in sales left bracket 5 right bracket¸ left bracket 3 right bracke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1132089" y="2189325"/>
            <a:ext cx="6913160" cy="30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39306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Two-Dimensional Array Initialization During Declaration</a:t>
            </a:r>
            <a:endParaRPr lang="en-IN" dirty="0">
              <a:latin typeface="+mn-lt"/>
            </a:endParaRPr>
          </a:p>
        </p:txBody>
      </p:sp>
      <p:sp>
        <p:nvSpPr>
          <p:cNvPr id="3" name="Content Placeholder 2"/>
          <p:cNvSpPr>
            <a:spLocks noGrp="1"/>
          </p:cNvSpPr>
          <p:nvPr>
            <p:ph idx="1"/>
          </p:nvPr>
        </p:nvSpPr>
        <p:spPr>
          <a:xfrm>
            <a:off x="365125" y="1538818"/>
            <a:ext cx="8415338" cy="1758943"/>
          </a:xfrm>
        </p:spPr>
        <p:txBody>
          <a:bodyPr/>
          <a:lstStyle/>
          <a:p>
            <a:r>
              <a:rPr lang="en-US" altLang="en-US" dirty="0"/>
              <a:t>Two-dimensional arrays can be initialized when they are declared</a:t>
            </a:r>
          </a:p>
          <a:p>
            <a:pPr lvl="1"/>
            <a:r>
              <a:rPr lang="en-US" altLang="en-US" dirty="0"/>
              <a:t>Elements of each row are enclosed within braces and separated by commas</a:t>
            </a:r>
          </a:p>
          <a:p>
            <a:pPr lvl="1"/>
            <a:r>
              <a:rPr lang="en-US" altLang="en-US" dirty="0"/>
              <a:t>All rows are enclosed within braces</a:t>
            </a:r>
          </a:p>
          <a:p>
            <a:pPr lvl="1"/>
            <a:r>
              <a:rPr lang="en-US" altLang="en-US" dirty="0"/>
              <a:t>For number arrays, unspecified elements are set to </a:t>
            </a:r>
            <a:r>
              <a:rPr lang="en-US" altLang="en-US" b="1" dirty="0">
                <a:latin typeface="Courier New" panose="02070309020205020404" pitchFamily="49" charset="0"/>
                <a:cs typeface="Courier New" panose="02070309020205020404" pitchFamily="49" charset="0"/>
              </a:rPr>
              <a:t>0</a:t>
            </a:r>
          </a:p>
          <a:p>
            <a:r>
              <a:rPr lang="en-US" altLang="en-US" dirty="0"/>
              <a:t>An example of two-dimensional array initialization is shown below:</a:t>
            </a:r>
            <a:endParaRPr lang="en-IN" dirty="0"/>
          </a:p>
        </p:txBody>
      </p:sp>
      <p:sp>
        <p:nvSpPr>
          <p:cNvPr id="4" name="Content Placeholder 3"/>
          <p:cNvSpPr>
            <a:spLocks noGrp="1"/>
          </p:cNvSpPr>
          <p:nvPr>
            <p:ph idx="11"/>
          </p:nvPr>
        </p:nvSpPr>
        <p:spPr>
          <a:xfrm>
            <a:off x="355600" y="3403600"/>
            <a:ext cx="8415338" cy="1107996"/>
          </a:xfrm>
        </p:spPr>
        <p:txBody>
          <a:bodyPr/>
          <a:lstStyle/>
          <a:p>
            <a:pPr marL="228600" lvl="1" indent="0">
              <a:lnSpc>
                <a:spcPct val="100000"/>
              </a:lnSpc>
              <a:buNone/>
            </a:pPr>
            <a:r>
              <a:rPr lang="en-US" b="1" dirty="0" err="1">
                <a:solidFill>
                  <a:srgbClr val="0070C0"/>
                </a:solidFill>
                <a:latin typeface="Courier New" panose="02070309020205020404" pitchFamily="49" charset="0"/>
                <a:cs typeface="Courier New" panose="02070309020205020404" pitchFamily="49" charset="0"/>
              </a:rPr>
              <a:t>int</a:t>
            </a:r>
            <a:r>
              <a:rPr lang="en-US" b="1" dirty="0">
                <a:solidFill>
                  <a:srgbClr val="0070C0"/>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board[4][3] = {{2, 3, 1},</a:t>
            </a:r>
          </a:p>
          <a:p>
            <a:pPr marL="228600" lvl="1" indent="0">
              <a:lnSpc>
                <a:spcPct val="100000"/>
              </a:lnSpc>
              <a:spcBef>
                <a:spcPts val="0"/>
              </a:spcBef>
              <a:buNone/>
            </a:pPr>
            <a:r>
              <a:rPr lang="en-US" b="1" dirty="0">
                <a:latin typeface="Courier New" panose="02070309020205020404" pitchFamily="49" charset="0"/>
                <a:cs typeface="Courier New" panose="02070309020205020404" pitchFamily="49" charset="0"/>
              </a:rPr>
              <a:t>                   {15, 25, 13},</a:t>
            </a:r>
          </a:p>
          <a:p>
            <a:pPr marL="228600" lvl="1" indent="0">
              <a:lnSpc>
                <a:spcPct val="100000"/>
              </a:lnSpc>
              <a:spcBef>
                <a:spcPts val="0"/>
              </a:spcBef>
              <a:buNone/>
            </a:pPr>
            <a:r>
              <a:rPr lang="en-US" b="1" dirty="0">
                <a:latin typeface="Courier New" panose="02070309020205020404" pitchFamily="49" charset="0"/>
                <a:cs typeface="Courier New" panose="02070309020205020404" pitchFamily="49" charset="0"/>
              </a:rPr>
              <a:t>                   {20, 4, 7},</a:t>
            </a:r>
          </a:p>
          <a:p>
            <a:pPr marL="228600" lvl="1" indent="0">
              <a:lnSpc>
                <a:spcPct val="100000"/>
              </a:lnSpc>
              <a:spcBef>
                <a:spcPts val="0"/>
              </a:spcBef>
              <a:buNone/>
            </a:pPr>
            <a:r>
              <a:rPr lang="en-US" b="1" dirty="0">
                <a:latin typeface="Courier New" panose="02070309020205020404" pitchFamily="49" charset="0"/>
                <a:cs typeface="Courier New" panose="02070309020205020404" pitchFamily="49" charset="0"/>
              </a:rPr>
              <a:t>                   {11, 18, 14}};</a:t>
            </a:r>
            <a:endParaRPr lang="en-IN" dirty="0"/>
          </a:p>
        </p:txBody>
      </p:sp>
    </p:spTree>
    <p:extLst>
      <p:ext uri="{BB962C8B-B14F-4D97-AF65-F5344CB8AC3E}">
        <p14:creationId xmlns:p14="http://schemas.microsoft.com/office/powerpoint/2010/main" val="32071958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Two-Dimensional Arrays and Enumeration Types</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latin typeface="Calibri" pitchFamily="34" charset="0"/>
              </a:rPr>
              <a:t>Enumeration types can be used for array indices</a:t>
            </a:r>
            <a:endParaRPr lang="en-IN" dirty="0"/>
          </a:p>
        </p:txBody>
      </p:sp>
      <p:sp>
        <p:nvSpPr>
          <p:cNvPr id="4" name="Content Placeholder 3"/>
          <p:cNvSpPr>
            <a:spLocks noGrp="1"/>
          </p:cNvSpPr>
          <p:nvPr>
            <p:ph idx="11"/>
          </p:nvPr>
        </p:nvSpPr>
        <p:spPr>
          <a:xfrm>
            <a:off x="381000" y="1952549"/>
            <a:ext cx="8415338" cy="1384995"/>
          </a:xfrm>
        </p:spPr>
        <p:txBody>
          <a:bodyPr/>
          <a:lstStyle/>
          <a:p>
            <a:pPr marL="228600" lvl="1" indent="0">
              <a:lnSpc>
                <a:spcPct val="100000"/>
              </a:lnSpc>
              <a:buNone/>
            </a:pP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NUMBER_OF_ROWS = 6;</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NUMBER_OF_COLUMNS = 5;</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enum</a:t>
            </a:r>
            <a:r>
              <a:rPr lang="en-US" b="1" dirty="0">
                <a:solidFill>
                  <a:srgbClr val="0070C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carType</a:t>
            </a:r>
            <a:r>
              <a:rPr lang="en-US" b="1" dirty="0">
                <a:latin typeface="Courier New" panose="02070309020205020404" pitchFamily="49" charset="0"/>
                <a:cs typeface="Courier New" panose="02070309020205020404" pitchFamily="49" charset="0"/>
              </a:rPr>
              <a:t> {GM, FORD, TOYOTA, BMW, NISSAN, VOLVO};</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enum</a:t>
            </a:r>
            <a:r>
              <a:rPr lang="en-US" b="1" dirty="0">
                <a:solidFill>
                  <a:srgbClr val="0070C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colorType</a:t>
            </a:r>
            <a:r>
              <a:rPr lang="en-US" b="1" dirty="0">
                <a:latin typeface="Courier New" panose="02070309020205020404" pitchFamily="49" charset="0"/>
                <a:cs typeface="Courier New" panose="02070309020205020404" pitchFamily="49" charset="0"/>
              </a:rPr>
              <a:t> {RED, BROWN, BLACK, WHITE, GRAY};</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int</a:t>
            </a:r>
            <a:r>
              <a:rPr lang="en-US" b="1" dirty="0">
                <a:solidFill>
                  <a:srgbClr val="0070C0"/>
                </a:solidFill>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inStock</a:t>
            </a:r>
            <a:r>
              <a:rPr lang="en-US" b="1" dirty="0">
                <a:latin typeface="Courier New" panose="02070309020205020404" pitchFamily="49" charset="0"/>
                <a:cs typeface="Courier New" panose="02070309020205020404" pitchFamily="49" charset="0"/>
              </a:rPr>
              <a:t>[NUMBER_OF_ROWS][NUMBER_OF_COLUMNS];</a:t>
            </a:r>
            <a:endParaRPr lang="en-IN" dirty="0"/>
          </a:p>
        </p:txBody>
      </p:sp>
    </p:spTree>
    <p:extLst>
      <p:ext uri="{BB962C8B-B14F-4D97-AF65-F5344CB8AC3E}">
        <p14:creationId xmlns:p14="http://schemas.microsoft.com/office/powerpoint/2010/main" val="33789525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r>
              <a:rPr lang="en-US" altLang="en-US" dirty="0">
                <a:latin typeface="+mn-lt"/>
              </a:rPr>
              <a:t>Processing Two-Dimensional Arrays</a:t>
            </a:r>
          </a:p>
        </p:txBody>
      </p:sp>
      <p:sp>
        <p:nvSpPr>
          <p:cNvPr id="44035" name="Rectangle 5"/>
          <p:cNvSpPr>
            <a:spLocks noGrp="1" noChangeArrowheads="1"/>
          </p:cNvSpPr>
          <p:nvPr>
            <p:ph idx="1"/>
          </p:nvPr>
        </p:nvSpPr>
        <p:spPr>
          <a:xfrm>
            <a:off x="365125" y="1538818"/>
            <a:ext cx="8415338" cy="2731517"/>
          </a:xfrm>
        </p:spPr>
        <p:txBody>
          <a:bodyPr/>
          <a:lstStyle/>
          <a:p>
            <a:r>
              <a:rPr lang="en-US" altLang="en-US" dirty="0"/>
              <a:t>Ways to process a two-dimensional array:</a:t>
            </a:r>
          </a:p>
          <a:p>
            <a:pPr lvl="1"/>
            <a:r>
              <a:rPr lang="en-US" altLang="en-US" dirty="0"/>
              <a:t>Process a single element</a:t>
            </a:r>
          </a:p>
          <a:p>
            <a:pPr lvl="1"/>
            <a:r>
              <a:rPr lang="en-US" altLang="en-US" dirty="0"/>
              <a:t>Process the entire array</a:t>
            </a:r>
          </a:p>
          <a:p>
            <a:pPr lvl="1"/>
            <a:r>
              <a:rPr lang="en-US" altLang="en-US" dirty="0"/>
              <a:t>Process a single row at a time, called </a:t>
            </a:r>
            <a:r>
              <a:rPr lang="en-US" altLang="en-US" u="sng" dirty="0"/>
              <a:t>row processing</a:t>
            </a:r>
            <a:endParaRPr lang="en-US" altLang="en-US" dirty="0"/>
          </a:p>
          <a:p>
            <a:pPr lvl="1"/>
            <a:r>
              <a:rPr lang="en-US" altLang="en-US" dirty="0"/>
              <a:t>Process a single column at a time, called </a:t>
            </a:r>
            <a:r>
              <a:rPr lang="en-US" altLang="en-US" u="sng" dirty="0"/>
              <a:t>column processing</a:t>
            </a:r>
            <a:endParaRPr lang="en-US" altLang="en-US" dirty="0"/>
          </a:p>
          <a:p>
            <a:r>
              <a:rPr lang="en-US" altLang="en-US" dirty="0"/>
              <a:t>Each row and each column of a two-dimensional array is a one-dimensional array</a:t>
            </a:r>
          </a:p>
          <a:p>
            <a:pPr lvl="1"/>
            <a:r>
              <a:rPr lang="en-US" altLang="en-US" dirty="0"/>
              <a:t>To process, use algorithms similar to processing one-dimensional arrays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Initialization</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dirty="0"/>
              <a:t>An example initializing row number </a:t>
            </a:r>
            <a:r>
              <a:rPr lang="en-US" altLang="en-US" b="1" dirty="0">
                <a:latin typeface="Courier New" panose="02070309020205020404" pitchFamily="49" charset="0"/>
                <a:cs typeface="Courier New" panose="02070309020205020404" pitchFamily="49" charset="0"/>
              </a:rPr>
              <a:t>4</a:t>
            </a:r>
            <a:r>
              <a:rPr lang="en-US" altLang="en-US" dirty="0"/>
              <a:t> (fifth row) to </a:t>
            </a:r>
            <a:r>
              <a:rPr lang="en-US" altLang="en-US" b="1" dirty="0">
                <a:latin typeface="Courier New" panose="02070309020205020404" pitchFamily="49" charset="0"/>
                <a:cs typeface="Courier New" panose="02070309020205020404" pitchFamily="49" charset="0"/>
              </a:rPr>
              <a:t>0</a:t>
            </a:r>
            <a:r>
              <a:rPr lang="en-US" altLang="en-US" dirty="0"/>
              <a:t>:</a:t>
            </a:r>
            <a:endParaRPr lang="en-IN" dirty="0"/>
          </a:p>
        </p:txBody>
      </p:sp>
      <p:pic>
        <p:nvPicPr>
          <p:cNvPr id="9" name="Content Placeholder 8" descr="Program code. In the code, the words in the variable names are merged. Line 1. row, equals, 4, semi-colon. Line 2. for, left parenthesis, col, equals, 0, semi-colon, col, less than, NUMBER, underscore, OF, underscore, COLUMNS, semi-colon, col, plus, plus, right parenthesis. Line 3. Indented once, matrix, left bracket, row, right bracket, left bracket, col, right bracket, equals, 0, semi-colon.">
            <a:extLst>
              <a:ext uri="{FF2B5EF4-FFF2-40B4-BE49-F238E27FC236}">
                <a16:creationId xmlns:a16="http://schemas.microsoft.com/office/drawing/2014/main" id="{7BCA2CB0-9071-4BE3-923B-9AA6D9D579F0}"/>
              </a:ext>
            </a:extLst>
          </p:cNvPr>
          <p:cNvPicPr>
            <a:picLocks noGrp="1" noChangeAspect="1"/>
          </p:cNvPicPr>
          <p:nvPr>
            <p:ph idx="11"/>
          </p:nvPr>
        </p:nvPicPr>
        <p:blipFill>
          <a:blip r:embed="rId2"/>
          <a:stretch>
            <a:fillRect/>
          </a:stretch>
        </p:blipFill>
        <p:spPr>
          <a:xfrm>
            <a:off x="609600" y="1901728"/>
            <a:ext cx="5312357" cy="866914"/>
          </a:xfrm>
        </p:spPr>
      </p:pic>
      <p:sp>
        <p:nvSpPr>
          <p:cNvPr id="6" name="Content Placeholder 5"/>
          <p:cNvSpPr>
            <a:spLocks noGrp="1"/>
          </p:cNvSpPr>
          <p:nvPr>
            <p:ph idx="12"/>
          </p:nvPr>
        </p:nvSpPr>
        <p:spPr>
          <a:xfrm>
            <a:off x="381000" y="2895600"/>
            <a:ext cx="8415338" cy="296235"/>
          </a:xfrm>
        </p:spPr>
        <p:txBody>
          <a:bodyPr/>
          <a:lstStyle/>
          <a:p>
            <a:r>
              <a:rPr lang="en-US" altLang="en-US" dirty="0"/>
              <a:t>An example initializing the entire matrix to </a:t>
            </a:r>
            <a:r>
              <a:rPr lang="en-US" altLang="en-US" b="1" dirty="0">
                <a:latin typeface="Courier New" panose="02070309020205020404" pitchFamily="49" charset="0"/>
                <a:cs typeface="Courier New" panose="02070309020205020404" pitchFamily="49" charset="0"/>
              </a:rPr>
              <a:t>0</a:t>
            </a:r>
            <a:endParaRPr lang="en-IN" dirty="0"/>
          </a:p>
        </p:txBody>
      </p:sp>
      <p:pic>
        <p:nvPicPr>
          <p:cNvPr id="11" name="Content Placeholder 10" descr="Program code. In the code, the words in the variable names are merged. Line 1. for, left parenthesis, row, equals, 0, semi-colon, row, less than, NUMBER, underscore, OF, underscore, ROWS, semi-colon, row, plus, plus, right parenthesis. Line 2. Indented once, for, left parenthesis, col, equals, 0, semi-colon, col, less than, NUMBER, underscore, OF, underscore, COLUMNS, semi-colon, col, plus, plus, right parenthesis. Line 3. Indented twice, matrix, left bracket, row, right bracket, left bracket, col, right bracket, equals, 0, semi-colon.">
            <a:extLst>
              <a:ext uri="{FF2B5EF4-FFF2-40B4-BE49-F238E27FC236}">
                <a16:creationId xmlns:a16="http://schemas.microsoft.com/office/drawing/2014/main" id="{2690EF16-8108-4047-8422-A428B9D14D63}"/>
              </a:ext>
            </a:extLst>
          </p:cNvPr>
          <p:cNvPicPr>
            <a:picLocks noGrp="1" noChangeAspect="1"/>
          </p:cNvPicPr>
          <p:nvPr>
            <p:ph idx="13"/>
          </p:nvPr>
        </p:nvPicPr>
        <p:blipFill>
          <a:blip r:embed="rId3"/>
          <a:stretch>
            <a:fillRect/>
          </a:stretch>
        </p:blipFill>
        <p:spPr>
          <a:xfrm>
            <a:off x="609600" y="3464278"/>
            <a:ext cx="5241796" cy="788104"/>
          </a:xfrm>
        </p:spPr>
      </p:pic>
    </p:spTree>
    <p:extLst>
      <p:ext uri="{BB962C8B-B14F-4D97-AF65-F5344CB8AC3E}">
        <p14:creationId xmlns:p14="http://schemas.microsoft.com/office/powerpoint/2010/main" val="1849515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Print</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Use a nested loop to output the components of a two dimensional array</a:t>
            </a:r>
            <a:endParaRPr lang="en-IN" dirty="0"/>
          </a:p>
        </p:txBody>
      </p:sp>
      <p:pic>
        <p:nvPicPr>
          <p:cNvPr id="7" name="Content Placeholder 6" descr="Program code. In the code, the words in the variable names are merged. Line 1. for, left parenthesis, row, equals, 0, semi-colon, row, less than, NUMBER, underscore, OF, underscore, ROWS, semi-colon, row, plus, plus, right parenthesis. Line 2. Indented once, left parenthesis, col, equals, 0, semi-colon, col, less than, NUMBER, underscore, OF, underscore, COLUMNS, semi-colon, col, plus, plus, right parenthesis. Line 3. Indented twice, cout, less than, less than, setw, left parenthesis, 5, right parenthesis, less than, less than, matrix, left bracket, row, right bracket, left bracket, col, right bracket, less than, less than, left double quotation mark, right double quotation mark, semi-colon. Line 4. Indented once, cout, less than, less than, end 1, semi-colon.">
            <a:extLst>
              <a:ext uri="{FF2B5EF4-FFF2-40B4-BE49-F238E27FC236}">
                <a16:creationId xmlns:a16="http://schemas.microsoft.com/office/drawing/2014/main" id="{0BD63157-8BEC-4E8D-8D4E-2EE48F5E862D}"/>
              </a:ext>
            </a:extLst>
          </p:cNvPr>
          <p:cNvPicPr>
            <a:picLocks noGrp="1" noChangeAspect="1"/>
          </p:cNvPicPr>
          <p:nvPr>
            <p:ph idx="11"/>
          </p:nvPr>
        </p:nvPicPr>
        <p:blipFill>
          <a:blip r:embed="rId2"/>
          <a:stretch>
            <a:fillRect/>
          </a:stretch>
        </p:blipFill>
        <p:spPr>
          <a:xfrm>
            <a:off x="533400" y="2159751"/>
            <a:ext cx="6948688" cy="1269249"/>
          </a:xfrm>
        </p:spPr>
      </p:pic>
    </p:spTree>
    <p:extLst>
      <p:ext uri="{BB962C8B-B14F-4D97-AF65-F5344CB8AC3E}">
        <p14:creationId xmlns:p14="http://schemas.microsoft.com/office/powerpoint/2010/main" val="13504897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Input</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dirty="0"/>
              <a:t>An example of adding input to row number </a:t>
            </a:r>
            <a:r>
              <a:rPr lang="en-US" altLang="en-US" b="1" dirty="0">
                <a:latin typeface="Courier New" panose="02070309020205020404" pitchFamily="49" charset="0"/>
                <a:cs typeface="Courier New" panose="02070309020205020404" pitchFamily="49" charset="0"/>
              </a:rPr>
              <a:t>4</a:t>
            </a:r>
            <a:r>
              <a:rPr lang="en-US" altLang="en-US" dirty="0"/>
              <a:t> (fifth row):</a:t>
            </a:r>
            <a:endParaRPr lang="en-IN" dirty="0"/>
          </a:p>
        </p:txBody>
      </p:sp>
      <p:pic>
        <p:nvPicPr>
          <p:cNvPr id="9" name="Content Placeholder 8" descr="Program code. In the code, the words in the variable names are merged. Line 1. row, equals, 4, semi-colon. Line 2. for, left parenthesis, col, equals, 0, semi-colon, col, less than, NUMBER, underscore, OF, underscore, COLUMNS, semi-colon, col, plus, plus, right parenthesis. Line 3. Indented once, cin, greater than, greater than, matrix, left bracket, row, right bracket, left bracket, col, right bracket, semi-colon.">
            <a:extLst>
              <a:ext uri="{FF2B5EF4-FFF2-40B4-BE49-F238E27FC236}">
                <a16:creationId xmlns:a16="http://schemas.microsoft.com/office/drawing/2014/main" id="{1E8FE116-C895-409A-9E94-FE1B2C661D4D}"/>
              </a:ext>
            </a:extLst>
          </p:cNvPr>
          <p:cNvPicPr>
            <a:picLocks noGrp="1" noChangeAspect="1"/>
          </p:cNvPicPr>
          <p:nvPr>
            <p:ph idx="11"/>
          </p:nvPr>
        </p:nvPicPr>
        <p:blipFill>
          <a:blip r:embed="rId2"/>
          <a:stretch>
            <a:fillRect/>
          </a:stretch>
        </p:blipFill>
        <p:spPr>
          <a:xfrm>
            <a:off x="609600" y="1947333"/>
            <a:ext cx="5843593" cy="953605"/>
          </a:xfrm>
        </p:spPr>
      </p:pic>
      <p:sp>
        <p:nvSpPr>
          <p:cNvPr id="6" name="Content Placeholder 5"/>
          <p:cNvSpPr>
            <a:spLocks noGrp="1"/>
          </p:cNvSpPr>
          <p:nvPr>
            <p:ph idx="12"/>
          </p:nvPr>
        </p:nvSpPr>
        <p:spPr>
          <a:xfrm>
            <a:off x="381000" y="2971800"/>
            <a:ext cx="8415338" cy="292388"/>
          </a:xfrm>
        </p:spPr>
        <p:txBody>
          <a:bodyPr/>
          <a:lstStyle/>
          <a:p>
            <a:r>
              <a:rPr lang="en-US" altLang="en-US" dirty="0"/>
              <a:t>An example of adding input to each component of matrix:</a:t>
            </a:r>
            <a:endParaRPr lang="en-IN" dirty="0"/>
          </a:p>
        </p:txBody>
      </p:sp>
      <p:pic>
        <p:nvPicPr>
          <p:cNvPr id="11" name="Content Placeholder 10" descr="Program code. In the code, the words in the variable names are merged. Line 1. for, left parenthesis, row, equals, 0, semi-colon, row, less than, NUMBER, underscore, OF, underscore, ROWS, semi-colon, row, plus, plus, right parenthesis. Line 2. Indented once, for, left parenthesis, col, equals, 0, semi-colon, col, less than, NUMBER, underscore, OF, underscore, COLUMNS, semi-colon, col, plus, plus, right parenthesis. Line 3. Indented twice, cin, greater than, greater than, matrix, left bracket, row, right bracket, left bracket, col, right bracket, semi-colon.">
            <a:extLst>
              <a:ext uri="{FF2B5EF4-FFF2-40B4-BE49-F238E27FC236}">
                <a16:creationId xmlns:a16="http://schemas.microsoft.com/office/drawing/2014/main" id="{1AD9E7CE-25D8-470F-AA08-D4078A92D70F}"/>
              </a:ext>
            </a:extLst>
          </p:cNvPr>
          <p:cNvPicPr>
            <a:picLocks noGrp="1" noChangeAspect="1"/>
          </p:cNvPicPr>
          <p:nvPr>
            <p:ph idx="13"/>
          </p:nvPr>
        </p:nvPicPr>
        <p:blipFill>
          <a:blip r:embed="rId3"/>
          <a:stretch>
            <a:fillRect/>
          </a:stretch>
        </p:blipFill>
        <p:spPr>
          <a:xfrm>
            <a:off x="575733" y="3429000"/>
            <a:ext cx="5765976" cy="866914"/>
          </a:xfrm>
        </p:spPr>
      </p:pic>
    </p:spTree>
    <p:extLst>
      <p:ext uri="{BB962C8B-B14F-4D97-AF65-F5344CB8AC3E}">
        <p14:creationId xmlns:p14="http://schemas.microsoft.com/office/powerpoint/2010/main" val="31859636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Sum by Row</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dirty="0"/>
              <a:t>The following example shows how to find the sum of row number </a:t>
            </a:r>
            <a:r>
              <a:rPr lang="en-US" altLang="en-US" b="1" dirty="0">
                <a:latin typeface="Courier New" panose="02070309020205020404" pitchFamily="49" charset="0"/>
                <a:cs typeface="Courier New" panose="02070309020205020404" pitchFamily="49" charset="0"/>
              </a:rPr>
              <a:t>4</a:t>
            </a:r>
            <a:r>
              <a:rPr lang="en-US" altLang="en-US" dirty="0"/>
              <a:t>:</a:t>
            </a:r>
            <a:endParaRPr lang="en-IN" dirty="0"/>
          </a:p>
        </p:txBody>
      </p:sp>
      <p:pic>
        <p:nvPicPr>
          <p:cNvPr id="7" name="Content Placeholder 6" descr="Program code. In the code, the words in the variable names are merged. Line 1. sum, equals, 0, semi-colon. Line 2. row, equals, 4, semi-colon. Line 3. for, left parenthesis, col, equals, 0, semi-colon, col, less than, NUMBER, underscore, OF, underscore, COLUMNS, semi-colon, col, plus, plus, right parenthesis. Line 4. Indented once, sum, equals, sum, plus, matrix, left bracket, row, right bracket, left bracket, col, right bracket, semi-colon.">
            <a:extLst>
              <a:ext uri="{FF2B5EF4-FFF2-40B4-BE49-F238E27FC236}">
                <a16:creationId xmlns:a16="http://schemas.microsoft.com/office/drawing/2014/main" id="{FE0AC5DA-7753-4A15-B860-C17267EDACD9}"/>
              </a:ext>
            </a:extLst>
          </p:cNvPr>
          <p:cNvPicPr>
            <a:picLocks noGrp="1" noChangeAspect="1"/>
          </p:cNvPicPr>
          <p:nvPr>
            <p:ph idx="11"/>
          </p:nvPr>
        </p:nvPicPr>
        <p:blipFill>
          <a:blip r:embed="rId2"/>
          <a:stretch>
            <a:fillRect/>
          </a:stretch>
        </p:blipFill>
        <p:spPr>
          <a:xfrm>
            <a:off x="533400" y="2151284"/>
            <a:ext cx="6164903" cy="1269249"/>
          </a:xfrm>
        </p:spPr>
      </p:pic>
    </p:spTree>
    <p:extLst>
      <p:ext uri="{BB962C8B-B14F-4D97-AF65-F5344CB8AC3E}">
        <p14:creationId xmlns:p14="http://schemas.microsoft.com/office/powerpoint/2010/main" val="2948586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Sum by Column</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The following example illustrates finding the sum of each individual column:</a:t>
            </a:r>
            <a:endParaRPr lang="en-IN" dirty="0"/>
          </a:p>
        </p:txBody>
      </p:sp>
      <p:pic>
        <p:nvPicPr>
          <p:cNvPr id="8" name="Content Placeholder 7" descr="Program code. In the code, the words in the variable names are merged. Line 1. forward slash, forward slash, sum of each individual row. Line 2. for, left parenthesis, row, equals, 0, semi-colon, row, less than, NUMBER, underscore, OF, underscore, ROWS, semi-colon, row, plus, plus, right parenthesis. Line 3. left brace. Line 4. Indented once, sum, equals, 0, semi-colon. Line 5. Indented once, left parenthesis, c o l, equals, 0, semi-colon, c o l, less than, NUMBER, underscore, OF, underscore, COLUMNS, semi-colon, c o l, plus, plus, right parenthesis. Line 6. Indented twice, sum, equals, sum, plus, matrix, left bracket, row, right bracket, left bracket, c o l, right bracket, semi-colon. Line 7. Indented once, cout, less than, less than, left double quotation mark, sum of row, right double quotation mark, less than, less than, row, plus, 1, less than, less than, left double quotation mark, equals, right double quotation mark, less than, less than, sum, less than, less than, end 1, semi-colon. Line 8. right brace.">
            <a:extLst>
              <a:ext uri="{FF2B5EF4-FFF2-40B4-BE49-F238E27FC236}">
                <a16:creationId xmlns:a16="http://schemas.microsoft.com/office/drawing/2014/main" id="{B493A67C-26F2-4C1D-A1E2-D9F0F44AB660}"/>
              </a:ext>
            </a:extLst>
          </p:cNvPr>
          <p:cNvPicPr>
            <a:picLocks noGrp="1" noChangeAspect="1"/>
          </p:cNvPicPr>
          <p:nvPr>
            <p:ph idx="11"/>
          </p:nvPr>
        </p:nvPicPr>
        <p:blipFill>
          <a:blip r:embed="rId2"/>
          <a:stretch>
            <a:fillRect/>
          </a:stretch>
        </p:blipFill>
        <p:spPr>
          <a:xfrm>
            <a:off x="364331" y="1981200"/>
            <a:ext cx="8415338" cy="2628303"/>
          </a:xfrm>
          <a:prstGeom prst="rect">
            <a:avLst/>
          </a:prstGeom>
        </p:spPr>
      </p:pic>
    </p:spTree>
    <p:extLst>
      <p:ext uri="{BB962C8B-B14F-4D97-AF65-F5344CB8AC3E}">
        <p14:creationId xmlns:p14="http://schemas.microsoft.com/office/powerpoint/2010/main" val="933347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Largest Element in Each Row and Each Column</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The following example finds the largest element in each row:</a:t>
            </a:r>
            <a:endParaRPr lang="en-IN" dirty="0"/>
          </a:p>
        </p:txBody>
      </p:sp>
      <p:pic>
        <p:nvPicPr>
          <p:cNvPr id="8" name="Content Placeholder 7" descr="Program code. In the code, the words in the variable names are merged. Line 1. forward slash, forward slash, Largest element in each row. Line 2. for, left parenthesis, row, equals, 0, semi-colon, row, less than, NUMBER, underscore, OF, underscore, ROWS, semi-colon, row, plus, plus, right parenthesis. Line 3. left brace. Line 4. Indented once, largest, equals, matrix, left bracket, row, right bracket, left bracket, 0, right bracket, semi-colon, forward slash, forward slash, Assume the first element. Line 5. Indented more than three times, forward slash, forward slash, of the row is the largest, period. Line 6. Indented once, for, left parenthesis, c o l, equals, 1, semi-colon, c o l, less than, NUMBER, underscore, OF, underscore, COLUMNS, semi-colon, c o l, plus, plus, right parenthesis. Line 7. Indented twice, if, left parenthesis, matrix, left bracket, row, right bracket, left bracket, c o l, right bracket, greater than, largest, right parenthesis. Line 8. Indented thrice, largest, equals, matrix, left bracket, row, right bracket, left bracket, c o l, right bracket, semi-colon. Line 9. Indented once, less than, less than, left double quotation mark, The largest element in row, right double quotation mark,  less than, less than, row, plus 1. Line 10. Indented thrice, less than, less than,  left double quotation mark, equals, right double quotation mark, less than, less than, largest, less than, less than, end 1, semi-colon. Line 11. right brace.">
            <a:extLst>
              <a:ext uri="{FF2B5EF4-FFF2-40B4-BE49-F238E27FC236}">
                <a16:creationId xmlns:a16="http://schemas.microsoft.com/office/drawing/2014/main" id="{DF275194-B92B-4EEE-9797-9F9C895520F6}"/>
              </a:ext>
            </a:extLst>
          </p:cNvPr>
          <p:cNvPicPr>
            <a:picLocks noGrp="1" noChangeAspect="1"/>
          </p:cNvPicPr>
          <p:nvPr>
            <p:ph idx="11"/>
          </p:nvPr>
        </p:nvPicPr>
        <p:blipFill>
          <a:blip r:embed="rId2"/>
          <a:stretch>
            <a:fillRect/>
          </a:stretch>
        </p:blipFill>
        <p:spPr>
          <a:xfrm>
            <a:off x="411567" y="1981200"/>
            <a:ext cx="7282580" cy="3124200"/>
          </a:xfrm>
          <a:prstGeom prst="rect">
            <a:avLst/>
          </a:prstGeom>
        </p:spPr>
      </p:pic>
    </p:spTree>
    <p:extLst>
      <p:ext uri="{BB962C8B-B14F-4D97-AF65-F5344CB8AC3E}">
        <p14:creationId xmlns:p14="http://schemas.microsoft.com/office/powerpoint/2010/main" val="3131961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Arrays</a:t>
            </a:r>
            <a:endParaRPr lang="en-IN" dirty="0">
              <a:latin typeface="+mn-lt"/>
            </a:endParaRPr>
          </a:p>
        </p:txBody>
      </p:sp>
      <p:sp>
        <p:nvSpPr>
          <p:cNvPr id="3" name="Content Placeholder 2"/>
          <p:cNvSpPr>
            <a:spLocks noGrp="1"/>
          </p:cNvSpPr>
          <p:nvPr>
            <p:ph idx="1"/>
          </p:nvPr>
        </p:nvSpPr>
        <p:spPr>
          <a:xfrm>
            <a:off x="365125" y="1538818"/>
            <a:ext cx="8415338" cy="1184940"/>
          </a:xfrm>
        </p:spPr>
        <p:txBody>
          <a:bodyPr/>
          <a:lstStyle/>
          <a:p>
            <a:r>
              <a:rPr lang="en-US" altLang="en-US" u="sng" dirty="0"/>
              <a:t>Array</a:t>
            </a:r>
            <a:r>
              <a:rPr lang="en-US" altLang="en-US" dirty="0"/>
              <a:t>: a collection of a fixed number of components, all of the same data type</a:t>
            </a:r>
          </a:p>
          <a:p>
            <a:r>
              <a:rPr lang="en-US" altLang="en-US" u="sng" dirty="0"/>
              <a:t>One-dimensional array</a:t>
            </a:r>
            <a:r>
              <a:rPr lang="en-US" altLang="en-US" dirty="0"/>
              <a:t>: components are arranged in a list form</a:t>
            </a:r>
          </a:p>
          <a:p>
            <a:r>
              <a:rPr lang="en-US" altLang="en-US" dirty="0"/>
              <a:t>Syntax for declaring a one-dimensional array</a:t>
            </a:r>
            <a:endParaRPr lang="en-IN" dirty="0"/>
          </a:p>
        </p:txBody>
      </p:sp>
      <p:pic>
        <p:nvPicPr>
          <p:cNvPr id="1026" name="Content Placeholder 3" descr="dataType arrayName[intExp];"/>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2819400"/>
            <a:ext cx="3737172" cy="493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467100"/>
            <a:ext cx="8415338" cy="296235"/>
          </a:xfrm>
        </p:spPr>
        <p:txBody>
          <a:bodyPr/>
          <a:lstStyle/>
          <a:p>
            <a:r>
              <a:rPr lang="en-US" altLang="en-US" b="1" dirty="0" err="1">
                <a:latin typeface="Courier New" pitchFamily="49" charset="0"/>
                <a:cs typeface="Courier New" pitchFamily="49" charset="0"/>
              </a:rPr>
              <a:t>intExp</a:t>
            </a:r>
            <a:r>
              <a:rPr lang="en-US" altLang="en-US" dirty="0">
                <a:cs typeface="Courier New" pitchFamily="49" charset="0"/>
              </a:rPr>
              <a:t>:</a:t>
            </a:r>
            <a:r>
              <a:rPr lang="en-US" altLang="en-US" dirty="0"/>
              <a:t> any constant expression that evaluates to a positive integer</a:t>
            </a:r>
            <a:endParaRPr lang="en-IN" dirty="0"/>
          </a:p>
        </p:txBody>
      </p:sp>
    </p:spTree>
    <p:extLst>
      <p:ext uri="{BB962C8B-B14F-4D97-AF65-F5344CB8AC3E}">
        <p14:creationId xmlns:p14="http://schemas.microsoft.com/office/powerpoint/2010/main" val="1656161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dirty="0">
                <a:latin typeface="+mn-lt"/>
              </a:rPr>
              <a:t>Passing Two-Dimensional Arrays as Parameters to Functions</a:t>
            </a:r>
          </a:p>
        </p:txBody>
      </p:sp>
      <p:sp>
        <p:nvSpPr>
          <p:cNvPr id="51203" name="Rectangle 3"/>
          <p:cNvSpPr>
            <a:spLocks noGrp="1" noChangeArrowheads="1"/>
          </p:cNvSpPr>
          <p:nvPr>
            <p:ph idx="1"/>
          </p:nvPr>
        </p:nvSpPr>
        <p:spPr>
          <a:xfrm>
            <a:off x="365125" y="1538818"/>
            <a:ext cx="8415338" cy="1817421"/>
          </a:xfrm>
        </p:spPr>
        <p:txBody>
          <a:bodyPr/>
          <a:lstStyle/>
          <a:p>
            <a:r>
              <a:rPr lang="en-US" altLang="en-US" dirty="0"/>
              <a:t>Two-dimensional arrays are passed by reference as parameters to a function</a:t>
            </a:r>
          </a:p>
          <a:p>
            <a:pPr lvl="1"/>
            <a:r>
              <a:rPr lang="en-US" altLang="en-US" dirty="0"/>
              <a:t>The base address is passed to the formal parameter</a:t>
            </a:r>
          </a:p>
          <a:p>
            <a:r>
              <a:rPr lang="en-US" altLang="en-US" dirty="0"/>
              <a:t>Two-dimensional arrays are stored in row </a:t>
            </a:r>
            <a:r>
              <a:rPr lang="en-US" altLang="en-US" u="sng" dirty="0"/>
              <a:t>order form</a:t>
            </a:r>
          </a:p>
          <a:p>
            <a:r>
              <a:rPr lang="en-US" altLang="en-US" dirty="0"/>
              <a:t>When declaring a two-dimensional array as a formal parameter, you can omit the size of the first dimension, but not the second</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65C6-356D-AB5E-4676-D50B6CC47781}"/>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88B4B0CD-986D-B627-9956-D25432692ECE}"/>
              </a:ext>
            </a:extLst>
          </p:cNvPr>
          <p:cNvSpPr>
            <a:spLocks noGrp="1"/>
          </p:cNvSpPr>
          <p:nvPr>
            <p:ph idx="1"/>
          </p:nvPr>
        </p:nvSpPr>
        <p:spPr>
          <a:xfrm>
            <a:off x="373062" y="1219200"/>
            <a:ext cx="8415338" cy="3480953"/>
          </a:xfrm>
        </p:spPr>
        <p:txBody>
          <a:bodyPr/>
          <a:lstStyle/>
          <a:p>
            <a:r>
              <a:rPr lang="en-US" dirty="0"/>
              <a:t>Create a 2D array to represent a seating chart in a classroom where rows represent rows of desks and columns represent seats. Write a program to allow a user to mark a seat as taken or available, and then display the updated seating chart.</a:t>
            </a:r>
          </a:p>
          <a:p>
            <a:pPr marL="0" indent="0">
              <a:buNone/>
            </a:pPr>
            <a:endParaRPr lang="en-US" dirty="0"/>
          </a:p>
          <a:p>
            <a:pPr lvl="1"/>
            <a:r>
              <a:rPr lang="en-US" dirty="0"/>
              <a:t>A seat marked as '0' means it's available.</a:t>
            </a:r>
          </a:p>
          <a:p>
            <a:pPr lvl="1"/>
            <a:r>
              <a:rPr lang="en-US" dirty="0"/>
              <a:t>A seat marked as '1' means it's taken.</a:t>
            </a:r>
          </a:p>
          <a:p>
            <a:endParaRPr lang="en-US" dirty="0"/>
          </a:p>
          <a:p>
            <a:r>
              <a:rPr lang="en-US" dirty="0"/>
              <a:t>Allow the user to mark a seat as taken by specifying the row and column. Then display the updated seating chart.</a:t>
            </a:r>
          </a:p>
        </p:txBody>
      </p:sp>
    </p:spTree>
    <p:extLst>
      <p:ext uri="{BB962C8B-B14F-4D97-AF65-F5344CB8AC3E}">
        <p14:creationId xmlns:p14="http://schemas.microsoft.com/office/powerpoint/2010/main" val="1583948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dirty="0">
                <a:latin typeface="+mn-lt"/>
              </a:rPr>
              <a:t>Arrays of Strings</a:t>
            </a:r>
          </a:p>
        </p:txBody>
      </p:sp>
      <p:sp>
        <p:nvSpPr>
          <p:cNvPr id="52227" name="Rectangle 3"/>
          <p:cNvSpPr>
            <a:spLocks noGrp="1" noChangeArrowheads="1"/>
          </p:cNvSpPr>
          <p:nvPr>
            <p:ph idx="1"/>
          </p:nvPr>
        </p:nvSpPr>
        <p:spPr>
          <a:xfrm>
            <a:off x="365125" y="1538818"/>
            <a:ext cx="8415338" cy="588623"/>
          </a:xfrm>
        </p:spPr>
        <p:txBody>
          <a:bodyPr/>
          <a:lstStyle/>
          <a:p>
            <a:r>
              <a:rPr lang="en-US" altLang="en-US" dirty="0"/>
              <a:t>Strings in C++ can be manipulated using either the data type </a:t>
            </a:r>
            <a:r>
              <a:rPr lang="en-US" altLang="en-US" b="1" dirty="0">
                <a:latin typeface="Courier New" panose="02070309020205020404" pitchFamily="49" charset="0"/>
                <a:cs typeface="Courier New" panose="02070309020205020404" pitchFamily="49" charset="0"/>
              </a:rPr>
              <a:t>string</a:t>
            </a:r>
            <a:r>
              <a:rPr lang="en-US" altLang="en-US" dirty="0"/>
              <a:t> or character arrays (</a:t>
            </a:r>
            <a:r>
              <a:rPr lang="en-US" altLang="en-US" b="1" dirty="0">
                <a:latin typeface="Courier New" panose="02070309020205020404" pitchFamily="49" charset="0"/>
                <a:cs typeface="Courier New" panose="02070309020205020404" pitchFamily="49" charset="0"/>
              </a:rPr>
              <a:t>C</a:t>
            </a:r>
            <a:r>
              <a:rPr lang="en-US" altLang="en-US" dirty="0"/>
              <a:t>-strings)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rPr>
              <a:t>Arrays of Strings and the </a:t>
            </a:r>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mn-lt"/>
              </a:rPr>
              <a:t>Type</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dirty="0"/>
              <a:t>The example below declares an array of </a:t>
            </a:r>
            <a:r>
              <a:rPr lang="en-US" altLang="en-US" b="1" dirty="0">
                <a:latin typeface="Courier New" panose="02070309020205020404" pitchFamily="49" charset="0"/>
                <a:cs typeface="Courier New" panose="02070309020205020404" pitchFamily="49" charset="0"/>
              </a:rPr>
              <a:t>100</a:t>
            </a:r>
            <a:r>
              <a:rPr lang="en-US" altLang="en-US" dirty="0"/>
              <a:t> components of type </a:t>
            </a:r>
            <a:r>
              <a:rPr lang="en-US" altLang="en-US" b="1" dirty="0">
                <a:latin typeface="Courier New" panose="02070309020205020404" pitchFamily="49" charset="0"/>
                <a:cs typeface="Courier New" panose="02070309020205020404" pitchFamily="49" charset="0"/>
              </a:rPr>
              <a:t>string</a:t>
            </a:r>
            <a:r>
              <a:rPr lang="en-US" altLang="en-US" dirty="0"/>
              <a:t>:</a:t>
            </a:r>
            <a:endParaRPr lang="en-IN" dirty="0"/>
          </a:p>
        </p:txBody>
      </p:sp>
      <p:sp>
        <p:nvSpPr>
          <p:cNvPr id="4" name="Content Placeholder 3"/>
          <p:cNvSpPr>
            <a:spLocks noGrp="1"/>
          </p:cNvSpPr>
          <p:nvPr>
            <p:ph idx="11"/>
          </p:nvPr>
        </p:nvSpPr>
        <p:spPr>
          <a:xfrm>
            <a:off x="381000" y="1981200"/>
            <a:ext cx="8415338" cy="266611"/>
          </a:xfrm>
        </p:spPr>
        <p:txBody>
          <a:bodyPr/>
          <a:lstStyle/>
          <a:p>
            <a:pPr marL="228600" lvl="1" indent="0">
              <a:buNone/>
            </a:pPr>
            <a:r>
              <a:rPr lang="en-US" altLang="en-US" b="1" dirty="0">
                <a:latin typeface="Courier New" panose="02070309020205020404" pitchFamily="49" charset="0"/>
                <a:cs typeface="Courier New" panose="02070309020205020404" pitchFamily="49" charset="0"/>
              </a:rPr>
              <a:t>string list[100];</a:t>
            </a:r>
          </a:p>
        </p:txBody>
      </p:sp>
      <p:sp>
        <p:nvSpPr>
          <p:cNvPr id="6" name="Content Placeholder 5"/>
          <p:cNvSpPr>
            <a:spLocks noGrp="1"/>
          </p:cNvSpPr>
          <p:nvPr>
            <p:ph idx="12"/>
          </p:nvPr>
        </p:nvSpPr>
        <p:spPr>
          <a:xfrm>
            <a:off x="381000" y="2397949"/>
            <a:ext cx="8415338" cy="1031051"/>
          </a:xfrm>
        </p:spPr>
        <p:txBody>
          <a:bodyPr/>
          <a:lstStyle/>
          <a:p>
            <a:r>
              <a:rPr lang="en-US" altLang="en-US" dirty="0"/>
              <a:t>Basic operations, such as assignment, comparison, and input/output, can be performed on values of the </a:t>
            </a:r>
            <a:r>
              <a:rPr lang="en-US" altLang="en-US" b="1" dirty="0">
                <a:latin typeface="Courier New" panose="02070309020205020404" pitchFamily="49" charset="0"/>
                <a:cs typeface="Courier New" panose="02070309020205020404" pitchFamily="49" charset="0"/>
              </a:rPr>
              <a:t>string</a:t>
            </a:r>
            <a:r>
              <a:rPr lang="en-US" altLang="en-US" dirty="0"/>
              <a:t> type</a:t>
            </a:r>
          </a:p>
          <a:p>
            <a:r>
              <a:rPr lang="en-US" altLang="en-US" dirty="0"/>
              <a:t>The data in list can be processed just like any one-dimensional array</a:t>
            </a:r>
            <a:endParaRPr lang="en-IN" dirty="0"/>
          </a:p>
        </p:txBody>
      </p:sp>
    </p:spTree>
    <p:extLst>
      <p:ext uri="{BB962C8B-B14F-4D97-AF65-F5344CB8AC3E}">
        <p14:creationId xmlns:p14="http://schemas.microsoft.com/office/powerpoint/2010/main" val="5082848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142"/>
            <a:ext cx="8026400" cy="300467"/>
          </a:xfrm>
        </p:spPr>
        <p:txBody>
          <a:bodyPr/>
          <a:lstStyle/>
          <a:p>
            <a:r>
              <a:rPr lang="en-US" altLang="en-US" dirty="0">
                <a:latin typeface="+mn-lt"/>
              </a:rPr>
              <a:t>Arrays of Strings and </a:t>
            </a:r>
            <a:r>
              <a:rPr lang="en-US" altLang="en-US" dirty="0">
                <a:latin typeface="+mn-lt"/>
                <a:cs typeface="Courier New" pitchFamily="49" charset="0"/>
              </a:rPr>
              <a:t>C</a:t>
            </a:r>
            <a:r>
              <a:rPr lang="en-US" altLang="en-US" dirty="0">
                <a:latin typeface="+mn-lt"/>
              </a:rPr>
              <a:t>-Strings (Character Arrays)</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pPr marL="0" indent="0">
              <a:buNone/>
            </a:pPr>
            <a:r>
              <a:rPr lang="en-US" b="1" dirty="0" err="1">
                <a:latin typeface="Courier New" panose="02070309020205020404" pitchFamily="49" charset="0"/>
                <a:cs typeface="Courier New" panose="02070309020205020404" pitchFamily="49" charset="0"/>
              </a:rPr>
              <a:t>strcpy</a:t>
            </a:r>
            <a:r>
              <a:rPr lang="en-US" b="1" dirty="0">
                <a:latin typeface="Courier New" panose="02070309020205020404" pitchFamily="49" charset="0"/>
                <a:cs typeface="Courier New" panose="02070309020205020404" pitchFamily="49" charset="0"/>
              </a:rPr>
              <a:t>(list[1], "Snow White");</a:t>
            </a:r>
            <a:endParaRPr lang="en-IN" dirty="0"/>
          </a:p>
        </p:txBody>
      </p:sp>
      <p:sp>
        <p:nvSpPr>
          <p:cNvPr id="4" name="Content Placeholder 3"/>
          <p:cNvSpPr>
            <a:spLocks noGrp="1"/>
          </p:cNvSpPr>
          <p:nvPr>
            <p:ph idx="11"/>
          </p:nvPr>
        </p:nvSpPr>
        <p:spPr>
          <a:xfrm>
            <a:off x="381000" y="2057400"/>
            <a:ext cx="8415338" cy="296235"/>
          </a:xfrm>
        </p:spPr>
        <p:txBody>
          <a:bodyPr/>
          <a:lstStyle/>
          <a:p>
            <a:pPr marL="0" indent="0">
              <a:buNone/>
            </a:pPr>
            <a:r>
              <a:rPr lang="en-US" b="1" dirty="0"/>
              <a:t>FIGURE 8-20 </a:t>
            </a:r>
            <a:r>
              <a:rPr lang="en-US" dirty="0"/>
              <a:t>Array </a:t>
            </a:r>
            <a:r>
              <a:rPr lang="en-US" b="1" dirty="0">
                <a:latin typeface="Courier New" panose="02070309020205020404" pitchFamily="49" charset="0"/>
                <a:cs typeface="Courier New" panose="02070309020205020404" pitchFamily="49" charset="0"/>
              </a:rPr>
              <a:t>list</a:t>
            </a:r>
            <a:r>
              <a:rPr lang="en-US" dirty="0"/>
              <a:t>, showing </a:t>
            </a:r>
            <a:r>
              <a:rPr lang="en-US" b="1" dirty="0">
                <a:latin typeface="Courier New" panose="02070309020205020404" pitchFamily="49" charset="0"/>
                <a:cs typeface="Courier New" panose="02070309020205020404" pitchFamily="49" charset="0"/>
              </a:rPr>
              <a:t>list[1]</a:t>
            </a:r>
            <a:endParaRPr lang="en-IN" dirty="0"/>
          </a:p>
        </p:txBody>
      </p:sp>
      <p:pic>
        <p:nvPicPr>
          <p:cNvPr id="8194" name="Picture 2" descr="An array of strings in the list showing list left bracket 1 right bracket. A table labeled list has 16 columns and 100 rows. From top to bottom, the row headers are left bracket 0 right bracket, left bracket 1 right bracket, left bracket 2 right bracket, left bracket 3 right bracket, ellipsis, left bracket 40 right bracket¸ left bracket 41 right bracket, ellipsis, left bracket 98 right bracket¸ left bracket 99 right bracket. A string in the list left bracket 1 right bracket is S n o w W h i t e backslash 0."/>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168605" cy="3195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14914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Another Way to Declare a Two-Dimensional Array</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dirty="0"/>
              <a:t>Can use </a:t>
            </a:r>
            <a:r>
              <a:rPr lang="en-US" altLang="en-US" b="1" dirty="0" err="1">
                <a:solidFill>
                  <a:srgbClr val="0070C0"/>
                </a:solidFill>
                <a:latin typeface="Courier New" panose="02070309020205020404" pitchFamily="49" charset="0"/>
                <a:cs typeface="Courier New" panose="02070309020205020404" pitchFamily="49" charset="0"/>
              </a:rPr>
              <a:t>typedef</a:t>
            </a:r>
            <a:r>
              <a:rPr lang="en-US" altLang="en-US" dirty="0">
                <a:solidFill>
                  <a:srgbClr val="0070C0"/>
                </a:solidFill>
              </a:rPr>
              <a:t> </a:t>
            </a:r>
            <a:r>
              <a:rPr lang="en-US" altLang="en-US" dirty="0"/>
              <a:t>to define a two-dimensional array data type:</a:t>
            </a:r>
            <a:endParaRPr lang="en-IN" dirty="0"/>
          </a:p>
        </p:txBody>
      </p:sp>
      <p:sp>
        <p:nvSpPr>
          <p:cNvPr id="4" name="Content Placeholder 3"/>
          <p:cNvSpPr>
            <a:spLocks noGrp="1"/>
          </p:cNvSpPr>
          <p:nvPr>
            <p:ph idx="11"/>
          </p:nvPr>
        </p:nvSpPr>
        <p:spPr>
          <a:xfrm>
            <a:off x="381000" y="1981200"/>
            <a:ext cx="8415338" cy="830997"/>
          </a:xfrm>
        </p:spPr>
        <p:txBody>
          <a:bodyPr/>
          <a:lstStyle/>
          <a:p>
            <a:pPr marL="228600" lvl="1" indent="0">
              <a:lnSpc>
                <a:spcPct val="100000"/>
              </a:lnSpc>
              <a:buNone/>
            </a:pP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NUMBER_OF_ROWS = 20;</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NUMBER_OF_COLUMNS = 10;</a:t>
            </a:r>
          </a:p>
          <a:p>
            <a:pPr marL="228600" lvl="1" indent="0">
              <a:lnSpc>
                <a:spcPct val="100000"/>
              </a:lnSpc>
              <a:spcBef>
                <a:spcPts val="0"/>
              </a:spcBef>
              <a:buNone/>
            </a:pPr>
            <a:r>
              <a:rPr lang="en-US" b="1" dirty="0" err="1">
                <a:solidFill>
                  <a:srgbClr val="0070C0"/>
                </a:solidFill>
                <a:latin typeface="Courier New" panose="02070309020205020404" pitchFamily="49" charset="0"/>
                <a:cs typeface="Courier New" panose="02070309020205020404" pitchFamily="49" charset="0"/>
              </a:rPr>
              <a:t>typedef</a:t>
            </a: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tableType</a:t>
            </a:r>
            <a:r>
              <a:rPr lang="en-US" b="1" dirty="0">
                <a:latin typeface="Courier New" panose="02070309020205020404" pitchFamily="49" charset="0"/>
                <a:cs typeface="Courier New" panose="02070309020205020404" pitchFamily="49" charset="0"/>
              </a:rPr>
              <a:t>[NUMBER_OF_ROWS][NUMBER_OF_COLUMNS];</a:t>
            </a:r>
            <a:endParaRPr lang="en-IN" dirty="0"/>
          </a:p>
        </p:txBody>
      </p:sp>
      <p:sp>
        <p:nvSpPr>
          <p:cNvPr id="6" name="Content Placeholder 5"/>
          <p:cNvSpPr>
            <a:spLocks noGrp="1"/>
          </p:cNvSpPr>
          <p:nvPr>
            <p:ph idx="12"/>
          </p:nvPr>
        </p:nvSpPr>
        <p:spPr>
          <a:xfrm>
            <a:off x="381000" y="2971800"/>
            <a:ext cx="8415338" cy="296235"/>
          </a:xfrm>
        </p:spPr>
        <p:txBody>
          <a:bodyPr/>
          <a:lstStyle/>
          <a:p>
            <a:r>
              <a:rPr lang="en-US" altLang="en-US" dirty="0"/>
              <a:t>This statement declares an array of </a:t>
            </a:r>
            <a:r>
              <a:rPr lang="en-US" altLang="en-US" b="1" dirty="0">
                <a:latin typeface="Courier New" panose="02070309020205020404" pitchFamily="49" charset="0"/>
                <a:cs typeface="Courier New" panose="02070309020205020404" pitchFamily="49" charset="0"/>
              </a:rPr>
              <a:t>20</a:t>
            </a:r>
            <a:r>
              <a:rPr lang="en-US" altLang="en-US" dirty="0"/>
              <a:t> rows and </a:t>
            </a:r>
            <a:r>
              <a:rPr lang="en-US" altLang="en-US" b="1" dirty="0">
                <a:latin typeface="Courier New" panose="02070309020205020404" pitchFamily="49" charset="0"/>
                <a:cs typeface="Courier New" panose="02070309020205020404" pitchFamily="49" charset="0"/>
              </a:rPr>
              <a:t>10</a:t>
            </a:r>
            <a:r>
              <a:rPr lang="en-US" altLang="en-US" dirty="0"/>
              <a:t> columns:</a:t>
            </a:r>
            <a:endParaRPr lang="en-IN" dirty="0"/>
          </a:p>
        </p:txBody>
      </p:sp>
      <p:sp>
        <p:nvSpPr>
          <p:cNvPr id="7" name="Content Placeholder 6"/>
          <p:cNvSpPr>
            <a:spLocks noGrp="1"/>
          </p:cNvSpPr>
          <p:nvPr>
            <p:ph idx="13"/>
          </p:nvPr>
        </p:nvSpPr>
        <p:spPr>
          <a:xfrm>
            <a:off x="368300" y="3429000"/>
            <a:ext cx="8415338" cy="266611"/>
          </a:xfrm>
        </p:spPr>
        <p:txBody>
          <a:bodyPr/>
          <a:lstStyle/>
          <a:p>
            <a:pPr marL="228600" lvl="1" indent="0">
              <a:buNone/>
            </a:pPr>
            <a:r>
              <a:rPr lang="en-US" b="1" dirty="0" err="1">
                <a:latin typeface="Courier New" panose="02070309020205020404" pitchFamily="49" charset="0"/>
                <a:cs typeface="Courier New" panose="02070309020205020404" pitchFamily="49" charset="0"/>
              </a:rPr>
              <a:t>tableType</a:t>
            </a:r>
            <a:r>
              <a:rPr lang="en-US" b="1" dirty="0">
                <a:latin typeface="Courier New" panose="02070309020205020404" pitchFamily="49" charset="0"/>
                <a:cs typeface="Courier New" panose="02070309020205020404" pitchFamily="49" charset="0"/>
              </a:rPr>
              <a:t> matrix;</a:t>
            </a:r>
            <a:endParaRPr lang="en-US" altLang="en-US" dirty="0"/>
          </a:p>
        </p:txBody>
      </p:sp>
    </p:spTree>
    <p:extLst>
      <p:ext uri="{BB962C8B-B14F-4D97-AF65-F5344CB8AC3E}">
        <p14:creationId xmlns:p14="http://schemas.microsoft.com/office/powerpoint/2010/main" val="21841574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Multidimensional Arrays</a:t>
            </a:r>
            <a:endParaRPr lang="en-IN" dirty="0">
              <a:latin typeface="+mn-lt"/>
            </a:endParaRPr>
          </a:p>
        </p:txBody>
      </p:sp>
      <p:sp>
        <p:nvSpPr>
          <p:cNvPr id="3" name="Content Placeholder 2"/>
          <p:cNvSpPr>
            <a:spLocks noGrp="1"/>
          </p:cNvSpPr>
          <p:nvPr>
            <p:ph idx="1"/>
          </p:nvPr>
        </p:nvSpPr>
        <p:spPr>
          <a:xfrm>
            <a:off x="365125" y="1538818"/>
            <a:ext cx="8415338" cy="1031051"/>
          </a:xfrm>
        </p:spPr>
        <p:txBody>
          <a:bodyPr/>
          <a:lstStyle/>
          <a:p>
            <a:r>
              <a:rPr lang="en-US" altLang="en-US" i="1" u="sng" dirty="0"/>
              <a:t>n</a:t>
            </a:r>
            <a:r>
              <a:rPr lang="en-US" altLang="en-US" u="sng" dirty="0"/>
              <a:t>-dimensional array</a:t>
            </a:r>
            <a:r>
              <a:rPr lang="en-US" altLang="en-US" dirty="0"/>
              <a:t>: a collection of a fixed number of elements arranged in </a:t>
            </a:r>
            <a:r>
              <a:rPr lang="en-US" altLang="en-US" i="1" dirty="0"/>
              <a:t>n</a:t>
            </a:r>
            <a:r>
              <a:rPr lang="en-US" altLang="en-US" dirty="0"/>
              <a:t> dimensions (</a:t>
            </a:r>
            <a:r>
              <a:rPr lang="en-US" altLang="en-US" i="1" dirty="0"/>
              <a:t>n</a:t>
            </a:r>
            <a:r>
              <a:rPr lang="en-US" altLang="en-US" dirty="0"/>
              <a:t> &gt;= 1) </a:t>
            </a:r>
          </a:p>
          <a:p>
            <a:r>
              <a:rPr lang="en-US" altLang="en-US" dirty="0"/>
              <a:t>Declaration syntax</a:t>
            </a:r>
            <a:endParaRPr lang="en-IN" dirty="0"/>
          </a:p>
        </p:txBody>
      </p:sp>
      <p:pic>
        <p:nvPicPr>
          <p:cNvPr id="9218" name="Content Placeholder 3" descr="dataType arrayName[intExp1][intExp2] ... [intExp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74700" y="2679700"/>
            <a:ext cx="6718374" cy="506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282806"/>
            <a:ext cx="8415338" cy="292388"/>
          </a:xfrm>
        </p:spPr>
        <p:txBody>
          <a:bodyPr/>
          <a:lstStyle/>
          <a:p>
            <a:r>
              <a:rPr lang="en-US" altLang="en-US" dirty="0"/>
              <a:t>Code to access a component</a:t>
            </a:r>
            <a:endParaRPr lang="en-IN" dirty="0"/>
          </a:p>
        </p:txBody>
      </p:sp>
      <p:pic>
        <p:nvPicPr>
          <p:cNvPr id="11" name="Content Placeholder 6" descr="arrayName[indexExp1][indexExp2] ... [indexExpn]"/>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774700" y="3695700"/>
            <a:ext cx="621982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Tree>
    <p:extLst>
      <p:ext uri="{BB962C8B-B14F-4D97-AF65-F5344CB8AC3E}">
        <p14:creationId xmlns:p14="http://schemas.microsoft.com/office/powerpoint/2010/main" val="2262903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4"/>
          <p:cNvSpPr>
            <a:spLocks noGrp="1" noChangeArrowheads="1"/>
          </p:cNvSpPr>
          <p:nvPr>
            <p:ph type="title"/>
          </p:nvPr>
        </p:nvSpPr>
        <p:spPr/>
        <p:txBody>
          <a:bodyPr/>
          <a:lstStyle/>
          <a:p>
            <a:r>
              <a:rPr lang="en-US" altLang="en-US" dirty="0">
                <a:latin typeface="+mn-lt"/>
              </a:rPr>
              <a:t>Quick Review (1 of 4)</a:t>
            </a:r>
          </a:p>
        </p:txBody>
      </p:sp>
      <p:sp>
        <p:nvSpPr>
          <p:cNvPr id="57347" name="Rectangle 5"/>
          <p:cNvSpPr>
            <a:spLocks noGrp="1" noChangeArrowheads="1"/>
          </p:cNvSpPr>
          <p:nvPr>
            <p:ph idx="1"/>
          </p:nvPr>
        </p:nvSpPr>
        <p:spPr>
          <a:xfrm>
            <a:off x="365125" y="1538818"/>
            <a:ext cx="8415338" cy="2157514"/>
          </a:xfrm>
        </p:spPr>
        <p:txBody>
          <a:bodyPr/>
          <a:lstStyle/>
          <a:p>
            <a:r>
              <a:rPr lang="en-US" altLang="en-US" dirty="0"/>
              <a:t>An array is a structured data type with a fixed number of components of the same type</a:t>
            </a:r>
          </a:p>
          <a:p>
            <a:pPr lvl="1"/>
            <a:r>
              <a:rPr lang="en-US" altLang="en-US" dirty="0"/>
              <a:t>Components are accessed using their relative positions in the array</a:t>
            </a:r>
          </a:p>
          <a:p>
            <a:r>
              <a:rPr lang="en-US" altLang="en-US" dirty="0"/>
              <a:t>Elements of a one-dimensional array are arranged in the form of a list</a:t>
            </a:r>
          </a:p>
          <a:p>
            <a:r>
              <a:rPr lang="en-US" altLang="en-US" dirty="0"/>
              <a:t>An array index can be any expression that evaluates to a nonnegative integer</a:t>
            </a:r>
          </a:p>
          <a:p>
            <a:pPr lvl="1"/>
            <a:r>
              <a:rPr lang="en-US" altLang="en-US" dirty="0"/>
              <a:t>Must always be less than the size of the array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altLang="en-US" dirty="0">
                <a:latin typeface="+mn-lt"/>
              </a:rPr>
              <a:t>Quick Review (2 of 4)</a:t>
            </a:r>
          </a:p>
        </p:txBody>
      </p:sp>
      <p:sp>
        <p:nvSpPr>
          <p:cNvPr id="58371" name="Rectangle 5"/>
          <p:cNvSpPr>
            <a:spLocks noGrp="1" noChangeArrowheads="1"/>
          </p:cNvSpPr>
          <p:nvPr>
            <p:ph idx="1"/>
          </p:nvPr>
        </p:nvSpPr>
        <p:spPr>
          <a:xfrm>
            <a:off x="365125" y="1538818"/>
            <a:ext cx="8415338" cy="1971309"/>
          </a:xfrm>
        </p:spPr>
        <p:txBody>
          <a:bodyPr/>
          <a:lstStyle/>
          <a:p>
            <a:r>
              <a:rPr lang="en-US" altLang="en-US" dirty="0"/>
              <a:t>The base address of an array is the address of the first array component</a:t>
            </a:r>
          </a:p>
          <a:p>
            <a:r>
              <a:rPr lang="en-US" altLang="en-US" dirty="0"/>
              <a:t>When passing an array as an actual parameter, use only its name</a:t>
            </a:r>
          </a:p>
          <a:p>
            <a:pPr lvl="1"/>
            <a:r>
              <a:rPr lang="en-US" altLang="en-US" dirty="0"/>
              <a:t>Passed by reference only</a:t>
            </a:r>
          </a:p>
          <a:p>
            <a:r>
              <a:rPr lang="en-US" altLang="en-US" dirty="0"/>
              <a:t>A function cannot return an array type value</a:t>
            </a:r>
          </a:p>
          <a:p>
            <a:r>
              <a:rPr lang="en-US" dirty="0"/>
              <a:t>Individual array components can be passed as parameters to functions</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r>
              <a:rPr lang="en-US" altLang="en-US" dirty="0">
                <a:latin typeface="+mn-lt"/>
              </a:rPr>
              <a:t>Quick Review (3 of 4)</a:t>
            </a:r>
          </a:p>
        </p:txBody>
      </p:sp>
      <p:sp>
        <p:nvSpPr>
          <p:cNvPr id="59395" name="Rectangle 5"/>
          <p:cNvSpPr>
            <a:spLocks noGrp="1" noChangeArrowheads="1"/>
          </p:cNvSpPr>
          <p:nvPr>
            <p:ph idx="1"/>
          </p:nvPr>
        </p:nvSpPr>
        <p:spPr>
          <a:xfrm>
            <a:off x="365125" y="1538818"/>
            <a:ext cx="8415338" cy="1923604"/>
          </a:xfrm>
        </p:spPr>
        <p:txBody>
          <a:bodyPr/>
          <a:lstStyle/>
          <a:p>
            <a:r>
              <a:rPr lang="en-US" altLang="en-US" dirty="0"/>
              <a:t>In C++, </a:t>
            </a:r>
            <a:r>
              <a:rPr lang="en-US" altLang="en-US" b="1" dirty="0">
                <a:latin typeface="Courier New" pitchFamily="49" charset="0"/>
                <a:cs typeface="Courier New" pitchFamily="49" charset="0"/>
              </a:rPr>
              <a:t>C</a:t>
            </a:r>
            <a:r>
              <a:rPr lang="en-US" altLang="en-US" dirty="0"/>
              <a:t>-strings are null terminated and are stored in character arrays</a:t>
            </a:r>
          </a:p>
          <a:p>
            <a:r>
              <a:rPr lang="en-US" altLang="en-US" dirty="0"/>
              <a:t>Commonly used </a:t>
            </a:r>
            <a:r>
              <a:rPr lang="en-US" altLang="en-US" b="1" dirty="0">
                <a:latin typeface="Courier New" pitchFamily="49" charset="0"/>
                <a:cs typeface="Courier New" pitchFamily="49" charset="0"/>
              </a:rPr>
              <a:t>C</a:t>
            </a:r>
            <a:r>
              <a:rPr lang="en-US" altLang="en-US" dirty="0"/>
              <a:t>-string manipulation functions include: </a:t>
            </a:r>
            <a:r>
              <a:rPr lang="en-US" altLang="en-US" b="1" dirty="0">
                <a:latin typeface="Courier New" panose="02070309020205020404" pitchFamily="49" charset="0"/>
                <a:cs typeface="Courier New" panose="02070309020205020404" pitchFamily="49" charset="0"/>
              </a:rPr>
              <a:t>strcpy</a:t>
            </a:r>
            <a:r>
              <a:rPr lang="en-US" altLang="en-US" dirty="0"/>
              <a:t>, </a:t>
            </a:r>
            <a:r>
              <a:rPr lang="en-US" altLang="en-US" b="1" dirty="0">
                <a:latin typeface="Courier New" panose="02070309020205020404" pitchFamily="49" charset="0"/>
                <a:cs typeface="Courier New" panose="02070309020205020404" pitchFamily="49" charset="0"/>
              </a:rPr>
              <a:t>strncpy</a:t>
            </a:r>
            <a:r>
              <a:rPr lang="en-US" altLang="en-US" dirty="0"/>
              <a:t>, </a:t>
            </a:r>
            <a:r>
              <a:rPr lang="en-US" altLang="en-US" b="1" dirty="0">
                <a:latin typeface="Courier New" panose="02070309020205020404" pitchFamily="49" charset="0"/>
                <a:cs typeface="Courier New" panose="02070309020205020404" pitchFamily="49" charset="0"/>
              </a:rPr>
              <a:t>strcmp</a:t>
            </a:r>
            <a:r>
              <a:rPr lang="en-US" altLang="en-US" dirty="0"/>
              <a:t>, </a:t>
            </a:r>
            <a:r>
              <a:rPr lang="en-US" altLang="en-US" b="1" dirty="0">
                <a:latin typeface="Courier New" panose="02070309020205020404" pitchFamily="49" charset="0"/>
                <a:cs typeface="Courier New" panose="02070309020205020404" pitchFamily="49" charset="0"/>
              </a:rPr>
              <a:t>strncmp</a:t>
            </a:r>
            <a:r>
              <a:rPr lang="en-US" altLang="en-US" dirty="0"/>
              <a:t>, and </a:t>
            </a:r>
            <a:r>
              <a:rPr lang="en-US" altLang="en-US" b="1" dirty="0">
                <a:latin typeface="Courier New" panose="02070309020205020404" pitchFamily="49" charset="0"/>
                <a:cs typeface="Courier New" panose="02070309020205020404" pitchFamily="49" charset="0"/>
              </a:rPr>
              <a:t>strlen</a:t>
            </a:r>
          </a:p>
          <a:p>
            <a:r>
              <a:rPr lang="en-US" altLang="en-US" dirty="0"/>
              <a:t>Parallel arrays hold related information</a:t>
            </a:r>
          </a:p>
          <a:p>
            <a:r>
              <a:rPr lang="en-US" altLang="en-US" dirty="0"/>
              <a:t>In a two-dimensional array, the elements are arranged in a table form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Array Components (1 of 3)</a:t>
            </a:r>
            <a:endParaRPr lang="en-IN" dirty="0">
              <a:latin typeface="+mn-lt"/>
            </a:endParaRPr>
          </a:p>
        </p:txBody>
      </p:sp>
      <p:sp>
        <p:nvSpPr>
          <p:cNvPr id="3" name="Content Placeholder 2"/>
          <p:cNvSpPr>
            <a:spLocks noGrp="1"/>
          </p:cNvSpPr>
          <p:nvPr>
            <p:ph idx="1"/>
          </p:nvPr>
        </p:nvSpPr>
        <p:spPr>
          <a:xfrm>
            <a:off x="365125" y="1538818"/>
            <a:ext cx="8415338" cy="292388"/>
          </a:xfrm>
        </p:spPr>
        <p:txBody>
          <a:bodyPr/>
          <a:lstStyle/>
          <a:p>
            <a:r>
              <a:rPr lang="en-US" altLang="en-US" dirty="0"/>
              <a:t>General syntax</a:t>
            </a:r>
            <a:endParaRPr lang="en-IN" dirty="0"/>
          </a:p>
        </p:txBody>
      </p:sp>
      <p:pic>
        <p:nvPicPr>
          <p:cNvPr id="2050" name="Content Placeholder 3" descr="arrayName[indexExp]"/>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1981200"/>
            <a:ext cx="2743438" cy="49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2667000"/>
            <a:ext cx="8415338" cy="1865126"/>
          </a:xfrm>
        </p:spPr>
        <p:txBody>
          <a:bodyPr/>
          <a:lstStyle/>
          <a:p>
            <a:r>
              <a:rPr lang="en-US" altLang="en-US" b="1" dirty="0" err="1">
                <a:latin typeface="Courier New" pitchFamily="49" charset="0"/>
                <a:cs typeface="Courier New" pitchFamily="49" charset="0"/>
              </a:rPr>
              <a:t>indexExp</a:t>
            </a:r>
            <a:r>
              <a:rPr lang="en-US" altLang="en-US" dirty="0"/>
              <a:t>: called the </a:t>
            </a:r>
            <a:r>
              <a:rPr lang="en-US" altLang="en-US" u="sng" dirty="0"/>
              <a:t>index</a:t>
            </a:r>
            <a:endParaRPr lang="en-US" altLang="en-US" dirty="0"/>
          </a:p>
          <a:p>
            <a:pPr lvl="1"/>
            <a:r>
              <a:rPr lang="en-US" altLang="en-US" dirty="0"/>
              <a:t>An expression with a nonnegative integer value</a:t>
            </a:r>
          </a:p>
          <a:p>
            <a:r>
              <a:rPr lang="en-US" altLang="en-US" dirty="0"/>
              <a:t>Value of the index is the position of the item in the array</a:t>
            </a:r>
          </a:p>
          <a:p>
            <a:r>
              <a:rPr lang="en-US" altLang="en-US" b="1" dirty="0">
                <a:latin typeface="Courier New" pitchFamily="49" charset="0"/>
                <a:cs typeface="Courier New" pitchFamily="49" charset="0"/>
              </a:rPr>
              <a:t>[]</a:t>
            </a:r>
            <a:r>
              <a:rPr lang="en-US" altLang="en-US" dirty="0"/>
              <a:t>: </a:t>
            </a:r>
            <a:r>
              <a:rPr lang="en-US" altLang="en-US" u="sng" dirty="0"/>
              <a:t>array subscripting operator</a:t>
            </a:r>
          </a:p>
          <a:p>
            <a:pPr lvl="1"/>
            <a:r>
              <a:rPr lang="en-US" altLang="en-US" dirty="0"/>
              <a:t>Array index always starts at </a:t>
            </a:r>
            <a:r>
              <a:rPr lang="en-US" altLang="en-US" b="1" dirty="0"/>
              <a:t>0</a:t>
            </a:r>
            <a:endParaRPr lang="en-IN" dirty="0"/>
          </a:p>
        </p:txBody>
      </p:sp>
    </p:spTree>
    <p:extLst>
      <p:ext uri="{BB962C8B-B14F-4D97-AF65-F5344CB8AC3E}">
        <p14:creationId xmlns:p14="http://schemas.microsoft.com/office/powerpoint/2010/main" val="1047893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p:cNvSpPr>
            <a:spLocks noGrp="1" noChangeArrowheads="1"/>
          </p:cNvSpPr>
          <p:nvPr>
            <p:ph type="title"/>
          </p:nvPr>
        </p:nvSpPr>
        <p:spPr/>
        <p:txBody>
          <a:bodyPr/>
          <a:lstStyle/>
          <a:p>
            <a:r>
              <a:rPr lang="en-US" altLang="en-US" dirty="0">
                <a:latin typeface="+mn-lt"/>
              </a:rPr>
              <a:t>Quick Review (4 of 4)</a:t>
            </a:r>
          </a:p>
        </p:txBody>
      </p:sp>
      <p:sp>
        <p:nvSpPr>
          <p:cNvPr id="60419" name="Rectangle 5"/>
          <p:cNvSpPr>
            <a:spLocks noGrp="1" noChangeArrowheads="1"/>
          </p:cNvSpPr>
          <p:nvPr>
            <p:ph idx="1"/>
          </p:nvPr>
        </p:nvSpPr>
        <p:spPr>
          <a:xfrm>
            <a:off x="365125" y="1538818"/>
            <a:ext cx="8415338" cy="1817421"/>
          </a:xfrm>
        </p:spPr>
        <p:txBody>
          <a:bodyPr/>
          <a:lstStyle/>
          <a:p>
            <a:r>
              <a:rPr lang="en-US" altLang="en-US" dirty="0"/>
              <a:t>To access an element of a two-dimensional array, you need a pair of indices: one for row position, one for column position</a:t>
            </a:r>
          </a:p>
          <a:p>
            <a:r>
              <a:rPr lang="en-US" altLang="en-US" dirty="0"/>
              <a:t>In row processing, a two-dimensional array is processed one row at a time</a:t>
            </a:r>
          </a:p>
          <a:p>
            <a:r>
              <a:rPr lang="en-US" altLang="en-US" dirty="0"/>
              <a:t>In column processing, a two-dimensional array is processed one column at a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Array Components (2 of 3)</a:t>
            </a:r>
            <a:endParaRPr lang="en-IN" dirty="0">
              <a:latin typeface="+mn-lt"/>
            </a:endParaRPr>
          </a:p>
        </p:txBody>
      </p:sp>
      <p:sp>
        <p:nvSpPr>
          <p:cNvPr id="3" name="Content Placeholder 2"/>
          <p:cNvSpPr>
            <a:spLocks noGrp="1"/>
          </p:cNvSpPr>
          <p:nvPr>
            <p:ph idx="1"/>
          </p:nvPr>
        </p:nvSpPr>
        <p:spPr>
          <a:xfrm>
            <a:off x="365125" y="1538818"/>
            <a:ext cx="8415338" cy="529760"/>
          </a:xfrm>
        </p:spPr>
        <p:txBody>
          <a:bodyPr/>
          <a:lstStyle/>
          <a:p>
            <a:pPr marL="0" indent="0">
              <a:buNone/>
            </a:pPr>
            <a:r>
              <a:rPr lang="en-US" sz="1800" dirty="0">
                <a:cs typeface="Courier New" panose="02070309020205020404" pitchFamily="49" charset="0"/>
              </a:rPr>
              <a:t>This statement declares an array of 10 components:</a:t>
            </a:r>
            <a:br>
              <a:rPr lang="en-US" sz="1800" dirty="0">
                <a:cs typeface="Courier New" panose="02070309020205020404" pitchFamily="49" charset="0"/>
              </a:rPr>
            </a:br>
            <a:r>
              <a:rPr lang="en-US" sz="1800" dirty="0">
                <a:cs typeface="Courier New" panose="02070309020205020404" pitchFamily="49" charset="0"/>
              </a:rPr>
              <a:t>   </a:t>
            </a:r>
            <a:r>
              <a:rPr lang="en-US" sz="1800" b="1" dirty="0" err="1">
                <a:solidFill>
                  <a:srgbClr val="0070C0"/>
                </a:solidFill>
                <a:latin typeface="Courier New" panose="02070309020205020404" pitchFamily="49" charset="0"/>
                <a:cs typeface="Courier New" panose="02070309020205020404" pitchFamily="49" charset="0"/>
              </a:rPr>
              <a:t>int</a:t>
            </a:r>
            <a:r>
              <a:rPr lang="en-US" sz="1800" b="1" dirty="0">
                <a:solidFill>
                  <a:srgbClr val="0070C0"/>
                </a:solidFill>
                <a:latin typeface="Courier New" panose="02070309020205020404" pitchFamily="49" charset="0"/>
                <a:cs typeface="Courier New" panose="02070309020205020404" pitchFamily="49" charset="0"/>
              </a:rPr>
              <a:t> </a:t>
            </a:r>
            <a:r>
              <a:rPr lang="en-US" sz="1800" b="1" dirty="0">
                <a:solidFill>
                  <a:srgbClr val="000000"/>
                </a:solidFill>
                <a:latin typeface="Courier New" panose="02070309020205020404" pitchFamily="49" charset="0"/>
                <a:cs typeface="Courier New" panose="02070309020205020404" pitchFamily="49" charset="0"/>
              </a:rPr>
              <a:t>list[10];</a:t>
            </a:r>
            <a:endParaRPr lang="en-US" sz="1800" dirty="0">
              <a:latin typeface="Courier New" panose="02070309020205020404" pitchFamily="49" charset="0"/>
              <a:cs typeface="Courier New" panose="02070309020205020404" pitchFamily="49" charset="0"/>
            </a:endParaRPr>
          </a:p>
        </p:txBody>
      </p:sp>
      <p:sp>
        <p:nvSpPr>
          <p:cNvPr id="4" name="Content Placeholder 3"/>
          <p:cNvSpPr>
            <a:spLocks noGrp="1"/>
          </p:cNvSpPr>
          <p:nvPr>
            <p:ph idx="11"/>
          </p:nvPr>
        </p:nvSpPr>
        <p:spPr>
          <a:xfrm>
            <a:off x="381000" y="2209800"/>
            <a:ext cx="8415338" cy="266611"/>
          </a:xfrm>
        </p:spPr>
        <p:txBody>
          <a:bodyPr/>
          <a:lstStyle/>
          <a:p>
            <a:pPr marL="0" indent="0">
              <a:buNone/>
            </a:pPr>
            <a:r>
              <a:rPr lang="en-US" sz="1800" b="1" dirty="0"/>
              <a:t>FIGURE 8-3 </a:t>
            </a:r>
            <a:r>
              <a:rPr lang="en-US" sz="1800" dirty="0"/>
              <a:t>Array </a:t>
            </a:r>
            <a:r>
              <a:rPr lang="en-US" sz="1800" b="1" dirty="0">
                <a:latin typeface="Courier New" panose="02070309020205020404" pitchFamily="49" charset="0"/>
                <a:cs typeface="Courier New" panose="02070309020205020404" pitchFamily="49" charset="0"/>
              </a:rPr>
              <a:t>list</a:t>
            </a:r>
            <a:endParaRPr lang="en-IN" sz="1800" dirty="0"/>
          </a:p>
        </p:txBody>
      </p:sp>
      <p:pic>
        <p:nvPicPr>
          <p:cNvPr id="3074" name="Content Placeholder 4"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2578100"/>
            <a:ext cx="7736010" cy="111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1000" y="3886200"/>
            <a:ext cx="8415338" cy="529760"/>
          </a:xfrm>
        </p:spPr>
        <p:txBody>
          <a:bodyPr/>
          <a:lstStyle/>
          <a:p>
            <a:pPr marL="0" indent="0">
              <a:buNone/>
            </a:pPr>
            <a:r>
              <a:rPr lang="en-US" sz="1800" b="1" dirty="0">
                <a:solidFill>
                  <a:srgbClr val="000000"/>
                </a:solidFill>
                <a:latin typeface="Courier New" panose="02070309020205020404" pitchFamily="49" charset="0"/>
                <a:cs typeface="Courier New" panose="02070309020205020404" pitchFamily="49" charset="0"/>
              </a:rPr>
              <a:t>list[5] = 34;</a:t>
            </a:r>
            <a:br>
              <a:rPr lang="en-US" sz="1800" b="1" dirty="0">
                <a:solidFill>
                  <a:srgbClr val="000000"/>
                </a:solidFill>
                <a:latin typeface="Courier New" panose="02070309020205020404" pitchFamily="49" charset="0"/>
                <a:cs typeface="Courier New" panose="02070309020205020404" pitchFamily="49" charset="0"/>
              </a:rPr>
            </a:br>
            <a:r>
              <a:rPr lang="en-US" sz="1800" dirty="0">
                <a:cs typeface="Courier New" panose="02070309020205020404" pitchFamily="49" charset="0"/>
              </a:rPr>
              <a:t>   stores </a:t>
            </a:r>
            <a:r>
              <a:rPr lang="en-US" sz="1800" b="1" dirty="0">
                <a:latin typeface="Courier New" panose="02070309020205020404" pitchFamily="49" charset="0"/>
                <a:cs typeface="Courier New" panose="02070309020205020404" pitchFamily="49" charset="0"/>
              </a:rPr>
              <a:t>34</a:t>
            </a:r>
            <a:r>
              <a:rPr lang="en-US" sz="1800" dirty="0">
                <a:cs typeface="Courier New" panose="02070309020205020404" pitchFamily="49" charset="0"/>
              </a:rPr>
              <a:t> in </a:t>
            </a:r>
            <a:r>
              <a:rPr lang="en-US" sz="1800" b="1" dirty="0">
                <a:latin typeface="Courier New" panose="02070309020205020404" pitchFamily="49" charset="0"/>
                <a:cs typeface="Courier New" panose="02070309020205020404" pitchFamily="49" charset="0"/>
              </a:rPr>
              <a:t>list[5]</a:t>
            </a:r>
            <a:r>
              <a:rPr lang="en-US" sz="1800" dirty="0">
                <a:cs typeface="Courier New" panose="02070309020205020404" pitchFamily="49" charset="0"/>
              </a:rPr>
              <a:t>, the </a:t>
            </a:r>
            <a:r>
              <a:rPr lang="en-US" sz="1800" i="1" dirty="0">
                <a:cs typeface="Courier New" panose="02070309020205020404" pitchFamily="49" charset="0"/>
              </a:rPr>
              <a:t>sixth </a:t>
            </a:r>
            <a:r>
              <a:rPr lang="en-US" sz="1800" dirty="0">
                <a:cs typeface="Courier New" panose="02070309020205020404" pitchFamily="49" charset="0"/>
              </a:rPr>
              <a:t>component of the array </a:t>
            </a:r>
            <a:r>
              <a:rPr lang="en-US" sz="1800" b="1" dirty="0">
                <a:latin typeface="Courier New" panose="02070309020205020404" pitchFamily="49" charset="0"/>
                <a:cs typeface="Courier New" panose="02070309020205020404" pitchFamily="49" charset="0"/>
              </a:rPr>
              <a:t>list</a:t>
            </a:r>
            <a:endParaRPr lang="en-IN" sz="1800" dirty="0"/>
          </a:p>
        </p:txBody>
      </p:sp>
      <p:sp>
        <p:nvSpPr>
          <p:cNvPr id="8" name="Content Placeholder 7"/>
          <p:cNvSpPr>
            <a:spLocks noGrp="1"/>
          </p:cNvSpPr>
          <p:nvPr>
            <p:ph idx="14"/>
          </p:nvPr>
        </p:nvSpPr>
        <p:spPr>
          <a:xfrm>
            <a:off x="381000" y="4559300"/>
            <a:ext cx="8415338" cy="266611"/>
          </a:xfrm>
        </p:spPr>
        <p:txBody>
          <a:bodyPr/>
          <a:lstStyle/>
          <a:p>
            <a:pPr marL="0" indent="0">
              <a:buNone/>
            </a:pPr>
            <a:r>
              <a:rPr lang="en-US" sz="1800" b="1" dirty="0"/>
              <a:t>FIGURE 8-4 </a:t>
            </a:r>
            <a:r>
              <a:rPr lang="en-US" sz="1800" dirty="0"/>
              <a:t>Array </a:t>
            </a:r>
            <a:r>
              <a:rPr lang="en-US" sz="1800" b="1" dirty="0">
                <a:latin typeface="Courier New" panose="02070309020205020404" pitchFamily="49" charset="0"/>
                <a:cs typeface="Courier New" panose="02070309020205020404" pitchFamily="49" charset="0"/>
              </a:rPr>
              <a:t>list</a:t>
            </a:r>
            <a:r>
              <a:rPr lang="en-US" sz="1800" b="1" dirty="0">
                <a:cs typeface="Courier New" panose="02070309020205020404" pitchFamily="49" charset="0"/>
              </a:rPr>
              <a:t> </a:t>
            </a:r>
            <a:r>
              <a:rPr lang="en-US" sz="1800" dirty="0"/>
              <a:t>after execution of the statement </a:t>
            </a:r>
            <a:r>
              <a:rPr lang="en-US" sz="1800" b="1" dirty="0">
                <a:latin typeface="Courier New" panose="02070309020205020404" pitchFamily="49" charset="0"/>
                <a:cs typeface="Courier New" panose="02070309020205020404" pitchFamily="49" charset="0"/>
              </a:rPr>
              <a:t>list[5]= 34;</a:t>
            </a:r>
            <a:endParaRPr lang="en-IN" sz="1800" dirty="0"/>
          </a:p>
        </p:txBody>
      </p:sp>
      <p:pic>
        <p:nvPicPr>
          <p:cNvPr id="3075" name="Content Placeholder 8"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10;List left bracket 5 right bracket stores 34."/>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381000" y="5029200"/>
            <a:ext cx="7685444" cy="111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233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Accessing Array Components (3 of 3)</a:t>
            </a:r>
            <a:endParaRPr lang="en-IN" dirty="0">
              <a:latin typeface="+mn-lt"/>
            </a:endParaRPr>
          </a:p>
        </p:txBody>
      </p:sp>
      <p:sp>
        <p:nvSpPr>
          <p:cNvPr id="3" name="Content Placeholder 2"/>
          <p:cNvSpPr>
            <a:spLocks noGrp="1"/>
          </p:cNvSpPr>
          <p:nvPr>
            <p:ph idx="1"/>
          </p:nvPr>
        </p:nvSpPr>
        <p:spPr>
          <a:xfrm>
            <a:off x="365125" y="1538818"/>
            <a:ext cx="8415338" cy="830997"/>
          </a:xfrm>
        </p:spPr>
        <p:txBody>
          <a:bodyPr/>
          <a:lstStyle/>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list[3] = 10;</a:t>
            </a:r>
          </a:p>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list[6] = 35;</a:t>
            </a:r>
          </a:p>
          <a:p>
            <a:pPr marL="0" indent="0">
              <a:lnSpc>
                <a:spcPct val="100000"/>
              </a:lnSpc>
              <a:spcBef>
                <a:spcPts val="0"/>
              </a:spcBef>
              <a:buNone/>
            </a:pPr>
            <a:r>
              <a:rPr lang="en-US" sz="1800" b="1" dirty="0">
                <a:latin typeface="Courier New" panose="02070309020205020404" pitchFamily="49" charset="0"/>
                <a:cs typeface="Courier New" panose="02070309020205020404" pitchFamily="49" charset="0"/>
              </a:rPr>
              <a:t>list[5] = list[3] + list[6];</a:t>
            </a:r>
            <a:endParaRPr lang="en-IN" sz="1800" dirty="0"/>
          </a:p>
        </p:txBody>
      </p:sp>
      <p:sp>
        <p:nvSpPr>
          <p:cNvPr id="4" name="Content Placeholder 3"/>
          <p:cNvSpPr>
            <a:spLocks noGrp="1"/>
          </p:cNvSpPr>
          <p:nvPr>
            <p:ph idx="11"/>
          </p:nvPr>
        </p:nvSpPr>
        <p:spPr>
          <a:xfrm>
            <a:off x="381000" y="2743200"/>
            <a:ext cx="8415338" cy="529760"/>
          </a:xfrm>
        </p:spPr>
        <p:txBody>
          <a:bodyPr/>
          <a:lstStyle/>
          <a:p>
            <a:pPr marL="0" indent="0">
              <a:buNone/>
            </a:pPr>
            <a:r>
              <a:rPr lang="en-US" sz="1800" b="1" dirty="0"/>
              <a:t>FIGURE 8-5 </a:t>
            </a:r>
            <a:r>
              <a:rPr lang="en-US" sz="1800" dirty="0"/>
              <a:t>Array </a:t>
            </a:r>
            <a:r>
              <a:rPr lang="en-US" sz="1800" b="1" dirty="0">
                <a:latin typeface="Courier New" panose="02070309020205020404" pitchFamily="49" charset="0"/>
                <a:cs typeface="Courier New" panose="02070309020205020404" pitchFamily="49" charset="0"/>
              </a:rPr>
              <a:t>list</a:t>
            </a:r>
            <a:r>
              <a:rPr lang="en-US" sz="1800" b="1" dirty="0">
                <a:cs typeface="Courier New" panose="02070309020205020404" pitchFamily="49" charset="0"/>
              </a:rPr>
              <a:t> </a:t>
            </a:r>
            <a:r>
              <a:rPr lang="en-US" sz="1800" dirty="0"/>
              <a:t>after execution of the statements </a:t>
            </a:r>
            <a:r>
              <a:rPr lang="en-US" sz="1800" b="1" dirty="0">
                <a:latin typeface="Courier New" panose="02070309020205020404" pitchFamily="49" charset="0"/>
                <a:cs typeface="Courier New" panose="02070309020205020404" pitchFamily="49" charset="0"/>
              </a:rPr>
              <a:t>list[3]= 10;</a:t>
            </a:r>
            <a:r>
              <a:rPr lang="en-US" sz="1800" dirty="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list[6]= 35;</a:t>
            </a:r>
            <a:r>
              <a:rPr lang="en-US" sz="1800" dirty="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and list[5] = list[3] + list[6];</a:t>
            </a:r>
            <a:endParaRPr lang="en-IN" sz="1800" dirty="0"/>
          </a:p>
        </p:txBody>
      </p:sp>
      <p:pic>
        <p:nvPicPr>
          <p:cNvPr id="4098" name="Content Placeholder 5" descr="An Array of list has 10 components left bracket 0 right bracket, left bracket 1 right bracket, left bracket 2 right bracket, left bracket 3 right bracket, left bracket 4 right bracket¸ left bracket 5 right bracket, left bracket 6 right bracket¸ left bracket 7 right bracket, left bracket 8 right bracket¸ left bracket 9 right bracket.&#10;List left bracket 5 right bracket stores 34. List left bracket 3 right bracket stores 10. List left bracket 6 right bracket stores 35."/>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3657600"/>
            <a:ext cx="8453988" cy="12318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0712021"/>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Malik_cpp</Template>
  <TotalTime>2914</TotalTime>
  <Words>3145</Words>
  <Application>Microsoft Office PowerPoint</Application>
  <PresentationFormat>On-screen Show (4:3)</PresentationFormat>
  <Paragraphs>345</Paragraphs>
  <Slides>70</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Arial</vt:lpstr>
      <vt:lpstr>Calibri</vt:lpstr>
      <vt:lpstr>Calibri Light</vt:lpstr>
      <vt:lpstr>Courier New</vt:lpstr>
      <vt:lpstr>Malik_cpp</vt:lpstr>
      <vt:lpstr>Chapter 8</vt:lpstr>
      <vt:lpstr>Objectives (1 of 3)</vt:lpstr>
      <vt:lpstr>Objectives (2 of 3)</vt:lpstr>
      <vt:lpstr>Objectives (3 of 3)</vt:lpstr>
      <vt:lpstr>Introduction</vt:lpstr>
      <vt:lpstr>Arrays</vt:lpstr>
      <vt:lpstr>Accessing Array Components (1 of 3)</vt:lpstr>
      <vt:lpstr>Accessing Array Components (2 of 3)</vt:lpstr>
      <vt:lpstr>Accessing Array Components (3 of 3)</vt:lpstr>
      <vt:lpstr>Processing One-Dimensional Arrays (1 of 3)</vt:lpstr>
      <vt:lpstr>Processing One-Dimensional Arrays (2 of 3)</vt:lpstr>
      <vt:lpstr>Processing One-Dimensional Arrays (3 of 3)</vt:lpstr>
      <vt:lpstr>Array Index Out of Bounds</vt:lpstr>
      <vt:lpstr>Array Initialization During Declaration</vt:lpstr>
      <vt:lpstr>Partial Initialization of Arrays During Declaration</vt:lpstr>
      <vt:lpstr>Some Restrictions on Array Processing</vt:lpstr>
      <vt:lpstr>Arrays as Parameters to Functions</vt:lpstr>
      <vt:lpstr>Constant Arrays as Formal Parameters</vt:lpstr>
      <vt:lpstr>Base Address of an Array and Array in Computer Memory</vt:lpstr>
      <vt:lpstr>Functions Cannot Return a Value of the Type Array</vt:lpstr>
      <vt:lpstr>Functions Cannot Return a Value of the Type Array</vt:lpstr>
      <vt:lpstr>Functions Cannot Return a Value of the Type Array</vt:lpstr>
      <vt:lpstr>Integral Data Type and Array Indices</vt:lpstr>
      <vt:lpstr>Other Ways to Declare Arrays</vt:lpstr>
      <vt:lpstr>Searching an Array for a Specific Item</vt:lpstr>
      <vt:lpstr>Sorting</vt:lpstr>
      <vt:lpstr>Selection Sort</vt:lpstr>
      <vt:lpstr>Selection Sort</vt:lpstr>
      <vt:lpstr>PowerPoint Presentation</vt:lpstr>
      <vt:lpstr>PowerPoint Presentation</vt:lpstr>
      <vt:lpstr>PowerPoint Presentation</vt:lpstr>
      <vt:lpstr>PowerPoint Presentation</vt:lpstr>
      <vt:lpstr>Sorting Employee Salaries Using Selection Sort</vt:lpstr>
      <vt:lpstr>Auto Declaration and Range-Based for Loops</vt:lpstr>
      <vt:lpstr>PowerPoint Presentation</vt:lpstr>
      <vt:lpstr>C-Strings (Character Arrays) (1 of 3)</vt:lpstr>
      <vt:lpstr>C-Strings (Character Arrays) (2 of 3)</vt:lpstr>
      <vt:lpstr>C-Strings (Character Arrays) (3 of 3)</vt:lpstr>
      <vt:lpstr>String Comparison</vt:lpstr>
      <vt:lpstr>Reading and Writing Strings</vt:lpstr>
      <vt:lpstr>String Input</vt:lpstr>
      <vt:lpstr>String Output</vt:lpstr>
      <vt:lpstr>Specifying Input/Output Files at Execution Time</vt:lpstr>
      <vt:lpstr>string Type and Input/Output Files</vt:lpstr>
      <vt:lpstr>Parallel Arrays</vt:lpstr>
      <vt:lpstr>PowerPoint Presentation</vt:lpstr>
      <vt:lpstr>Two- and Multidimensional Arrays</vt:lpstr>
      <vt:lpstr>PowerPoint Presentation</vt:lpstr>
      <vt:lpstr>Accessing Array Components (1 of 2)</vt:lpstr>
      <vt:lpstr>Accessing Array Components (2 of 2)</vt:lpstr>
      <vt:lpstr>Two-Dimensional Array Initialization During Declaration</vt:lpstr>
      <vt:lpstr>Two-Dimensional Arrays and Enumeration Types</vt:lpstr>
      <vt:lpstr>Processing Two-Dimensional Arrays</vt:lpstr>
      <vt:lpstr>Initialization</vt:lpstr>
      <vt:lpstr>Print</vt:lpstr>
      <vt:lpstr>Input</vt:lpstr>
      <vt:lpstr>Sum by Row</vt:lpstr>
      <vt:lpstr>Sum by Column</vt:lpstr>
      <vt:lpstr>Largest Element in Each Row and Each Column</vt:lpstr>
      <vt:lpstr>Passing Two-Dimensional Arrays as Parameters to Functions</vt:lpstr>
      <vt:lpstr>Exercise</vt:lpstr>
      <vt:lpstr>Arrays of Strings</vt:lpstr>
      <vt:lpstr>Arrays of Strings and the string Type</vt:lpstr>
      <vt:lpstr>Arrays of Strings and C-Strings (Character Arrays)</vt:lpstr>
      <vt:lpstr>Another Way to Declare a Two-Dimensional Array</vt:lpstr>
      <vt:lpstr>Multidimensional Arrays</vt:lpstr>
      <vt:lpstr>Quick Review (1 of 4)</vt:lpstr>
      <vt:lpstr>Quick Review (2 of 4)</vt:lpstr>
      <vt:lpstr>Quick Review (3 of 4)</vt:lpstr>
      <vt:lpstr>Quick Review (4 of 4)</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326</cp:revision>
  <cp:lastPrinted>2009-04-22T19:24:48Z</cp:lastPrinted>
  <dcterms:created xsi:type="dcterms:W3CDTF">2002-08-20T00:57:26Z</dcterms:created>
  <dcterms:modified xsi:type="dcterms:W3CDTF">2024-09-26T21:35:29Z</dcterms:modified>
</cp:coreProperties>
</file>