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17" r:id="rId1"/>
  </p:sldMasterIdLst>
  <p:notesMasterIdLst>
    <p:notesMasterId r:id="rId73"/>
  </p:notesMasterIdLst>
  <p:sldIdLst>
    <p:sldId id="386" r:id="rId2"/>
    <p:sldId id="261" r:id="rId3"/>
    <p:sldId id="300" r:id="rId4"/>
    <p:sldId id="387" r:id="rId5"/>
    <p:sldId id="403" r:id="rId6"/>
    <p:sldId id="263" r:id="rId7"/>
    <p:sldId id="265" r:id="rId8"/>
    <p:sldId id="365" r:id="rId9"/>
    <p:sldId id="395" r:id="rId10"/>
    <p:sldId id="396" r:id="rId11"/>
    <p:sldId id="404" r:id="rId12"/>
    <p:sldId id="269" r:id="rId13"/>
    <p:sldId id="397" r:id="rId14"/>
    <p:sldId id="270" r:id="rId15"/>
    <p:sldId id="389" r:id="rId16"/>
    <p:sldId id="271" r:id="rId17"/>
    <p:sldId id="272" r:id="rId18"/>
    <p:sldId id="273" r:id="rId19"/>
    <p:sldId id="398" r:id="rId20"/>
    <p:sldId id="425" r:id="rId21"/>
    <p:sldId id="426" r:id="rId22"/>
    <p:sldId id="418" r:id="rId23"/>
    <p:sldId id="422" r:id="rId24"/>
    <p:sldId id="423" r:id="rId25"/>
    <p:sldId id="424" r:id="rId26"/>
    <p:sldId id="419" r:id="rId27"/>
    <p:sldId id="420" r:id="rId28"/>
    <p:sldId id="421" r:id="rId29"/>
    <p:sldId id="399" r:id="rId30"/>
    <p:sldId id="400" r:id="rId31"/>
    <p:sldId id="333" r:id="rId32"/>
    <p:sldId id="305" r:id="rId33"/>
    <p:sldId id="306" r:id="rId34"/>
    <p:sldId id="274" r:id="rId35"/>
    <p:sldId id="275" r:id="rId36"/>
    <p:sldId id="415" r:id="rId37"/>
    <p:sldId id="277" r:id="rId38"/>
    <p:sldId id="402" r:id="rId39"/>
    <p:sldId id="405" r:id="rId40"/>
    <p:sldId id="374" r:id="rId41"/>
    <p:sldId id="375" r:id="rId42"/>
    <p:sldId id="392" r:id="rId43"/>
    <p:sldId id="376" r:id="rId44"/>
    <p:sldId id="282" r:id="rId45"/>
    <p:sldId id="416" r:id="rId46"/>
    <p:sldId id="417" r:id="rId47"/>
    <p:sldId id="283" r:id="rId48"/>
    <p:sldId id="427" r:id="rId49"/>
    <p:sldId id="285" r:id="rId50"/>
    <p:sldId id="312" r:id="rId51"/>
    <p:sldId id="286" r:id="rId52"/>
    <p:sldId id="308" r:id="rId53"/>
    <p:sldId id="347" r:id="rId54"/>
    <p:sldId id="407" r:id="rId55"/>
    <p:sldId id="409" r:id="rId56"/>
    <p:sldId id="410" r:id="rId57"/>
    <p:sldId id="287" r:id="rId58"/>
    <p:sldId id="393" r:id="rId59"/>
    <p:sldId id="394" r:id="rId60"/>
    <p:sldId id="429" r:id="rId61"/>
    <p:sldId id="430" r:id="rId62"/>
    <p:sldId id="431" r:id="rId63"/>
    <p:sldId id="411" r:id="rId64"/>
    <p:sldId id="412" r:id="rId65"/>
    <p:sldId id="309" r:id="rId66"/>
    <p:sldId id="413" r:id="rId67"/>
    <p:sldId id="414" r:id="rId68"/>
    <p:sldId id="391" r:id="rId69"/>
    <p:sldId id="304" r:id="rId70"/>
    <p:sldId id="302" r:id="rId71"/>
    <p:sldId id="401"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8DAD"/>
    <a:srgbClr val="3333FF"/>
    <a:srgbClr val="333399"/>
    <a:srgbClr val="B2B2B2"/>
    <a:srgbClr val="800000"/>
    <a:srgbClr val="996600"/>
    <a:srgbClr val="FF9999"/>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89374" autoAdjust="0"/>
  </p:normalViewPr>
  <p:slideViewPr>
    <p:cSldViewPr>
      <p:cViewPr varScale="1">
        <p:scale>
          <a:sx n="61" d="100"/>
          <a:sy n="61" d="100"/>
        </p:scale>
        <p:origin x="1998" y="72"/>
      </p:cViewPr>
      <p:guideLst>
        <p:guide orient="horz" pos="2160"/>
        <p:guide pos="2880"/>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1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271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1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271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90402D7-0EF5-4A20-A27C-690867900965}" type="slidenum">
              <a:rPr lang="en-US"/>
              <a:pPr>
                <a:defRPr/>
              </a:pPr>
              <a:t>‹#›</a:t>
            </a:fld>
            <a:endParaRPr lang="en-US" dirty="0"/>
          </a:p>
        </p:txBody>
      </p:sp>
    </p:spTree>
    <p:extLst>
      <p:ext uri="{BB962C8B-B14F-4D97-AF65-F5344CB8AC3E}">
        <p14:creationId xmlns:p14="http://schemas.microsoft.com/office/powerpoint/2010/main" val="194118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26C4B93-EDC4-4CA5-B076-1807B35F35CC}" type="slidenum">
              <a:rPr lang="en-US" altLang="en-US" smtClean="0"/>
              <a:pPr eaLnBrk="1" hangingPunct="1"/>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1EF61EE-DA89-4893-AC30-1C3193D70E22}" type="slidenum">
              <a:rPr lang="en-US" altLang="en-US" smtClean="0"/>
              <a:pPr eaLnBrk="1" hangingPunct="1"/>
              <a:t>15</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3CA526A-FF5D-461E-99B3-D5AEA82556DA}" type="slidenum">
              <a:rPr lang="en-US" altLang="en-US" smtClean="0"/>
              <a:pPr eaLnBrk="1" hangingPunct="1"/>
              <a:t>16</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5CEB6C9-7BAF-49C0-B94C-CF53F455CC89}" type="slidenum">
              <a:rPr lang="en-US" altLang="en-US" smtClean="0"/>
              <a:pPr eaLnBrk="1" hangingPunct="1"/>
              <a:t>17</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E5B2624-0B93-4860-AFA5-085B8C15E229}" type="slidenum">
              <a:rPr lang="en-US" altLang="en-US" smtClean="0"/>
              <a:pPr eaLnBrk="1" hangingPunct="1"/>
              <a:t>18</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90402D7-0EF5-4A20-A27C-690867900965}" type="slidenum">
              <a:rPr lang="en-US" smtClean="0"/>
              <a:pPr>
                <a:defRPr/>
              </a:pPr>
              <a:t>22</a:t>
            </a:fld>
            <a:endParaRPr lang="en-US" dirty="0"/>
          </a:p>
        </p:txBody>
      </p:sp>
    </p:spTree>
    <p:extLst>
      <p:ext uri="{BB962C8B-B14F-4D97-AF65-F5344CB8AC3E}">
        <p14:creationId xmlns:p14="http://schemas.microsoft.com/office/powerpoint/2010/main" val="1264157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9FD972E-4922-4C49-A8E6-90349658AA05}" type="slidenum">
              <a:rPr lang="en-US" altLang="en-US" smtClean="0"/>
              <a:pPr eaLnBrk="1" hangingPunct="1"/>
              <a:t>31</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369F3F0-7DF5-4D5B-8512-CBB570D9FD5A}" type="slidenum">
              <a:rPr lang="en-US" altLang="en-US" smtClean="0"/>
              <a:pPr eaLnBrk="1" hangingPunct="1"/>
              <a:t>32</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6C266FD-BF65-4FBA-AD45-BB3653ED44FC}" type="slidenum">
              <a:rPr lang="en-US" altLang="en-US" smtClean="0"/>
              <a:pPr eaLnBrk="1" hangingPunct="1"/>
              <a:t>33</a:t>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6DD6C47-E809-49A9-93A8-AFCE23B7945C}" type="slidenum">
              <a:rPr lang="en-US" altLang="en-US" smtClean="0"/>
              <a:pPr eaLnBrk="1" hangingPunct="1"/>
              <a:t>34</a:t>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D86F9A-AAD3-4D78-92B0-034A53DD1EF4}" type="slidenum">
              <a:rPr lang="en-US" altLang="en-US" smtClean="0"/>
              <a:pPr eaLnBrk="1" hangingPunct="1"/>
              <a:t>35</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938C848-85D6-4D03-A39D-00BC5AAF4E90}" type="slidenum">
              <a:rPr lang="en-US" altLang="en-US" smtClean="0"/>
              <a:pPr eaLnBrk="1" hangingPunct="1"/>
              <a:t>2</a:t>
            </a:fld>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5C267A1-1E51-43B0-8E3C-D2144044E4DB}" type="slidenum">
              <a:rPr lang="en-US" altLang="en-US" smtClean="0"/>
              <a:pPr eaLnBrk="1" hangingPunct="1"/>
              <a:t>37</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F5DA33A-B616-491B-ACB8-96B7DDA10B32}" type="slidenum">
              <a:rPr lang="en-US" altLang="en-US" smtClean="0"/>
              <a:pPr eaLnBrk="1" hangingPunct="1"/>
              <a:t>40</a:t>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1407255-99CE-4692-80E8-C3F60A2611AF}" type="slidenum">
              <a:rPr lang="en-US" altLang="en-US" smtClean="0"/>
              <a:pPr eaLnBrk="1" hangingPunct="1"/>
              <a:t>41</a:t>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D6E19FF-0D4A-4FBE-9BB9-DE664C13BF6A}" type="slidenum">
              <a:rPr lang="en-US" altLang="en-US" smtClean="0"/>
              <a:pPr eaLnBrk="1" hangingPunct="1"/>
              <a:t>42</a:t>
            </a:fld>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2036D2C-8741-4814-9A10-F48664C65BD0}" type="slidenum">
              <a:rPr lang="en-US" altLang="en-US" smtClean="0"/>
              <a:pPr eaLnBrk="1" hangingPunct="1"/>
              <a:t>43</a:t>
            </a:fld>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E871B9-8B69-41DD-A295-FCC3F5F930AC}" type="slidenum">
              <a:rPr lang="en-US" altLang="en-US" smtClean="0"/>
              <a:pPr eaLnBrk="1" hangingPunct="1"/>
              <a:t>44</a:t>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6812593-B8E0-4B5D-9697-BF6799A36BBF}" type="slidenum">
              <a:rPr lang="en-US" altLang="en-US" smtClean="0"/>
              <a:pPr eaLnBrk="1" hangingPunct="1"/>
              <a:t>47</a:t>
            </a:fld>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3CE38BD-5602-439F-AECE-B34CFB42BA7B}" type="slidenum">
              <a:rPr lang="en-US" altLang="en-US" smtClean="0"/>
              <a:pPr eaLnBrk="1" hangingPunct="1"/>
              <a:t>49</a:t>
            </a:fld>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FFD0C73-B525-4CEC-B866-9ADF9395AA04}" type="slidenum">
              <a:rPr lang="en-US" altLang="en-US" smtClean="0"/>
              <a:pPr eaLnBrk="1" hangingPunct="1"/>
              <a:t>50</a:t>
            </a:fld>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C8B43EC-5163-4292-837F-4B21E096BD52}" type="slidenum">
              <a:rPr lang="en-US" altLang="en-US" smtClean="0"/>
              <a:pPr eaLnBrk="1" hangingPunct="1"/>
              <a:t>51</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8AEC292-EA1C-46E9-B407-30E2E8E1484C}" type="slidenum">
              <a:rPr lang="en-US" altLang="en-US" smtClean="0"/>
              <a:pPr eaLnBrk="1" hangingPunct="1"/>
              <a:t>3</a:t>
            </a:fld>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54BB31B-E360-4180-9AF4-95A76F3D9694}" type="slidenum">
              <a:rPr lang="en-US" altLang="en-US" smtClean="0"/>
              <a:pPr eaLnBrk="1" hangingPunct="1"/>
              <a:t>52</a:t>
            </a:fld>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2D74349-9A1F-49BF-97B0-9AB0114BFF62}" type="slidenum">
              <a:rPr lang="en-US" altLang="en-US" smtClean="0"/>
              <a:pPr eaLnBrk="1" hangingPunct="1"/>
              <a:t>53</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90402D7-0EF5-4A20-A27C-690867900965}" type="slidenum">
              <a:rPr lang="en-US" smtClean="0"/>
              <a:pPr>
                <a:defRPr/>
              </a:pPr>
              <a:t>54</a:t>
            </a:fld>
            <a:endParaRPr lang="en-US" dirty="0"/>
          </a:p>
        </p:txBody>
      </p:sp>
    </p:spTree>
    <p:extLst>
      <p:ext uri="{BB962C8B-B14F-4D97-AF65-F5344CB8AC3E}">
        <p14:creationId xmlns:p14="http://schemas.microsoft.com/office/powerpoint/2010/main" val="3310217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CA9AE73-B114-4700-A4DE-D104206E2D1B}" type="slidenum">
              <a:rPr lang="en-US" altLang="en-US" smtClean="0"/>
              <a:pPr eaLnBrk="1" hangingPunct="1"/>
              <a:t>57</a:t>
            </a:fld>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90402D7-0EF5-4A20-A27C-690867900965}" type="slidenum">
              <a:rPr lang="en-US" smtClean="0"/>
              <a:pPr>
                <a:defRPr/>
              </a:pPr>
              <a:t>64</a:t>
            </a:fld>
            <a:endParaRPr lang="en-US" dirty="0"/>
          </a:p>
        </p:txBody>
      </p:sp>
    </p:spTree>
    <p:extLst>
      <p:ext uri="{BB962C8B-B14F-4D97-AF65-F5344CB8AC3E}">
        <p14:creationId xmlns:p14="http://schemas.microsoft.com/office/powerpoint/2010/main" val="634842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7ADEAC0-9439-4A55-882D-5DD6240049CB}" type="slidenum">
              <a:rPr lang="en-US" altLang="en-US" smtClean="0"/>
              <a:pPr eaLnBrk="1" hangingPunct="1"/>
              <a:t>65</a:t>
            </a:fld>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E31B9FF-5FE0-4AC1-B819-22CDA49A2293}" type="slidenum">
              <a:rPr lang="en-US" altLang="en-US" smtClean="0"/>
              <a:pPr eaLnBrk="1" hangingPunct="1"/>
              <a:t>68</a:t>
            </a:fld>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7A9343F-B644-46DB-A6DC-2E81B41D2B71}" type="slidenum">
              <a:rPr lang="en-US" altLang="en-US" smtClean="0"/>
              <a:pPr eaLnBrk="1" hangingPunct="1"/>
              <a:t>69</a:t>
            </a:fld>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43CFB11-8F6E-4C3E-B970-4A0B9B0F3557}" type="slidenum">
              <a:rPr lang="en-US" altLang="en-US" smtClean="0"/>
              <a:pPr eaLnBrk="1" hangingPunct="1"/>
              <a:t>70</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768741A-F1C0-4331-BE24-BF162253CD1B}" type="slidenum">
              <a:rPr lang="en-US" altLang="en-US" smtClean="0"/>
              <a:pPr eaLnBrk="1" hangingPunct="1"/>
              <a:t>4</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5E3E507-607A-46EA-8152-E1A802042458}" type="slidenum">
              <a:rPr lang="en-US" altLang="en-US" smtClean="0"/>
              <a:pPr eaLnBrk="1" hangingPunct="1"/>
              <a:t>6</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8EBB102-4F65-4E5B-A976-B5D2BD7BDF77}" type="slidenum">
              <a:rPr lang="en-US" altLang="en-US" smtClean="0"/>
              <a:pPr eaLnBrk="1" hangingPunct="1"/>
              <a:t>7</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4A1852E-2B3C-4372-BCEF-29337B925455}" type="slidenum">
              <a:rPr lang="en-US" altLang="en-US" smtClean="0"/>
              <a:pPr eaLnBrk="1" hangingPunct="1"/>
              <a:t>8</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17C0D80-DE1C-494B-9881-318DBBC1C78E}" type="slidenum">
              <a:rPr lang="en-US" altLang="en-US" smtClean="0"/>
              <a:pPr eaLnBrk="1" hangingPunct="1"/>
              <a:t>12</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DA76825-FB6F-4041-88A1-A2657A4F7881}" type="slidenum">
              <a:rPr lang="en-US" altLang="en-US" smtClean="0"/>
              <a:pPr eaLnBrk="1" hangingPunct="1"/>
              <a:t>14</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33639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4703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3">
            <a:extLst>
              <a:ext uri="{FF2B5EF4-FFF2-40B4-BE49-F238E27FC236}">
                <a16:creationId xmlns:a16="http://schemas.microsoft.com/office/drawing/2014/main" id="{F910A671-BD12-40EE-934E-1CFD98E456A6}"/>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A8A6E108-0F93-4C2E-9DE2-9E82FB1CA338}"/>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30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Multiple_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5185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77031" y="2260600"/>
            <a:ext cx="8415338" cy="5334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2"/>
          </p:nvPr>
        </p:nvSpPr>
        <p:spPr>
          <a:xfrm>
            <a:off x="364331" y="3048000"/>
            <a:ext cx="8415338" cy="5334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301339" y="3810000"/>
            <a:ext cx="8415338" cy="4953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301339" y="4419600"/>
            <a:ext cx="8415338" cy="482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5"/>
          </p:nvPr>
        </p:nvSpPr>
        <p:spPr>
          <a:xfrm>
            <a:off x="301339" y="5029200"/>
            <a:ext cx="8415338" cy="482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6"/>
          </p:nvPr>
        </p:nvSpPr>
        <p:spPr>
          <a:xfrm>
            <a:off x="301339" y="5638800"/>
            <a:ext cx="8415338" cy="482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3">
            <a:extLst>
              <a:ext uri="{FF2B5EF4-FFF2-40B4-BE49-F238E27FC236}">
                <a16:creationId xmlns:a16="http://schemas.microsoft.com/office/drawing/2014/main" id="{B9CFE1A9-BDB4-4258-A732-773B77161A96}"/>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566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84904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1539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28790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23912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8" r:id="rId5"/>
    <p:sldLayoutId id="2147484022" r:id="rId6"/>
    <p:sldLayoutId id="2147484023" r:id="rId7"/>
    <p:sldLayoutId id="2147484024" r:id="rId8"/>
    <p:sldLayoutId id="2147484025" r:id="rId9"/>
    <p:sldLayoutId id="2147484026" r:id="rId10"/>
    <p:sldLayoutId id="2147484027" r:id="rId11"/>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98500" y="3098238"/>
            <a:ext cx="7747000" cy="369460"/>
          </a:xfrm>
        </p:spPr>
        <p:txBody>
          <a:bodyPr/>
          <a:lstStyle/>
          <a:p>
            <a:r>
              <a:rPr lang="en-US" altLang="en-US" dirty="0">
                <a:latin typeface="+mn-lt"/>
              </a:rPr>
              <a:t>Chapter 10</a:t>
            </a:r>
          </a:p>
        </p:txBody>
      </p:sp>
      <p:sp>
        <p:nvSpPr>
          <p:cNvPr id="3" name="Subtitle 2"/>
          <p:cNvSpPr>
            <a:spLocks noGrp="1"/>
          </p:cNvSpPr>
          <p:nvPr>
            <p:ph type="subTitle" idx="1"/>
          </p:nvPr>
        </p:nvSpPr>
        <p:spPr/>
        <p:txBody>
          <a:bodyPr/>
          <a:lstStyle/>
          <a:p>
            <a:r>
              <a:rPr lang="en-US" altLang="en-US" dirty="0">
                <a:solidFill>
                  <a:schemeClr val="tx1"/>
                </a:solidFill>
              </a:rPr>
              <a:t>Classes and Data Abstraction</a:t>
            </a:r>
            <a:endParaRPr lang="en-US" dirty="0">
              <a:solidFill>
                <a:schemeClr val="tx1"/>
              </a:solidFill>
            </a:endParaRPr>
          </a:p>
        </p:txBody>
      </p:sp>
      <p:sp>
        <p:nvSpPr>
          <p:cNvPr id="4" name="Footer Placeholder 5">
            <a:extLst>
              <a:ext uri="{FF2B5EF4-FFF2-40B4-BE49-F238E27FC236}">
                <a16:creationId xmlns:a16="http://schemas.microsoft.com/office/drawing/2014/main" id="{6BB25D32-FFE4-41BF-B2EC-51D8AF968DEB}"/>
              </a:ext>
            </a:extLst>
          </p:cNvPr>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Variable (Object) Declaration</a:t>
            </a:r>
            <a:endParaRPr lang="en-IN" dirty="0">
              <a:latin typeface="+mn-lt"/>
            </a:endParaRPr>
          </a:p>
        </p:txBody>
      </p:sp>
      <p:sp>
        <p:nvSpPr>
          <p:cNvPr id="3" name="Content Placeholder 2"/>
          <p:cNvSpPr>
            <a:spLocks noGrp="1"/>
          </p:cNvSpPr>
          <p:nvPr>
            <p:ph idx="1"/>
          </p:nvPr>
        </p:nvSpPr>
        <p:spPr>
          <a:xfrm>
            <a:off x="365125" y="1538819"/>
            <a:ext cx="8415338" cy="1422697"/>
          </a:xfrm>
        </p:spPr>
        <p:txBody>
          <a:bodyPr/>
          <a:lstStyle/>
          <a:p>
            <a:r>
              <a:rPr lang="en-US" altLang="en-US" dirty="0"/>
              <a:t>Once defined, you can declare variables of that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type</a:t>
            </a:r>
          </a:p>
          <a:p>
            <a:pPr lvl="1"/>
            <a:r>
              <a:rPr lang="en-US" altLang="en-US" b="1" dirty="0">
                <a:latin typeface="Courier New" pitchFamily="49" charset="0"/>
              </a:rPr>
              <a:t>clockType</a:t>
            </a:r>
            <a:r>
              <a:rPr lang="en-US" altLang="en-US" dirty="0">
                <a:latin typeface="Courier New" pitchFamily="49" charset="0"/>
              </a:rPr>
              <a:t> </a:t>
            </a:r>
            <a:r>
              <a:rPr lang="en-US" altLang="en-US" b="1" dirty="0">
                <a:latin typeface="Courier New" pitchFamily="49" charset="0"/>
              </a:rPr>
              <a:t>myClock</a:t>
            </a:r>
            <a:r>
              <a:rPr lang="en-US" altLang="en-US" dirty="0">
                <a:latin typeface="Courier New" pitchFamily="49" charset="0"/>
              </a:rPr>
              <a:t>;</a:t>
            </a:r>
          </a:p>
          <a:p>
            <a:pPr lvl="1"/>
            <a:r>
              <a:rPr lang="en-US" b="1" dirty="0">
                <a:latin typeface="Courier New" panose="02070309020205020404" pitchFamily="49" charset="0"/>
                <a:cs typeface="Courier New" panose="02070309020205020404" pitchFamily="49" charset="0"/>
              </a:rPr>
              <a:t>clockType </a:t>
            </a:r>
            <a:r>
              <a:rPr lang="en-US" b="1" dirty="0" err="1">
                <a:latin typeface="Courier New" panose="02070309020205020404" pitchFamily="49" charset="0"/>
                <a:cs typeface="Courier New" panose="02070309020205020404" pitchFamily="49" charset="0"/>
              </a:rPr>
              <a:t>yourClock</a:t>
            </a:r>
            <a:r>
              <a:rPr lang="en-US" b="1" dirty="0">
                <a:latin typeface="Courier New" panose="02070309020205020404" pitchFamily="49" charset="0"/>
                <a:cs typeface="Courier New" panose="02070309020205020404" pitchFamily="49" charset="0"/>
              </a:rPr>
              <a:t>;</a:t>
            </a:r>
          </a:p>
          <a:p>
            <a:r>
              <a:rPr lang="en-US" altLang="en-US" dirty="0"/>
              <a:t>A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variable is called a </a:t>
            </a:r>
            <a:r>
              <a:rPr lang="en-US" altLang="en-US" u="sng" dirty="0"/>
              <a:t>class object</a:t>
            </a:r>
            <a:r>
              <a:rPr lang="en-US" altLang="en-US" dirty="0"/>
              <a:t> or </a:t>
            </a:r>
            <a:r>
              <a:rPr lang="en-US" altLang="en-US" u="sng" dirty="0"/>
              <a:t>class instance</a:t>
            </a:r>
            <a:endParaRPr lang="en-IN" dirty="0"/>
          </a:p>
        </p:txBody>
      </p:sp>
      <p:sp>
        <p:nvSpPr>
          <p:cNvPr id="4" name="Content Placeholder 3"/>
          <p:cNvSpPr>
            <a:spLocks noGrp="1"/>
          </p:cNvSpPr>
          <p:nvPr>
            <p:ph idx="11"/>
          </p:nvPr>
        </p:nvSpPr>
        <p:spPr>
          <a:xfrm>
            <a:off x="381000" y="3213100"/>
            <a:ext cx="8415338" cy="296235"/>
          </a:xfrm>
        </p:spPr>
        <p:txBody>
          <a:bodyPr/>
          <a:lstStyle/>
          <a:p>
            <a:pPr marL="0" indent="0">
              <a:buNone/>
            </a:pPr>
            <a:r>
              <a:rPr lang="en-US" b="1" dirty="0"/>
              <a:t>FIGURE 10-2 </a:t>
            </a:r>
            <a:r>
              <a:rPr lang="en-US" dirty="0"/>
              <a:t>Objects </a:t>
            </a:r>
            <a:r>
              <a:rPr lang="en-US" b="1" dirty="0">
                <a:latin typeface="Courier New" panose="02070309020205020404" pitchFamily="49" charset="0"/>
                <a:cs typeface="Courier New" panose="02070309020205020404" pitchFamily="49" charset="0"/>
              </a:rPr>
              <a:t>myClock</a:t>
            </a:r>
            <a:r>
              <a:rPr lang="en-US" b="1" dirty="0"/>
              <a:t> </a:t>
            </a:r>
            <a:r>
              <a:rPr lang="en-US" dirty="0"/>
              <a:t>and </a:t>
            </a:r>
            <a:r>
              <a:rPr lang="en-US" b="1" dirty="0" err="1">
                <a:latin typeface="Courier New" panose="02070309020205020404" pitchFamily="49" charset="0"/>
                <a:cs typeface="Courier New" panose="02070309020205020404" pitchFamily="49" charset="0"/>
              </a:rPr>
              <a:t>yourClock</a:t>
            </a:r>
            <a:endParaRPr lang="en-IN" dirty="0"/>
          </a:p>
        </p:txBody>
      </p:sp>
      <p:pic>
        <p:nvPicPr>
          <p:cNvPr id="2050" name="Content Placeholder 5" descr="myClock and yourClock are two instances. The first column labeled myClock that contains 3 locations. The first location is h r which has value equal to 8. The second location is min that has value equal to 12. The third location is sec that contains value equal to 30. The second column labeled yourClock shows three boxes that read 12 and are labeled h r, 35 and is labeled min, 45 and is labeled sec. "/>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728548" y="4035845"/>
            <a:ext cx="7745640" cy="1681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17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Accessing Class Members</a:t>
            </a:r>
            <a:endParaRPr lang="en-IN" dirty="0">
              <a:latin typeface="+mn-lt"/>
            </a:endParaRPr>
          </a:p>
        </p:txBody>
      </p:sp>
      <p:sp>
        <p:nvSpPr>
          <p:cNvPr id="3" name="Content Placeholder 2"/>
          <p:cNvSpPr>
            <a:spLocks noGrp="1"/>
          </p:cNvSpPr>
          <p:nvPr>
            <p:ph idx="1"/>
          </p:nvPr>
        </p:nvSpPr>
        <p:spPr>
          <a:xfrm>
            <a:off x="365125" y="1538819"/>
            <a:ext cx="8415338" cy="738664"/>
          </a:xfrm>
        </p:spPr>
        <p:txBody>
          <a:bodyPr/>
          <a:lstStyle/>
          <a:p>
            <a:r>
              <a:rPr lang="en-US" dirty="0"/>
              <a:t>Once an object is declared, it can access the members of the class</a:t>
            </a:r>
          </a:p>
          <a:p>
            <a:r>
              <a:rPr lang="en-US" dirty="0"/>
              <a:t>The general syntax for an object to access a member of a class:</a:t>
            </a:r>
            <a:endParaRPr lang="en-IN" dirty="0"/>
          </a:p>
        </p:txBody>
      </p:sp>
      <p:pic>
        <p:nvPicPr>
          <p:cNvPr id="2050" name="Content Placeholder 3" descr="classObjectName.memberNam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3590855" cy="48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4331" y="3048000"/>
            <a:ext cx="8415338" cy="1034899"/>
          </a:xfrm>
        </p:spPr>
        <p:txBody>
          <a:bodyPr/>
          <a:lstStyle/>
          <a:p>
            <a:r>
              <a:rPr lang="en-US" dirty="0"/>
              <a:t>If an object is declared in the definition of a member function of the class, it can access the </a:t>
            </a:r>
            <a:r>
              <a:rPr lang="en-US" b="1" dirty="0">
                <a:solidFill>
                  <a:srgbClr val="0070C0"/>
                </a:solidFill>
                <a:latin typeface="Courier New" panose="02070309020205020404" pitchFamily="49" charset="0"/>
                <a:cs typeface="Courier New" panose="02070309020205020404" pitchFamily="49" charset="0"/>
              </a:rPr>
              <a:t>public</a:t>
            </a:r>
            <a:r>
              <a:rPr lang="en-US" dirty="0">
                <a:solidFill>
                  <a:srgbClr val="0070C0"/>
                </a:solidFill>
              </a:rPr>
              <a:t> </a:t>
            </a:r>
            <a:r>
              <a:rPr lang="en-US" dirty="0"/>
              <a:t>and </a:t>
            </a:r>
            <a:r>
              <a:rPr lang="en-US" b="1" dirty="0">
                <a:solidFill>
                  <a:srgbClr val="0070C0"/>
                </a:solidFill>
                <a:latin typeface="Courier New" panose="02070309020205020404" pitchFamily="49" charset="0"/>
                <a:cs typeface="Courier New" panose="02070309020205020404" pitchFamily="49" charset="0"/>
              </a:rPr>
              <a:t>private</a:t>
            </a:r>
            <a:r>
              <a:rPr lang="en-US" dirty="0">
                <a:solidFill>
                  <a:srgbClr val="0070C0"/>
                </a:solidFill>
              </a:rPr>
              <a:t> </a:t>
            </a:r>
            <a:r>
              <a:rPr lang="en-US" dirty="0"/>
              <a:t>members</a:t>
            </a:r>
          </a:p>
          <a:p>
            <a:r>
              <a:rPr lang="en-US" dirty="0"/>
              <a:t>The dot (</a:t>
            </a:r>
            <a:r>
              <a:rPr lang="en-US" dirty="0">
                <a:latin typeface="Courier New" panose="02070309020205020404" pitchFamily="49" charset="0"/>
                <a:cs typeface="Courier New" panose="02070309020205020404" pitchFamily="49" charset="0"/>
              </a:rPr>
              <a:t>.</a:t>
            </a:r>
            <a:r>
              <a:rPr lang="en-US" dirty="0"/>
              <a:t>) is the </a:t>
            </a:r>
            <a:r>
              <a:rPr lang="en-US" u="sng" dirty="0"/>
              <a:t>member access operator</a:t>
            </a:r>
            <a:endParaRPr lang="en-IN" dirty="0"/>
          </a:p>
        </p:txBody>
      </p:sp>
    </p:spTree>
    <p:extLst>
      <p:ext uri="{BB962C8B-B14F-4D97-AF65-F5344CB8AC3E}">
        <p14:creationId xmlns:p14="http://schemas.microsoft.com/office/powerpoint/2010/main" val="427690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mn-lt"/>
              </a:rPr>
              <a:t>Built-in Operations on Classes</a:t>
            </a:r>
          </a:p>
        </p:txBody>
      </p:sp>
      <p:sp>
        <p:nvSpPr>
          <p:cNvPr id="14341" name="Rectangle 3"/>
          <p:cNvSpPr>
            <a:spLocks noGrp="1" noChangeArrowheads="1"/>
          </p:cNvSpPr>
          <p:nvPr>
            <p:ph idx="1"/>
          </p:nvPr>
        </p:nvSpPr>
        <p:spPr>
          <a:xfrm>
            <a:off x="365125" y="1538818"/>
            <a:ext cx="8415338" cy="2362185"/>
          </a:xfrm>
        </p:spPr>
        <p:txBody>
          <a:bodyPr/>
          <a:lstStyle/>
          <a:p>
            <a:r>
              <a:rPr lang="en-US" dirty="0"/>
              <a:t>Most of C++’s built-in operations do not apply to classes</a:t>
            </a:r>
          </a:p>
          <a:p>
            <a:pPr lvl="1"/>
            <a:r>
              <a:rPr lang="en-US" dirty="0"/>
              <a:t>Arithmetic operators cannot be used on class objects unless the operators are overloaded</a:t>
            </a:r>
          </a:p>
          <a:p>
            <a:pPr lvl="1"/>
            <a:r>
              <a:rPr lang="en-US" dirty="0"/>
              <a:t>Relational operators cannot be used to compare two class objects for equality</a:t>
            </a:r>
          </a:p>
          <a:p>
            <a:r>
              <a:rPr lang="en-US" dirty="0"/>
              <a:t>Built-in operations that are valid for class objects:</a:t>
            </a:r>
          </a:p>
          <a:p>
            <a:pPr lvl="1"/>
            <a:r>
              <a:rPr lang="en-US" dirty="0"/>
              <a:t>Member access (</a:t>
            </a:r>
            <a:r>
              <a:rPr lang="en-US" b="1" dirty="0">
                <a:latin typeface="Courier New" panose="02070309020205020404" pitchFamily="49" charset="0"/>
                <a:cs typeface="Courier New" panose="02070309020205020404" pitchFamily="49" charset="0"/>
              </a:rPr>
              <a:t>.</a:t>
            </a:r>
            <a:r>
              <a:rPr lang="en-US" dirty="0"/>
              <a:t>)</a:t>
            </a:r>
          </a:p>
          <a:p>
            <a:pPr lvl="1"/>
            <a:r>
              <a:rPr lang="en-US" dirty="0"/>
              <a:t>Assignment (</a:t>
            </a:r>
            <a:r>
              <a:rPr lang="en-US" b="1" dirty="0">
                <a:latin typeface="Courier New" panose="02070309020205020404" pitchFamily="49" charset="0"/>
                <a:cs typeface="Courier New" panose="02070309020205020404" pitchFamily="49" charset="0"/>
              </a:rPr>
              <a:t>=</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Assignment Operator and Classes</a:t>
            </a:r>
            <a:endParaRPr lang="en-IN" dirty="0">
              <a:latin typeface="+mn-lt"/>
            </a:endParaRPr>
          </a:p>
        </p:txBody>
      </p:sp>
      <p:sp>
        <p:nvSpPr>
          <p:cNvPr id="3" name="Content Placeholder 2"/>
          <p:cNvSpPr>
            <a:spLocks noGrp="1"/>
          </p:cNvSpPr>
          <p:nvPr>
            <p:ph idx="1"/>
          </p:nvPr>
        </p:nvSpPr>
        <p:spPr>
          <a:xfrm>
            <a:off x="365125" y="1538818"/>
            <a:ext cx="8415338" cy="881010"/>
          </a:xfrm>
        </p:spPr>
        <p:txBody>
          <a:bodyPr/>
          <a:lstStyle/>
          <a:p>
            <a:pPr marL="0" indent="0">
              <a:buNone/>
            </a:pPr>
            <a:r>
              <a:rPr lang="en-US" b="1" dirty="0"/>
              <a:t>FIGURE 10-3</a:t>
            </a:r>
            <a:r>
              <a:rPr lang="en-US" b="1" dirty="0">
                <a:latin typeface="Courier New" panose="02070309020205020404" pitchFamily="49" charset="0"/>
                <a:cs typeface="Courier New" panose="02070309020205020404" pitchFamily="49" charset="0"/>
              </a:rPr>
              <a:t> myClock</a:t>
            </a:r>
            <a:r>
              <a:rPr lang="en-US" b="1" dirty="0"/>
              <a:t> </a:t>
            </a:r>
            <a:r>
              <a:rPr lang="en-US" dirty="0"/>
              <a:t>and </a:t>
            </a:r>
            <a:r>
              <a:rPr lang="en-US" b="1" dirty="0" err="1">
                <a:latin typeface="Courier New" panose="02070309020205020404" pitchFamily="49" charset="0"/>
                <a:cs typeface="Courier New" panose="02070309020205020404" pitchFamily="49" charset="0"/>
              </a:rPr>
              <a:t>yourClock</a:t>
            </a:r>
            <a:r>
              <a:rPr lang="en-US" b="1" dirty="0"/>
              <a:t> </a:t>
            </a:r>
            <a:r>
              <a:rPr lang="en-US" dirty="0"/>
              <a:t>before and after executing the statement </a:t>
            </a:r>
            <a:br>
              <a:rPr lang="en-US" dirty="0"/>
            </a:br>
            <a:r>
              <a:rPr lang="en-US" b="1" dirty="0">
                <a:latin typeface="Courier New" panose="02070309020205020404" pitchFamily="49" charset="0"/>
                <a:cs typeface="Courier New" panose="02070309020205020404" pitchFamily="49" charset="0"/>
              </a:rPr>
              <a:t>myClock</a:t>
            </a:r>
            <a:r>
              <a:rPr lang="en-US" b="1" dirty="0"/>
              <a: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yourClock</a:t>
            </a:r>
            <a:r>
              <a:rPr lang="en-US" b="1" dirty="0">
                <a:latin typeface="Courier New" panose="02070309020205020404" pitchFamily="49" charset="0"/>
                <a:cs typeface="Courier New" panose="02070309020205020404" pitchFamily="49" charset="0"/>
              </a:rPr>
              <a:t>;</a:t>
            </a:r>
            <a:endParaRPr lang="en-IN" dirty="0"/>
          </a:p>
        </p:txBody>
      </p:sp>
      <p:pic>
        <p:nvPicPr>
          <p:cNvPr id="6" name="Content Placeholder 3" descr="An image depicting myClock and yourClock before and after executing myClock equals yourClock. The image has two parts. The first part is labeled myClock and yourClock before executing the statement myClock equals yourClock. It shows two vertical columns. The first column labeled myClock shows 3 boxes that read 2 and are labeled hour, 26; minutes, 47; seconds. The second column labeled yourClock shows 3 boxes that read 14 and are labeled hour, 39: minutes, 28; seconds. The second part is labeled myClock, and yourClock after executing myClock equals yourClock. It shows two vertical columns. The first column labeled myClock shows 3 boxes that read 14 and are labeled hour, 39; minutes, 28; seconds. The second column labeled yourClock shows 3 boxes that read 14 and are labeled hour, 39; minutes, 28; seconds.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368300" y="2832493"/>
            <a:ext cx="8415338" cy="2556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660381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latin typeface="+mn-lt"/>
              </a:rPr>
              <a:t>Class Scope (1 of 2)</a:t>
            </a:r>
          </a:p>
        </p:txBody>
      </p:sp>
      <p:sp>
        <p:nvSpPr>
          <p:cNvPr id="28675" name="Rectangle 3"/>
          <p:cNvSpPr>
            <a:spLocks noGrp="1" noChangeArrowheads="1"/>
          </p:cNvSpPr>
          <p:nvPr>
            <p:ph idx="1"/>
          </p:nvPr>
        </p:nvSpPr>
        <p:spPr>
          <a:xfrm>
            <a:off x="365125" y="1538818"/>
            <a:ext cx="8415338" cy="2004482"/>
          </a:xfrm>
        </p:spPr>
        <p:txBody>
          <a:bodyPr/>
          <a:lstStyle/>
          <a:p>
            <a:pPr eaLnBrk="1" hangingPunct="1"/>
            <a:r>
              <a:rPr lang="en-US" altLang="en-US" dirty="0"/>
              <a:t>A </a:t>
            </a:r>
            <a:r>
              <a:rPr lang="en-US" altLang="en-US" b="1" dirty="0">
                <a:solidFill>
                  <a:srgbClr val="0070C0"/>
                </a:solidFill>
              </a:rPr>
              <a:t>class</a:t>
            </a:r>
            <a:r>
              <a:rPr lang="en-US" altLang="en-US" dirty="0">
                <a:solidFill>
                  <a:srgbClr val="0070C0"/>
                </a:solidFill>
              </a:rPr>
              <a:t> </a:t>
            </a:r>
            <a:r>
              <a:rPr lang="en-US" altLang="en-US" dirty="0"/>
              <a:t>object can be automatic or static</a:t>
            </a:r>
          </a:p>
          <a:p>
            <a:pPr lvl="1" eaLnBrk="1" hangingPunct="1"/>
            <a:r>
              <a:rPr lang="en-US" altLang="en-US" dirty="0"/>
              <a:t>Automatic: created when the declaration is reached and destroyed when the surrounding block is exited</a:t>
            </a:r>
          </a:p>
          <a:p>
            <a:pPr lvl="1" eaLnBrk="1" hangingPunct="1"/>
            <a:r>
              <a:rPr lang="en-US" altLang="en-US" dirty="0"/>
              <a:t>Static: created when the declaration is reached and destroyed when the program terminates</a:t>
            </a:r>
          </a:p>
          <a:p>
            <a:r>
              <a:rPr lang="en-US" dirty="0"/>
              <a:t>A member of a </a:t>
            </a:r>
            <a:r>
              <a:rPr lang="en-US" b="1" dirty="0">
                <a:solidFill>
                  <a:srgbClr val="0070C0"/>
                </a:solidFill>
                <a:latin typeface="Courier New" panose="02070309020205020404" pitchFamily="49" charset="0"/>
                <a:cs typeface="Courier New" panose="02070309020205020404" pitchFamily="49" charset="0"/>
              </a:rPr>
              <a:t>class</a:t>
            </a:r>
            <a:r>
              <a:rPr lang="en-US" b="1" dirty="0">
                <a:solidFill>
                  <a:srgbClr val="0070C0"/>
                </a:solidFill>
              </a:rPr>
              <a:t> </a:t>
            </a:r>
            <a:r>
              <a:rPr lang="en-US" dirty="0"/>
              <a:t>has the same scope as a member of a </a:t>
            </a:r>
            <a:r>
              <a:rPr lang="en-US" b="1" dirty="0">
                <a:solidFill>
                  <a:srgbClr val="0070C0"/>
                </a:solidFill>
                <a:latin typeface="Courier New" panose="02070309020205020404" pitchFamily="49" charset="0"/>
                <a:cs typeface="Courier New" panose="02070309020205020404" pitchFamily="49" charset="0"/>
              </a:rPr>
              <a:t>struct</a:t>
            </a:r>
            <a:endParaRPr lang="en-US" altLang="en-US" b="1" dirty="0">
              <a:solidFill>
                <a:srgbClr val="0070C0"/>
              </a:solidFill>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dirty="0">
                <a:latin typeface="+mn-lt"/>
              </a:rPr>
              <a:t>Class Scope (2 of 2)</a:t>
            </a:r>
          </a:p>
        </p:txBody>
      </p:sp>
      <p:sp>
        <p:nvSpPr>
          <p:cNvPr id="29699" name="Content Placeholder 2"/>
          <p:cNvSpPr>
            <a:spLocks noGrp="1"/>
          </p:cNvSpPr>
          <p:nvPr>
            <p:ph idx="1"/>
          </p:nvPr>
        </p:nvSpPr>
        <p:spPr>
          <a:xfrm>
            <a:off x="365125" y="1538818"/>
            <a:ext cx="8415338" cy="1031051"/>
          </a:xfrm>
        </p:spPr>
        <p:txBody>
          <a:bodyPr/>
          <a:lstStyle/>
          <a:p>
            <a:pPr eaLnBrk="1" hangingPunct="1"/>
            <a:r>
              <a:rPr lang="en-US" altLang="en-US" dirty="0"/>
              <a:t>A member of the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is local to the </a:t>
            </a:r>
            <a:r>
              <a:rPr lang="en-US" altLang="en-US" b="1" dirty="0">
                <a:solidFill>
                  <a:srgbClr val="0070C0"/>
                </a:solidFill>
                <a:latin typeface="Courier New" pitchFamily="49" charset="0"/>
              </a:rPr>
              <a:t>class</a:t>
            </a:r>
          </a:p>
          <a:p>
            <a:pPr eaLnBrk="1" hangingPunct="1"/>
            <a:r>
              <a:rPr lang="en-US" altLang="en-US" dirty="0"/>
              <a:t>You access a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member outside the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by using the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object name and the member access operator (</a:t>
            </a:r>
            <a:r>
              <a:rPr lang="en-US" altLang="en-US" b="1" dirty="0">
                <a:latin typeface="Courier New" pitchFamily="49" charset="0"/>
              </a:rPr>
              <a:t>.</a:t>
            </a:r>
            <a:r>
              <a:rPr lang="en-US" alt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a:latin typeface="+mn-lt"/>
              </a:rPr>
              <a:t>Functions and Classes</a:t>
            </a:r>
          </a:p>
        </p:txBody>
      </p:sp>
      <p:sp>
        <p:nvSpPr>
          <p:cNvPr id="30723" name="Rectangle 3"/>
          <p:cNvSpPr>
            <a:spLocks noGrp="1" noChangeArrowheads="1"/>
          </p:cNvSpPr>
          <p:nvPr>
            <p:ph idx="1"/>
          </p:nvPr>
        </p:nvSpPr>
        <p:spPr>
          <a:xfrm>
            <a:off x="365125" y="1538818"/>
            <a:ext cx="8415338" cy="2420663"/>
          </a:xfrm>
        </p:spPr>
        <p:txBody>
          <a:bodyPr/>
          <a:lstStyle/>
          <a:p>
            <a:pPr eaLnBrk="1" hangingPunct="1"/>
            <a:r>
              <a:rPr lang="en-US" altLang="en-US" dirty="0"/>
              <a:t>Objects can be passed as parameters to functions and returned as function values </a:t>
            </a:r>
          </a:p>
          <a:p>
            <a:pPr eaLnBrk="1" hangingPunct="1"/>
            <a:r>
              <a:rPr lang="en-US" altLang="en-US" dirty="0"/>
              <a:t>As parameters to functions:</a:t>
            </a:r>
          </a:p>
          <a:p>
            <a:pPr lvl="1"/>
            <a:r>
              <a:rPr lang="en-US" altLang="en-US" dirty="0"/>
              <a:t>Class objects can be passed by value or by reference </a:t>
            </a:r>
          </a:p>
          <a:p>
            <a:pPr eaLnBrk="1" hangingPunct="1"/>
            <a:r>
              <a:rPr lang="en-US" altLang="en-US" dirty="0"/>
              <a:t>If an object is passed by value:</a:t>
            </a:r>
          </a:p>
          <a:p>
            <a:pPr lvl="1" eaLnBrk="1" hangingPunct="1"/>
            <a:r>
              <a:rPr lang="en-US" altLang="en-US" dirty="0"/>
              <a:t>Contents of data members of the actual parameter are copied into the corresponding data members of the formal parameter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ltLang="en-US" dirty="0">
                <a:latin typeface="+mn-lt"/>
              </a:rPr>
              <a:t>Reference Parameters and Class Objects (Variables) (1 of 2)</a:t>
            </a:r>
          </a:p>
        </p:txBody>
      </p:sp>
      <p:sp>
        <p:nvSpPr>
          <p:cNvPr id="31747" name="Rectangle 5"/>
          <p:cNvSpPr>
            <a:spLocks noGrp="1" noChangeArrowheads="1"/>
          </p:cNvSpPr>
          <p:nvPr>
            <p:ph idx="1"/>
          </p:nvPr>
        </p:nvSpPr>
        <p:spPr>
          <a:xfrm>
            <a:off x="365125" y="1538818"/>
            <a:ext cx="8415338" cy="1663532"/>
          </a:xfrm>
        </p:spPr>
        <p:txBody>
          <a:bodyPr/>
          <a:lstStyle/>
          <a:p>
            <a:pPr eaLnBrk="1" hangingPunct="1"/>
            <a:r>
              <a:rPr lang="en-US" altLang="en-US" dirty="0"/>
              <a:t>Passing by value might require a large amount of storage space and a considerable amount of computer time to copy the value of the actual parameter into the formal parameter</a:t>
            </a:r>
          </a:p>
          <a:p>
            <a:pPr eaLnBrk="1" hangingPunct="1"/>
            <a:r>
              <a:rPr lang="en-US" altLang="en-US" dirty="0"/>
              <a:t>If a variable is passed by reference:</a:t>
            </a:r>
          </a:p>
          <a:p>
            <a:pPr lvl="1" eaLnBrk="1" hangingPunct="1"/>
            <a:r>
              <a:rPr lang="en-US" altLang="en-US" dirty="0"/>
              <a:t>The formal parameter receives only the address of the actual parameter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a:latin typeface="+mn-lt"/>
              </a:rPr>
              <a:t>Reference Parameters and Class Objects (Variables) (2 of 2)</a:t>
            </a:r>
          </a:p>
        </p:txBody>
      </p:sp>
      <p:sp>
        <p:nvSpPr>
          <p:cNvPr id="32771" name="Rectangle 3"/>
          <p:cNvSpPr>
            <a:spLocks noGrp="1" noChangeArrowheads="1"/>
          </p:cNvSpPr>
          <p:nvPr>
            <p:ph idx="1"/>
          </p:nvPr>
        </p:nvSpPr>
        <p:spPr>
          <a:xfrm>
            <a:off x="365125" y="1538818"/>
            <a:ext cx="8415338" cy="1239185"/>
          </a:xfrm>
        </p:spPr>
        <p:txBody>
          <a:bodyPr/>
          <a:lstStyle/>
          <a:p>
            <a:pPr eaLnBrk="1" hangingPunct="1"/>
            <a:r>
              <a:rPr lang="en-US" altLang="en-US" dirty="0"/>
              <a:t>Pass by reference is an efficient way to pass a variable as a parameter</a:t>
            </a:r>
          </a:p>
          <a:p>
            <a:pPr lvl="1" eaLnBrk="1" hangingPunct="1"/>
            <a:r>
              <a:rPr lang="en-US" altLang="en-US" dirty="0"/>
              <a:t>Problem: when passing by reference, the actual parameter changes when the formal parameter changes</a:t>
            </a:r>
          </a:p>
          <a:p>
            <a:pPr lvl="1" eaLnBrk="1" hangingPunct="1"/>
            <a:r>
              <a:rPr lang="en-US" altLang="en-US" dirty="0"/>
              <a:t>Solution: use </a:t>
            </a:r>
            <a:r>
              <a:rPr lang="en-US" altLang="en-US" b="1" dirty="0">
                <a:solidFill>
                  <a:srgbClr val="0070C0"/>
                </a:solidFill>
                <a:latin typeface="Courier New" pitchFamily="49" charset="0"/>
              </a:rPr>
              <a:t>const</a:t>
            </a:r>
            <a:r>
              <a:rPr lang="en-US" altLang="en-US" dirty="0">
                <a:solidFill>
                  <a:srgbClr val="0070C0"/>
                </a:solidFill>
              </a:rPr>
              <a:t> </a:t>
            </a:r>
            <a:r>
              <a:rPr lang="en-US" altLang="en-US" dirty="0"/>
              <a:t>in the formal parameter declaration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Implementation of Member Functions (1 of 4)</a:t>
            </a:r>
            <a:endParaRPr lang="en-IN" dirty="0">
              <a:latin typeface="+mn-lt"/>
            </a:endParaRPr>
          </a:p>
        </p:txBody>
      </p:sp>
      <p:sp>
        <p:nvSpPr>
          <p:cNvPr id="3" name="Content Placeholder 2"/>
          <p:cNvSpPr>
            <a:spLocks noGrp="1"/>
          </p:cNvSpPr>
          <p:nvPr>
            <p:ph idx="1"/>
          </p:nvPr>
        </p:nvSpPr>
        <p:spPr>
          <a:xfrm>
            <a:off x="365125" y="1538819"/>
            <a:ext cx="8415338" cy="1051981"/>
          </a:xfrm>
        </p:spPr>
        <p:txBody>
          <a:bodyPr/>
          <a:lstStyle/>
          <a:p>
            <a:r>
              <a:rPr lang="en-US" altLang="en-US" dirty="0"/>
              <a:t>Must write the code for functions defined as function prototypes</a:t>
            </a:r>
          </a:p>
          <a:p>
            <a:r>
              <a:rPr lang="en-US" altLang="en-US" dirty="0"/>
              <a:t>Prototypes are left in the class to keep the class smaller and to hide the implementation</a:t>
            </a:r>
            <a:endParaRPr lang="en-IN" dirty="0"/>
          </a:p>
        </p:txBody>
      </p:sp>
      <p:sp>
        <p:nvSpPr>
          <p:cNvPr id="4" name="Content Placeholder 3"/>
          <p:cNvSpPr>
            <a:spLocks noGrp="1"/>
          </p:cNvSpPr>
          <p:nvPr>
            <p:ph idx="11"/>
          </p:nvPr>
        </p:nvSpPr>
        <p:spPr>
          <a:xfrm>
            <a:off x="381000" y="2768600"/>
            <a:ext cx="7772400" cy="266988"/>
          </a:xfrm>
        </p:spPr>
        <p:txBody>
          <a:bodyPr/>
          <a:lstStyle/>
          <a:p>
            <a:r>
              <a:rPr lang="en-US" altLang="en-US" dirty="0"/>
              <a:t>To access identifiers local to the class, use the </a:t>
            </a:r>
            <a:r>
              <a:rPr lang="en-US" altLang="en-US" u="sng" dirty="0"/>
              <a:t>scope resolution operator</a:t>
            </a:r>
            <a:r>
              <a:rPr lang="en-US" altLang="en-US" dirty="0"/>
              <a:t>,</a:t>
            </a:r>
            <a:endParaRPr lang="en-IN" dirty="0"/>
          </a:p>
        </p:txBody>
      </p:sp>
      <p:pic>
        <p:nvPicPr>
          <p:cNvPr id="3074" name="Content Placeholder 5" descr="left parenthesis colon colon right parenthesis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27003" t="11904" r="12377" b="21429"/>
          <a:stretch/>
        </p:blipFill>
        <p:spPr bwMode="auto">
          <a:xfrm>
            <a:off x="8124825" y="2740025"/>
            <a:ext cx="546101"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85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latin typeface="+mn-lt"/>
              </a:rPr>
              <a:t>Objectives (1 of 2)</a:t>
            </a:r>
          </a:p>
        </p:txBody>
      </p:sp>
      <p:sp>
        <p:nvSpPr>
          <p:cNvPr id="16387" name="Rectangle 3"/>
          <p:cNvSpPr>
            <a:spLocks noGrp="1" noChangeArrowheads="1"/>
          </p:cNvSpPr>
          <p:nvPr>
            <p:ph idx="1"/>
          </p:nvPr>
        </p:nvSpPr>
        <p:spPr>
          <a:xfrm>
            <a:off x="365125" y="1538818"/>
            <a:ext cx="8415338" cy="2439129"/>
          </a:xfrm>
        </p:spPr>
        <p:txBody>
          <a:bodyPr/>
          <a:lstStyle/>
          <a:p>
            <a:pPr eaLnBrk="1" hangingPunct="1">
              <a:buFontTx/>
              <a:buNone/>
              <a:defRPr/>
            </a:pPr>
            <a:r>
              <a:rPr lang="en-US" altLang="en-US" dirty="0"/>
              <a:t>In this chapter, you will:</a:t>
            </a:r>
          </a:p>
          <a:p>
            <a:pPr lvl="1" eaLnBrk="1" hangingPunct="1">
              <a:buFont typeface="Arial" charset="0"/>
              <a:buChar char="–"/>
              <a:defRPr/>
            </a:pPr>
            <a:r>
              <a:rPr lang="en-US" altLang="en-US" dirty="0"/>
              <a:t>Learn about classes</a:t>
            </a:r>
          </a:p>
          <a:p>
            <a:pPr lvl="1" eaLnBrk="1" hangingPunct="1">
              <a:buFont typeface="Arial" charset="0"/>
              <a:buChar char="–"/>
              <a:defRPr/>
            </a:pPr>
            <a:r>
              <a:rPr lang="en-US" altLang="en-US" dirty="0"/>
              <a:t>Learn about </a:t>
            </a:r>
            <a:r>
              <a:rPr lang="en-US" altLang="en-US" b="1" dirty="0">
                <a:latin typeface="Courier New" pitchFamily="49" charset="0"/>
              </a:rPr>
              <a:t>private</a:t>
            </a:r>
            <a:r>
              <a:rPr lang="en-US" altLang="en-US" dirty="0"/>
              <a:t>, </a:t>
            </a:r>
            <a:r>
              <a:rPr lang="en-US" altLang="en-US" b="1" dirty="0">
                <a:latin typeface="Courier New" pitchFamily="49" charset="0"/>
              </a:rPr>
              <a:t>protected</a:t>
            </a:r>
            <a:r>
              <a:rPr lang="en-US" altLang="en-US" dirty="0"/>
              <a:t>, and </a:t>
            </a:r>
            <a:r>
              <a:rPr lang="en-US" altLang="en-US" b="1" dirty="0">
                <a:latin typeface="Courier New" pitchFamily="49" charset="0"/>
              </a:rPr>
              <a:t>public</a:t>
            </a:r>
            <a:r>
              <a:rPr lang="en-US" altLang="en-US" dirty="0"/>
              <a:t> members of a class</a:t>
            </a:r>
          </a:p>
          <a:p>
            <a:pPr lvl="1" eaLnBrk="1" hangingPunct="1">
              <a:buFont typeface="Arial" charset="0"/>
              <a:buChar char="–"/>
              <a:defRPr/>
            </a:pPr>
            <a:r>
              <a:rPr lang="en-US" altLang="en-US" dirty="0"/>
              <a:t>Explore how classes are implemented</a:t>
            </a:r>
          </a:p>
          <a:p>
            <a:pPr lvl="1" eaLnBrk="1" hangingPunct="1">
              <a:buFont typeface="Arial" charset="0"/>
              <a:buChar char="–"/>
              <a:defRPr/>
            </a:pPr>
            <a:r>
              <a:rPr lang="en-US" altLang="en-US" dirty="0"/>
              <a:t>Become aware of accessor and mutator functions</a:t>
            </a:r>
          </a:p>
          <a:p>
            <a:pPr lvl="1" eaLnBrk="1" hangingPunct="1">
              <a:buFont typeface="Arial" charset="0"/>
              <a:buChar char="–"/>
              <a:defRPr/>
            </a:pPr>
            <a:r>
              <a:rPr lang="en-US" altLang="en-US" dirty="0"/>
              <a:t>Examine constructors and destructors</a:t>
            </a:r>
          </a:p>
          <a:p>
            <a:pPr marL="0" indent="0" eaLnBrk="1" hangingPunct="1">
              <a:buFont typeface="Arial" charset="0"/>
              <a:buNone/>
              <a:defRPr/>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C100-07BD-78E0-73F0-47E9566FFC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91141C-6804-6808-CC3F-5F55EA74873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2A1C2C2-152D-6288-E34F-695DDF322A3E}"/>
              </a:ext>
            </a:extLst>
          </p:cNvPr>
          <p:cNvPicPr>
            <a:picLocks noChangeAspect="1"/>
          </p:cNvPicPr>
          <p:nvPr/>
        </p:nvPicPr>
        <p:blipFill>
          <a:blip r:embed="rId2"/>
          <a:stretch>
            <a:fillRect/>
          </a:stretch>
        </p:blipFill>
        <p:spPr>
          <a:xfrm>
            <a:off x="1600200" y="27709"/>
            <a:ext cx="5943600" cy="6727501"/>
          </a:xfrm>
          <a:prstGeom prst="rect">
            <a:avLst/>
          </a:prstGeom>
        </p:spPr>
      </p:pic>
    </p:spTree>
    <p:extLst>
      <p:ext uri="{BB962C8B-B14F-4D97-AF65-F5344CB8AC3E}">
        <p14:creationId xmlns:p14="http://schemas.microsoft.com/office/powerpoint/2010/main" val="1674321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B1AD-1D6B-34D6-B013-3844760966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958868-29AE-8878-CA94-61E5548201E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80C956-38F7-B8B8-FFD5-565339034126}"/>
              </a:ext>
            </a:extLst>
          </p:cNvPr>
          <p:cNvPicPr>
            <a:picLocks noChangeAspect="1"/>
          </p:cNvPicPr>
          <p:nvPr/>
        </p:nvPicPr>
        <p:blipFill>
          <a:blip r:embed="rId2"/>
          <a:stretch>
            <a:fillRect/>
          </a:stretch>
        </p:blipFill>
        <p:spPr>
          <a:xfrm>
            <a:off x="522375" y="1117529"/>
            <a:ext cx="8099249" cy="4622942"/>
          </a:xfrm>
          <a:prstGeom prst="rect">
            <a:avLst/>
          </a:prstGeom>
        </p:spPr>
      </p:pic>
    </p:spTree>
    <p:extLst>
      <p:ext uri="{BB962C8B-B14F-4D97-AF65-F5344CB8AC3E}">
        <p14:creationId xmlns:p14="http://schemas.microsoft.com/office/powerpoint/2010/main" val="3413363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D5ED-A6DD-9F3F-77EF-2E65DD2C3C66}"/>
              </a:ext>
            </a:extLst>
          </p:cNvPr>
          <p:cNvSpPr>
            <a:spLocks noGrp="1"/>
          </p:cNvSpPr>
          <p:nvPr>
            <p:ph type="title"/>
          </p:nvPr>
        </p:nvSpPr>
        <p:spPr/>
        <p:txBody>
          <a:bodyPr/>
          <a:lstStyle/>
          <a:p>
            <a:endParaRPr lang="en-US" dirty="0"/>
          </a:p>
        </p:txBody>
      </p:sp>
      <p:pic>
        <p:nvPicPr>
          <p:cNvPr id="11" name="Content Placeholder 10">
            <a:extLst>
              <a:ext uri="{FF2B5EF4-FFF2-40B4-BE49-F238E27FC236}">
                <a16:creationId xmlns:a16="http://schemas.microsoft.com/office/drawing/2014/main" id="{1618094A-9BD5-288A-DC3B-E6FEF979902C}"/>
              </a:ext>
            </a:extLst>
          </p:cNvPr>
          <p:cNvPicPr>
            <a:picLocks noGrp="1" noChangeAspect="1"/>
          </p:cNvPicPr>
          <p:nvPr>
            <p:ph idx="1"/>
          </p:nvPr>
        </p:nvPicPr>
        <p:blipFill>
          <a:blip r:embed="rId3"/>
          <a:stretch>
            <a:fillRect/>
          </a:stretch>
        </p:blipFill>
        <p:spPr>
          <a:xfrm>
            <a:off x="1524000" y="0"/>
            <a:ext cx="5867400" cy="5858732"/>
          </a:xfrm>
        </p:spPr>
      </p:pic>
      <p:sp>
        <p:nvSpPr>
          <p:cNvPr id="4" name="Content Placeholder 3">
            <a:extLst>
              <a:ext uri="{FF2B5EF4-FFF2-40B4-BE49-F238E27FC236}">
                <a16:creationId xmlns:a16="http://schemas.microsoft.com/office/drawing/2014/main" id="{D065C37A-247C-C0D1-D580-D339DCD27D35}"/>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191D7957-952E-220E-061D-EDC9A6DCEC52}"/>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BBBB05CB-68C3-B3F8-2C79-22A4E42ADBB7}"/>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A0EB517E-630C-A289-F28E-AD6B2E4F659C}"/>
              </a:ext>
            </a:extLst>
          </p:cNvPr>
          <p:cNvSpPr>
            <a:spLocks noGrp="1"/>
          </p:cNvSpPr>
          <p:nvPr>
            <p:ph idx="14"/>
          </p:nvPr>
        </p:nvSpPr>
        <p:spPr/>
        <p:txBody>
          <a:bodyPr/>
          <a:lstStyle/>
          <a:p>
            <a:endParaRPr lang="en-US" dirty="0"/>
          </a:p>
        </p:txBody>
      </p:sp>
      <p:sp>
        <p:nvSpPr>
          <p:cNvPr id="8" name="Content Placeholder 7">
            <a:extLst>
              <a:ext uri="{FF2B5EF4-FFF2-40B4-BE49-F238E27FC236}">
                <a16:creationId xmlns:a16="http://schemas.microsoft.com/office/drawing/2014/main" id="{2753A1FD-CB6D-5EEA-AF80-8E848BBC7347}"/>
              </a:ext>
            </a:extLst>
          </p:cNvPr>
          <p:cNvSpPr>
            <a:spLocks noGrp="1"/>
          </p:cNvSpPr>
          <p:nvPr>
            <p:ph idx="15"/>
          </p:nvPr>
        </p:nvSpPr>
        <p:spPr/>
        <p:txBody>
          <a:bodyPr/>
          <a:lstStyle/>
          <a:p>
            <a:endParaRPr lang="en-US" dirty="0"/>
          </a:p>
        </p:txBody>
      </p:sp>
      <p:pic>
        <p:nvPicPr>
          <p:cNvPr id="13" name="Picture 12">
            <a:extLst>
              <a:ext uri="{FF2B5EF4-FFF2-40B4-BE49-F238E27FC236}">
                <a16:creationId xmlns:a16="http://schemas.microsoft.com/office/drawing/2014/main" id="{91511910-7AA5-BB2B-3ED7-BDA2427ECAF3}"/>
              </a:ext>
            </a:extLst>
          </p:cNvPr>
          <p:cNvPicPr>
            <a:picLocks noChangeAspect="1"/>
          </p:cNvPicPr>
          <p:nvPr/>
        </p:nvPicPr>
        <p:blipFill>
          <a:blip r:embed="rId4"/>
          <a:srcRect l="1266" r="1266"/>
          <a:stretch/>
        </p:blipFill>
        <p:spPr>
          <a:xfrm>
            <a:off x="1575308" y="5858732"/>
            <a:ext cx="5816092" cy="1028935"/>
          </a:xfrm>
          <a:prstGeom prst="rect">
            <a:avLst/>
          </a:prstGeom>
        </p:spPr>
      </p:pic>
    </p:spTree>
    <p:extLst>
      <p:ext uri="{BB962C8B-B14F-4D97-AF65-F5344CB8AC3E}">
        <p14:creationId xmlns:p14="http://schemas.microsoft.com/office/powerpoint/2010/main" val="130512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570D-B248-3205-B4A2-65832F0036E3}"/>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E534507A-E857-928A-DB96-EFD90B2B98DD}"/>
              </a:ext>
            </a:extLst>
          </p:cNvPr>
          <p:cNvSpPr>
            <a:spLocks noGrp="1"/>
          </p:cNvSpPr>
          <p:nvPr>
            <p:ph idx="1"/>
          </p:nvPr>
        </p:nvSpPr>
        <p:spPr>
          <a:xfrm>
            <a:off x="365125" y="1538819"/>
            <a:ext cx="8415338" cy="2489912"/>
          </a:xfrm>
        </p:spPr>
        <p:txBody>
          <a:bodyPr/>
          <a:lstStyle/>
          <a:p>
            <a:r>
              <a:rPr lang="en-US" sz="2400" b="1" dirty="0"/>
              <a:t>When to use:</a:t>
            </a:r>
          </a:p>
          <a:p>
            <a:pPr lvl="1"/>
            <a:r>
              <a:rPr lang="en-US" sz="2000" dirty="0"/>
              <a:t>When you want to encapsulate data and provide controlled access (using private/protected access specifiers).</a:t>
            </a:r>
          </a:p>
          <a:p>
            <a:pPr lvl="1"/>
            <a:r>
              <a:rPr lang="en-US" sz="2000" dirty="0"/>
              <a:t>When you need inheritance and polymorphism.</a:t>
            </a:r>
          </a:p>
          <a:p>
            <a:pPr lvl="1"/>
            <a:r>
              <a:rPr lang="en-US" sz="2000" dirty="0"/>
              <a:t>When you want to implement advanced object-oriented designs with methods and data manipulation.</a:t>
            </a:r>
          </a:p>
          <a:p>
            <a:endParaRPr lang="en-US" dirty="0"/>
          </a:p>
        </p:txBody>
      </p:sp>
    </p:spTree>
    <p:extLst>
      <p:ext uri="{BB962C8B-B14F-4D97-AF65-F5344CB8AC3E}">
        <p14:creationId xmlns:p14="http://schemas.microsoft.com/office/powerpoint/2010/main" val="329972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570D-B248-3205-B4A2-65832F0036E3}"/>
              </a:ext>
            </a:extLst>
          </p:cNvPr>
          <p:cNvSpPr>
            <a:spLocks noGrp="1"/>
          </p:cNvSpPr>
          <p:nvPr>
            <p:ph type="title"/>
          </p:nvPr>
        </p:nvSpPr>
        <p:spPr/>
        <p:txBody>
          <a:bodyPr/>
          <a:lstStyle/>
          <a:p>
            <a:r>
              <a:rPr lang="en-US" dirty="0"/>
              <a:t>Struct</a:t>
            </a:r>
          </a:p>
        </p:txBody>
      </p:sp>
      <p:sp>
        <p:nvSpPr>
          <p:cNvPr id="3" name="Content Placeholder 2">
            <a:extLst>
              <a:ext uri="{FF2B5EF4-FFF2-40B4-BE49-F238E27FC236}">
                <a16:creationId xmlns:a16="http://schemas.microsoft.com/office/drawing/2014/main" id="{E534507A-E857-928A-DB96-EFD90B2B98DD}"/>
              </a:ext>
            </a:extLst>
          </p:cNvPr>
          <p:cNvSpPr>
            <a:spLocks noGrp="1"/>
          </p:cNvSpPr>
          <p:nvPr>
            <p:ph idx="1"/>
          </p:nvPr>
        </p:nvSpPr>
        <p:spPr>
          <a:xfrm>
            <a:off x="365125" y="1538819"/>
            <a:ext cx="8415338" cy="1751249"/>
          </a:xfrm>
        </p:spPr>
        <p:txBody>
          <a:bodyPr/>
          <a:lstStyle/>
          <a:p>
            <a:r>
              <a:rPr lang="en-US" sz="2400" b="1" dirty="0"/>
              <a:t>When to use:</a:t>
            </a:r>
          </a:p>
          <a:p>
            <a:pPr lvl="1"/>
            <a:r>
              <a:rPr lang="en-US" sz="2000" dirty="0"/>
              <a:t>When you want a simple data structure with public access.</a:t>
            </a:r>
          </a:p>
          <a:p>
            <a:pPr lvl="1"/>
            <a:r>
              <a:rPr lang="en-US" sz="2000" dirty="0"/>
              <a:t>When you don't need encapsulation or inheritance.</a:t>
            </a:r>
          </a:p>
          <a:p>
            <a:pPr lvl="1"/>
            <a:r>
              <a:rPr lang="en-US" sz="2000" dirty="0"/>
              <a:t>Ideal for plain data structures like mathematical objects (e.g., Point, Vector) or simple records (e.g., Person, Address).</a:t>
            </a:r>
            <a:endParaRPr lang="en-US" dirty="0"/>
          </a:p>
        </p:txBody>
      </p:sp>
    </p:spTree>
    <p:extLst>
      <p:ext uri="{BB962C8B-B14F-4D97-AF65-F5344CB8AC3E}">
        <p14:creationId xmlns:p14="http://schemas.microsoft.com/office/powerpoint/2010/main" val="128365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570D-B248-3205-B4A2-65832F0036E3}"/>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E534507A-E857-928A-DB96-EFD90B2B98DD}"/>
              </a:ext>
            </a:extLst>
          </p:cNvPr>
          <p:cNvSpPr>
            <a:spLocks noGrp="1"/>
          </p:cNvSpPr>
          <p:nvPr>
            <p:ph idx="1"/>
          </p:nvPr>
        </p:nvSpPr>
        <p:spPr>
          <a:xfrm>
            <a:off x="365125" y="1538819"/>
            <a:ext cx="8415338" cy="2043636"/>
          </a:xfrm>
        </p:spPr>
        <p:txBody>
          <a:bodyPr/>
          <a:lstStyle/>
          <a:p>
            <a:r>
              <a:rPr lang="en-US" sz="2400" b="1" dirty="0"/>
              <a:t>When to use:</a:t>
            </a:r>
          </a:p>
          <a:p>
            <a:pPr lvl="1"/>
            <a:r>
              <a:rPr lang="en-US" sz="2000" dirty="0"/>
              <a:t>When you want to group related code elements, such as constants, functions, or classes, to avoid name collisions.</a:t>
            </a:r>
          </a:p>
          <a:p>
            <a:pPr lvl="1"/>
            <a:r>
              <a:rPr lang="en-US" sz="2000" dirty="0"/>
              <a:t>Suitable for organizing libraries or large projects where different components might have similar names.</a:t>
            </a:r>
          </a:p>
          <a:p>
            <a:pPr lvl="1"/>
            <a:r>
              <a:rPr lang="en-US" sz="2000" dirty="0"/>
              <a:t>Helps keep global namespace clean and manageable.</a:t>
            </a:r>
            <a:endParaRPr lang="en-US" dirty="0"/>
          </a:p>
        </p:txBody>
      </p:sp>
    </p:spTree>
    <p:extLst>
      <p:ext uri="{BB962C8B-B14F-4D97-AF65-F5344CB8AC3E}">
        <p14:creationId xmlns:p14="http://schemas.microsoft.com/office/powerpoint/2010/main" val="826604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B954-9A8D-3C11-1494-D772DA296D5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500D5C8-4896-56AD-088E-BE1EA8C4C364}"/>
              </a:ext>
            </a:extLst>
          </p:cNvPr>
          <p:cNvSpPr>
            <a:spLocks noGrp="1"/>
          </p:cNvSpPr>
          <p:nvPr>
            <p:ph idx="13"/>
          </p:nvPr>
        </p:nvSpPr>
        <p:spPr/>
        <p:txBody>
          <a:bodyPr/>
          <a:lstStyle/>
          <a:p>
            <a:endParaRPr lang="en-US" dirty="0"/>
          </a:p>
        </p:txBody>
      </p:sp>
      <p:sp>
        <p:nvSpPr>
          <p:cNvPr id="7" name="Content Placeholder 6">
            <a:extLst>
              <a:ext uri="{FF2B5EF4-FFF2-40B4-BE49-F238E27FC236}">
                <a16:creationId xmlns:a16="http://schemas.microsoft.com/office/drawing/2014/main" id="{5E7CC54C-37EF-005D-1520-C682105FF8C4}"/>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19C0A6F5-B90C-9A0F-A6FF-04242A67941F}"/>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A95330AD-BBCE-EDB5-A801-9A53EA3DB78A}"/>
              </a:ext>
            </a:extLst>
          </p:cNvPr>
          <p:cNvSpPr>
            <a:spLocks noGrp="1"/>
          </p:cNvSpPr>
          <p:nvPr>
            <p:ph idx="16"/>
          </p:nvPr>
        </p:nvSpPr>
        <p:spPr/>
        <p:txBody>
          <a:bodyPr/>
          <a:lstStyle/>
          <a:p>
            <a:endParaRPr lang="en-US"/>
          </a:p>
        </p:txBody>
      </p:sp>
      <p:sp>
        <p:nvSpPr>
          <p:cNvPr id="4" name="Content Placeholder 3">
            <a:extLst>
              <a:ext uri="{FF2B5EF4-FFF2-40B4-BE49-F238E27FC236}">
                <a16:creationId xmlns:a16="http://schemas.microsoft.com/office/drawing/2014/main" id="{B894DF48-AE68-496E-E3FD-819C04FF2BC9}"/>
              </a:ext>
            </a:extLst>
          </p:cNvPr>
          <p:cNvSpPr>
            <a:spLocks noGrp="1"/>
          </p:cNvSpPr>
          <p:nvPr>
            <p:ph idx="1"/>
          </p:nvPr>
        </p:nvSpPr>
        <p:spPr/>
        <p:txBody>
          <a:bodyPr/>
          <a:lstStyle/>
          <a:p>
            <a:endParaRPr lang="en-US"/>
          </a:p>
        </p:txBody>
      </p:sp>
      <p:grpSp>
        <p:nvGrpSpPr>
          <p:cNvPr id="16" name="Group 15">
            <a:extLst>
              <a:ext uri="{FF2B5EF4-FFF2-40B4-BE49-F238E27FC236}">
                <a16:creationId xmlns:a16="http://schemas.microsoft.com/office/drawing/2014/main" id="{F7D05700-342C-72EE-F1F6-859787104250}"/>
              </a:ext>
            </a:extLst>
          </p:cNvPr>
          <p:cNvGrpSpPr/>
          <p:nvPr/>
        </p:nvGrpSpPr>
        <p:grpSpPr>
          <a:xfrm>
            <a:off x="455032" y="0"/>
            <a:ext cx="7896512" cy="6858000"/>
            <a:chOff x="455032" y="0"/>
            <a:chExt cx="7896512" cy="6858000"/>
          </a:xfrm>
        </p:grpSpPr>
        <p:pic>
          <p:nvPicPr>
            <p:cNvPr id="10" name="Picture 9">
              <a:extLst>
                <a:ext uri="{FF2B5EF4-FFF2-40B4-BE49-F238E27FC236}">
                  <a16:creationId xmlns:a16="http://schemas.microsoft.com/office/drawing/2014/main" id="{0B79AB57-6CB1-5A4B-94F4-B903B83E3000}"/>
                </a:ext>
              </a:extLst>
            </p:cNvPr>
            <p:cNvPicPr>
              <a:picLocks noChangeAspect="1"/>
            </p:cNvPicPr>
            <p:nvPr/>
          </p:nvPicPr>
          <p:blipFill>
            <a:blip r:embed="rId2"/>
            <a:stretch>
              <a:fillRect/>
            </a:stretch>
          </p:blipFill>
          <p:spPr>
            <a:xfrm>
              <a:off x="455032" y="0"/>
              <a:ext cx="7451371" cy="6858000"/>
            </a:xfrm>
            <a:prstGeom prst="rect">
              <a:avLst/>
            </a:prstGeom>
          </p:spPr>
        </p:pic>
        <p:pic>
          <p:nvPicPr>
            <p:cNvPr id="15" name="Picture 14">
              <a:extLst>
                <a:ext uri="{FF2B5EF4-FFF2-40B4-BE49-F238E27FC236}">
                  <a16:creationId xmlns:a16="http://schemas.microsoft.com/office/drawing/2014/main" id="{33376540-DEE9-E0E2-3995-1192DF3FF393}"/>
                </a:ext>
              </a:extLst>
            </p:cNvPr>
            <p:cNvPicPr>
              <a:picLocks noChangeAspect="1"/>
            </p:cNvPicPr>
            <p:nvPr/>
          </p:nvPicPr>
          <p:blipFill>
            <a:blip r:embed="rId3"/>
            <a:stretch>
              <a:fillRect/>
            </a:stretch>
          </p:blipFill>
          <p:spPr>
            <a:xfrm>
              <a:off x="7543800" y="3962400"/>
              <a:ext cx="807744" cy="201936"/>
            </a:xfrm>
            <a:prstGeom prst="rect">
              <a:avLst/>
            </a:prstGeom>
          </p:spPr>
        </p:pic>
      </p:grpSp>
    </p:spTree>
    <p:extLst>
      <p:ext uri="{BB962C8B-B14F-4D97-AF65-F5344CB8AC3E}">
        <p14:creationId xmlns:p14="http://schemas.microsoft.com/office/powerpoint/2010/main" val="2528923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79F4-D6D5-C11C-42C1-6737748A65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62EBB0-E2F3-6D16-E4AD-9F8FFA65B809}"/>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ACFA6949-E977-2311-05F9-401B6D9A1D9D}"/>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4A37D339-7DA1-E9F2-8D10-491BE4B2061A}"/>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8E84405C-8045-6164-77E1-345F64C2D73F}"/>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D337FF6C-DB81-60DF-D3CB-C6A635D784C6}"/>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A28D41C1-0867-73F4-6EF9-1F0D808B68CF}"/>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A28FDF70-CE01-04C3-42A5-78EC15E1781D}"/>
              </a:ext>
            </a:extLst>
          </p:cNvPr>
          <p:cNvSpPr>
            <a:spLocks noGrp="1"/>
          </p:cNvSpPr>
          <p:nvPr>
            <p:ph idx="16"/>
          </p:nvPr>
        </p:nvSpPr>
        <p:spPr/>
        <p:txBody>
          <a:bodyPr/>
          <a:lstStyle/>
          <a:p>
            <a:endParaRPr lang="en-US"/>
          </a:p>
        </p:txBody>
      </p:sp>
      <p:pic>
        <p:nvPicPr>
          <p:cNvPr id="12" name="Picture 11">
            <a:extLst>
              <a:ext uri="{FF2B5EF4-FFF2-40B4-BE49-F238E27FC236}">
                <a16:creationId xmlns:a16="http://schemas.microsoft.com/office/drawing/2014/main" id="{D5AEFDF3-D2EA-DF56-E83C-90D5B91D407E}"/>
              </a:ext>
            </a:extLst>
          </p:cNvPr>
          <p:cNvPicPr>
            <a:picLocks noChangeAspect="1"/>
          </p:cNvPicPr>
          <p:nvPr/>
        </p:nvPicPr>
        <p:blipFill>
          <a:blip r:embed="rId2"/>
          <a:stretch>
            <a:fillRect/>
          </a:stretch>
        </p:blipFill>
        <p:spPr>
          <a:xfrm>
            <a:off x="762000" y="50990"/>
            <a:ext cx="7553491" cy="6676135"/>
          </a:xfrm>
          <a:prstGeom prst="rect">
            <a:avLst/>
          </a:prstGeom>
        </p:spPr>
      </p:pic>
    </p:spTree>
    <p:extLst>
      <p:ext uri="{BB962C8B-B14F-4D97-AF65-F5344CB8AC3E}">
        <p14:creationId xmlns:p14="http://schemas.microsoft.com/office/powerpoint/2010/main" val="3090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0B1E-698E-42DC-8701-3179779A1D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379B5E-8974-0F73-C686-E8CD4837D29E}"/>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516FF0FF-35B8-6DDD-48FE-22521F328118}"/>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BEF5DDFD-23AD-07DA-FA92-CB69741F83DA}"/>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19F0A323-9C8B-5CAD-61A9-EEEC0BBFE908}"/>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CA79CDA6-8892-C817-A6DB-1DA2FED9635B}"/>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1EA16BD3-362C-1012-A071-E8C57C88FFEC}"/>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8F43C7F9-CC29-150D-97E1-3103259A61B8}"/>
              </a:ext>
            </a:extLst>
          </p:cNvPr>
          <p:cNvSpPr>
            <a:spLocks noGrp="1"/>
          </p:cNvSpPr>
          <p:nvPr>
            <p:ph idx="16"/>
          </p:nvPr>
        </p:nvSpPr>
        <p:spPr/>
        <p:txBody>
          <a:bodyPr/>
          <a:lstStyle/>
          <a:p>
            <a:endParaRPr lang="en-US"/>
          </a:p>
        </p:txBody>
      </p:sp>
      <p:pic>
        <p:nvPicPr>
          <p:cNvPr id="11" name="Picture 10">
            <a:extLst>
              <a:ext uri="{FF2B5EF4-FFF2-40B4-BE49-F238E27FC236}">
                <a16:creationId xmlns:a16="http://schemas.microsoft.com/office/drawing/2014/main" id="{EF45DBD5-B0F7-955F-67A1-AD5F89DA833D}"/>
              </a:ext>
            </a:extLst>
          </p:cNvPr>
          <p:cNvPicPr>
            <a:picLocks noChangeAspect="1"/>
          </p:cNvPicPr>
          <p:nvPr/>
        </p:nvPicPr>
        <p:blipFill>
          <a:blip r:embed="rId2"/>
          <a:stretch>
            <a:fillRect/>
          </a:stretch>
        </p:blipFill>
        <p:spPr>
          <a:xfrm>
            <a:off x="914400" y="1538819"/>
            <a:ext cx="6553715" cy="3512943"/>
          </a:xfrm>
          <a:prstGeom prst="rect">
            <a:avLst/>
          </a:prstGeom>
        </p:spPr>
      </p:pic>
      <p:pic>
        <p:nvPicPr>
          <p:cNvPr id="12" name="Picture 11">
            <a:extLst>
              <a:ext uri="{FF2B5EF4-FFF2-40B4-BE49-F238E27FC236}">
                <a16:creationId xmlns:a16="http://schemas.microsoft.com/office/drawing/2014/main" id="{C65F8563-B9D7-992C-2D6C-E055594CA363}"/>
              </a:ext>
            </a:extLst>
          </p:cNvPr>
          <p:cNvPicPr>
            <a:picLocks noChangeAspect="1"/>
          </p:cNvPicPr>
          <p:nvPr/>
        </p:nvPicPr>
        <p:blipFill>
          <a:blip r:embed="rId3"/>
          <a:stretch>
            <a:fillRect/>
          </a:stretch>
        </p:blipFill>
        <p:spPr>
          <a:xfrm>
            <a:off x="889000" y="5364620"/>
            <a:ext cx="7772400" cy="548359"/>
          </a:xfrm>
          <a:prstGeom prst="rect">
            <a:avLst/>
          </a:prstGeom>
        </p:spPr>
      </p:pic>
    </p:spTree>
    <p:extLst>
      <p:ext uri="{BB962C8B-B14F-4D97-AF65-F5344CB8AC3E}">
        <p14:creationId xmlns:p14="http://schemas.microsoft.com/office/powerpoint/2010/main" val="1764749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Implementation of Member Functions (2 of 4)</a:t>
            </a:r>
            <a:endParaRPr lang="en-IN" dirty="0">
              <a:latin typeface="+mn-lt"/>
            </a:endParaRPr>
          </a:p>
        </p:txBody>
      </p:sp>
      <p:sp>
        <p:nvSpPr>
          <p:cNvPr id="3" name="Content Placeholder 2"/>
          <p:cNvSpPr>
            <a:spLocks noGrp="1"/>
          </p:cNvSpPr>
          <p:nvPr>
            <p:ph idx="1"/>
          </p:nvPr>
        </p:nvSpPr>
        <p:spPr>
          <a:xfrm>
            <a:off x="365125" y="1538818"/>
            <a:ext cx="8415338" cy="588623"/>
          </a:xfrm>
        </p:spPr>
        <p:txBody>
          <a:bodyPr/>
          <a:lstStyle/>
          <a:p>
            <a:pPr marL="0" indent="0">
              <a:buNone/>
            </a:pPr>
            <a:r>
              <a:rPr lang="en-US" b="1" dirty="0"/>
              <a:t>FIGURE 10-4</a:t>
            </a:r>
            <a:r>
              <a:rPr lang="en-US" b="1" dirty="0">
                <a:latin typeface="Courier New" panose="02070309020205020404" pitchFamily="49" charset="0"/>
                <a:cs typeface="Courier New" panose="02070309020205020404" pitchFamily="49" charset="0"/>
              </a:rPr>
              <a:t> myClock</a:t>
            </a:r>
            <a:r>
              <a:rPr lang="en-US" b="1" dirty="0"/>
              <a:t> </a:t>
            </a:r>
            <a:r>
              <a:rPr lang="en-US" dirty="0"/>
              <a:t>before and after executing the statement </a:t>
            </a:r>
            <a:br>
              <a:rPr lang="en-US" dirty="0"/>
            </a:br>
            <a:r>
              <a:rPr lang="en-US" b="1" dirty="0" err="1">
                <a:latin typeface="Courier New" panose="02070309020205020404" pitchFamily="49" charset="0"/>
                <a:cs typeface="Courier New" panose="02070309020205020404" pitchFamily="49" charset="0"/>
              </a:rPr>
              <a:t>myClock.setTime</a:t>
            </a:r>
            <a:r>
              <a:rPr lang="en-US" b="1" dirty="0">
                <a:latin typeface="Courier New" panose="02070309020205020404" pitchFamily="49" charset="0"/>
                <a:cs typeface="Courier New" panose="02070309020205020404" pitchFamily="49" charset="0"/>
              </a:rPr>
              <a:t>(3, 48, 52);</a:t>
            </a:r>
            <a:endParaRPr lang="en-IN" dirty="0"/>
          </a:p>
        </p:txBody>
      </p:sp>
      <p:pic>
        <p:nvPicPr>
          <p:cNvPr id="6" name="Content Placeholder 3" descr="myclock is an instance executing the statement myClock. setTime (3, 48, 52); The image shows two vertical columns. The first column is labeled myClock before executing myClock. setTime (3, 48, 52); The column shows three locations labeled hr, min, and sec. The second column is labeled myClock after executing myClock.setTime (3, 48, 52); The column shows three locations that read 3 labeled hr, 48 min, 52 sec.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79413" y="2291274"/>
            <a:ext cx="7797787" cy="227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170702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latin typeface="+mn-lt"/>
              </a:rPr>
              <a:t>Objectives (2 of 2)</a:t>
            </a:r>
          </a:p>
        </p:txBody>
      </p:sp>
      <p:sp>
        <p:nvSpPr>
          <p:cNvPr id="17411" name="Rectangle 3"/>
          <p:cNvSpPr>
            <a:spLocks noGrp="1" noChangeArrowheads="1"/>
          </p:cNvSpPr>
          <p:nvPr>
            <p:ph idx="1"/>
          </p:nvPr>
        </p:nvSpPr>
        <p:spPr>
          <a:xfrm>
            <a:off x="365125" y="1538818"/>
            <a:ext cx="8415338" cy="2303708"/>
          </a:xfrm>
        </p:spPr>
        <p:txBody>
          <a:bodyPr/>
          <a:lstStyle/>
          <a:p>
            <a:pPr lvl="1" eaLnBrk="1" hangingPunct="1"/>
            <a:r>
              <a:rPr lang="en-US" altLang="en-US" dirty="0"/>
              <a:t>Learn about the abstract data type (ADT)</a:t>
            </a:r>
          </a:p>
          <a:p>
            <a:pPr lvl="1" eaLnBrk="1" hangingPunct="1"/>
            <a:r>
              <a:rPr lang="en-US" altLang="en-US" dirty="0"/>
              <a:t>Explore how classes are used to implement ADTs</a:t>
            </a:r>
          </a:p>
          <a:p>
            <a:pPr lvl="1" eaLnBrk="1" hangingPunct="1"/>
            <a:r>
              <a:rPr lang="en-US" altLang="en-US" dirty="0"/>
              <a:t>Become aware of the differences between a </a:t>
            </a:r>
            <a:r>
              <a:rPr lang="en-US" altLang="en-US" b="1" dirty="0">
                <a:latin typeface="Courier New" pitchFamily="49" charset="0"/>
                <a:cs typeface="Courier New" pitchFamily="49" charset="0"/>
              </a:rPr>
              <a:t>struct</a:t>
            </a:r>
            <a:r>
              <a:rPr lang="en-US" altLang="en-US" dirty="0"/>
              <a:t> and a </a:t>
            </a:r>
            <a:r>
              <a:rPr lang="en-US" altLang="en-US" b="1" dirty="0">
                <a:latin typeface="Courier New" pitchFamily="49" charset="0"/>
                <a:cs typeface="Courier New" pitchFamily="49" charset="0"/>
              </a:rPr>
              <a:t>class</a:t>
            </a:r>
          </a:p>
          <a:p>
            <a:pPr lvl="1" eaLnBrk="1" hangingPunct="1"/>
            <a:r>
              <a:rPr lang="en-US" altLang="en-US" dirty="0"/>
              <a:t>Learn about information hiding</a:t>
            </a:r>
          </a:p>
          <a:p>
            <a:pPr lvl="1" eaLnBrk="1" hangingPunct="1"/>
            <a:r>
              <a:rPr lang="en-US" altLang="en-US" dirty="0"/>
              <a:t>Explore how information hiding is implemented in C++</a:t>
            </a:r>
          </a:p>
          <a:p>
            <a:pPr lvl="1"/>
            <a:r>
              <a:rPr lang="en-US" dirty="0"/>
              <a:t>Become aware of inline functions of a class</a:t>
            </a:r>
            <a:endParaRPr lang="en-US" altLang="en-US" dirty="0"/>
          </a:p>
          <a:p>
            <a:pPr lvl="1" eaLnBrk="1" hangingPunct="1"/>
            <a:r>
              <a:rPr lang="en-US" altLang="en-US" dirty="0"/>
              <a:t>Learn about the </a:t>
            </a:r>
            <a:r>
              <a:rPr lang="en-US" altLang="en-US" b="1" dirty="0">
                <a:latin typeface="Courier New" pitchFamily="49" charset="0"/>
              </a:rPr>
              <a:t>static</a:t>
            </a:r>
            <a:r>
              <a:rPr lang="en-US" altLang="en-US" dirty="0"/>
              <a:t> members of a class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Implementation of Member Functions (3 of 4)</a:t>
            </a:r>
            <a:endParaRPr lang="en-IN" dirty="0">
              <a:latin typeface="+mn-lt"/>
            </a:endParaRPr>
          </a:p>
        </p:txBody>
      </p:sp>
      <p:sp>
        <p:nvSpPr>
          <p:cNvPr id="3" name="Content Placeholder 2"/>
          <p:cNvSpPr>
            <a:spLocks noGrp="1"/>
          </p:cNvSpPr>
          <p:nvPr>
            <p:ph idx="1"/>
          </p:nvPr>
        </p:nvSpPr>
        <p:spPr>
          <a:xfrm>
            <a:off x="381000" y="1538819"/>
            <a:ext cx="8415338" cy="296235"/>
          </a:xfrm>
        </p:spPr>
        <p:txBody>
          <a:bodyPr/>
          <a:lstStyle/>
          <a:p>
            <a:pPr marL="0" indent="0">
              <a:buNone/>
            </a:pPr>
            <a:r>
              <a:rPr lang="en-US" b="1" dirty="0"/>
              <a:t>FIGURE 10-5 </a:t>
            </a:r>
            <a:r>
              <a:rPr lang="en-US" dirty="0"/>
              <a:t>Objects </a:t>
            </a:r>
            <a:r>
              <a:rPr lang="en-US" b="1" dirty="0">
                <a:latin typeface="Courier New" panose="02070309020205020404" pitchFamily="49" charset="0"/>
                <a:cs typeface="Courier New" panose="02070309020205020404" pitchFamily="49" charset="0"/>
              </a:rPr>
              <a:t>myClock</a:t>
            </a:r>
            <a:r>
              <a:rPr lang="en-US" b="1" dirty="0"/>
              <a:t> </a:t>
            </a:r>
            <a:r>
              <a:rPr lang="en-US" dirty="0"/>
              <a:t>and </a:t>
            </a:r>
            <a:r>
              <a:rPr lang="en-US" b="1" dirty="0" err="1">
                <a:latin typeface="Courier New" panose="02070309020205020404" pitchFamily="49" charset="0"/>
                <a:cs typeface="Courier New" panose="02070309020205020404" pitchFamily="49" charset="0"/>
              </a:rPr>
              <a:t>yourClock</a:t>
            </a:r>
            <a:endParaRPr lang="en-IN" dirty="0"/>
          </a:p>
        </p:txBody>
      </p:sp>
      <p:pic>
        <p:nvPicPr>
          <p:cNvPr id="4098" name="Content Placeholder 3" descr="Implementation of membrane functions. myClock and yourClock are two instances. It shows two vertical columns. The first column labeled myClock shows three boxes that read 14 and is labeled hour, 8 and is labeled minutes, 25 and is labeled seconds. The second column labeled yourClock shows three boxes that read 14 and is labeled hour, 25 and is labeled minutes, 54 and is labeled seconds.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6315990" cy="138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96875" y="3886200"/>
            <a:ext cx="8415338" cy="296235"/>
          </a:xfrm>
        </p:spPr>
        <p:txBody>
          <a:bodyPr/>
          <a:lstStyle/>
          <a:p>
            <a:pPr marL="0" indent="0">
              <a:buNone/>
            </a:pPr>
            <a:r>
              <a:rPr lang="en-US" b="1" dirty="0"/>
              <a:t>FIGURE 10-6 </a:t>
            </a:r>
            <a:r>
              <a:rPr lang="en-US" dirty="0"/>
              <a:t>Object </a:t>
            </a:r>
            <a:r>
              <a:rPr lang="en-US" b="1" dirty="0">
                <a:latin typeface="Courier New" panose="02070309020205020404" pitchFamily="49" charset="0"/>
                <a:cs typeface="Courier New" panose="02070309020205020404" pitchFamily="49" charset="0"/>
              </a:rPr>
              <a:t>myClock</a:t>
            </a:r>
            <a:r>
              <a:rPr lang="en-US" b="1" dirty="0"/>
              <a:t> </a:t>
            </a:r>
            <a:r>
              <a:rPr lang="en-US" dirty="0"/>
              <a:t>and parameter </a:t>
            </a:r>
            <a:r>
              <a:rPr lang="en-US" b="1" dirty="0" err="1">
                <a:latin typeface="Courier New" panose="02070309020205020404" pitchFamily="49" charset="0"/>
                <a:cs typeface="Courier New" panose="02070309020205020404" pitchFamily="49" charset="0"/>
              </a:rPr>
              <a:t>otherClock</a:t>
            </a:r>
            <a:endParaRPr lang="en-IN" dirty="0"/>
          </a:p>
        </p:txBody>
      </p:sp>
      <p:pic>
        <p:nvPicPr>
          <p:cNvPr id="4099" name="Content Placeholder 6" descr="An image depicts an implementation of membrane functions. The image is labeled object myClock and parameter otherClock. It shows two vertical columns. The first column labeled myClock shows three boxes that read 14 and is labeled hour, 8 and is labeled minutes, 25 and is labeled seconds. The second column labeled yourClock shows three boxes that read 14 and is labeled hour, 25 and is labeled minutes, 54 and is labeled seconds. A horizontal box on the left side of the second box labeled equalTime reads other clock and points toward the box labeled yourClock."/>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1470177" y="4367076"/>
            <a:ext cx="6031731" cy="141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938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lstStyle/>
          <a:p>
            <a:pPr eaLnBrk="1" hangingPunct="1"/>
            <a:r>
              <a:rPr lang="en-US" altLang="en-US" dirty="0">
                <a:latin typeface="+mn-lt"/>
              </a:rPr>
              <a:t>Implementation of Member Functions (4 of 4)</a:t>
            </a:r>
          </a:p>
        </p:txBody>
      </p:sp>
      <p:sp>
        <p:nvSpPr>
          <p:cNvPr id="36867" name="Rectangle 4"/>
          <p:cNvSpPr>
            <a:spLocks noGrp="1" noChangeArrowheads="1"/>
          </p:cNvSpPr>
          <p:nvPr>
            <p:ph idx="1"/>
          </p:nvPr>
        </p:nvSpPr>
        <p:spPr>
          <a:xfrm>
            <a:off x="365125" y="1538818"/>
            <a:ext cx="8415338" cy="1924373"/>
          </a:xfrm>
        </p:spPr>
        <p:txBody>
          <a:bodyPr/>
          <a:lstStyle/>
          <a:p>
            <a:pPr eaLnBrk="1" hangingPunct="1">
              <a:lnSpc>
                <a:spcPct val="98000"/>
              </a:lnSpc>
              <a:spcBef>
                <a:spcPct val="18000"/>
              </a:spcBef>
            </a:pPr>
            <a:r>
              <a:rPr lang="en-US" altLang="en-US" dirty="0"/>
              <a:t>Once a class is properly defined and implemented, it can be used in a program</a:t>
            </a:r>
          </a:p>
          <a:p>
            <a:pPr lvl="1" eaLnBrk="1" hangingPunct="1">
              <a:lnSpc>
                <a:spcPct val="98000"/>
              </a:lnSpc>
              <a:spcBef>
                <a:spcPct val="18000"/>
              </a:spcBef>
            </a:pPr>
            <a:r>
              <a:rPr lang="en-US" altLang="en-US" dirty="0"/>
              <a:t>A program that uses/manipulates objects of a class is called a </a:t>
            </a:r>
            <a:r>
              <a:rPr lang="en-US" altLang="en-US" u="sng" dirty="0"/>
              <a:t>client</a:t>
            </a:r>
            <a:r>
              <a:rPr lang="en-US" altLang="en-US" b="1" dirty="0"/>
              <a:t> </a:t>
            </a:r>
            <a:r>
              <a:rPr lang="en-US" altLang="en-US" dirty="0"/>
              <a:t>of that class</a:t>
            </a:r>
          </a:p>
          <a:p>
            <a:pPr eaLnBrk="1" hangingPunct="1">
              <a:lnSpc>
                <a:spcPct val="98000"/>
              </a:lnSpc>
              <a:spcBef>
                <a:spcPct val="18000"/>
              </a:spcBef>
            </a:pPr>
            <a:r>
              <a:rPr lang="en-US" altLang="en-US" dirty="0"/>
              <a:t>When you declare objects of the </a:t>
            </a:r>
            <a:r>
              <a:rPr lang="en-US" altLang="en-US" b="1" dirty="0">
                <a:solidFill>
                  <a:srgbClr val="0070C0"/>
                </a:solidFill>
                <a:latin typeface="Courier New" pitchFamily="49" charset="0"/>
              </a:rPr>
              <a:t>class </a:t>
            </a:r>
            <a:r>
              <a:rPr lang="en-US" altLang="en-US" b="1" dirty="0">
                <a:latin typeface="Courier New" pitchFamily="49" charset="0"/>
              </a:rPr>
              <a:t>clockType</a:t>
            </a:r>
            <a:r>
              <a:rPr lang="en-US" altLang="en-US" dirty="0"/>
              <a:t>, each object has its own copy of the member variables (</a:t>
            </a:r>
            <a:r>
              <a:rPr lang="en-US" altLang="en-US" b="1" dirty="0">
                <a:latin typeface="Courier New" pitchFamily="49" charset="0"/>
              </a:rPr>
              <a:t>hr</a:t>
            </a:r>
            <a:r>
              <a:rPr lang="en-US" altLang="en-US" dirty="0"/>
              <a:t>, </a:t>
            </a:r>
            <a:r>
              <a:rPr lang="en-US" altLang="en-US" b="1" dirty="0">
                <a:latin typeface="Courier New" pitchFamily="49" charset="0"/>
              </a:rPr>
              <a:t>min</a:t>
            </a:r>
            <a:r>
              <a:rPr lang="en-US" altLang="en-US" dirty="0"/>
              <a:t>, and </a:t>
            </a:r>
            <a:r>
              <a:rPr lang="en-US" altLang="en-US" b="1" dirty="0">
                <a:latin typeface="Courier New" pitchFamily="49" charset="0"/>
              </a:rPr>
              <a:t>sec</a:t>
            </a:r>
            <a:r>
              <a:rPr lang="en-US" altLang="en-US" dirty="0"/>
              <a:t>)</a:t>
            </a:r>
          </a:p>
          <a:p>
            <a:pPr lvl="1" eaLnBrk="1" hangingPunct="1">
              <a:lnSpc>
                <a:spcPct val="98000"/>
              </a:lnSpc>
              <a:spcBef>
                <a:spcPct val="18000"/>
              </a:spcBef>
              <a:buFont typeface="Arial" pitchFamily="34" charset="0"/>
              <a:buChar char="•"/>
            </a:pPr>
            <a:r>
              <a:rPr lang="en-US" altLang="en-US" dirty="0"/>
              <a:t>These variables are called </a:t>
            </a:r>
            <a:r>
              <a:rPr lang="en-US" altLang="en-US" u="sng" dirty="0"/>
              <a:t>instance variables </a:t>
            </a:r>
            <a:r>
              <a:rPr lang="en-US" altLang="en-US" dirty="0"/>
              <a:t>of the class</a:t>
            </a:r>
          </a:p>
          <a:p>
            <a:pPr lvl="1" eaLnBrk="1" hangingPunct="1">
              <a:lnSpc>
                <a:spcPct val="98000"/>
              </a:lnSpc>
              <a:spcBef>
                <a:spcPct val="18000"/>
              </a:spcBef>
            </a:pPr>
            <a:r>
              <a:rPr lang="en-US" altLang="en-US" dirty="0"/>
              <a:t>Every object has its own copy of the data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mn-lt"/>
              </a:rPr>
              <a:t>Accessor and Mutator Functions</a:t>
            </a:r>
          </a:p>
        </p:txBody>
      </p:sp>
      <p:sp>
        <p:nvSpPr>
          <p:cNvPr id="37891" name="Rectangle 3"/>
          <p:cNvSpPr>
            <a:spLocks noGrp="1" noChangeArrowheads="1"/>
          </p:cNvSpPr>
          <p:nvPr>
            <p:ph idx="1"/>
          </p:nvPr>
        </p:nvSpPr>
        <p:spPr>
          <a:xfrm>
            <a:off x="365125" y="1538818"/>
            <a:ext cx="8415338" cy="2449901"/>
          </a:xfrm>
        </p:spPr>
        <p:txBody>
          <a:bodyPr/>
          <a:lstStyle/>
          <a:p>
            <a:r>
              <a:rPr lang="en-US" altLang="en-US" u="sng" dirty="0"/>
              <a:t>Accessor function</a:t>
            </a:r>
            <a:r>
              <a:rPr lang="en-US" altLang="en-US" dirty="0"/>
              <a:t>: member function that only accesses the value(s) of member variable(s)</a:t>
            </a:r>
          </a:p>
          <a:p>
            <a:r>
              <a:rPr lang="en-US" altLang="en-US" u="sng" dirty="0"/>
              <a:t>Mutator function</a:t>
            </a:r>
            <a:r>
              <a:rPr lang="en-US" altLang="en-US" dirty="0"/>
              <a:t>: member function that modifies the value(s) of member variable(s)</a:t>
            </a:r>
          </a:p>
          <a:p>
            <a:r>
              <a:rPr lang="en-US" altLang="en-US" dirty="0"/>
              <a:t>Constant member function</a:t>
            </a:r>
          </a:p>
          <a:p>
            <a:pPr lvl="1"/>
            <a:r>
              <a:rPr lang="en-US" altLang="en-US" dirty="0"/>
              <a:t>Member function that cannot modify member variables of that class</a:t>
            </a:r>
          </a:p>
          <a:p>
            <a:pPr lvl="1"/>
            <a:r>
              <a:rPr lang="en-US" altLang="en-US" dirty="0"/>
              <a:t>Member function heading with </a:t>
            </a:r>
            <a:r>
              <a:rPr lang="en-US" altLang="en-US" b="1" dirty="0">
                <a:solidFill>
                  <a:srgbClr val="0070C0"/>
                </a:solidFill>
                <a:latin typeface="Courier New" panose="02070309020205020404" pitchFamily="49" charset="0"/>
                <a:cs typeface="Courier New" panose="02070309020205020404" pitchFamily="49" charset="0"/>
              </a:rPr>
              <a:t>const</a:t>
            </a:r>
            <a:r>
              <a:rPr lang="en-US" altLang="en-US" dirty="0">
                <a:solidFill>
                  <a:srgbClr val="0070C0"/>
                </a:solidFill>
              </a:rPr>
              <a:t> </a:t>
            </a:r>
            <a:r>
              <a:rPr lang="en-US" altLang="en-US" dirty="0"/>
              <a:t>at the end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a:latin typeface="+mn-lt"/>
              </a:rPr>
              <a:t>Order of public and private Members of a Class</a:t>
            </a:r>
          </a:p>
        </p:txBody>
      </p:sp>
      <p:sp>
        <p:nvSpPr>
          <p:cNvPr id="38915" name="Rectangle 3"/>
          <p:cNvSpPr>
            <a:spLocks noGrp="1" noChangeArrowheads="1"/>
          </p:cNvSpPr>
          <p:nvPr>
            <p:ph idx="1"/>
          </p:nvPr>
        </p:nvSpPr>
        <p:spPr>
          <a:xfrm>
            <a:off x="365125" y="1538818"/>
            <a:ext cx="8415338" cy="1481175"/>
          </a:xfrm>
        </p:spPr>
        <p:txBody>
          <a:bodyPr/>
          <a:lstStyle/>
          <a:p>
            <a:pPr eaLnBrk="1" hangingPunct="1"/>
            <a:r>
              <a:rPr lang="en-US" altLang="en-US" dirty="0"/>
              <a:t>C++ has no fixed order in which to declare </a:t>
            </a:r>
            <a:r>
              <a:rPr lang="en-US" altLang="en-US" b="1" dirty="0">
                <a:solidFill>
                  <a:srgbClr val="0070C0"/>
                </a:solidFill>
                <a:latin typeface="Courier New" pitchFamily="49" charset="0"/>
              </a:rPr>
              <a:t>public</a:t>
            </a:r>
            <a:r>
              <a:rPr lang="en-US" altLang="en-US" dirty="0">
                <a:solidFill>
                  <a:srgbClr val="0070C0"/>
                </a:solidFill>
              </a:rPr>
              <a:t> </a:t>
            </a:r>
            <a:r>
              <a:rPr lang="en-US" altLang="en-US" dirty="0"/>
              <a:t>and </a:t>
            </a:r>
            <a:r>
              <a:rPr lang="en-US" altLang="en-US" b="1" dirty="0">
                <a:solidFill>
                  <a:srgbClr val="0070C0"/>
                </a:solidFill>
                <a:latin typeface="Courier New" pitchFamily="49" charset="0"/>
              </a:rPr>
              <a:t>private</a:t>
            </a:r>
            <a:r>
              <a:rPr lang="en-US" altLang="en-US" dirty="0">
                <a:solidFill>
                  <a:srgbClr val="0070C0"/>
                </a:solidFill>
              </a:rPr>
              <a:t> </a:t>
            </a:r>
            <a:r>
              <a:rPr lang="en-US" altLang="en-US" dirty="0"/>
              <a:t>members</a:t>
            </a:r>
          </a:p>
          <a:p>
            <a:pPr eaLnBrk="1" hangingPunct="1"/>
            <a:r>
              <a:rPr lang="en-US" altLang="en-US" dirty="0"/>
              <a:t>By default, all members of a class are </a:t>
            </a:r>
            <a:r>
              <a:rPr lang="en-US" altLang="en-US" b="1" dirty="0">
                <a:solidFill>
                  <a:srgbClr val="0070C0"/>
                </a:solidFill>
                <a:latin typeface="Courier New" pitchFamily="49" charset="0"/>
              </a:rPr>
              <a:t>private</a:t>
            </a:r>
          </a:p>
          <a:p>
            <a:pPr eaLnBrk="1" hangingPunct="1"/>
            <a:r>
              <a:rPr lang="en-US" altLang="en-US" dirty="0"/>
              <a:t>Use the member access specifier </a:t>
            </a:r>
            <a:r>
              <a:rPr lang="en-US" altLang="en-US" b="1" dirty="0">
                <a:solidFill>
                  <a:srgbClr val="0070C0"/>
                </a:solidFill>
                <a:latin typeface="Courier New" pitchFamily="49" charset="0"/>
              </a:rPr>
              <a:t>public</a:t>
            </a:r>
            <a:r>
              <a:rPr lang="en-US" altLang="en-US" dirty="0">
                <a:solidFill>
                  <a:srgbClr val="0070C0"/>
                </a:solidFill>
              </a:rPr>
              <a:t> </a:t>
            </a:r>
            <a:r>
              <a:rPr lang="en-US" altLang="en-US" dirty="0"/>
              <a:t>to make a member available for </a:t>
            </a:r>
            <a:r>
              <a:rPr lang="en-US" altLang="en-US" b="1" dirty="0">
                <a:solidFill>
                  <a:srgbClr val="0070C0"/>
                </a:solidFill>
                <a:latin typeface="Courier New" pitchFamily="49" charset="0"/>
              </a:rPr>
              <a:t>public</a:t>
            </a:r>
            <a:r>
              <a:rPr lang="en-US" altLang="en-US" dirty="0">
                <a:solidFill>
                  <a:srgbClr val="0070C0"/>
                </a:solidFill>
              </a:rPr>
              <a:t> </a:t>
            </a:r>
            <a:r>
              <a:rPr lang="en-US" altLang="en-US" dirty="0"/>
              <a:t>access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altLang="en-US" dirty="0">
                <a:latin typeface="+mn-lt"/>
              </a:rPr>
              <a:t>Constructors (1 of 2)</a:t>
            </a:r>
          </a:p>
        </p:txBody>
      </p:sp>
      <p:sp>
        <p:nvSpPr>
          <p:cNvPr id="39939" name="Rectangle 5"/>
          <p:cNvSpPr>
            <a:spLocks noGrp="1" noChangeArrowheads="1"/>
          </p:cNvSpPr>
          <p:nvPr>
            <p:ph idx="1"/>
          </p:nvPr>
        </p:nvSpPr>
        <p:spPr>
          <a:xfrm>
            <a:off x="365125" y="1538818"/>
            <a:ext cx="8415338" cy="2545312"/>
          </a:xfrm>
        </p:spPr>
        <p:txBody>
          <a:bodyPr/>
          <a:lstStyle/>
          <a:p>
            <a:pPr eaLnBrk="1" hangingPunct="1"/>
            <a:r>
              <a:rPr lang="en-US" altLang="en-US" dirty="0"/>
              <a:t>Use constructors to guarantee that member variables of a class are initialized</a:t>
            </a:r>
          </a:p>
          <a:p>
            <a:pPr eaLnBrk="1" hangingPunct="1"/>
            <a:r>
              <a:rPr lang="en-US" altLang="en-US" dirty="0"/>
              <a:t>Two types of constructors</a:t>
            </a:r>
          </a:p>
          <a:p>
            <a:pPr lvl="1" eaLnBrk="1" hangingPunct="1"/>
            <a:r>
              <a:rPr lang="en-US" altLang="en-US" dirty="0"/>
              <a:t>With parameters </a:t>
            </a:r>
          </a:p>
          <a:p>
            <a:pPr lvl="1" eaLnBrk="1" hangingPunct="1"/>
            <a:r>
              <a:rPr lang="en-US" altLang="en-US" dirty="0"/>
              <a:t>Without parameters (</a:t>
            </a:r>
            <a:r>
              <a:rPr lang="en-US" altLang="en-US" u="sng" dirty="0"/>
              <a:t>default constructor</a:t>
            </a:r>
            <a:r>
              <a:rPr lang="en-US" altLang="en-US" dirty="0"/>
              <a:t>)</a:t>
            </a:r>
          </a:p>
          <a:p>
            <a:r>
              <a:rPr lang="en-US" altLang="en-US" dirty="0"/>
              <a:t>Other properties of constructors</a:t>
            </a:r>
          </a:p>
          <a:p>
            <a:pPr lvl="1" eaLnBrk="1" hangingPunct="1"/>
            <a:r>
              <a:rPr lang="en-US" altLang="en-US" dirty="0"/>
              <a:t>Name of a constructor is the same as the  name of the class</a:t>
            </a:r>
          </a:p>
          <a:p>
            <a:pPr lvl="1" eaLnBrk="1" hangingPunct="1"/>
            <a:r>
              <a:rPr lang="en-US" altLang="en-US" dirty="0"/>
              <a:t>A constructor has no type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ltLang="en-US" dirty="0">
                <a:latin typeface="+mn-lt"/>
              </a:rPr>
              <a:t>Constructors (2 of 2)</a:t>
            </a:r>
          </a:p>
        </p:txBody>
      </p:sp>
      <p:sp>
        <p:nvSpPr>
          <p:cNvPr id="40963" name="Rectangle 5"/>
          <p:cNvSpPr>
            <a:spLocks noGrp="1" noChangeArrowheads="1"/>
          </p:cNvSpPr>
          <p:nvPr>
            <p:ph idx="1"/>
          </p:nvPr>
        </p:nvSpPr>
        <p:spPr>
          <a:xfrm>
            <a:off x="365125" y="1538818"/>
            <a:ext cx="8415338" cy="2157514"/>
          </a:xfrm>
        </p:spPr>
        <p:txBody>
          <a:bodyPr/>
          <a:lstStyle/>
          <a:p>
            <a:pPr eaLnBrk="1" hangingPunct="1"/>
            <a:r>
              <a:rPr lang="en-US" altLang="en-US" dirty="0"/>
              <a:t>A class can have more than one constructor</a:t>
            </a:r>
          </a:p>
          <a:p>
            <a:pPr lvl="1" eaLnBrk="1" hangingPunct="1"/>
            <a:r>
              <a:rPr lang="en-US" altLang="en-US" dirty="0"/>
              <a:t>Each must have a different formal parameter list</a:t>
            </a:r>
          </a:p>
          <a:p>
            <a:pPr eaLnBrk="1" hangingPunct="1"/>
            <a:r>
              <a:rPr lang="en-US" altLang="en-US" dirty="0"/>
              <a:t>Constructors execute automatically when a class object enters its scope</a:t>
            </a:r>
          </a:p>
          <a:p>
            <a:pPr lvl="1"/>
            <a:r>
              <a:rPr lang="en-US" altLang="en-US" dirty="0"/>
              <a:t>They cannot be called like other functions</a:t>
            </a:r>
          </a:p>
          <a:p>
            <a:pPr eaLnBrk="1" hangingPunct="1"/>
            <a:r>
              <a:rPr lang="en-US" altLang="en-US" dirty="0"/>
              <a:t>Which constructor executes depends on the types of values passed to the class object when the class object is declared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108B-1C73-D2B4-B231-9C1837F756AC}"/>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290866A-C229-9007-B4E6-5AC3053E351D}"/>
              </a:ext>
            </a:extLst>
          </p:cNvPr>
          <p:cNvSpPr>
            <a:spLocks noGrp="1"/>
          </p:cNvSpPr>
          <p:nvPr>
            <p:ph idx="1"/>
          </p:nvPr>
        </p:nvSpPr>
        <p:spPr>
          <a:xfrm>
            <a:off x="365125" y="1538818"/>
            <a:ext cx="8415338" cy="1461939"/>
          </a:xfrm>
        </p:spPr>
        <p:txBody>
          <a:bodyPr/>
          <a:lstStyle/>
          <a:p>
            <a:r>
              <a:rPr lang="en-US" dirty="0"/>
              <a:t>You are tasked with building a simple car rental system that allows users to store and manage information about cars available for rent. The system should allow users to add car details, display car information, and assign car details from one car to another. This will simulate the process of moving car details between records or locations.</a:t>
            </a:r>
          </a:p>
        </p:txBody>
      </p:sp>
      <p:pic>
        <p:nvPicPr>
          <p:cNvPr id="5" name="Picture 4" descr="A black text on a white background&#10;&#10;Description automatically generated">
            <a:extLst>
              <a:ext uri="{FF2B5EF4-FFF2-40B4-BE49-F238E27FC236}">
                <a16:creationId xmlns:a16="http://schemas.microsoft.com/office/drawing/2014/main" id="{DD155DD7-ACFE-DC0A-D540-710C4156C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352800"/>
            <a:ext cx="3682073" cy="2311209"/>
          </a:xfrm>
          <a:prstGeom prst="rect">
            <a:avLst/>
          </a:prstGeom>
        </p:spPr>
      </p:pic>
    </p:spTree>
    <p:extLst>
      <p:ext uri="{BB962C8B-B14F-4D97-AF65-F5344CB8AC3E}">
        <p14:creationId xmlns:p14="http://schemas.microsoft.com/office/powerpoint/2010/main" val="1473771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title"/>
          </p:nvPr>
        </p:nvSpPr>
        <p:spPr/>
        <p:txBody>
          <a:bodyPr/>
          <a:lstStyle/>
          <a:p>
            <a:pPr eaLnBrk="1" hangingPunct="1"/>
            <a:r>
              <a:rPr lang="en-US" altLang="en-US" dirty="0">
                <a:latin typeface="+mn-lt"/>
              </a:rPr>
              <a:t>Invoking a Constructor</a:t>
            </a:r>
          </a:p>
        </p:txBody>
      </p:sp>
      <p:sp>
        <p:nvSpPr>
          <p:cNvPr id="41987" name="Rectangle 8"/>
          <p:cNvSpPr>
            <a:spLocks noGrp="1" noChangeArrowheads="1"/>
          </p:cNvSpPr>
          <p:nvPr>
            <p:ph idx="1"/>
          </p:nvPr>
        </p:nvSpPr>
        <p:spPr/>
        <p:txBody>
          <a:bodyPr/>
          <a:lstStyle/>
          <a:p>
            <a:pPr eaLnBrk="1" hangingPunct="1"/>
            <a:r>
              <a:rPr lang="en-US" altLang="en-US" dirty="0"/>
              <a:t>A constructor is automatically executed when a class variable is declared</a:t>
            </a:r>
          </a:p>
          <a:p>
            <a:pPr eaLnBrk="1" hangingPunct="1"/>
            <a:r>
              <a:rPr lang="en-US" altLang="en-US" dirty="0"/>
              <a:t>Because a class may have more than one constructor, you can invoke a specific constructor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Invoking the Default Constructor</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Syntax to invoke the default constructor is:</a:t>
            </a:r>
            <a:endParaRPr lang="en-IN" dirty="0"/>
          </a:p>
        </p:txBody>
      </p:sp>
      <p:pic>
        <p:nvPicPr>
          <p:cNvPr id="11" name="Content Placeholder 3" descr="className classObjectNam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36600" y="1981200"/>
            <a:ext cx="360045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6" name="Content Placeholder 5"/>
          <p:cNvSpPr>
            <a:spLocks noGrp="1"/>
          </p:cNvSpPr>
          <p:nvPr>
            <p:ph idx="12"/>
          </p:nvPr>
        </p:nvSpPr>
        <p:spPr>
          <a:xfrm>
            <a:off x="381000" y="2667000"/>
            <a:ext cx="8415338" cy="292388"/>
          </a:xfrm>
        </p:spPr>
        <p:txBody>
          <a:bodyPr/>
          <a:lstStyle/>
          <a:p>
            <a:r>
              <a:rPr lang="en-US" altLang="en-US" dirty="0"/>
              <a:t>The statement:</a:t>
            </a:r>
            <a:endParaRPr lang="en-IN" dirty="0"/>
          </a:p>
        </p:txBody>
      </p:sp>
      <p:sp>
        <p:nvSpPr>
          <p:cNvPr id="7" name="Content Placeholder 6"/>
          <p:cNvSpPr>
            <a:spLocks noGrp="1"/>
          </p:cNvSpPr>
          <p:nvPr>
            <p:ph idx="13"/>
          </p:nvPr>
        </p:nvSpPr>
        <p:spPr>
          <a:xfrm>
            <a:off x="381000" y="3124200"/>
            <a:ext cx="8415338" cy="866391"/>
          </a:xfrm>
        </p:spPr>
        <p:txBody>
          <a:bodyPr/>
          <a:lstStyle/>
          <a:p>
            <a:pPr marL="228600" lvl="1" indent="0">
              <a:buNone/>
            </a:pPr>
            <a:r>
              <a:rPr lang="en-US" altLang="en-US" b="1" dirty="0" err="1">
                <a:latin typeface="Courier New" pitchFamily="49" charset="0"/>
              </a:rPr>
              <a:t>clockType</a:t>
            </a:r>
            <a:r>
              <a:rPr lang="en-US" altLang="en-US" b="1" dirty="0">
                <a:latin typeface="Courier New" pitchFamily="49" charset="0"/>
              </a:rPr>
              <a:t> </a:t>
            </a:r>
            <a:r>
              <a:rPr lang="en-US" altLang="en-US" b="1" dirty="0" err="1">
                <a:latin typeface="Courier New" pitchFamily="49" charset="0"/>
              </a:rPr>
              <a:t>yourClock</a:t>
            </a:r>
            <a:r>
              <a:rPr lang="en-US" altLang="en-US" b="1" dirty="0">
                <a:latin typeface="Courier New" pitchFamily="49" charset="0"/>
              </a:rPr>
              <a:t>;</a:t>
            </a:r>
          </a:p>
          <a:p>
            <a:pPr marL="228600" lvl="1" indent="0">
              <a:buNone/>
            </a:pPr>
            <a:r>
              <a:rPr lang="en-US" altLang="en-US" dirty="0"/>
              <a:t>declares </a:t>
            </a:r>
            <a:r>
              <a:rPr lang="en-US" altLang="en-US" b="1" dirty="0" err="1">
                <a:latin typeface="Courier New" panose="02070309020205020404" pitchFamily="49" charset="0"/>
                <a:cs typeface="Courier New" panose="02070309020205020404" pitchFamily="49" charset="0"/>
              </a:rPr>
              <a:t>yourClock</a:t>
            </a:r>
            <a:r>
              <a:rPr lang="en-US" altLang="en-US" dirty="0"/>
              <a:t> to be an object of type </a:t>
            </a:r>
            <a:r>
              <a:rPr lang="en-US" altLang="en-US" b="1" dirty="0" err="1">
                <a:latin typeface="Courier New" panose="02070309020205020404" pitchFamily="49" charset="0"/>
                <a:cs typeface="Courier New" panose="02070309020205020404" pitchFamily="49" charset="0"/>
              </a:rPr>
              <a:t>clockType</a:t>
            </a:r>
            <a:r>
              <a:rPr lang="en-US" altLang="en-US" dirty="0">
                <a:cs typeface="Courier New" panose="02070309020205020404" pitchFamily="49" charset="0"/>
              </a:rPr>
              <a:t> and the default constructor executes</a:t>
            </a:r>
            <a:endParaRPr lang="en-IN" dirty="0"/>
          </a:p>
        </p:txBody>
      </p:sp>
    </p:spTree>
    <p:extLst>
      <p:ext uri="{BB962C8B-B14F-4D97-AF65-F5344CB8AC3E}">
        <p14:creationId xmlns:p14="http://schemas.microsoft.com/office/powerpoint/2010/main" val="3221488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Invoking a Constructor with Parameters</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dirty="0"/>
              <a:t>The syntax to invoke a constructor with a parameter is:</a:t>
            </a:r>
            <a:endParaRPr lang="en-IN" dirty="0"/>
          </a:p>
        </p:txBody>
      </p:sp>
      <p:pic>
        <p:nvPicPr>
          <p:cNvPr id="3074" name="Content Placeholder 3" descr="className classObjectName(argument1, argument2,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6962235" cy="48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8300" y="2667000"/>
            <a:ext cx="8415338" cy="1264962"/>
          </a:xfrm>
        </p:spPr>
        <p:txBody>
          <a:bodyPr/>
          <a:lstStyle/>
          <a:p>
            <a:r>
              <a:rPr lang="en-US" altLang="en-US" dirty="0"/>
              <a:t>Number and type of arguments should match the formal parameters (in the order given) of one of the constructors</a:t>
            </a:r>
          </a:p>
          <a:p>
            <a:pPr lvl="1"/>
            <a:r>
              <a:rPr lang="en-US" altLang="en-US" dirty="0"/>
              <a:t>Otherwise, C++ uses type conversion and looks for the best match</a:t>
            </a:r>
          </a:p>
          <a:p>
            <a:pPr lvl="1"/>
            <a:r>
              <a:rPr lang="en-US" altLang="en-US" dirty="0"/>
              <a:t>Any ambiguity causes a compile-time error</a:t>
            </a:r>
            <a:endParaRPr lang="en-IN" dirty="0"/>
          </a:p>
        </p:txBody>
      </p:sp>
    </p:spTree>
    <p:extLst>
      <p:ext uri="{BB962C8B-B14F-4D97-AF65-F5344CB8AC3E}">
        <p14:creationId xmlns:p14="http://schemas.microsoft.com/office/powerpoint/2010/main" val="186352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a:latin typeface="+mn-lt"/>
              </a:rPr>
              <a:t>Classes (1 of 4)</a:t>
            </a:r>
          </a:p>
        </p:txBody>
      </p:sp>
      <p:sp>
        <p:nvSpPr>
          <p:cNvPr id="18435" name="Content Placeholder 2"/>
          <p:cNvSpPr>
            <a:spLocks noGrp="1"/>
          </p:cNvSpPr>
          <p:nvPr>
            <p:ph idx="1"/>
          </p:nvPr>
        </p:nvSpPr>
        <p:spPr>
          <a:xfrm>
            <a:off x="365125" y="1538818"/>
            <a:ext cx="8415338" cy="1631216"/>
          </a:xfrm>
        </p:spPr>
        <p:txBody>
          <a:bodyPr/>
          <a:lstStyle/>
          <a:p>
            <a:pPr eaLnBrk="1" hangingPunct="1"/>
            <a:r>
              <a:rPr lang="en-US" altLang="en-US" u="sng" dirty="0"/>
              <a:t>Object-oriented design (OOD)</a:t>
            </a:r>
            <a:r>
              <a:rPr lang="en-US" altLang="en-US" dirty="0"/>
              <a:t>: a problem solving methodology</a:t>
            </a:r>
          </a:p>
          <a:p>
            <a:r>
              <a:rPr lang="en-US" altLang="en-US" u="sng" dirty="0"/>
              <a:t>Object</a:t>
            </a:r>
            <a:r>
              <a:rPr lang="en-US" altLang="en-US" dirty="0"/>
              <a:t>: </a:t>
            </a:r>
            <a:r>
              <a:rPr lang="en-US" dirty="0"/>
              <a:t>combines data and the operations on that data in a single unit</a:t>
            </a:r>
            <a:endParaRPr lang="en-US" altLang="en-US" dirty="0"/>
          </a:p>
          <a:p>
            <a:pPr eaLnBrk="1" hangingPunct="1"/>
            <a:r>
              <a:rPr lang="en-US" altLang="en-US" u="sng" dirty="0"/>
              <a:t>Class</a:t>
            </a:r>
            <a:r>
              <a:rPr lang="en-US" altLang="en-US" dirty="0"/>
              <a:t>: a collection of a fixed number of components</a:t>
            </a:r>
          </a:p>
          <a:p>
            <a:pPr eaLnBrk="1" hangingPunct="1"/>
            <a:r>
              <a:rPr lang="en-US" altLang="en-US" u="sng" dirty="0"/>
              <a:t>Member</a:t>
            </a:r>
            <a:r>
              <a:rPr lang="en-US" altLang="en-US" dirty="0"/>
              <a:t>: a component of a class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a:latin typeface="+mn-lt"/>
              </a:rPr>
              <a:t>Constructors and Default Parameters</a:t>
            </a:r>
          </a:p>
        </p:txBody>
      </p:sp>
      <p:sp>
        <p:nvSpPr>
          <p:cNvPr id="45059" name="Rectangle 3"/>
          <p:cNvSpPr>
            <a:spLocks noGrp="1" noChangeArrowheads="1"/>
          </p:cNvSpPr>
          <p:nvPr>
            <p:ph idx="1"/>
          </p:nvPr>
        </p:nvSpPr>
        <p:spPr>
          <a:xfrm>
            <a:off x="365125" y="1538818"/>
            <a:ext cx="8415338" cy="1974387"/>
          </a:xfrm>
        </p:spPr>
        <p:txBody>
          <a:bodyPr/>
          <a:lstStyle/>
          <a:p>
            <a:pPr eaLnBrk="1" hangingPunct="1"/>
            <a:r>
              <a:rPr lang="en-US" altLang="en-US" dirty="0"/>
              <a:t>A constructor can have default parameters</a:t>
            </a:r>
          </a:p>
          <a:p>
            <a:pPr lvl="1" eaLnBrk="1" hangingPunct="1"/>
            <a:r>
              <a:rPr lang="en-US" altLang="en-US" dirty="0"/>
              <a:t>Rules for declaring formal parameters are the same as for declaring default formal parameters in a function</a:t>
            </a:r>
          </a:p>
          <a:p>
            <a:pPr lvl="1" eaLnBrk="1" hangingPunct="1"/>
            <a:r>
              <a:rPr lang="en-US" altLang="en-US" dirty="0"/>
              <a:t>Actual parameters are passed according to the same rules for functions</a:t>
            </a:r>
          </a:p>
          <a:p>
            <a:pPr eaLnBrk="1" hangingPunct="1"/>
            <a:r>
              <a:rPr lang="en-US" altLang="en-US" dirty="0"/>
              <a:t>A </a:t>
            </a:r>
            <a:r>
              <a:rPr lang="en-US" altLang="en-US" u="sng" dirty="0"/>
              <a:t>default constructor</a:t>
            </a:r>
            <a:r>
              <a:rPr lang="en-US" altLang="en-US" dirty="0"/>
              <a:t> is a constructor with no parameters or with all default parameters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a:latin typeface="+mn-lt"/>
              </a:rPr>
              <a:t>Classes and Constructors: A Precaution</a:t>
            </a:r>
          </a:p>
        </p:txBody>
      </p:sp>
      <p:sp>
        <p:nvSpPr>
          <p:cNvPr id="46083" name="Rectangle 3"/>
          <p:cNvSpPr>
            <a:spLocks noGrp="1" noChangeArrowheads="1"/>
          </p:cNvSpPr>
          <p:nvPr>
            <p:ph idx="1"/>
          </p:nvPr>
        </p:nvSpPr>
        <p:spPr>
          <a:xfrm>
            <a:off x="365125" y="1538818"/>
            <a:ext cx="8415338" cy="2051331"/>
          </a:xfrm>
        </p:spPr>
        <p:txBody>
          <a:bodyPr/>
          <a:lstStyle/>
          <a:p>
            <a:pPr eaLnBrk="1" hangingPunct="1"/>
            <a:r>
              <a:rPr lang="en-US" altLang="en-US" dirty="0"/>
              <a:t>If a class has no constructor(s), C++ provides the default constructor</a:t>
            </a:r>
          </a:p>
          <a:p>
            <a:pPr lvl="1" eaLnBrk="1" hangingPunct="1"/>
            <a:r>
              <a:rPr lang="en-US" altLang="en-US" dirty="0"/>
              <a:t>However, the object declared is still uninitialized</a:t>
            </a:r>
          </a:p>
          <a:p>
            <a:pPr eaLnBrk="1" hangingPunct="1"/>
            <a:r>
              <a:rPr lang="en-US" altLang="en-US" dirty="0"/>
              <a:t>If a class includes constructor(s) with parameter(s), but not the default constructor</a:t>
            </a:r>
          </a:p>
          <a:p>
            <a:pPr lvl="1" eaLnBrk="1" hangingPunct="1"/>
            <a:r>
              <a:rPr lang="en-US" altLang="en-US" dirty="0"/>
              <a:t>C++ does not provide the default constructor</a:t>
            </a:r>
          </a:p>
          <a:p>
            <a:pPr lvl="1" eaLnBrk="1" hangingPunct="1"/>
            <a:r>
              <a:rPr lang="en-US" altLang="en-US" dirty="0"/>
              <a:t>Appropriate arguments must be included when the object is declared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b="0" dirty="0">
                <a:latin typeface="+mn-lt"/>
              </a:rPr>
              <a:t>In-line Initialization of Data Members and the Default Constructor</a:t>
            </a:r>
            <a:endParaRPr lang="en-US" altLang="en-US" dirty="0">
              <a:latin typeface="+mn-lt"/>
            </a:endParaRPr>
          </a:p>
        </p:txBody>
      </p:sp>
      <p:sp>
        <p:nvSpPr>
          <p:cNvPr id="47107" name="Rectangle 3"/>
          <p:cNvSpPr>
            <a:spLocks noGrp="1" noChangeArrowheads="1"/>
          </p:cNvSpPr>
          <p:nvPr>
            <p:ph idx="1"/>
          </p:nvPr>
        </p:nvSpPr>
        <p:spPr>
          <a:xfrm>
            <a:off x="365125" y="1538818"/>
            <a:ext cx="8415338" cy="1974387"/>
          </a:xfrm>
        </p:spPr>
        <p:txBody>
          <a:bodyPr/>
          <a:lstStyle/>
          <a:p>
            <a:pPr eaLnBrk="1" hangingPunct="1"/>
            <a:r>
              <a:rPr lang="en-US" altLang="en-US" dirty="0"/>
              <a:t>C++11 standard allows member initialization in class declarations</a:t>
            </a:r>
          </a:p>
          <a:p>
            <a:pPr lvl="1"/>
            <a:r>
              <a:rPr lang="en-US" altLang="en-US" dirty="0"/>
              <a:t>Called in-line initialization of the data members</a:t>
            </a:r>
          </a:p>
          <a:p>
            <a:r>
              <a:rPr lang="en-US" altLang="en-US" dirty="0"/>
              <a:t>When an object is declared without parameters, then the object is initialized with the in-line initialized values</a:t>
            </a:r>
          </a:p>
          <a:p>
            <a:pPr lvl="1"/>
            <a:r>
              <a:rPr lang="en-US" altLang="en-US" dirty="0"/>
              <a:t>If declared with parameters, then the default values are overridden by the constructor with the parameters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latin typeface="+mn-lt"/>
              </a:rPr>
              <a:t>Arrays of Class Objects (Variables) and Constructors</a:t>
            </a:r>
          </a:p>
        </p:txBody>
      </p:sp>
      <p:sp>
        <p:nvSpPr>
          <p:cNvPr id="48131" name="Rectangle 3"/>
          <p:cNvSpPr>
            <a:spLocks noGrp="1" noChangeArrowheads="1"/>
          </p:cNvSpPr>
          <p:nvPr>
            <p:ph idx="1"/>
          </p:nvPr>
        </p:nvSpPr>
        <p:spPr>
          <a:xfrm>
            <a:off x="365125" y="1538818"/>
            <a:ext cx="8415338" cy="924869"/>
          </a:xfrm>
        </p:spPr>
        <p:txBody>
          <a:bodyPr/>
          <a:lstStyle/>
          <a:p>
            <a:pPr eaLnBrk="1" hangingPunct="1"/>
            <a:r>
              <a:rPr lang="en-US" altLang="en-US" dirty="0"/>
              <a:t>If you declare an array of class objects, the class should have the default constructor</a:t>
            </a:r>
          </a:p>
          <a:p>
            <a:pPr lvl="1"/>
            <a:r>
              <a:rPr lang="en-US" altLang="en-US" dirty="0"/>
              <a:t>The default constructor is typically used to initialize each (array) class object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a:latin typeface="+mn-lt"/>
              </a:rPr>
              <a:t>Destructors</a:t>
            </a:r>
          </a:p>
        </p:txBody>
      </p:sp>
      <p:sp>
        <p:nvSpPr>
          <p:cNvPr id="43013" name="Rectangle 3"/>
          <p:cNvSpPr>
            <a:spLocks noGrp="1" noChangeArrowheads="1"/>
          </p:cNvSpPr>
          <p:nvPr>
            <p:ph idx="1"/>
          </p:nvPr>
        </p:nvSpPr>
        <p:spPr>
          <a:xfrm>
            <a:off x="365125" y="1538818"/>
            <a:ext cx="8415338" cy="2603790"/>
          </a:xfrm>
        </p:spPr>
        <p:txBody>
          <a:bodyPr/>
          <a:lstStyle/>
          <a:p>
            <a:r>
              <a:rPr lang="en-US" dirty="0"/>
              <a:t>Destructors are functions without any type</a:t>
            </a:r>
          </a:p>
          <a:p>
            <a:r>
              <a:rPr lang="en-US" dirty="0"/>
              <a:t>A class can have only one destructor</a:t>
            </a:r>
          </a:p>
          <a:p>
            <a:pPr lvl="1"/>
            <a:r>
              <a:rPr lang="en-US" dirty="0"/>
              <a:t>The destructor has no parameters</a:t>
            </a:r>
          </a:p>
          <a:p>
            <a:r>
              <a:rPr lang="en-US" dirty="0"/>
              <a:t>The name of a destructor is the tilde character (</a:t>
            </a:r>
            <a:r>
              <a:rPr lang="en-US" b="1" dirty="0">
                <a:latin typeface="Courier New" panose="02070309020205020404" pitchFamily="49" charset="0"/>
                <a:cs typeface="Courier New" panose="02070309020205020404" pitchFamily="49" charset="0"/>
              </a:rPr>
              <a:t>~</a:t>
            </a:r>
            <a:r>
              <a:rPr lang="en-US" dirty="0"/>
              <a:t>) followed by the class name</a:t>
            </a:r>
          </a:p>
          <a:p>
            <a:pPr lvl="1"/>
            <a:r>
              <a:rPr lang="en-US" dirty="0"/>
              <a:t>Example: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~clockType();</a:t>
            </a:r>
          </a:p>
          <a:p>
            <a:r>
              <a:rPr lang="en-US" dirty="0"/>
              <a:t>The destructor automatically executes when the class object goes out of scope or deleted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349F-4F58-75F5-31EE-94D5378B58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4AABB0-1FDC-70EB-8923-AE366F66A06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4565BA8-F9A4-AC14-6290-88C0FE06EA59}"/>
              </a:ext>
            </a:extLst>
          </p:cNvPr>
          <p:cNvPicPr>
            <a:picLocks noChangeAspect="1"/>
          </p:cNvPicPr>
          <p:nvPr/>
        </p:nvPicPr>
        <p:blipFill>
          <a:blip r:embed="rId2"/>
          <a:stretch>
            <a:fillRect/>
          </a:stretch>
        </p:blipFill>
        <p:spPr>
          <a:xfrm>
            <a:off x="838200" y="0"/>
            <a:ext cx="7757213" cy="6858000"/>
          </a:xfrm>
          <a:prstGeom prst="rect">
            <a:avLst/>
          </a:prstGeom>
        </p:spPr>
      </p:pic>
    </p:spTree>
    <p:extLst>
      <p:ext uri="{BB962C8B-B14F-4D97-AF65-F5344CB8AC3E}">
        <p14:creationId xmlns:p14="http://schemas.microsoft.com/office/powerpoint/2010/main" val="191672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3286-DA3F-1F17-7A10-CAA1693B34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94E6F9-EE4E-2378-D997-E4BBF8DF6F62}"/>
              </a:ext>
            </a:extLst>
          </p:cNvPr>
          <p:cNvSpPr>
            <a:spLocks noGrp="1"/>
          </p:cNvSpPr>
          <p:nvPr>
            <p:ph idx="1"/>
          </p:nvPr>
        </p:nvSpPr>
        <p:spPr>
          <a:xfrm>
            <a:off x="6256337" y="2362200"/>
            <a:ext cx="2532063" cy="584775"/>
          </a:xfrm>
        </p:spPr>
        <p:txBody>
          <a:bodyPr/>
          <a:lstStyle/>
          <a:p>
            <a:r>
              <a:rPr lang="en-US" dirty="0"/>
              <a:t>Without the user-defined destructor, the program would have a memory leak because the default destructor does not handle deallocating dynamic memory.</a:t>
            </a:r>
          </a:p>
        </p:txBody>
      </p:sp>
      <p:pic>
        <p:nvPicPr>
          <p:cNvPr id="5" name="Picture 4">
            <a:extLst>
              <a:ext uri="{FF2B5EF4-FFF2-40B4-BE49-F238E27FC236}">
                <a16:creationId xmlns:a16="http://schemas.microsoft.com/office/drawing/2014/main" id="{C97D6774-3878-346B-A3C6-FA090CAB452A}"/>
              </a:ext>
            </a:extLst>
          </p:cNvPr>
          <p:cNvPicPr>
            <a:picLocks noChangeAspect="1"/>
          </p:cNvPicPr>
          <p:nvPr/>
        </p:nvPicPr>
        <p:blipFill>
          <a:blip r:embed="rId2"/>
          <a:stretch>
            <a:fillRect/>
          </a:stretch>
        </p:blipFill>
        <p:spPr>
          <a:xfrm>
            <a:off x="320964" y="0"/>
            <a:ext cx="5638800" cy="6801546"/>
          </a:xfrm>
          <a:prstGeom prst="rect">
            <a:avLst/>
          </a:prstGeom>
        </p:spPr>
      </p:pic>
    </p:spTree>
    <p:extLst>
      <p:ext uri="{BB962C8B-B14F-4D97-AF65-F5344CB8AC3E}">
        <p14:creationId xmlns:p14="http://schemas.microsoft.com/office/powerpoint/2010/main" val="3227720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762000" y="410490"/>
            <a:ext cx="8026400" cy="287771"/>
          </a:xfrm>
        </p:spPr>
        <p:txBody>
          <a:bodyPr/>
          <a:lstStyle/>
          <a:p>
            <a:pPr eaLnBrk="1" hangingPunct="1"/>
            <a:r>
              <a:rPr lang="en-US" altLang="en-US" dirty="0">
                <a:latin typeface="+mn-lt"/>
              </a:rPr>
              <a:t>Data Abstract, Classes, and Abstract Data Types</a:t>
            </a:r>
          </a:p>
        </p:txBody>
      </p:sp>
      <p:sp>
        <p:nvSpPr>
          <p:cNvPr id="50179" name="Rectangle 5"/>
          <p:cNvSpPr>
            <a:spLocks noGrp="1" noChangeArrowheads="1"/>
          </p:cNvSpPr>
          <p:nvPr>
            <p:ph idx="1"/>
          </p:nvPr>
        </p:nvSpPr>
        <p:spPr>
          <a:xfrm>
            <a:off x="365125" y="1538818"/>
            <a:ext cx="8415338" cy="3624069"/>
          </a:xfrm>
        </p:spPr>
        <p:txBody>
          <a:bodyPr/>
          <a:lstStyle/>
          <a:p>
            <a:pPr eaLnBrk="1" hangingPunct="1"/>
            <a:r>
              <a:rPr lang="en-US" altLang="en-US" u="sng" dirty="0"/>
              <a:t>Abstraction</a:t>
            </a:r>
          </a:p>
          <a:p>
            <a:pPr lvl="1" eaLnBrk="1" hangingPunct="1"/>
            <a:r>
              <a:rPr lang="en-US" altLang="en-US" dirty="0"/>
              <a:t>Separating design details from usage</a:t>
            </a:r>
          </a:p>
          <a:p>
            <a:pPr lvl="1" eaLnBrk="1" hangingPunct="1"/>
            <a:r>
              <a:rPr lang="en-US" altLang="en-US" dirty="0"/>
              <a:t>Separating the logical properties from the implementation details</a:t>
            </a:r>
          </a:p>
          <a:p>
            <a:pPr eaLnBrk="1" hangingPunct="1"/>
            <a:r>
              <a:rPr lang="en-US" altLang="en-US" dirty="0"/>
              <a:t>Abstraction also applicable to data</a:t>
            </a:r>
          </a:p>
          <a:p>
            <a:pPr eaLnBrk="1" hangingPunct="1"/>
            <a:r>
              <a:rPr lang="en-US" altLang="en-US" u="sng" dirty="0"/>
              <a:t>Abstract data type (ADT)</a:t>
            </a:r>
            <a:r>
              <a:rPr lang="en-US" altLang="en-US" dirty="0"/>
              <a:t>: a data type that separates the logical properties from the implementation details</a:t>
            </a:r>
          </a:p>
          <a:p>
            <a:pPr eaLnBrk="1" hangingPunct="1"/>
            <a:r>
              <a:rPr lang="en-US" altLang="en-US" dirty="0"/>
              <a:t>Three things associated with an ADT</a:t>
            </a:r>
          </a:p>
          <a:p>
            <a:pPr lvl="1"/>
            <a:r>
              <a:rPr lang="en-US" altLang="en-US" u="sng" dirty="0"/>
              <a:t>Type name</a:t>
            </a:r>
            <a:r>
              <a:rPr lang="en-US" altLang="en-US" dirty="0"/>
              <a:t>: the name of the ADT</a:t>
            </a:r>
          </a:p>
          <a:p>
            <a:pPr lvl="1"/>
            <a:r>
              <a:rPr lang="en-US" altLang="en-US" u="sng" dirty="0"/>
              <a:t>Domain</a:t>
            </a:r>
            <a:r>
              <a:rPr lang="en-US" altLang="en-US" dirty="0"/>
              <a:t>: the set of values belonging to the ADT</a:t>
            </a:r>
          </a:p>
          <a:p>
            <a:pPr lvl="1"/>
            <a:r>
              <a:rPr lang="en-US" altLang="en-US" dirty="0"/>
              <a:t>Set of </a:t>
            </a:r>
            <a:r>
              <a:rPr lang="en-US" altLang="en-US" u="sng" dirty="0"/>
              <a:t>operations</a:t>
            </a:r>
            <a:r>
              <a:rPr lang="en-US" altLang="en-US" dirty="0"/>
              <a:t> on the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DBCA-2548-3B99-9CEB-D56087455452}"/>
              </a:ext>
            </a:extLst>
          </p:cNvPr>
          <p:cNvSpPr>
            <a:spLocks noGrp="1"/>
          </p:cNvSpPr>
          <p:nvPr>
            <p:ph type="title"/>
          </p:nvPr>
        </p:nvSpPr>
        <p:spPr/>
        <p:txBody>
          <a:bodyPr/>
          <a:lstStyle/>
          <a:p>
            <a:r>
              <a:rPr lang="en-US" dirty="0"/>
              <a:t>Example of ADT</a:t>
            </a:r>
          </a:p>
        </p:txBody>
      </p:sp>
      <p:sp>
        <p:nvSpPr>
          <p:cNvPr id="3" name="Content Placeholder 2">
            <a:extLst>
              <a:ext uri="{FF2B5EF4-FFF2-40B4-BE49-F238E27FC236}">
                <a16:creationId xmlns:a16="http://schemas.microsoft.com/office/drawing/2014/main" id="{90C2716F-1B9A-FF8F-817D-CAAC6313FC5D}"/>
              </a:ext>
            </a:extLst>
          </p:cNvPr>
          <p:cNvSpPr>
            <a:spLocks noGrp="1"/>
          </p:cNvSpPr>
          <p:nvPr>
            <p:ph idx="1"/>
          </p:nvPr>
        </p:nvSpPr>
        <p:spPr>
          <a:xfrm>
            <a:off x="457200" y="2105561"/>
            <a:ext cx="3521075" cy="2646878"/>
          </a:xfrm>
        </p:spPr>
        <p:txBody>
          <a:bodyPr/>
          <a:lstStyle/>
          <a:p>
            <a:r>
              <a:rPr lang="en-US" b="1" dirty="0"/>
              <a:t>Type Name: </a:t>
            </a:r>
            <a:r>
              <a:rPr lang="en-US" dirty="0"/>
              <a:t>The name of this ADT is Summation.</a:t>
            </a:r>
          </a:p>
          <a:p>
            <a:r>
              <a:rPr lang="en-US" b="1" dirty="0"/>
              <a:t>Domain: </a:t>
            </a:r>
            <a:r>
              <a:rPr lang="en-US" dirty="0"/>
              <a:t>The domain for this ADT is the set of pairs of integers.</a:t>
            </a:r>
          </a:p>
          <a:p>
            <a:r>
              <a:rPr lang="en-US" b="1" dirty="0"/>
              <a:t>Set of Operations: </a:t>
            </a:r>
            <a:r>
              <a:rPr lang="en-US" dirty="0"/>
              <a:t>The operation defined here is sum(int, int)</a:t>
            </a:r>
          </a:p>
        </p:txBody>
      </p:sp>
      <p:pic>
        <p:nvPicPr>
          <p:cNvPr id="5" name="Picture 4">
            <a:extLst>
              <a:ext uri="{FF2B5EF4-FFF2-40B4-BE49-F238E27FC236}">
                <a16:creationId xmlns:a16="http://schemas.microsoft.com/office/drawing/2014/main" id="{8A43DD55-8EEA-3442-2797-ECE4C4C4876B}"/>
              </a:ext>
            </a:extLst>
          </p:cNvPr>
          <p:cNvPicPr>
            <a:picLocks noChangeAspect="1"/>
          </p:cNvPicPr>
          <p:nvPr/>
        </p:nvPicPr>
        <p:blipFill>
          <a:blip r:embed="rId2"/>
          <a:stretch>
            <a:fillRect/>
          </a:stretch>
        </p:blipFill>
        <p:spPr>
          <a:xfrm>
            <a:off x="4545810" y="0"/>
            <a:ext cx="4473025" cy="6858000"/>
          </a:xfrm>
          <a:prstGeom prst="rect">
            <a:avLst/>
          </a:prstGeom>
        </p:spPr>
      </p:pic>
    </p:spTree>
    <p:extLst>
      <p:ext uri="{BB962C8B-B14F-4D97-AF65-F5344CB8AC3E}">
        <p14:creationId xmlns:p14="http://schemas.microsoft.com/office/powerpoint/2010/main" val="417041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762000" y="410490"/>
            <a:ext cx="8026400" cy="287771"/>
          </a:xfrm>
        </p:spPr>
        <p:txBody>
          <a:bodyPr/>
          <a:lstStyle/>
          <a:p>
            <a:pPr eaLnBrk="1" hangingPunct="1"/>
            <a:r>
              <a:rPr lang="en-US" altLang="en-US" dirty="0">
                <a:latin typeface="+mn-lt"/>
              </a:rPr>
              <a:t>A struct versus a class (1 of 2)</a:t>
            </a:r>
          </a:p>
        </p:txBody>
      </p:sp>
      <p:sp>
        <p:nvSpPr>
          <p:cNvPr id="51203" name="Rectangle 5"/>
          <p:cNvSpPr>
            <a:spLocks noGrp="1" noChangeArrowheads="1"/>
          </p:cNvSpPr>
          <p:nvPr>
            <p:ph idx="1"/>
          </p:nvPr>
        </p:nvSpPr>
        <p:spPr>
          <a:xfrm>
            <a:off x="365125" y="1538818"/>
            <a:ext cx="8415338" cy="1525033"/>
          </a:xfrm>
        </p:spPr>
        <p:txBody>
          <a:bodyPr/>
          <a:lstStyle/>
          <a:p>
            <a:pPr eaLnBrk="1" hangingPunct="1"/>
            <a:r>
              <a:rPr lang="en-US" altLang="en-US" dirty="0"/>
              <a:t>By default, members of a </a:t>
            </a:r>
            <a:r>
              <a:rPr lang="en-US" altLang="en-US" b="1" dirty="0">
                <a:solidFill>
                  <a:srgbClr val="0070C0"/>
                </a:solidFill>
                <a:latin typeface="Courier New" pitchFamily="49" charset="0"/>
              </a:rPr>
              <a:t>struct</a:t>
            </a:r>
            <a:r>
              <a:rPr lang="en-US" altLang="en-US" dirty="0">
                <a:solidFill>
                  <a:srgbClr val="0070C0"/>
                </a:solidFill>
              </a:rPr>
              <a:t> </a:t>
            </a:r>
            <a:r>
              <a:rPr lang="en-US" altLang="en-US" dirty="0"/>
              <a:t>are </a:t>
            </a:r>
            <a:r>
              <a:rPr lang="en-US" altLang="en-US" b="1" dirty="0">
                <a:solidFill>
                  <a:srgbClr val="0070C0"/>
                </a:solidFill>
                <a:latin typeface="Courier New" pitchFamily="49" charset="0"/>
              </a:rPr>
              <a:t>public</a:t>
            </a:r>
          </a:p>
          <a:p>
            <a:pPr lvl="1" eaLnBrk="1" hangingPunct="1"/>
            <a:r>
              <a:rPr lang="en-US" altLang="en-US" b="1" dirty="0">
                <a:solidFill>
                  <a:srgbClr val="0070C0"/>
                </a:solidFill>
                <a:latin typeface="Courier New" pitchFamily="49" charset="0"/>
              </a:rPr>
              <a:t>private</a:t>
            </a:r>
            <a:r>
              <a:rPr lang="en-US" altLang="en-US" dirty="0">
                <a:solidFill>
                  <a:srgbClr val="0070C0"/>
                </a:solidFill>
              </a:rPr>
              <a:t> </a:t>
            </a:r>
            <a:r>
              <a:rPr lang="en-US" altLang="en-US" dirty="0"/>
              <a:t>specifier can be used in a </a:t>
            </a:r>
            <a:r>
              <a:rPr lang="en-US" altLang="en-US" b="1" dirty="0">
                <a:solidFill>
                  <a:srgbClr val="0070C0"/>
                </a:solidFill>
                <a:latin typeface="Courier New" pitchFamily="49" charset="0"/>
              </a:rPr>
              <a:t>struct</a:t>
            </a:r>
            <a:r>
              <a:rPr lang="en-US" altLang="en-US" dirty="0">
                <a:solidFill>
                  <a:srgbClr val="0070C0"/>
                </a:solidFill>
              </a:rPr>
              <a:t> </a:t>
            </a:r>
            <a:r>
              <a:rPr lang="en-US" altLang="en-US" dirty="0"/>
              <a:t>to make a member private</a:t>
            </a:r>
          </a:p>
          <a:p>
            <a:pPr eaLnBrk="1" hangingPunct="1"/>
            <a:r>
              <a:rPr lang="en-US" altLang="en-US" dirty="0"/>
              <a:t>By default, the members of a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are </a:t>
            </a:r>
            <a:r>
              <a:rPr lang="en-US" altLang="en-US" b="1" dirty="0">
                <a:solidFill>
                  <a:srgbClr val="0070C0"/>
                </a:solidFill>
                <a:latin typeface="Courier New" pitchFamily="49" charset="0"/>
              </a:rPr>
              <a:t>private</a:t>
            </a:r>
          </a:p>
          <a:p>
            <a:r>
              <a:rPr lang="en-US" altLang="en-US" b="1" dirty="0">
                <a:solidFill>
                  <a:srgbClr val="0070C0"/>
                </a:solidFill>
                <a:latin typeface="Courier New" pitchFamily="49" charset="0"/>
              </a:rPr>
              <a:t>class</a:t>
            </a:r>
            <a:r>
              <a:rPr lang="en-US" altLang="en-US" dirty="0">
                <a:solidFill>
                  <a:srgbClr val="0070C0"/>
                </a:solidFill>
              </a:rPr>
              <a:t>es</a:t>
            </a:r>
            <a:r>
              <a:rPr lang="en-US" altLang="en-US" dirty="0"/>
              <a:t> and </a:t>
            </a:r>
            <a:r>
              <a:rPr lang="en-US" altLang="en-US" b="1" dirty="0">
                <a:solidFill>
                  <a:srgbClr val="0070C0"/>
                </a:solidFill>
                <a:latin typeface="Courier New" pitchFamily="49" charset="0"/>
              </a:rPr>
              <a:t>struct</a:t>
            </a:r>
            <a:r>
              <a:rPr lang="en-US" altLang="en-US" b="1" dirty="0">
                <a:solidFill>
                  <a:schemeClr val="tx1"/>
                </a:solidFill>
              </a:rPr>
              <a:t>s</a:t>
            </a:r>
            <a:r>
              <a:rPr lang="en-US" altLang="en-US" dirty="0">
                <a:solidFill>
                  <a:srgbClr val="0070C0"/>
                </a:solidFill>
              </a:rPr>
              <a:t> </a:t>
            </a:r>
            <a:r>
              <a:rPr lang="en-US" altLang="en-US" dirty="0"/>
              <a:t>have the same capabilities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Classes (2 of 4)</a:t>
            </a:r>
            <a:endParaRPr lang="en-IN" dirty="0">
              <a:latin typeface="+mn-lt"/>
            </a:endParaRPr>
          </a:p>
        </p:txBody>
      </p:sp>
      <p:sp>
        <p:nvSpPr>
          <p:cNvPr id="3" name="Content Placeholder 2"/>
          <p:cNvSpPr>
            <a:spLocks noGrp="1"/>
          </p:cNvSpPr>
          <p:nvPr>
            <p:ph idx="1"/>
          </p:nvPr>
        </p:nvSpPr>
        <p:spPr>
          <a:xfrm>
            <a:off x="365125" y="1538819"/>
            <a:ext cx="8415338" cy="296235"/>
          </a:xfrm>
        </p:spPr>
        <p:txBody>
          <a:bodyPr/>
          <a:lstStyle/>
          <a:p>
            <a:r>
              <a:rPr lang="en-US" dirty="0"/>
              <a:t>The general syntax for defining a </a:t>
            </a:r>
            <a:r>
              <a:rPr lang="en-US" b="1" dirty="0">
                <a:solidFill>
                  <a:srgbClr val="0070C0"/>
                </a:solidFill>
                <a:latin typeface="Courier New" panose="02070309020205020404" pitchFamily="49" charset="0"/>
                <a:cs typeface="Courier New" panose="02070309020205020404" pitchFamily="49" charset="0"/>
              </a:rPr>
              <a:t>class</a:t>
            </a:r>
            <a:r>
              <a:rPr lang="en-US" dirty="0"/>
              <a:t>:</a:t>
            </a:r>
            <a:endParaRPr lang="en-IN" dirty="0"/>
          </a:p>
        </p:txBody>
      </p:sp>
      <p:pic>
        <p:nvPicPr>
          <p:cNvPr id="1026" name="Content Placeholder 3" descr="class classIdentifier&#10;{&#10;    classMembersList&#10;};"/>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58777" y="1987530"/>
            <a:ext cx="3144321" cy="125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4331" y="3403600"/>
            <a:ext cx="8415338" cy="1418850"/>
          </a:xfrm>
        </p:spPr>
        <p:txBody>
          <a:bodyPr/>
          <a:lstStyle/>
          <a:p>
            <a:r>
              <a:rPr lang="en-US" altLang="en-US" dirty="0"/>
              <a:t>A class member can be a variable or a function</a:t>
            </a:r>
          </a:p>
          <a:p>
            <a:r>
              <a:rPr lang="en-US" altLang="en-US" dirty="0"/>
              <a:t>If a member of a </a:t>
            </a:r>
            <a:r>
              <a:rPr lang="en-US" altLang="en-US" b="1" dirty="0">
                <a:latin typeface="Courier New" pitchFamily="49" charset="0"/>
              </a:rPr>
              <a:t>class</a:t>
            </a:r>
            <a:r>
              <a:rPr lang="en-US" altLang="en-US" dirty="0"/>
              <a:t> is a variable</a:t>
            </a:r>
          </a:p>
          <a:p>
            <a:pPr lvl="1"/>
            <a:r>
              <a:rPr lang="en-US" altLang="en-US" dirty="0"/>
              <a:t>It is declared like any other variable</a:t>
            </a:r>
          </a:p>
          <a:p>
            <a:pPr lvl="1"/>
            <a:r>
              <a:rPr lang="en-US" altLang="en-US" dirty="0"/>
              <a:t>You cannot initialize a variable when you declare it</a:t>
            </a:r>
            <a:endParaRPr lang="en-IN" dirty="0"/>
          </a:p>
        </p:txBody>
      </p:sp>
    </p:spTree>
    <p:extLst>
      <p:ext uri="{BB962C8B-B14F-4D97-AF65-F5344CB8AC3E}">
        <p14:creationId xmlns:p14="http://schemas.microsoft.com/office/powerpoint/2010/main" val="31986467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n-US" altLang="en-US" dirty="0">
                <a:latin typeface="+mn-lt"/>
              </a:rPr>
              <a:t>A struct versus a class (2 of 2)</a:t>
            </a:r>
          </a:p>
        </p:txBody>
      </p:sp>
      <p:sp>
        <p:nvSpPr>
          <p:cNvPr id="52227" name="Rectangle 5"/>
          <p:cNvSpPr>
            <a:spLocks noGrp="1" noChangeArrowheads="1"/>
          </p:cNvSpPr>
          <p:nvPr>
            <p:ph idx="1"/>
          </p:nvPr>
        </p:nvSpPr>
        <p:spPr>
          <a:xfrm>
            <a:off x="365125" y="1538818"/>
            <a:ext cx="8415338" cy="1663532"/>
          </a:xfrm>
        </p:spPr>
        <p:txBody>
          <a:bodyPr/>
          <a:lstStyle/>
          <a:p>
            <a:pPr eaLnBrk="1" hangingPunct="1"/>
            <a:r>
              <a:rPr lang="en-US" altLang="en-US" dirty="0"/>
              <a:t>In C++, the definition of a </a:t>
            </a:r>
            <a:r>
              <a:rPr lang="en-US" altLang="en-US" b="1" dirty="0">
                <a:solidFill>
                  <a:srgbClr val="0070C0"/>
                </a:solidFill>
                <a:latin typeface="Courier New" pitchFamily="49" charset="0"/>
              </a:rPr>
              <a:t>struct</a:t>
            </a:r>
            <a:r>
              <a:rPr lang="en-US" altLang="en-US" dirty="0">
                <a:solidFill>
                  <a:srgbClr val="0070C0"/>
                </a:solidFill>
              </a:rPr>
              <a:t> </a:t>
            </a:r>
            <a:r>
              <a:rPr lang="en-US" altLang="en-US" dirty="0"/>
              <a:t>was expanded to include member functions, constructors, and destructors</a:t>
            </a:r>
          </a:p>
          <a:p>
            <a:pPr eaLnBrk="1" hangingPunct="1"/>
            <a:r>
              <a:rPr lang="en-US" altLang="en-US" dirty="0"/>
              <a:t>If all member variables of a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are </a:t>
            </a:r>
            <a:r>
              <a:rPr lang="en-US" altLang="en-US" b="1" dirty="0">
                <a:solidFill>
                  <a:srgbClr val="0070C0"/>
                </a:solidFill>
                <a:latin typeface="Courier New" pitchFamily="49" charset="0"/>
              </a:rPr>
              <a:t>public</a:t>
            </a:r>
            <a:r>
              <a:rPr lang="en-US" altLang="en-US" dirty="0">
                <a:solidFill>
                  <a:srgbClr val="0070C0"/>
                </a:solidFill>
              </a:rPr>
              <a:t> </a:t>
            </a:r>
            <a:r>
              <a:rPr lang="en-US" altLang="en-US" dirty="0"/>
              <a:t>and there are no member functions:</a:t>
            </a:r>
          </a:p>
          <a:p>
            <a:pPr lvl="1" eaLnBrk="1" hangingPunct="1"/>
            <a:r>
              <a:rPr lang="en-US" altLang="en-US" dirty="0"/>
              <a:t>Use a </a:t>
            </a:r>
            <a:r>
              <a:rPr lang="en-US" altLang="en-US" b="1" dirty="0">
                <a:solidFill>
                  <a:srgbClr val="0070C0"/>
                </a:solidFill>
                <a:latin typeface="Courier New" pitchFamily="49" charset="0"/>
              </a:rPr>
              <a:t>struct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latin typeface="+mn-lt"/>
              </a:rPr>
              <a:t>Information Hiding (1 of 3)</a:t>
            </a:r>
          </a:p>
        </p:txBody>
      </p:sp>
      <p:sp>
        <p:nvSpPr>
          <p:cNvPr id="50181" name="Rectangle 3"/>
          <p:cNvSpPr>
            <a:spLocks noGrp="1" noChangeArrowheads="1"/>
          </p:cNvSpPr>
          <p:nvPr>
            <p:ph idx="1"/>
          </p:nvPr>
        </p:nvSpPr>
        <p:spPr>
          <a:xfrm>
            <a:off x="365125" y="1538818"/>
            <a:ext cx="8415338" cy="3236271"/>
          </a:xfrm>
        </p:spPr>
        <p:txBody>
          <a:bodyPr/>
          <a:lstStyle/>
          <a:p>
            <a:r>
              <a:rPr lang="en-US" dirty="0"/>
              <a:t>Information hiding refers to hiding the details of the operations on the data</a:t>
            </a:r>
          </a:p>
          <a:p>
            <a:r>
              <a:rPr lang="en-US" dirty="0"/>
              <a:t>The </a:t>
            </a:r>
            <a:r>
              <a:rPr lang="en-US" u="sng" dirty="0"/>
              <a:t>header file</a:t>
            </a:r>
            <a:r>
              <a:rPr lang="en-US" dirty="0"/>
              <a:t> (or </a:t>
            </a:r>
            <a:r>
              <a:rPr lang="en-US" u="sng" dirty="0"/>
              <a:t>interface file</a:t>
            </a:r>
            <a:r>
              <a:rPr lang="en-US" dirty="0"/>
              <a:t>) contains the specification details</a:t>
            </a:r>
          </a:p>
          <a:p>
            <a:pPr lvl="1"/>
            <a:r>
              <a:rPr lang="en-US" dirty="0"/>
              <a:t>The header file has an extension </a:t>
            </a:r>
            <a:r>
              <a:rPr lang="en-US" b="1" dirty="0">
                <a:latin typeface="Courier New" panose="02070309020205020404" pitchFamily="49" charset="0"/>
                <a:cs typeface="Courier New" panose="02070309020205020404" pitchFamily="49" charset="0"/>
              </a:rPr>
              <a:t>h</a:t>
            </a:r>
          </a:p>
          <a:p>
            <a:r>
              <a:rPr lang="en-US" dirty="0"/>
              <a:t>The implementation file contains the definitions of the functions to implement the operations of an object</a:t>
            </a:r>
          </a:p>
          <a:p>
            <a:pPr lvl="1"/>
            <a:r>
              <a:rPr lang="en-US" dirty="0"/>
              <a:t>This file has an extension </a:t>
            </a:r>
            <a:r>
              <a:rPr lang="en-US" b="1" dirty="0">
                <a:latin typeface="Courier New" panose="02070309020205020404" pitchFamily="49" charset="0"/>
                <a:cs typeface="Courier New" panose="02070309020205020404" pitchFamily="49" charset="0"/>
              </a:rPr>
              <a:t>cpp</a:t>
            </a:r>
          </a:p>
          <a:p>
            <a:r>
              <a:rPr lang="en-US" dirty="0"/>
              <a:t>In the header file, include function prototypes and comments that briefly describe the functions</a:t>
            </a:r>
          </a:p>
          <a:p>
            <a:pPr lvl="1"/>
            <a:r>
              <a:rPr lang="en-US" dirty="0"/>
              <a:t>Specify preconditions and/or postconditions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a:latin typeface="+mn-lt"/>
              </a:rPr>
              <a:t>Information Hiding (2 of 3)</a:t>
            </a:r>
          </a:p>
        </p:txBody>
      </p:sp>
      <p:sp>
        <p:nvSpPr>
          <p:cNvPr id="54275" name="Rectangle 3"/>
          <p:cNvSpPr>
            <a:spLocks noGrp="1" noChangeArrowheads="1"/>
          </p:cNvSpPr>
          <p:nvPr>
            <p:ph idx="1"/>
          </p:nvPr>
        </p:nvSpPr>
        <p:spPr/>
        <p:txBody>
          <a:bodyPr/>
          <a:lstStyle/>
          <a:p>
            <a:pPr eaLnBrk="1" hangingPunct="1"/>
            <a:r>
              <a:rPr lang="en-US" altLang="en-US" dirty="0"/>
              <a:t>Implementation file must include the header file via the </a:t>
            </a:r>
            <a:r>
              <a:rPr lang="en-US" altLang="en-US" b="1" dirty="0">
                <a:latin typeface="Courier New" pitchFamily="49" charset="0"/>
              </a:rPr>
              <a:t>include</a:t>
            </a:r>
            <a:r>
              <a:rPr lang="en-US" altLang="en-US" dirty="0"/>
              <a:t> statement</a:t>
            </a:r>
          </a:p>
          <a:p>
            <a:pPr eaLnBrk="1" hangingPunct="1"/>
            <a:r>
              <a:rPr lang="en-US" altLang="en-US" dirty="0"/>
              <a:t>In the </a:t>
            </a:r>
            <a:r>
              <a:rPr lang="en-US" altLang="en-US" b="1" dirty="0">
                <a:latin typeface="Courier New" pitchFamily="49" charset="0"/>
              </a:rPr>
              <a:t>include</a:t>
            </a:r>
            <a:r>
              <a:rPr lang="en-US" altLang="en-US" dirty="0"/>
              <a:t> statement:</a:t>
            </a:r>
          </a:p>
          <a:p>
            <a:pPr lvl="1" eaLnBrk="1" hangingPunct="1"/>
            <a:r>
              <a:rPr lang="en-US" altLang="en-US" dirty="0"/>
              <a:t>User-defined header files are enclosed in double quotes </a:t>
            </a:r>
          </a:p>
          <a:p>
            <a:pPr lvl="1" eaLnBrk="1" hangingPunct="1"/>
            <a:r>
              <a:rPr lang="en-US" altLang="en-US" dirty="0"/>
              <a:t>System-provided header files are enclosed between angular brackets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a:latin typeface="+mn-lt"/>
              </a:rPr>
              <a:t>Information Hiding (3 of 3)</a:t>
            </a:r>
          </a:p>
        </p:txBody>
      </p:sp>
      <p:sp>
        <p:nvSpPr>
          <p:cNvPr id="55299" name="Rectangle 4"/>
          <p:cNvSpPr>
            <a:spLocks noGrp="1" noChangeArrowheads="1"/>
          </p:cNvSpPr>
          <p:nvPr>
            <p:ph idx="1"/>
          </p:nvPr>
        </p:nvSpPr>
        <p:spPr>
          <a:xfrm>
            <a:off x="365125" y="1538818"/>
            <a:ext cx="8415338" cy="1323439"/>
          </a:xfrm>
        </p:spPr>
        <p:txBody>
          <a:bodyPr/>
          <a:lstStyle/>
          <a:p>
            <a:pPr eaLnBrk="1" hangingPunct="1"/>
            <a:r>
              <a:rPr lang="en-US" altLang="en-US" u="sng" dirty="0"/>
              <a:t>Precondition</a:t>
            </a:r>
            <a:r>
              <a:rPr lang="en-US" altLang="en-US" dirty="0"/>
              <a:t>: a statement specifying the condition(s) that must be true before the function is called</a:t>
            </a:r>
            <a:endParaRPr lang="en-US" altLang="en-US" b="1" dirty="0"/>
          </a:p>
          <a:p>
            <a:pPr eaLnBrk="1" hangingPunct="1"/>
            <a:r>
              <a:rPr lang="en-US" altLang="en-US" u="sng" dirty="0"/>
              <a:t>Postcondition</a:t>
            </a:r>
            <a:r>
              <a:rPr lang="en-US" altLang="en-US" dirty="0"/>
              <a:t>: a statement specifying what is true after the function call is completed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94F2-4104-FBBE-6956-8BEB43F63F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45D824-CAD3-5B53-4EAD-A9C4EF846556}"/>
              </a:ext>
            </a:extLst>
          </p:cNvPr>
          <p:cNvSpPr>
            <a:spLocks noGrp="1"/>
          </p:cNvSpPr>
          <p:nvPr>
            <p:ph idx="1"/>
          </p:nvPr>
        </p:nvSpPr>
        <p:spPr>
          <a:xfrm>
            <a:off x="5867400" y="4419600"/>
            <a:ext cx="8415338" cy="292388"/>
          </a:xfrm>
        </p:spPr>
        <p:txBody>
          <a:bodyPr/>
          <a:lstStyle/>
          <a:p>
            <a:r>
              <a:rPr lang="en-US" dirty="0" err="1"/>
              <a:t>Ifndef</a:t>
            </a:r>
            <a:r>
              <a:rPr lang="en-US" dirty="0"/>
              <a:t> – if not defined</a:t>
            </a:r>
          </a:p>
        </p:txBody>
      </p:sp>
      <p:pic>
        <p:nvPicPr>
          <p:cNvPr id="5" name="Picture 4">
            <a:extLst>
              <a:ext uri="{FF2B5EF4-FFF2-40B4-BE49-F238E27FC236}">
                <a16:creationId xmlns:a16="http://schemas.microsoft.com/office/drawing/2014/main" id="{090B1E42-4C62-09CE-2DED-410CED75FC63}"/>
              </a:ext>
            </a:extLst>
          </p:cNvPr>
          <p:cNvPicPr>
            <a:picLocks noChangeAspect="1"/>
          </p:cNvPicPr>
          <p:nvPr/>
        </p:nvPicPr>
        <p:blipFill>
          <a:blip r:embed="rId3"/>
          <a:stretch>
            <a:fillRect/>
          </a:stretch>
        </p:blipFill>
        <p:spPr>
          <a:xfrm>
            <a:off x="0" y="0"/>
            <a:ext cx="5402979" cy="6858000"/>
          </a:xfrm>
          <a:prstGeom prst="rect">
            <a:avLst/>
          </a:prstGeom>
        </p:spPr>
      </p:pic>
    </p:spTree>
    <p:extLst>
      <p:ext uri="{BB962C8B-B14F-4D97-AF65-F5344CB8AC3E}">
        <p14:creationId xmlns:p14="http://schemas.microsoft.com/office/powerpoint/2010/main" val="30021501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3D41-CA02-6C06-D0B6-4ABCB1DBDC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4BA00F-A2F2-950A-F164-1F50007AA9A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AEAA68F-F19A-999D-AA55-427CDE832A82}"/>
              </a:ext>
            </a:extLst>
          </p:cNvPr>
          <p:cNvPicPr>
            <a:picLocks noChangeAspect="1"/>
          </p:cNvPicPr>
          <p:nvPr/>
        </p:nvPicPr>
        <p:blipFill>
          <a:blip r:embed="rId2"/>
          <a:stretch>
            <a:fillRect/>
          </a:stretch>
        </p:blipFill>
        <p:spPr>
          <a:xfrm>
            <a:off x="1143000" y="0"/>
            <a:ext cx="7091662" cy="6858000"/>
          </a:xfrm>
          <a:prstGeom prst="rect">
            <a:avLst/>
          </a:prstGeom>
        </p:spPr>
      </p:pic>
    </p:spTree>
    <p:extLst>
      <p:ext uri="{BB962C8B-B14F-4D97-AF65-F5344CB8AC3E}">
        <p14:creationId xmlns:p14="http://schemas.microsoft.com/office/powerpoint/2010/main" val="528898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2F02-FC0A-35A5-F0B9-7A81CFA9A1AC}"/>
              </a:ext>
            </a:extLst>
          </p:cNvPr>
          <p:cNvSpPr>
            <a:spLocks noGrp="1"/>
          </p:cNvSpPr>
          <p:nvPr>
            <p:ph type="title"/>
          </p:nvPr>
        </p:nvSpPr>
        <p:spPr/>
        <p:txBody>
          <a:bodyPr/>
          <a:lstStyle/>
          <a:p>
            <a:r>
              <a:rPr lang="en-US" dirty="0"/>
              <a:t>Main function</a:t>
            </a:r>
          </a:p>
        </p:txBody>
      </p:sp>
      <p:pic>
        <p:nvPicPr>
          <p:cNvPr id="5" name="Content Placeholder 4">
            <a:extLst>
              <a:ext uri="{FF2B5EF4-FFF2-40B4-BE49-F238E27FC236}">
                <a16:creationId xmlns:a16="http://schemas.microsoft.com/office/drawing/2014/main" id="{99E8A9FD-6F0E-9CA3-0CF1-01A8DE6F2AAC}"/>
              </a:ext>
            </a:extLst>
          </p:cNvPr>
          <p:cNvPicPr>
            <a:picLocks noGrp="1" noChangeAspect="1"/>
          </p:cNvPicPr>
          <p:nvPr>
            <p:ph idx="1"/>
          </p:nvPr>
        </p:nvPicPr>
        <p:blipFill>
          <a:blip r:embed="rId2"/>
          <a:stretch>
            <a:fillRect/>
          </a:stretch>
        </p:blipFill>
        <p:spPr>
          <a:xfrm>
            <a:off x="1828800" y="1219200"/>
            <a:ext cx="5605219" cy="4724400"/>
          </a:xfrm>
        </p:spPr>
      </p:pic>
    </p:spTree>
    <p:extLst>
      <p:ext uri="{BB962C8B-B14F-4D97-AF65-F5344CB8AC3E}">
        <p14:creationId xmlns:p14="http://schemas.microsoft.com/office/powerpoint/2010/main" val="3963944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dirty="0">
                <a:latin typeface="+mn-lt"/>
              </a:rPr>
              <a:t>Executable Code</a:t>
            </a:r>
          </a:p>
        </p:txBody>
      </p:sp>
      <p:sp>
        <p:nvSpPr>
          <p:cNvPr id="56323" name="Rectangle 3"/>
          <p:cNvSpPr>
            <a:spLocks noGrp="1" noChangeArrowheads="1"/>
          </p:cNvSpPr>
          <p:nvPr>
            <p:ph idx="1"/>
          </p:nvPr>
        </p:nvSpPr>
        <p:spPr>
          <a:xfrm>
            <a:off x="365125" y="1538818"/>
            <a:ext cx="8415338" cy="2243691"/>
          </a:xfrm>
        </p:spPr>
        <p:txBody>
          <a:bodyPr/>
          <a:lstStyle/>
          <a:p>
            <a:pPr eaLnBrk="1" hangingPunct="1">
              <a:lnSpc>
                <a:spcPct val="90000"/>
              </a:lnSpc>
            </a:pPr>
            <a:r>
              <a:rPr lang="en-US" altLang="en-US" dirty="0"/>
              <a:t>To use an object in a program</a:t>
            </a:r>
          </a:p>
          <a:p>
            <a:pPr lvl="1" eaLnBrk="1" hangingPunct="1">
              <a:lnSpc>
                <a:spcPct val="90000"/>
              </a:lnSpc>
            </a:pPr>
            <a:r>
              <a:rPr lang="en-US" altLang="en-US" dirty="0"/>
              <a:t>The program must be able to access the implementation details of the object</a:t>
            </a:r>
          </a:p>
          <a:p>
            <a:r>
              <a:rPr lang="en-US" dirty="0"/>
              <a:t>IDEs Visual C++ Express (2013 or 2016) and Visual Studio 2015, and C++ Builder</a:t>
            </a:r>
            <a:r>
              <a:rPr lang="en-US" altLang="en-US" dirty="0"/>
              <a:t> put the editor, compiler, and linker into a package</a:t>
            </a:r>
          </a:p>
          <a:p>
            <a:pPr lvl="1" eaLnBrk="1" hangingPunct="1">
              <a:lnSpc>
                <a:spcPct val="90000"/>
              </a:lnSpc>
            </a:pPr>
            <a:r>
              <a:rPr lang="en-US" altLang="en-US" dirty="0"/>
              <a:t>One command (</a:t>
            </a:r>
            <a:r>
              <a:rPr lang="en-US" altLang="en-US" u="sng" dirty="0"/>
              <a:t>build</a:t>
            </a:r>
            <a:r>
              <a:rPr lang="en-US" altLang="en-US" dirty="0"/>
              <a:t>, </a:t>
            </a:r>
            <a:r>
              <a:rPr lang="en-US" altLang="en-US" u="sng" dirty="0"/>
              <a:t>rebuild</a:t>
            </a:r>
            <a:r>
              <a:rPr lang="en-US" altLang="en-US" dirty="0"/>
              <a:t>, or </a:t>
            </a:r>
            <a:r>
              <a:rPr lang="en-US" altLang="en-US" u="sng" dirty="0"/>
              <a:t>make</a:t>
            </a:r>
            <a:r>
              <a:rPr lang="en-US" altLang="en-US" dirty="0"/>
              <a:t>) compiles program and links it with the other necessary files</a:t>
            </a:r>
          </a:p>
          <a:p>
            <a:pPr lvl="1" eaLnBrk="1" hangingPunct="1">
              <a:lnSpc>
                <a:spcPct val="90000"/>
              </a:lnSpc>
            </a:pPr>
            <a:r>
              <a:rPr lang="en-US" altLang="en-US" dirty="0"/>
              <a:t>These systems also manage multiple file programs in the form of a project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More Examples of Classes</a:t>
            </a:r>
          </a:p>
        </p:txBody>
      </p:sp>
      <p:sp>
        <p:nvSpPr>
          <p:cNvPr id="3" name="Content Placeholder 2"/>
          <p:cNvSpPr>
            <a:spLocks noGrp="1"/>
          </p:cNvSpPr>
          <p:nvPr>
            <p:ph idx="1"/>
          </p:nvPr>
        </p:nvSpPr>
        <p:spPr>
          <a:xfrm>
            <a:off x="365125" y="1538818"/>
            <a:ext cx="8415338" cy="738664"/>
          </a:xfrm>
        </p:spPr>
        <p:txBody>
          <a:bodyPr/>
          <a:lstStyle/>
          <a:p>
            <a:r>
              <a:rPr lang="en-US" dirty="0"/>
              <a:t>Various examples of classes and how to use them in a program are presented</a:t>
            </a:r>
          </a:p>
          <a:p>
            <a:r>
              <a:rPr lang="en-US" dirty="0"/>
              <a:t>Refer to Example 10-8 through Example 10-11</a:t>
            </a:r>
          </a:p>
        </p:txBody>
      </p:sp>
    </p:spTree>
    <p:extLst>
      <p:ext uri="{BB962C8B-B14F-4D97-AF65-F5344CB8AC3E}">
        <p14:creationId xmlns:p14="http://schemas.microsoft.com/office/powerpoint/2010/main" val="2225947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Inline Functions</a:t>
            </a:r>
          </a:p>
        </p:txBody>
      </p:sp>
      <p:sp>
        <p:nvSpPr>
          <p:cNvPr id="3" name="Content Placeholder 2"/>
          <p:cNvSpPr>
            <a:spLocks noGrp="1"/>
          </p:cNvSpPr>
          <p:nvPr>
            <p:ph idx="1"/>
          </p:nvPr>
        </p:nvSpPr>
        <p:spPr>
          <a:xfrm>
            <a:off x="365125" y="1538818"/>
            <a:ext cx="8415338" cy="3005438"/>
          </a:xfrm>
        </p:spPr>
        <p:txBody>
          <a:bodyPr/>
          <a:lstStyle/>
          <a:p>
            <a:r>
              <a:rPr lang="en-US" dirty="0"/>
              <a:t>An </a:t>
            </a:r>
            <a:r>
              <a:rPr lang="en-US" u="sng" dirty="0"/>
              <a:t>inline function definition</a:t>
            </a:r>
            <a:r>
              <a:rPr lang="en-US" dirty="0"/>
              <a:t> is a member function definition given completely in the definition of the class</a:t>
            </a:r>
          </a:p>
          <a:p>
            <a:pPr lvl="1"/>
            <a:r>
              <a:rPr lang="en-US" dirty="0"/>
              <a:t>Saves the overhead of a function invocation (executing a function) </a:t>
            </a:r>
          </a:p>
          <a:p>
            <a:pPr lvl="2"/>
            <a:r>
              <a:rPr lang="en-US" dirty="0"/>
              <a:t>the process of calling a function and providing it with the required parameters to execute its actions and return a value</a:t>
            </a:r>
          </a:p>
          <a:p>
            <a:r>
              <a:rPr lang="en-US" dirty="0"/>
              <a:t>Very short definitions should be defined as inline functions</a:t>
            </a:r>
          </a:p>
          <a:p>
            <a:r>
              <a:rPr lang="en-US" dirty="0"/>
              <a:t>The inline keyword is a suggestion, not a command. Modern compilers analyze functions to decide whether inlining will be beneficial, regardless of the inline keyword.</a:t>
            </a:r>
          </a:p>
        </p:txBody>
      </p:sp>
    </p:spTree>
    <p:extLst>
      <p:ext uri="{BB962C8B-B14F-4D97-AF65-F5344CB8AC3E}">
        <p14:creationId xmlns:p14="http://schemas.microsoft.com/office/powerpoint/2010/main" val="374515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latin typeface="+mn-lt"/>
              </a:rPr>
              <a:t>Classes (3 of 4)</a:t>
            </a:r>
          </a:p>
        </p:txBody>
      </p:sp>
      <p:sp>
        <p:nvSpPr>
          <p:cNvPr id="20483" name="Rectangle 3"/>
          <p:cNvSpPr>
            <a:spLocks noGrp="1" noChangeArrowheads="1"/>
          </p:cNvSpPr>
          <p:nvPr>
            <p:ph idx="1"/>
          </p:nvPr>
        </p:nvSpPr>
        <p:spPr>
          <a:xfrm>
            <a:off x="365125" y="1538818"/>
            <a:ext cx="8415338" cy="2099036"/>
          </a:xfrm>
        </p:spPr>
        <p:txBody>
          <a:bodyPr/>
          <a:lstStyle/>
          <a:p>
            <a:pPr eaLnBrk="1" hangingPunct="1"/>
            <a:r>
              <a:rPr lang="en-US" altLang="en-US" dirty="0"/>
              <a:t>If a member of a </a:t>
            </a:r>
            <a:r>
              <a:rPr lang="en-US" altLang="en-US" b="1" dirty="0">
                <a:solidFill>
                  <a:srgbClr val="0070C0"/>
                </a:solidFill>
                <a:latin typeface="Courier New" pitchFamily="49" charset="0"/>
              </a:rPr>
              <a:t>class</a:t>
            </a:r>
            <a:r>
              <a:rPr lang="en-US" altLang="en-US" dirty="0">
                <a:solidFill>
                  <a:srgbClr val="0070C0"/>
                </a:solidFill>
              </a:rPr>
              <a:t> </a:t>
            </a:r>
            <a:r>
              <a:rPr lang="en-US" altLang="en-US" dirty="0"/>
              <a:t>is a function</a:t>
            </a:r>
          </a:p>
          <a:p>
            <a:pPr lvl="1" eaLnBrk="1" hangingPunct="1"/>
            <a:r>
              <a:rPr lang="en-US" altLang="en-US" dirty="0"/>
              <a:t>A function prototype declares that member</a:t>
            </a:r>
          </a:p>
          <a:p>
            <a:pPr lvl="1" eaLnBrk="1" hangingPunct="1"/>
            <a:r>
              <a:rPr lang="en-US" altLang="en-US" dirty="0"/>
              <a:t>Function members can (directly) access any member of the </a:t>
            </a:r>
            <a:r>
              <a:rPr lang="en-US" altLang="en-US" b="1" dirty="0">
                <a:latin typeface="Courier New" pitchFamily="49" charset="0"/>
              </a:rPr>
              <a:t>class</a:t>
            </a:r>
          </a:p>
          <a:p>
            <a:r>
              <a:rPr lang="en-US" altLang="en-US" dirty="0"/>
              <a:t>A class definition defines only a data type</a:t>
            </a:r>
          </a:p>
          <a:p>
            <a:pPr lvl="1"/>
            <a:r>
              <a:rPr lang="en-US" altLang="en-US" dirty="0"/>
              <a:t>No memory is allocated</a:t>
            </a:r>
          </a:p>
          <a:p>
            <a:pPr lvl="1"/>
            <a:r>
              <a:rPr lang="en-US" altLang="en-US" dirty="0"/>
              <a:t>Remember the semicolon (</a:t>
            </a:r>
            <a:r>
              <a:rPr lang="en-US" altLang="en-US" dirty="0">
                <a:latin typeface="Courier New" panose="02070309020205020404" pitchFamily="49" charset="0"/>
                <a:cs typeface="Courier New" panose="02070309020205020404" pitchFamily="49" charset="0"/>
              </a:rPr>
              <a:t>;</a:t>
            </a:r>
            <a:r>
              <a:rPr lang="en-US" altLang="en-US" dirty="0"/>
              <a:t>) after the closing brace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8E78-01E9-437E-0ED4-1666EF6269FF}"/>
              </a:ext>
            </a:extLst>
          </p:cNvPr>
          <p:cNvSpPr>
            <a:spLocks noGrp="1"/>
          </p:cNvSpPr>
          <p:nvPr>
            <p:ph type="title"/>
          </p:nvPr>
        </p:nvSpPr>
        <p:spPr/>
        <p:txBody>
          <a:bodyPr/>
          <a:lstStyle/>
          <a:p>
            <a:r>
              <a:rPr lang="en-US" dirty="0">
                <a:latin typeface="+mn-lt"/>
              </a:rPr>
              <a:t>Inline Functions</a:t>
            </a:r>
            <a:endParaRPr lang="en-US" dirty="0"/>
          </a:p>
        </p:txBody>
      </p:sp>
      <p:sp>
        <p:nvSpPr>
          <p:cNvPr id="3" name="Content Placeholder 2">
            <a:extLst>
              <a:ext uri="{FF2B5EF4-FFF2-40B4-BE49-F238E27FC236}">
                <a16:creationId xmlns:a16="http://schemas.microsoft.com/office/drawing/2014/main" id="{4CC73347-292D-FD1B-349C-687EBA282C5F}"/>
              </a:ext>
            </a:extLst>
          </p:cNvPr>
          <p:cNvSpPr>
            <a:spLocks noGrp="1"/>
          </p:cNvSpPr>
          <p:nvPr>
            <p:ph idx="1"/>
          </p:nvPr>
        </p:nvSpPr>
        <p:spPr>
          <a:xfrm>
            <a:off x="567531" y="702493"/>
            <a:ext cx="8415338" cy="5784660"/>
          </a:xfrm>
        </p:spPr>
        <p:txBody>
          <a:bodyPr/>
          <a:lstStyle/>
          <a:p>
            <a:r>
              <a:rPr lang="en-US" b="1" dirty="0"/>
              <a:t>No Stack Frame (aka. activation record) Setup:</a:t>
            </a:r>
          </a:p>
          <a:p>
            <a:pPr lvl="1"/>
            <a:r>
              <a:rPr lang="en-US" dirty="0"/>
              <a:t>Since there's </a:t>
            </a:r>
            <a:r>
              <a:rPr lang="en-US" dirty="0">
                <a:solidFill>
                  <a:srgbClr val="FF0000"/>
                </a:solidFill>
              </a:rPr>
              <a:t>no actual function call</a:t>
            </a:r>
            <a:r>
              <a:rPr lang="en-US" dirty="0"/>
              <a:t>, the program doesn't need to create a new stack frame. The local variables of the function become local variables at the point of inlining or are optimized away if possible.</a:t>
            </a:r>
          </a:p>
          <a:p>
            <a:r>
              <a:rPr lang="en-US" b="1" dirty="0"/>
              <a:t>No Parameter Passing:</a:t>
            </a:r>
          </a:p>
          <a:p>
            <a:pPr lvl="1"/>
            <a:r>
              <a:rPr lang="en-US" dirty="0"/>
              <a:t>Parameters become </a:t>
            </a:r>
            <a:r>
              <a:rPr lang="en-US" dirty="0">
                <a:solidFill>
                  <a:srgbClr val="FF0000"/>
                </a:solidFill>
              </a:rPr>
              <a:t>local variables </a:t>
            </a:r>
            <a:r>
              <a:rPr lang="en-US" dirty="0"/>
              <a:t>or are replaced directly with the arguments if possible. There's no need to copy arguments to a new stack frame or registers.</a:t>
            </a:r>
          </a:p>
          <a:p>
            <a:r>
              <a:rPr lang="en-US" b="1" dirty="0"/>
              <a:t>No Return Address Storage:</a:t>
            </a:r>
          </a:p>
          <a:p>
            <a:pPr lvl="1"/>
            <a:r>
              <a:rPr lang="en-US" dirty="0"/>
              <a:t>There's </a:t>
            </a:r>
            <a:r>
              <a:rPr lang="en-US" dirty="0">
                <a:solidFill>
                  <a:srgbClr val="FF0000"/>
                </a:solidFill>
              </a:rPr>
              <a:t>no need to save and restore the return address </a:t>
            </a:r>
            <a:r>
              <a:rPr lang="en-US" dirty="0"/>
              <a:t>because the flow of control doesn't transfer to a separate function.</a:t>
            </a:r>
          </a:p>
          <a:p>
            <a:r>
              <a:rPr lang="en-US" b="1" dirty="0"/>
              <a:t>Elimination of Control Transfer Overhead:</a:t>
            </a:r>
          </a:p>
          <a:p>
            <a:pPr lvl="1"/>
            <a:r>
              <a:rPr lang="en-US" dirty="0">
                <a:solidFill>
                  <a:srgbClr val="FF0000"/>
                </a:solidFill>
              </a:rPr>
              <a:t>The jump to and from the function code is eliminated</a:t>
            </a:r>
            <a:r>
              <a:rPr lang="en-US" dirty="0"/>
              <a:t>, saving time and avoiding potential pipeline stalls in the CPU.</a:t>
            </a:r>
          </a:p>
          <a:p>
            <a:r>
              <a:rPr lang="en-US" b="1" dirty="0"/>
              <a:t>Potential for Further Optimization:</a:t>
            </a:r>
          </a:p>
          <a:p>
            <a:pPr lvl="1"/>
            <a:r>
              <a:rPr lang="en-US" dirty="0"/>
              <a:t>With the function code available at the call site, the compiler can perform additional optimizations, such as constant propagation, dead code elimination, and loop unrolling.</a:t>
            </a:r>
          </a:p>
        </p:txBody>
      </p:sp>
    </p:spTree>
    <p:extLst>
      <p:ext uri="{BB962C8B-B14F-4D97-AF65-F5344CB8AC3E}">
        <p14:creationId xmlns:p14="http://schemas.microsoft.com/office/powerpoint/2010/main" val="1595630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3EE6-EC3B-0D7B-58F8-8DBEB029BEB8}"/>
              </a:ext>
            </a:extLst>
          </p:cNvPr>
          <p:cNvSpPr>
            <a:spLocks noGrp="1"/>
          </p:cNvSpPr>
          <p:nvPr>
            <p:ph type="title"/>
          </p:nvPr>
        </p:nvSpPr>
        <p:spPr/>
        <p:txBody>
          <a:bodyPr/>
          <a:lstStyle/>
          <a:p>
            <a:r>
              <a:rPr lang="en-US" dirty="0">
                <a:latin typeface="+mn-lt"/>
              </a:rPr>
              <a:t>Inline Functions</a:t>
            </a:r>
            <a:endParaRPr lang="en-US" dirty="0"/>
          </a:p>
        </p:txBody>
      </p:sp>
      <p:sp>
        <p:nvSpPr>
          <p:cNvPr id="3" name="Content Placeholder 2">
            <a:extLst>
              <a:ext uri="{FF2B5EF4-FFF2-40B4-BE49-F238E27FC236}">
                <a16:creationId xmlns:a16="http://schemas.microsoft.com/office/drawing/2014/main" id="{213F3EF5-62E0-0958-D215-D397FD44F78E}"/>
              </a:ext>
            </a:extLst>
          </p:cNvPr>
          <p:cNvSpPr>
            <a:spLocks noGrp="1"/>
          </p:cNvSpPr>
          <p:nvPr>
            <p:ph idx="1"/>
          </p:nvPr>
        </p:nvSpPr>
        <p:spPr>
          <a:xfrm>
            <a:off x="365125" y="990600"/>
            <a:ext cx="8778875" cy="4965975"/>
          </a:xfrm>
        </p:spPr>
        <p:txBody>
          <a:bodyPr/>
          <a:lstStyle/>
          <a:p>
            <a:r>
              <a:rPr lang="en-US" sz="2400" dirty="0"/>
              <a:t>A stack frame holds all the information necessary for the execution of a single function call. The typical contents of a stack frame include:</a:t>
            </a:r>
          </a:p>
          <a:p>
            <a:pPr lvl="1"/>
            <a:r>
              <a:rPr lang="en-US" sz="2000" dirty="0"/>
              <a:t>Return Address</a:t>
            </a:r>
          </a:p>
          <a:p>
            <a:pPr lvl="1"/>
            <a:r>
              <a:rPr lang="en-US" sz="2000" dirty="0"/>
              <a:t>Function Parameters</a:t>
            </a:r>
          </a:p>
          <a:p>
            <a:pPr lvl="1"/>
            <a:r>
              <a:rPr lang="en-US" sz="2000" dirty="0"/>
              <a:t>Local Variables</a:t>
            </a:r>
          </a:p>
          <a:p>
            <a:pPr lvl="1"/>
            <a:r>
              <a:rPr lang="en-US" sz="2000" dirty="0"/>
              <a:t>Saved Registers</a:t>
            </a:r>
          </a:p>
          <a:p>
            <a:pPr lvl="2"/>
            <a:r>
              <a:rPr lang="en-US" sz="1800" dirty="0"/>
              <a:t>Stores the values of certain CPU registers that the function may alter, ensuring the caller's state is preserved.</a:t>
            </a:r>
          </a:p>
          <a:p>
            <a:pPr lvl="3"/>
            <a:r>
              <a:rPr lang="en-US" sz="1600" dirty="0" err="1"/>
              <a:t>eax</a:t>
            </a:r>
            <a:r>
              <a:rPr lang="en-US" sz="1600" dirty="0"/>
              <a:t> - accumulator. Very general purpose. Used for math, data, and function return values.</a:t>
            </a:r>
          </a:p>
          <a:p>
            <a:pPr lvl="3"/>
            <a:r>
              <a:rPr lang="en-US" sz="1600" dirty="0" err="1"/>
              <a:t>ebx</a:t>
            </a:r>
            <a:r>
              <a:rPr lang="en-US" sz="1600" dirty="0"/>
              <a:t> - base address (within ds  - data segment).</a:t>
            </a:r>
          </a:p>
          <a:p>
            <a:pPr lvl="1"/>
            <a:r>
              <a:rPr lang="en-US" sz="2000" dirty="0"/>
              <a:t>Frame Pointer (Base Pointer)</a:t>
            </a:r>
          </a:p>
          <a:p>
            <a:pPr lvl="2"/>
            <a:r>
              <a:rPr lang="en-US" sz="1800" dirty="0"/>
              <a:t>Acts as a reference point within the stack frame, making it easier to access parameters and local variables.</a:t>
            </a:r>
          </a:p>
          <a:p>
            <a:pPr lvl="1"/>
            <a:r>
              <a:rPr lang="en-US" sz="2000" dirty="0"/>
              <a:t>Control Information</a:t>
            </a:r>
          </a:p>
          <a:p>
            <a:pPr lvl="2"/>
            <a:r>
              <a:rPr lang="en-US" sz="1800" dirty="0"/>
              <a:t>May include data for exception handling or other control mechanisms.</a:t>
            </a:r>
          </a:p>
        </p:txBody>
      </p:sp>
      <p:pic>
        <p:nvPicPr>
          <p:cNvPr id="5" name="Picture 4">
            <a:extLst>
              <a:ext uri="{FF2B5EF4-FFF2-40B4-BE49-F238E27FC236}">
                <a16:creationId xmlns:a16="http://schemas.microsoft.com/office/drawing/2014/main" id="{894D4402-3A31-9D5E-7E33-33886F1ECE80}"/>
              </a:ext>
            </a:extLst>
          </p:cNvPr>
          <p:cNvPicPr>
            <a:picLocks noChangeAspect="1"/>
          </p:cNvPicPr>
          <p:nvPr/>
        </p:nvPicPr>
        <p:blipFill>
          <a:blip r:embed="rId2"/>
          <a:stretch>
            <a:fillRect/>
          </a:stretch>
        </p:blipFill>
        <p:spPr>
          <a:xfrm>
            <a:off x="3886200" y="1828800"/>
            <a:ext cx="3647605" cy="1219200"/>
          </a:xfrm>
          <a:prstGeom prst="rect">
            <a:avLst/>
          </a:prstGeom>
        </p:spPr>
      </p:pic>
    </p:spTree>
    <p:extLst>
      <p:ext uri="{BB962C8B-B14F-4D97-AF65-F5344CB8AC3E}">
        <p14:creationId xmlns:p14="http://schemas.microsoft.com/office/powerpoint/2010/main" val="3034134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8820-C4E4-E22D-B4D4-2CB2C1245A2B}"/>
              </a:ext>
            </a:extLst>
          </p:cNvPr>
          <p:cNvSpPr>
            <a:spLocks noGrp="1"/>
          </p:cNvSpPr>
          <p:nvPr>
            <p:ph type="title"/>
          </p:nvPr>
        </p:nvSpPr>
        <p:spPr/>
        <p:txBody>
          <a:bodyPr/>
          <a:lstStyle/>
          <a:p>
            <a:r>
              <a:rPr lang="en-US" dirty="0"/>
              <a:t>Potential Issues with Stack Frames</a:t>
            </a:r>
          </a:p>
        </p:txBody>
      </p:sp>
      <p:sp>
        <p:nvSpPr>
          <p:cNvPr id="3" name="Content Placeholder 2">
            <a:extLst>
              <a:ext uri="{FF2B5EF4-FFF2-40B4-BE49-F238E27FC236}">
                <a16:creationId xmlns:a16="http://schemas.microsoft.com/office/drawing/2014/main" id="{17C48CB0-DDBA-BEAA-4784-0DFB4A0C7D4B}"/>
              </a:ext>
            </a:extLst>
          </p:cNvPr>
          <p:cNvSpPr>
            <a:spLocks noGrp="1"/>
          </p:cNvSpPr>
          <p:nvPr>
            <p:ph idx="1"/>
          </p:nvPr>
        </p:nvSpPr>
        <p:spPr>
          <a:xfrm>
            <a:off x="365125" y="1538818"/>
            <a:ext cx="8415338" cy="2468368"/>
          </a:xfrm>
        </p:spPr>
        <p:txBody>
          <a:bodyPr/>
          <a:lstStyle/>
          <a:p>
            <a:r>
              <a:rPr lang="en-US" b="1" dirty="0"/>
              <a:t>Stack Overflow:</a:t>
            </a:r>
          </a:p>
          <a:p>
            <a:pPr lvl="1"/>
            <a:r>
              <a:rPr lang="en-US" dirty="0"/>
              <a:t>If too many stack frames are created (e.g., deep recursion without a base case), the call stack can exceed its memory limit, causing a stack overflow error.</a:t>
            </a:r>
          </a:p>
          <a:p>
            <a:endParaRPr lang="en-US" b="1" dirty="0"/>
          </a:p>
          <a:p>
            <a:r>
              <a:rPr lang="en-US" b="1" dirty="0"/>
              <a:t>Performance Overhead:</a:t>
            </a:r>
          </a:p>
          <a:p>
            <a:pPr lvl="1"/>
            <a:r>
              <a:rPr lang="en-US" dirty="0"/>
              <a:t>Creating and destroying stack frames takes time and resources.</a:t>
            </a:r>
          </a:p>
          <a:p>
            <a:pPr lvl="1"/>
            <a:r>
              <a:rPr lang="en-US" dirty="0"/>
              <a:t>This overhead can be significant for small, frequently called functions.</a:t>
            </a:r>
          </a:p>
        </p:txBody>
      </p:sp>
    </p:spTree>
    <p:extLst>
      <p:ext uri="{BB962C8B-B14F-4D97-AF65-F5344CB8AC3E}">
        <p14:creationId xmlns:p14="http://schemas.microsoft.com/office/powerpoint/2010/main" val="4207957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2842-9F13-76EF-4C37-62DA5E4CEC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74B32D-020E-DA11-3D4D-CDC069B29827}"/>
              </a:ext>
            </a:extLst>
          </p:cNvPr>
          <p:cNvPicPr>
            <a:picLocks noGrp="1" noChangeAspect="1"/>
          </p:cNvPicPr>
          <p:nvPr>
            <p:ph idx="1"/>
          </p:nvPr>
        </p:nvPicPr>
        <p:blipFill>
          <a:blip r:embed="rId2"/>
          <a:stretch>
            <a:fillRect/>
          </a:stretch>
        </p:blipFill>
        <p:spPr>
          <a:xfrm>
            <a:off x="504040" y="990600"/>
            <a:ext cx="8208160" cy="5181600"/>
          </a:xfrm>
        </p:spPr>
      </p:pic>
    </p:spTree>
    <p:extLst>
      <p:ext uri="{BB962C8B-B14F-4D97-AF65-F5344CB8AC3E}">
        <p14:creationId xmlns:p14="http://schemas.microsoft.com/office/powerpoint/2010/main" val="2695226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0073-0FC3-58A9-4D0E-11BD7088ED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CE8D86-2E8E-EFA3-327E-483112C7F08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73C02D0-0986-27DF-F4DC-240F6E500B45}"/>
              </a:ext>
            </a:extLst>
          </p:cNvPr>
          <p:cNvPicPr>
            <a:picLocks noChangeAspect="1"/>
          </p:cNvPicPr>
          <p:nvPr/>
        </p:nvPicPr>
        <p:blipFill>
          <a:blip r:embed="rId3"/>
          <a:stretch>
            <a:fillRect/>
          </a:stretch>
        </p:blipFill>
        <p:spPr>
          <a:xfrm>
            <a:off x="141781" y="990600"/>
            <a:ext cx="8860438" cy="5181600"/>
          </a:xfrm>
          <a:prstGeom prst="rect">
            <a:avLst/>
          </a:prstGeom>
        </p:spPr>
      </p:pic>
    </p:spTree>
    <p:extLst>
      <p:ext uri="{BB962C8B-B14F-4D97-AF65-F5344CB8AC3E}">
        <p14:creationId xmlns:p14="http://schemas.microsoft.com/office/powerpoint/2010/main" val="3699038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762000" y="404142"/>
            <a:ext cx="8026400" cy="300467"/>
          </a:xfrm>
        </p:spPr>
        <p:txBody>
          <a:bodyPr/>
          <a:lstStyle/>
          <a:p>
            <a:r>
              <a:rPr lang="en-US" altLang="en-US" dirty="0">
                <a:solidFill>
                  <a:srgbClr val="055C91"/>
                </a:solidFill>
                <a:latin typeface="Courier New" panose="02070309020205020404" pitchFamily="49" charset="0"/>
                <a:cs typeface="Courier New" panose="02070309020205020404" pitchFamily="49" charset="0"/>
              </a:rPr>
              <a:t>static</a:t>
            </a:r>
            <a:r>
              <a:rPr lang="en-US" altLang="en-US" dirty="0">
                <a:solidFill>
                  <a:srgbClr val="055C91"/>
                </a:solidFill>
              </a:rPr>
              <a:t> </a:t>
            </a:r>
            <a:r>
              <a:rPr lang="en-US" altLang="en-US" dirty="0">
                <a:latin typeface="+mn-lt"/>
              </a:rPr>
              <a:t>Members of a Class (1 of 2)</a:t>
            </a:r>
          </a:p>
        </p:txBody>
      </p:sp>
      <p:sp>
        <p:nvSpPr>
          <p:cNvPr id="57347" name="Rectangle 5"/>
          <p:cNvSpPr>
            <a:spLocks noGrp="1" noChangeArrowheads="1"/>
          </p:cNvSpPr>
          <p:nvPr>
            <p:ph idx="1"/>
          </p:nvPr>
        </p:nvSpPr>
        <p:spPr>
          <a:xfrm>
            <a:off x="365125" y="1538818"/>
            <a:ext cx="8415338" cy="3093154"/>
          </a:xfrm>
        </p:spPr>
        <p:txBody>
          <a:bodyPr/>
          <a:lstStyle/>
          <a:p>
            <a:pPr eaLnBrk="1" hangingPunct="1"/>
            <a:r>
              <a:rPr lang="en-US" altLang="en-US" dirty="0"/>
              <a:t>Use the keyword </a:t>
            </a:r>
            <a:r>
              <a:rPr lang="en-US" altLang="en-US" b="1" dirty="0">
                <a:solidFill>
                  <a:srgbClr val="0070C0"/>
                </a:solidFill>
                <a:latin typeface="Courier New" pitchFamily="49" charset="0"/>
              </a:rPr>
              <a:t>static</a:t>
            </a:r>
            <a:r>
              <a:rPr lang="en-US" altLang="en-US" dirty="0">
                <a:solidFill>
                  <a:srgbClr val="0070C0"/>
                </a:solidFill>
              </a:rPr>
              <a:t> </a:t>
            </a:r>
            <a:r>
              <a:rPr lang="en-US" altLang="en-US" dirty="0"/>
              <a:t>to declare a function or variable of a class as </a:t>
            </a:r>
            <a:r>
              <a:rPr lang="en-US" altLang="en-US" b="1" dirty="0">
                <a:solidFill>
                  <a:srgbClr val="0070C0"/>
                </a:solidFill>
                <a:latin typeface="Courier New" pitchFamily="49" charset="0"/>
              </a:rPr>
              <a:t>static</a:t>
            </a:r>
          </a:p>
          <a:p>
            <a:pPr eaLnBrk="1" hangingPunct="1"/>
            <a:r>
              <a:rPr lang="en-US" altLang="en-US" dirty="0"/>
              <a:t>A </a:t>
            </a:r>
            <a:r>
              <a:rPr lang="en-US" altLang="en-US" b="1" dirty="0">
                <a:solidFill>
                  <a:srgbClr val="0070C0"/>
                </a:solidFill>
                <a:latin typeface="Courier New" pitchFamily="49" charset="0"/>
              </a:rPr>
              <a:t>public static</a:t>
            </a:r>
            <a:r>
              <a:rPr lang="en-US" altLang="en-US" b="1" dirty="0">
                <a:solidFill>
                  <a:srgbClr val="638DAD"/>
                </a:solidFill>
                <a:latin typeface="Courier New" pitchFamily="49" charset="0"/>
              </a:rPr>
              <a:t> </a:t>
            </a:r>
            <a:r>
              <a:rPr lang="en-US" altLang="en-US" dirty="0"/>
              <a:t>function or member of a class can be accessed using the class name and the scope resolution operator</a:t>
            </a:r>
          </a:p>
          <a:p>
            <a:pPr eaLnBrk="1" hangingPunct="1"/>
            <a:r>
              <a:rPr lang="en-US" altLang="en-US" b="1" dirty="0">
                <a:solidFill>
                  <a:srgbClr val="0070C0"/>
                </a:solidFill>
                <a:latin typeface="Courier New" pitchFamily="49" charset="0"/>
              </a:rPr>
              <a:t>static</a:t>
            </a:r>
            <a:r>
              <a:rPr lang="en-US" altLang="en-US" dirty="0">
                <a:solidFill>
                  <a:srgbClr val="0070C0"/>
                </a:solidFill>
              </a:rPr>
              <a:t> </a:t>
            </a:r>
            <a:r>
              <a:rPr lang="en-US" altLang="en-US" dirty="0"/>
              <a:t>member variables of a class exist even if no object of that </a:t>
            </a:r>
            <a:r>
              <a:rPr lang="en-US" altLang="en-US" b="1" dirty="0">
                <a:solidFill>
                  <a:srgbClr val="638DAD"/>
                </a:solidFill>
                <a:latin typeface="Courier New" pitchFamily="49" charset="0"/>
              </a:rPr>
              <a:t>class</a:t>
            </a:r>
            <a:r>
              <a:rPr lang="en-US" altLang="en-US" dirty="0"/>
              <a:t> type exists</a:t>
            </a:r>
          </a:p>
          <a:p>
            <a:pPr eaLnBrk="1" hangingPunct="1"/>
            <a:r>
              <a:rPr lang="en-US" altLang="en-US" dirty="0"/>
              <a:t>A </a:t>
            </a:r>
            <a:r>
              <a:rPr lang="en-US" altLang="en-US" b="1" dirty="0">
                <a:solidFill>
                  <a:srgbClr val="0070C0"/>
                </a:solidFill>
                <a:latin typeface="Courier New" pitchFamily="49" charset="0"/>
              </a:rPr>
              <a:t>static</a:t>
            </a:r>
            <a:r>
              <a:rPr lang="en-US" altLang="en-US" dirty="0"/>
              <a:t> member (function or variable) belongs to the class itself, rather than to any particular object of the class. This means that </a:t>
            </a:r>
            <a:r>
              <a:rPr lang="en-US" altLang="en-US" b="1" dirty="0">
                <a:solidFill>
                  <a:srgbClr val="0070C0"/>
                </a:solidFill>
                <a:latin typeface="Courier New" pitchFamily="49" charset="0"/>
              </a:rPr>
              <a:t>static</a:t>
            </a:r>
            <a:r>
              <a:rPr lang="en-US" altLang="en-US" dirty="0"/>
              <a:t> members are shared among all instances of the class.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C100-07BD-78E0-73F0-47E9566FFC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91141C-6804-6808-CC3F-5F55EA74873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2A1C2C2-152D-6288-E34F-695DDF322A3E}"/>
              </a:ext>
            </a:extLst>
          </p:cNvPr>
          <p:cNvPicPr>
            <a:picLocks noChangeAspect="1"/>
          </p:cNvPicPr>
          <p:nvPr/>
        </p:nvPicPr>
        <p:blipFill>
          <a:blip r:embed="rId2"/>
          <a:stretch>
            <a:fillRect/>
          </a:stretch>
        </p:blipFill>
        <p:spPr>
          <a:xfrm>
            <a:off x="1600200" y="27709"/>
            <a:ext cx="5943600" cy="6727501"/>
          </a:xfrm>
          <a:prstGeom prst="rect">
            <a:avLst/>
          </a:prstGeom>
        </p:spPr>
      </p:pic>
    </p:spTree>
    <p:extLst>
      <p:ext uri="{BB962C8B-B14F-4D97-AF65-F5344CB8AC3E}">
        <p14:creationId xmlns:p14="http://schemas.microsoft.com/office/powerpoint/2010/main" val="39262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B1AD-1D6B-34D6-B013-3844760966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958868-29AE-8878-CA94-61E5548201E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80C956-38F7-B8B8-FFD5-565339034126}"/>
              </a:ext>
            </a:extLst>
          </p:cNvPr>
          <p:cNvPicPr>
            <a:picLocks noChangeAspect="1"/>
          </p:cNvPicPr>
          <p:nvPr/>
        </p:nvPicPr>
        <p:blipFill>
          <a:blip r:embed="rId2"/>
          <a:stretch>
            <a:fillRect/>
          </a:stretch>
        </p:blipFill>
        <p:spPr>
          <a:xfrm>
            <a:off x="522375" y="1117529"/>
            <a:ext cx="8099249" cy="4622942"/>
          </a:xfrm>
          <a:prstGeom prst="rect">
            <a:avLst/>
          </a:prstGeom>
        </p:spPr>
      </p:pic>
    </p:spTree>
    <p:extLst>
      <p:ext uri="{BB962C8B-B14F-4D97-AF65-F5344CB8AC3E}">
        <p14:creationId xmlns:p14="http://schemas.microsoft.com/office/powerpoint/2010/main" val="229093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762000" y="410490"/>
            <a:ext cx="8026400" cy="287771"/>
          </a:xfrm>
        </p:spPr>
        <p:txBody>
          <a:bodyPr/>
          <a:lstStyle/>
          <a:p>
            <a:r>
              <a:rPr lang="en-US" altLang="en-US" dirty="0">
                <a:latin typeface="Courier New" pitchFamily="49" charset="0"/>
                <a:cs typeface="Courier New" pitchFamily="49" charset="0"/>
              </a:rPr>
              <a:t>static</a:t>
            </a:r>
            <a:r>
              <a:rPr lang="en-US" altLang="en-US" dirty="0">
                <a:latin typeface="+mn-lt"/>
              </a:rPr>
              <a:t> Members of a Class (2 of 2)</a:t>
            </a:r>
          </a:p>
        </p:txBody>
      </p:sp>
      <p:sp>
        <p:nvSpPr>
          <p:cNvPr id="58371" name="Content Placeholder 2"/>
          <p:cNvSpPr>
            <a:spLocks noGrp="1"/>
          </p:cNvSpPr>
          <p:nvPr>
            <p:ph idx="1"/>
          </p:nvPr>
        </p:nvSpPr>
        <p:spPr>
          <a:xfrm>
            <a:off x="365125" y="1538818"/>
            <a:ext cx="8415338" cy="1031051"/>
          </a:xfrm>
        </p:spPr>
        <p:txBody>
          <a:bodyPr/>
          <a:lstStyle/>
          <a:p>
            <a:pPr eaLnBrk="1" hangingPunct="1"/>
            <a:r>
              <a:rPr lang="en-US" altLang="en-US" dirty="0"/>
              <a:t>Multiple objects of a class each have their own copy of</a:t>
            </a:r>
            <a:r>
              <a:rPr lang="en-US" altLang="en-US" dirty="0">
                <a:solidFill>
                  <a:srgbClr val="0070C0"/>
                </a:solidFill>
              </a:rPr>
              <a:t> </a:t>
            </a:r>
            <a:r>
              <a:rPr lang="en-US" altLang="en-US" dirty="0"/>
              <a:t>non-</a:t>
            </a:r>
            <a:r>
              <a:rPr lang="en-US" altLang="en-US" b="1" dirty="0">
                <a:solidFill>
                  <a:srgbClr val="0070C0"/>
                </a:solidFill>
                <a:latin typeface="Courier New" pitchFamily="49" charset="0"/>
              </a:rPr>
              <a:t>static</a:t>
            </a:r>
            <a:r>
              <a:rPr lang="en-US" altLang="en-US" dirty="0">
                <a:solidFill>
                  <a:srgbClr val="0070C0"/>
                </a:solidFill>
              </a:rPr>
              <a:t> </a:t>
            </a:r>
            <a:r>
              <a:rPr lang="en-US" altLang="en-US" dirty="0"/>
              <a:t>member variables</a:t>
            </a:r>
          </a:p>
          <a:p>
            <a:pPr eaLnBrk="1" hangingPunct="1"/>
            <a:r>
              <a:rPr lang="en-US" altLang="en-US" dirty="0"/>
              <a:t>All objects of a class share any </a:t>
            </a:r>
            <a:r>
              <a:rPr lang="en-US" altLang="en-US" b="1" dirty="0">
                <a:solidFill>
                  <a:srgbClr val="0070C0"/>
                </a:solidFill>
                <a:latin typeface="Courier New" panose="02070309020205020404" pitchFamily="49" charset="0"/>
                <a:cs typeface="Courier New" panose="02070309020205020404" pitchFamily="49" charset="0"/>
              </a:rPr>
              <a:t>static</a:t>
            </a:r>
            <a:r>
              <a:rPr lang="en-US" altLang="en-US" dirty="0">
                <a:solidFill>
                  <a:srgbClr val="0070C0"/>
                </a:solidFill>
              </a:rPr>
              <a:t> </a:t>
            </a:r>
            <a:r>
              <a:rPr lang="en-US" altLang="en-US" dirty="0"/>
              <a:t>member of the class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a:latin typeface="+mn-lt"/>
              </a:rPr>
              <a:t>Quick Review (1 of 3)</a:t>
            </a:r>
          </a:p>
        </p:txBody>
      </p:sp>
      <p:sp>
        <p:nvSpPr>
          <p:cNvPr id="59395" name="Rectangle 3"/>
          <p:cNvSpPr>
            <a:spLocks noGrp="1" noChangeArrowheads="1"/>
          </p:cNvSpPr>
          <p:nvPr>
            <p:ph idx="1"/>
          </p:nvPr>
        </p:nvSpPr>
        <p:spPr>
          <a:xfrm>
            <a:off x="365125" y="1538818"/>
            <a:ext cx="8415338" cy="2157514"/>
          </a:xfrm>
        </p:spPr>
        <p:txBody>
          <a:bodyPr/>
          <a:lstStyle/>
          <a:p>
            <a:pPr eaLnBrk="1" hangingPunct="1"/>
            <a:r>
              <a:rPr lang="en-US" altLang="en-US" dirty="0"/>
              <a:t>A </a:t>
            </a:r>
            <a:r>
              <a:rPr lang="en-US" altLang="en-US" b="1" dirty="0">
                <a:solidFill>
                  <a:srgbClr val="0070C0"/>
                </a:solidFill>
                <a:latin typeface="Courier New" panose="02070309020205020404" pitchFamily="49" charset="0"/>
                <a:cs typeface="Courier New" panose="02070309020205020404" pitchFamily="49" charset="0"/>
              </a:rPr>
              <a:t>class</a:t>
            </a:r>
            <a:r>
              <a:rPr lang="en-US" altLang="en-US" dirty="0">
                <a:solidFill>
                  <a:srgbClr val="0070C0"/>
                </a:solidFill>
              </a:rPr>
              <a:t> </a:t>
            </a:r>
            <a:r>
              <a:rPr lang="en-US" altLang="en-US" dirty="0"/>
              <a:t>is a collection of a fixed number of components</a:t>
            </a:r>
          </a:p>
          <a:p>
            <a:r>
              <a:rPr lang="en-US" altLang="en-US" dirty="0"/>
              <a:t>Components of a </a:t>
            </a:r>
            <a:r>
              <a:rPr lang="en-US" altLang="en-US" b="1" dirty="0">
                <a:solidFill>
                  <a:srgbClr val="0070C0"/>
                </a:solidFill>
                <a:latin typeface="Courier New" panose="02070309020205020404" pitchFamily="49" charset="0"/>
                <a:cs typeface="Courier New" panose="02070309020205020404" pitchFamily="49" charset="0"/>
              </a:rPr>
              <a:t>class</a:t>
            </a:r>
            <a:r>
              <a:rPr lang="en-US" altLang="en-US" dirty="0">
                <a:solidFill>
                  <a:srgbClr val="0070C0"/>
                </a:solidFill>
              </a:rPr>
              <a:t> </a:t>
            </a:r>
            <a:r>
              <a:rPr lang="en-US" altLang="en-US" dirty="0"/>
              <a:t>are called the members of the </a:t>
            </a:r>
            <a:r>
              <a:rPr lang="en-US" altLang="en-US" b="1" dirty="0">
                <a:solidFill>
                  <a:srgbClr val="0070C0"/>
                </a:solidFill>
                <a:latin typeface="Courier New" panose="02070309020205020404" pitchFamily="49" charset="0"/>
                <a:cs typeface="Courier New" panose="02070309020205020404" pitchFamily="49" charset="0"/>
              </a:rPr>
              <a:t>class</a:t>
            </a:r>
          </a:p>
          <a:p>
            <a:pPr lvl="1" eaLnBrk="1" hangingPunct="1"/>
            <a:r>
              <a:rPr lang="en-US" altLang="en-US" dirty="0"/>
              <a:t>Accessed by name</a:t>
            </a:r>
          </a:p>
          <a:p>
            <a:pPr lvl="1" eaLnBrk="1" hangingPunct="1"/>
            <a:r>
              <a:rPr lang="en-US" altLang="en-US" dirty="0"/>
              <a:t>Classified into one of three categories: </a:t>
            </a:r>
            <a:r>
              <a:rPr lang="en-US" altLang="en-US" b="1" dirty="0">
                <a:solidFill>
                  <a:srgbClr val="0070C0"/>
                </a:solidFill>
                <a:latin typeface="Courier New" pitchFamily="49" charset="0"/>
              </a:rPr>
              <a:t>private</a:t>
            </a:r>
            <a:r>
              <a:rPr lang="en-US" altLang="en-US" dirty="0"/>
              <a:t>, </a:t>
            </a:r>
            <a:r>
              <a:rPr lang="en-US" altLang="en-US" b="1" dirty="0">
                <a:solidFill>
                  <a:srgbClr val="0070C0"/>
                </a:solidFill>
                <a:latin typeface="Courier New" pitchFamily="49" charset="0"/>
              </a:rPr>
              <a:t>protected</a:t>
            </a:r>
            <a:r>
              <a:rPr lang="en-US" altLang="en-US" dirty="0"/>
              <a:t>, and </a:t>
            </a:r>
            <a:r>
              <a:rPr lang="en-US" altLang="en-US" b="1" dirty="0">
                <a:solidFill>
                  <a:srgbClr val="0070C0"/>
                </a:solidFill>
                <a:latin typeface="Courier New" pitchFamily="49" charset="0"/>
              </a:rPr>
              <a:t>public</a:t>
            </a:r>
            <a:endParaRPr lang="en-US" altLang="en-US" b="1" dirty="0">
              <a:solidFill>
                <a:srgbClr val="0070C0"/>
              </a:solidFill>
            </a:endParaRPr>
          </a:p>
          <a:p>
            <a:pPr eaLnBrk="1" hangingPunct="1"/>
            <a:r>
              <a:rPr lang="en-US" altLang="en-US" dirty="0"/>
              <a:t>In C++, </a:t>
            </a:r>
            <a:r>
              <a:rPr lang="en-US" altLang="en-US" b="1" dirty="0">
                <a:solidFill>
                  <a:srgbClr val="0070C0"/>
                </a:solidFill>
                <a:latin typeface="Courier New" panose="02070309020205020404" pitchFamily="49" charset="0"/>
                <a:cs typeface="Courier New" panose="02070309020205020404" pitchFamily="49" charset="0"/>
              </a:rPr>
              <a:t>class</a:t>
            </a:r>
            <a:r>
              <a:rPr lang="en-US" altLang="en-US" dirty="0">
                <a:solidFill>
                  <a:srgbClr val="0070C0"/>
                </a:solidFill>
              </a:rPr>
              <a:t> </a:t>
            </a:r>
            <a:r>
              <a:rPr lang="en-US" altLang="en-US" dirty="0"/>
              <a:t>variables are called </a:t>
            </a:r>
            <a:r>
              <a:rPr lang="en-US" altLang="en-US" b="1" dirty="0">
                <a:solidFill>
                  <a:srgbClr val="0070C0"/>
                </a:solidFill>
                <a:latin typeface="Courier New" panose="02070309020205020404" pitchFamily="49" charset="0"/>
                <a:cs typeface="Courier New" panose="02070309020205020404" pitchFamily="49" charset="0"/>
              </a:rPr>
              <a:t>class</a:t>
            </a:r>
            <a:r>
              <a:rPr lang="en-US" altLang="en-US" dirty="0">
                <a:solidFill>
                  <a:srgbClr val="0070C0"/>
                </a:solidFill>
              </a:rPr>
              <a:t> </a:t>
            </a:r>
            <a:r>
              <a:rPr lang="en-US" altLang="en-US" dirty="0"/>
              <a:t>objects or </a:t>
            </a:r>
            <a:r>
              <a:rPr lang="en-US" altLang="en-US" b="1" dirty="0">
                <a:solidFill>
                  <a:srgbClr val="0070C0"/>
                </a:solidFill>
                <a:latin typeface="Courier New" panose="02070309020205020404" pitchFamily="49" charset="0"/>
                <a:cs typeface="Courier New" panose="02070309020205020404" pitchFamily="49" charset="0"/>
              </a:rPr>
              <a:t>class</a:t>
            </a:r>
            <a:r>
              <a:rPr lang="en-US" altLang="en-US" dirty="0">
                <a:solidFill>
                  <a:srgbClr val="0070C0"/>
                </a:solidFill>
              </a:rPr>
              <a:t> </a:t>
            </a:r>
            <a:r>
              <a:rPr lang="en-US" altLang="en-US" dirty="0"/>
              <a:t>instances or, simply, objects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latin typeface="+mn-lt"/>
              </a:rPr>
              <a:t>Classes (4 of 4)</a:t>
            </a:r>
          </a:p>
        </p:txBody>
      </p:sp>
      <p:sp>
        <p:nvSpPr>
          <p:cNvPr id="21507" name="Rectangle 3"/>
          <p:cNvSpPr>
            <a:spLocks noGrp="1" noChangeArrowheads="1"/>
          </p:cNvSpPr>
          <p:nvPr>
            <p:ph idx="1"/>
          </p:nvPr>
        </p:nvSpPr>
        <p:spPr>
          <a:xfrm>
            <a:off x="365125" y="1538818"/>
            <a:ext cx="8415338" cy="2399118"/>
          </a:xfrm>
        </p:spPr>
        <p:txBody>
          <a:bodyPr/>
          <a:lstStyle/>
          <a:p>
            <a:pPr eaLnBrk="1" hangingPunct="1"/>
            <a:r>
              <a:rPr lang="en-US" altLang="en-US" dirty="0"/>
              <a:t>Three categories of class members:</a:t>
            </a:r>
          </a:p>
          <a:p>
            <a:pPr lvl="1" eaLnBrk="1" hangingPunct="1"/>
            <a:r>
              <a:rPr lang="en-US" altLang="en-US" b="1" dirty="0">
                <a:solidFill>
                  <a:srgbClr val="0070C0"/>
                </a:solidFill>
                <a:latin typeface="Courier New" pitchFamily="49" charset="0"/>
              </a:rPr>
              <a:t>private</a:t>
            </a:r>
            <a:r>
              <a:rPr lang="en-US" altLang="en-US" dirty="0">
                <a:solidFill>
                  <a:srgbClr val="0070C0"/>
                </a:solidFill>
              </a:rPr>
              <a:t> </a:t>
            </a:r>
            <a:r>
              <a:rPr lang="en-US" altLang="en-US" dirty="0"/>
              <a:t>(default)</a:t>
            </a:r>
            <a:endParaRPr lang="en-US" altLang="en-US" dirty="0">
              <a:latin typeface="Courier New" pitchFamily="49" charset="0"/>
            </a:endParaRPr>
          </a:p>
          <a:p>
            <a:pPr lvl="2" eaLnBrk="1" hangingPunct="1"/>
            <a:r>
              <a:rPr lang="en-US" altLang="en-US" dirty="0"/>
              <a:t>Member cannot be accessed outside the </a:t>
            </a:r>
            <a:r>
              <a:rPr lang="en-US" altLang="en-US" dirty="0">
                <a:latin typeface="Courier New" pitchFamily="49" charset="0"/>
              </a:rPr>
              <a:t>class</a:t>
            </a:r>
          </a:p>
          <a:p>
            <a:pPr lvl="1" eaLnBrk="1" hangingPunct="1"/>
            <a:r>
              <a:rPr lang="en-US" altLang="en-US" b="1" dirty="0">
                <a:solidFill>
                  <a:srgbClr val="0070C0"/>
                </a:solidFill>
                <a:latin typeface="Courier New" pitchFamily="49" charset="0"/>
              </a:rPr>
              <a:t>public</a:t>
            </a:r>
          </a:p>
          <a:p>
            <a:pPr lvl="2" eaLnBrk="1" hangingPunct="1"/>
            <a:r>
              <a:rPr lang="en-US" altLang="en-US" dirty="0"/>
              <a:t>Member is accessible outside the class</a:t>
            </a:r>
            <a:endParaRPr lang="en-US" altLang="en-US" dirty="0">
              <a:latin typeface="Courier New" pitchFamily="49" charset="0"/>
            </a:endParaRPr>
          </a:p>
          <a:p>
            <a:pPr lvl="1" eaLnBrk="1" hangingPunct="1"/>
            <a:r>
              <a:rPr lang="en-US" altLang="en-US" b="1" dirty="0">
                <a:solidFill>
                  <a:srgbClr val="0070C0"/>
                </a:solidFill>
                <a:latin typeface="Courier New" pitchFamily="49" charset="0"/>
              </a:rPr>
              <a:t>Protected</a:t>
            </a:r>
          </a:p>
          <a:p>
            <a:pPr marL="457200" lvl="2" indent="0">
              <a:buNone/>
            </a:pPr>
            <a:r>
              <a:rPr lang="en-US" altLang="en-US" dirty="0"/>
              <a:t>Member can be accessed within the same class, as well as by derived classes, but not by other parts of the program.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r>
              <a:rPr lang="en-US" altLang="en-US" dirty="0">
                <a:latin typeface="+mn-lt"/>
              </a:rPr>
              <a:t>Quick Review (2 of 3)</a:t>
            </a:r>
          </a:p>
        </p:txBody>
      </p:sp>
      <p:sp>
        <p:nvSpPr>
          <p:cNvPr id="78853" name="Rectangle 5"/>
          <p:cNvSpPr>
            <a:spLocks noGrp="1" noChangeArrowheads="1"/>
          </p:cNvSpPr>
          <p:nvPr>
            <p:ph idx="1"/>
          </p:nvPr>
        </p:nvSpPr>
        <p:spPr>
          <a:xfrm>
            <a:off x="365125" y="1538818"/>
            <a:ext cx="8415338" cy="2497607"/>
          </a:xfrm>
        </p:spPr>
        <p:txBody>
          <a:bodyPr/>
          <a:lstStyle/>
          <a:p>
            <a:r>
              <a:rPr lang="en-US" dirty="0"/>
              <a:t>The only built-in operations on classes are assignment and member selection</a:t>
            </a:r>
          </a:p>
          <a:p>
            <a:r>
              <a:rPr lang="en-US" dirty="0"/>
              <a:t>Constructors guarantee that data members are initialized when an object is declared</a:t>
            </a:r>
          </a:p>
          <a:p>
            <a:pPr lvl="1"/>
            <a:r>
              <a:rPr lang="en-US" dirty="0"/>
              <a:t>A default constructor has no parameters</a:t>
            </a:r>
          </a:p>
          <a:p>
            <a:r>
              <a:rPr lang="en-US" dirty="0"/>
              <a:t>The destructor automatically executes when a class object goes out of scope</a:t>
            </a:r>
          </a:p>
          <a:p>
            <a:pPr lvl="1"/>
            <a:r>
              <a:rPr lang="en-US" dirty="0"/>
              <a:t>A </a:t>
            </a:r>
            <a:r>
              <a:rPr lang="en-US" b="1" dirty="0">
                <a:solidFill>
                  <a:srgbClr val="0070C0"/>
                </a:solidFill>
                <a:latin typeface="Courier New" panose="02070309020205020404" pitchFamily="49" charset="0"/>
                <a:cs typeface="Courier New" panose="02070309020205020404" pitchFamily="49" charset="0"/>
              </a:rPr>
              <a:t>class</a:t>
            </a:r>
            <a:r>
              <a:rPr lang="en-US" dirty="0">
                <a:solidFill>
                  <a:srgbClr val="0070C0"/>
                </a:solidFill>
              </a:rPr>
              <a:t> </a:t>
            </a:r>
            <a:r>
              <a:rPr lang="en-US" dirty="0"/>
              <a:t>can have only one destructor</a:t>
            </a:r>
          </a:p>
          <a:p>
            <a:pPr lvl="1"/>
            <a:r>
              <a:rPr lang="en-US" dirty="0"/>
              <a:t>The destructor has no parameters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Quick Review (3 of 3)</a:t>
            </a:r>
            <a:endParaRPr lang="en-IN" dirty="0">
              <a:latin typeface="+mn-lt"/>
            </a:endParaRPr>
          </a:p>
        </p:txBody>
      </p:sp>
      <p:sp>
        <p:nvSpPr>
          <p:cNvPr id="3" name="Content Placeholder 2"/>
          <p:cNvSpPr>
            <a:spLocks noGrp="1"/>
          </p:cNvSpPr>
          <p:nvPr>
            <p:ph idx="1"/>
          </p:nvPr>
        </p:nvSpPr>
        <p:spPr>
          <a:xfrm>
            <a:off x="365125" y="1538819"/>
            <a:ext cx="8415338" cy="1031051"/>
          </a:xfrm>
        </p:spPr>
        <p:txBody>
          <a:bodyPr/>
          <a:lstStyle/>
          <a:p>
            <a:r>
              <a:rPr lang="en-US" dirty="0"/>
              <a:t>An abstract data type (ADT) is a data type that separates the logical properties from the implementation details</a:t>
            </a:r>
          </a:p>
          <a:p>
            <a:r>
              <a:rPr lang="en-US" dirty="0"/>
              <a:t>A </a:t>
            </a:r>
            <a:r>
              <a:rPr lang="en-US" b="1" dirty="0">
                <a:solidFill>
                  <a:srgbClr val="0070C0"/>
                </a:solidFill>
                <a:latin typeface="Courier New" panose="02070309020205020404" pitchFamily="49" charset="0"/>
                <a:cs typeface="Courier New" panose="02070309020205020404" pitchFamily="49" charset="0"/>
              </a:rPr>
              <a:t>public static</a:t>
            </a:r>
            <a:r>
              <a:rPr lang="en-US" b="1" dirty="0">
                <a:solidFill>
                  <a:srgbClr val="638DAD"/>
                </a:solidFill>
                <a:latin typeface="Courier New" panose="02070309020205020404" pitchFamily="49" charset="0"/>
                <a:cs typeface="Courier New" panose="02070309020205020404" pitchFamily="49" charset="0"/>
              </a:rPr>
              <a:t> </a:t>
            </a:r>
            <a:r>
              <a:rPr lang="en-US" dirty="0"/>
              <a:t>member, function or data, of a </a:t>
            </a:r>
            <a:r>
              <a:rPr lang="en-US" b="1" dirty="0">
                <a:solidFill>
                  <a:srgbClr val="0070C0"/>
                </a:solidFill>
                <a:latin typeface="Courier New" panose="02070309020205020404" pitchFamily="49" charset="0"/>
                <a:cs typeface="Courier New" panose="02070309020205020404" pitchFamily="49" charset="0"/>
              </a:rPr>
              <a:t>class</a:t>
            </a:r>
            <a:r>
              <a:rPr lang="en-US" dirty="0">
                <a:solidFill>
                  <a:srgbClr val="0070C0"/>
                </a:solidFill>
              </a:rPr>
              <a:t> </a:t>
            </a:r>
            <a:r>
              <a:rPr lang="en-US" dirty="0"/>
              <a:t>can be accessed</a:t>
            </a:r>
            <a:endParaRPr lang="en-IN" dirty="0"/>
          </a:p>
        </p:txBody>
      </p:sp>
      <p:sp>
        <p:nvSpPr>
          <p:cNvPr id="11" name="Content Placeholder 3"/>
          <p:cNvSpPr>
            <a:spLocks noGrp="1"/>
          </p:cNvSpPr>
          <p:nvPr>
            <p:ph idx="11"/>
          </p:nvPr>
        </p:nvSpPr>
        <p:spPr>
          <a:xfrm>
            <a:off x="381000" y="2743200"/>
            <a:ext cx="6324600" cy="304800"/>
          </a:xfrm>
        </p:spPr>
        <p:txBody>
          <a:bodyPr/>
          <a:lstStyle/>
          <a:p>
            <a:pPr marL="177800" indent="0">
              <a:buNone/>
            </a:pPr>
            <a:r>
              <a:rPr lang="en-US" dirty="0"/>
              <a:t>using the </a:t>
            </a:r>
            <a:r>
              <a:rPr lang="en-US" b="1" dirty="0">
                <a:solidFill>
                  <a:srgbClr val="0070C0"/>
                </a:solidFill>
                <a:latin typeface="Courier New" panose="02070309020205020404" pitchFamily="49" charset="0"/>
                <a:cs typeface="Courier New" panose="02070309020205020404" pitchFamily="49" charset="0"/>
              </a:rPr>
              <a:t>class</a:t>
            </a:r>
            <a:r>
              <a:rPr lang="en-US" dirty="0">
                <a:solidFill>
                  <a:srgbClr val="0070C0"/>
                </a:solidFill>
              </a:rPr>
              <a:t> </a:t>
            </a:r>
            <a:r>
              <a:rPr lang="en-US" dirty="0"/>
              <a:t>name and the scope resolution operator,</a:t>
            </a:r>
            <a:endParaRPr lang="en-IN" dirty="0"/>
          </a:p>
        </p:txBody>
      </p:sp>
      <p:pic>
        <p:nvPicPr>
          <p:cNvPr id="13" name="Content Placeholder 4" descr="left parenthesis colon colon right parenthesis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34514" t="21428" r="17263" b="30953"/>
          <a:stretch/>
        </p:blipFill>
        <p:spPr bwMode="auto">
          <a:xfrm>
            <a:off x="6756400" y="2781300"/>
            <a:ext cx="370431" cy="24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8300" y="3276600"/>
            <a:ext cx="8415338" cy="1034899"/>
          </a:xfrm>
        </p:spPr>
        <p:txBody>
          <a:bodyPr/>
          <a:lstStyle/>
          <a:p>
            <a:r>
              <a:rPr lang="en-US" b="1" dirty="0">
                <a:solidFill>
                  <a:srgbClr val="0070C0"/>
                </a:solidFill>
                <a:latin typeface="Courier New" panose="02070309020205020404" pitchFamily="49" charset="0"/>
                <a:cs typeface="Courier New" panose="02070309020205020404" pitchFamily="49" charset="0"/>
              </a:rPr>
              <a:t>static</a:t>
            </a:r>
            <a:r>
              <a:rPr lang="en-US" dirty="0">
                <a:solidFill>
                  <a:srgbClr val="0070C0"/>
                </a:solidFill>
              </a:rPr>
              <a:t> </a:t>
            </a:r>
            <a:r>
              <a:rPr lang="en-US" dirty="0"/>
              <a:t>member variables of a </a:t>
            </a:r>
            <a:r>
              <a:rPr lang="en-US" b="1" dirty="0">
                <a:solidFill>
                  <a:srgbClr val="0070C0"/>
                </a:solidFill>
                <a:latin typeface="Courier New" panose="02070309020205020404" pitchFamily="49" charset="0"/>
                <a:cs typeface="Courier New" panose="02070309020205020404" pitchFamily="49" charset="0"/>
              </a:rPr>
              <a:t>class</a:t>
            </a:r>
            <a:r>
              <a:rPr lang="en-US" dirty="0">
                <a:solidFill>
                  <a:srgbClr val="0070C0"/>
                </a:solidFill>
              </a:rPr>
              <a:t> </a:t>
            </a:r>
            <a:r>
              <a:rPr lang="en-US" dirty="0"/>
              <a:t>exist even when no object of the </a:t>
            </a:r>
            <a:r>
              <a:rPr lang="en-US" b="1" dirty="0">
                <a:solidFill>
                  <a:srgbClr val="0070C0"/>
                </a:solidFill>
                <a:latin typeface="Courier New" panose="02070309020205020404" pitchFamily="49" charset="0"/>
                <a:cs typeface="Courier New" panose="02070309020205020404" pitchFamily="49" charset="0"/>
              </a:rPr>
              <a:t>class</a:t>
            </a:r>
            <a:r>
              <a:rPr lang="en-US" dirty="0">
                <a:solidFill>
                  <a:srgbClr val="0070C0"/>
                </a:solidFill>
              </a:rPr>
              <a:t> </a:t>
            </a:r>
            <a:r>
              <a:rPr lang="en-US" dirty="0"/>
              <a:t>type exists</a:t>
            </a:r>
          </a:p>
          <a:p>
            <a:r>
              <a:rPr lang="en-US" dirty="0"/>
              <a:t>Instance variables are non-</a:t>
            </a:r>
            <a:r>
              <a:rPr lang="en-US" b="1" dirty="0">
                <a:solidFill>
                  <a:srgbClr val="0070C0"/>
                </a:solidFill>
                <a:latin typeface="Courier New" panose="02070309020205020404" pitchFamily="49" charset="0"/>
                <a:cs typeface="Courier New" panose="02070309020205020404" pitchFamily="49" charset="0"/>
              </a:rPr>
              <a:t>static</a:t>
            </a:r>
            <a:r>
              <a:rPr lang="en-US" dirty="0"/>
              <a:t> data members</a:t>
            </a:r>
            <a:endParaRPr lang="en-IN" dirty="0"/>
          </a:p>
        </p:txBody>
      </p:sp>
    </p:spTree>
    <p:extLst>
      <p:ext uri="{BB962C8B-B14F-4D97-AF65-F5344CB8AC3E}">
        <p14:creationId xmlns:p14="http://schemas.microsoft.com/office/powerpoint/2010/main" val="277390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410490"/>
            <a:ext cx="8026400" cy="287771"/>
          </a:xfrm>
        </p:spPr>
        <p:txBody>
          <a:bodyPr/>
          <a:lstStyle/>
          <a:p>
            <a:pPr eaLnBrk="1" hangingPunct="1"/>
            <a:r>
              <a:rPr lang="en-US" altLang="en-US" dirty="0">
                <a:latin typeface="+mn-lt"/>
              </a:rPr>
              <a:t>Unified Modeling Language Class Diagrams (1 of 2)</a:t>
            </a:r>
          </a:p>
        </p:txBody>
      </p:sp>
      <p:sp>
        <p:nvSpPr>
          <p:cNvPr id="22531" name="Rectangle 3"/>
          <p:cNvSpPr>
            <a:spLocks noGrp="1" noChangeArrowheads="1"/>
          </p:cNvSpPr>
          <p:nvPr>
            <p:ph idx="1"/>
          </p:nvPr>
        </p:nvSpPr>
        <p:spPr>
          <a:xfrm>
            <a:off x="365125" y="1538818"/>
            <a:ext cx="8415338" cy="1608517"/>
          </a:xfrm>
        </p:spPr>
        <p:txBody>
          <a:bodyPr/>
          <a:lstStyle/>
          <a:p>
            <a:pPr eaLnBrk="1" hangingPunct="1"/>
            <a:r>
              <a:rPr lang="en-US" altLang="en-US" dirty="0"/>
              <a:t>Unified Modeling Language (UML) notation: used to graphically describe a class and its members</a:t>
            </a:r>
          </a:p>
          <a:p>
            <a:pPr lvl="1" eaLnBrk="1" hangingPunct="1"/>
            <a:r>
              <a:rPr lang="en-US" altLang="en-US" b="1" dirty="0">
                <a:latin typeface="Courier New" panose="02070309020205020404" pitchFamily="49" charset="0"/>
                <a:cs typeface="Courier New" pitchFamily="49" charset="0"/>
              </a:rPr>
              <a:t>+</a:t>
            </a:r>
            <a:r>
              <a:rPr lang="en-US" altLang="en-US" dirty="0"/>
              <a:t>: member is public</a:t>
            </a:r>
          </a:p>
          <a:p>
            <a:pPr lvl="1" eaLnBrk="1" hangingPunct="1"/>
            <a:r>
              <a:rPr lang="en-US" altLang="en-US" b="1" dirty="0">
                <a:latin typeface="Courier New" panose="02070309020205020404" pitchFamily="49" charset="0"/>
                <a:cs typeface="Courier New" pitchFamily="49" charset="0"/>
              </a:rPr>
              <a:t>-</a:t>
            </a:r>
            <a:r>
              <a:rPr lang="en-US" altLang="en-US" dirty="0">
                <a:cs typeface="Courier New" pitchFamily="49" charset="0"/>
              </a:rPr>
              <a:t>:</a:t>
            </a:r>
            <a:r>
              <a:rPr lang="en-US" altLang="en-US" dirty="0"/>
              <a:t> member is private</a:t>
            </a:r>
          </a:p>
          <a:p>
            <a:pPr lvl="1" eaLnBrk="1" hangingPunct="1"/>
            <a:r>
              <a:rPr lang="en-US" altLang="en-US" b="1" dirty="0">
                <a:latin typeface="Courier New" panose="02070309020205020404" pitchFamily="49" charset="0"/>
                <a:cs typeface="Courier New" pitchFamily="49" charset="0"/>
              </a:rPr>
              <a:t>#</a:t>
            </a:r>
            <a:r>
              <a:rPr lang="en-US" altLang="en-US" dirty="0"/>
              <a:t>: member is protected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Unified Modeling Language Class Diagrams (2 of 2)</a:t>
            </a:r>
            <a:endParaRPr lang="en-IN" dirty="0">
              <a:latin typeface="+mn-lt"/>
            </a:endParaRPr>
          </a:p>
        </p:txBody>
      </p:sp>
      <p:sp>
        <p:nvSpPr>
          <p:cNvPr id="6" name="Content Placeholder 5"/>
          <p:cNvSpPr>
            <a:spLocks noGrp="1"/>
          </p:cNvSpPr>
          <p:nvPr>
            <p:ph idx="1"/>
          </p:nvPr>
        </p:nvSpPr>
        <p:spPr>
          <a:xfrm>
            <a:off x="365125" y="1538818"/>
            <a:ext cx="8415338" cy="296235"/>
          </a:xfrm>
        </p:spPr>
        <p:txBody>
          <a:bodyPr/>
          <a:lstStyle/>
          <a:p>
            <a:pPr marL="0" indent="0">
              <a:buNone/>
            </a:pPr>
            <a:r>
              <a:rPr lang="en-US" b="1" dirty="0"/>
              <a:t>FIGURE 10-1 </a:t>
            </a:r>
            <a:r>
              <a:rPr lang="en-US" dirty="0"/>
              <a:t>UML class diagram of the </a:t>
            </a:r>
            <a:r>
              <a:rPr lang="en-US" b="1" dirty="0">
                <a:solidFill>
                  <a:srgbClr val="0070C0"/>
                </a:solidFill>
                <a:latin typeface="Courier New" panose="02070309020205020404" pitchFamily="49" charset="0"/>
                <a:cs typeface="Courier New" panose="02070309020205020404" pitchFamily="49" charset="0"/>
              </a:rPr>
              <a:t>class </a:t>
            </a:r>
            <a:r>
              <a:rPr lang="en-US" b="1" dirty="0">
                <a:latin typeface="Courier New" panose="02070309020205020404" pitchFamily="49" charset="0"/>
                <a:cs typeface="Courier New" panose="02070309020205020404" pitchFamily="49" charset="0"/>
              </a:rPr>
              <a:t>clockType</a:t>
            </a:r>
            <a:endParaRPr lang="en-IN" dirty="0"/>
          </a:p>
        </p:txBody>
      </p:sp>
      <p:pic>
        <p:nvPicPr>
          <p:cNvPr id="1027" name="Content Placeholder 6" descr="A U M L class diagram of the class clocktype.&#10;Line 1: minus h r colon int&#10;Line 2: minus min colon int&#10;Line 3: minus sec colon int&#10;Line 4: plus set time left parenthesis int comma int comma int right parenthesis colon void&#10;Line 5: plus get time left parenthesis int ampersand comma int ampersand comma int ampersand right parenthesis const colon void&#10;Line 6: plus print time left parenthesis right parenthesis const colon void&#10;Line 7: plus increment seconds left parenthesis right parenthesis colon void &#10;Line 8: plus increment minutes left parenthesis right parenthesis colon void&#10;Line 9: plus increment hours left parenthesis right parenthesis colon void&#10;Line 10: plus equal time left parenthesis const clock type ampersand right parenthesis const colon bool."/>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1082948" y="2404185"/>
            <a:ext cx="6838824" cy="30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855197"/>
      </p:ext>
    </p:extLst>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2346</TotalTime>
  <Words>3219</Words>
  <Application>Microsoft Office PowerPoint</Application>
  <PresentationFormat>On-screen Show (4:3)</PresentationFormat>
  <Paragraphs>341</Paragraphs>
  <Slides>71</Slides>
  <Notes>38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Courier New</vt:lpstr>
      <vt:lpstr>Malik_cpp</vt:lpstr>
      <vt:lpstr>Chapter 10</vt:lpstr>
      <vt:lpstr>Objectives (1 of 2)</vt:lpstr>
      <vt:lpstr>Objectives (2 of 2)</vt:lpstr>
      <vt:lpstr>Classes (1 of 4)</vt:lpstr>
      <vt:lpstr>Classes (2 of 4)</vt:lpstr>
      <vt:lpstr>Classes (3 of 4)</vt:lpstr>
      <vt:lpstr>Classes (4 of 4)</vt:lpstr>
      <vt:lpstr>Unified Modeling Language Class Diagrams (1 of 2)</vt:lpstr>
      <vt:lpstr>Unified Modeling Language Class Diagrams (2 of 2)</vt:lpstr>
      <vt:lpstr>Variable (Object) Declaration</vt:lpstr>
      <vt:lpstr>Accessing Class Members</vt:lpstr>
      <vt:lpstr>Built-in Operations on Classes</vt:lpstr>
      <vt:lpstr>Assignment Operator and Classes</vt:lpstr>
      <vt:lpstr>Class Scope (1 of 2)</vt:lpstr>
      <vt:lpstr>Class Scope (2 of 2)</vt:lpstr>
      <vt:lpstr>Functions and Classes</vt:lpstr>
      <vt:lpstr>Reference Parameters and Class Objects (Variables) (1 of 2)</vt:lpstr>
      <vt:lpstr>Reference Parameters and Class Objects (Variables) (2 of 2)</vt:lpstr>
      <vt:lpstr>Implementation of Member Functions (1 of 4)</vt:lpstr>
      <vt:lpstr>PowerPoint Presentation</vt:lpstr>
      <vt:lpstr>PowerPoint Presentation</vt:lpstr>
      <vt:lpstr>PowerPoint Presentation</vt:lpstr>
      <vt:lpstr>Class</vt:lpstr>
      <vt:lpstr>Struct</vt:lpstr>
      <vt:lpstr>Namespace</vt:lpstr>
      <vt:lpstr>PowerPoint Presentation</vt:lpstr>
      <vt:lpstr>PowerPoint Presentation</vt:lpstr>
      <vt:lpstr>PowerPoint Presentation</vt:lpstr>
      <vt:lpstr>Implementation of Member Functions (2 of 4)</vt:lpstr>
      <vt:lpstr>Implementation of Member Functions (3 of 4)</vt:lpstr>
      <vt:lpstr>Implementation of Member Functions (4 of 4)</vt:lpstr>
      <vt:lpstr>Accessor and Mutator Functions</vt:lpstr>
      <vt:lpstr>Order of public and private Members of a Class</vt:lpstr>
      <vt:lpstr>Constructors (1 of 2)</vt:lpstr>
      <vt:lpstr>Constructors (2 of 2)</vt:lpstr>
      <vt:lpstr>Exercise</vt:lpstr>
      <vt:lpstr>Invoking a Constructor</vt:lpstr>
      <vt:lpstr>Invoking the Default Constructor</vt:lpstr>
      <vt:lpstr>Invoking a Constructor with Parameters</vt:lpstr>
      <vt:lpstr>Constructors and Default Parameters</vt:lpstr>
      <vt:lpstr>Classes and Constructors: A Precaution</vt:lpstr>
      <vt:lpstr>In-line Initialization of Data Members and the Default Constructor</vt:lpstr>
      <vt:lpstr>Arrays of Class Objects (Variables) and Constructors</vt:lpstr>
      <vt:lpstr>Destructors</vt:lpstr>
      <vt:lpstr>PowerPoint Presentation</vt:lpstr>
      <vt:lpstr>PowerPoint Presentation</vt:lpstr>
      <vt:lpstr>Data Abstract, Classes, and Abstract Data Types</vt:lpstr>
      <vt:lpstr>Example of ADT</vt:lpstr>
      <vt:lpstr>A struct versus a class (1 of 2)</vt:lpstr>
      <vt:lpstr>A struct versus a class (2 of 2)</vt:lpstr>
      <vt:lpstr>Information Hiding (1 of 3)</vt:lpstr>
      <vt:lpstr>Information Hiding (2 of 3)</vt:lpstr>
      <vt:lpstr>Information Hiding (3 of 3)</vt:lpstr>
      <vt:lpstr>PowerPoint Presentation</vt:lpstr>
      <vt:lpstr>PowerPoint Presentation</vt:lpstr>
      <vt:lpstr>Main function</vt:lpstr>
      <vt:lpstr>Executable Code</vt:lpstr>
      <vt:lpstr>More Examples of Classes</vt:lpstr>
      <vt:lpstr>Inline Functions</vt:lpstr>
      <vt:lpstr>Inline Functions</vt:lpstr>
      <vt:lpstr>Inline Functions</vt:lpstr>
      <vt:lpstr>Potential Issues with Stack Frames</vt:lpstr>
      <vt:lpstr>PowerPoint Presentation</vt:lpstr>
      <vt:lpstr>PowerPoint Presentation</vt:lpstr>
      <vt:lpstr>static Members of a Class (1 of 2)</vt:lpstr>
      <vt:lpstr>PowerPoint Presentation</vt:lpstr>
      <vt:lpstr>PowerPoint Presentation</vt:lpstr>
      <vt:lpstr>static Members of a Class (2 of 2)</vt:lpstr>
      <vt:lpstr>Quick Review (1 of 3)</vt:lpstr>
      <vt:lpstr>Quick Review (2 of 3)</vt:lpstr>
      <vt:lpstr>Quick Review (3 of 3)</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Ang</dc:creator>
  <cp:lastModifiedBy>Qian, Cheng</cp:lastModifiedBy>
  <cp:revision>301</cp:revision>
  <cp:lastPrinted>2009-04-22T19:24:48Z</cp:lastPrinted>
  <dcterms:created xsi:type="dcterms:W3CDTF">2002-08-17T01:02:10Z</dcterms:created>
  <dcterms:modified xsi:type="dcterms:W3CDTF">2024-10-04T00:30:39Z</dcterms:modified>
</cp:coreProperties>
</file>