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81"/>
  </p:notesMasterIdLst>
  <p:sldIdLst>
    <p:sldId id="375" r:id="rId2"/>
    <p:sldId id="261" r:id="rId3"/>
    <p:sldId id="379" r:id="rId4"/>
    <p:sldId id="378" r:id="rId5"/>
    <p:sldId id="412" r:id="rId6"/>
    <p:sldId id="361" r:id="rId7"/>
    <p:sldId id="362" r:id="rId8"/>
    <p:sldId id="364" r:id="rId9"/>
    <p:sldId id="365" r:id="rId10"/>
    <p:sldId id="366" r:id="rId11"/>
    <p:sldId id="388" r:id="rId12"/>
    <p:sldId id="257" r:id="rId13"/>
    <p:sldId id="390" r:id="rId14"/>
    <p:sldId id="263" r:id="rId15"/>
    <p:sldId id="326" r:id="rId16"/>
    <p:sldId id="265" r:id="rId17"/>
    <p:sldId id="385" r:id="rId18"/>
    <p:sldId id="354" r:id="rId19"/>
    <p:sldId id="268" r:id="rId20"/>
    <p:sldId id="330" r:id="rId21"/>
    <p:sldId id="391" r:id="rId22"/>
    <p:sldId id="270" r:id="rId23"/>
    <p:sldId id="271" r:id="rId24"/>
    <p:sldId id="409" r:id="rId25"/>
    <p:sldId id="369" r:id="rId26"/>
    <p:sldId id="392" r:id="rId27"/>
    <p:sldId id="411" r:id="rId28"/>
    <p:sldId id="275" r:id="rId29"/>
    <p:sldId id="410" r:id="rId30"/>
    <p:sldId id="393" r:id="rId31"/>
    <p:sldId id="371" r:id="rId32"/>
    <p:sldId id="394" r:id="rId33"/>
    <p:sldId id="296" r:id="rId34"/>
    <p:sldId id="331" r:id="rId35"/>
    <p:sldId id="297" r:id="rId36"/>
    <p:sldId id="281" r:id="rId37"/>
    <p:sldId id="349" r:id="rId38"/>
    <p:sldId id="355" r:id="rId39"/>
    <p:sldId id="351" r:id="rId40"/>
    <p:sldId id="348" r:id="rId41"/>
    <p:sldId id="332" r:id="rId42"/>
    <p:sldId id="386" r:id="rId43"/>
    <p:sldId id="408" r:id="rId44"/>
    <p:sldId id="356" r:id="rId45"/>
    <p:sldId id="395" r:id="rId46"/>
    <p:sldId id="352" r:id="rId47"/>
    <p:sldId id="381" r:id="rId48"/>
    <p:sldId id="396" r:id="rId49"/>
    <p:sldId id="357" r:id="rId50"/>
    <p:sldId id="397" r:id="rId51"/>
    <p:sldId id="387" r:id="rId52"/>
    <p:sldId id="398" r:id="rId53"/>
    <p:sldId id="340" r:id="rId54"/>
    <p:sldId id="399" r:id="rId55"/>
    <p:sldId id="400" r:id="rId56"/>
    <p:sldId id="401" r:id="rId57"/>
    <p:sldId id="302" r:id="rId58"/>
    <p:sldId id="304" r:id="rId59"/>
    <p:sldId id="305" r:id="rId60"/>
    <p:sldId id="402" r:id="rId61"/>
    <p:sldId id="334" r:id="rId62"/>
    <p:sldId id="309" r:id="rId63"/>
    <p:sldId id="383" r:id="rId64"/>
    <p:sldId id="384" r:id="rId65"/>
    <p:sldId id="374" r:id="rId66"/>
    <p:sldId id="363" r:id="rId67"/>
    <p:sldId id="380" r:id="rId68"/>
    <p:sldId id="403" r:id="rId69"/>
    <p:sldId id="312" r:id="rId70"/>
    <p:sldId id="315" r:id="rId71"/>
    <p:sldId id="404" r:id="rId72"/>
    <p:sldId id="359" r:id="rId73"/>
    <p:sldId id="405" r:id="rId74"/>
    <p:sldId id="337" r:id="rId75"/>
    <p:sldId id="406" r:id="rId76"/>
    <p:sldId id="407" r:id="rId77"/>
    <p:sldId id="327" r:id="rId78"/>
    <p:sldId id="328" r:id="rId79"/>
    <p:sldId id="329"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guide id="3" pos="1104">
          <p15:clr>
            <a:srgbClr val="A4A3A4"/>
          </p15:clr>
        </p15:guide>
        <p15:guide id="4" pos="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47D"/>
    <a:srgbClr val="007E69"/>
    <a:srgbClr val="055C91"/>
    <a:srgbClr val="055C40"/>
    <a:srgbClr val="058DAD"/>
    <a:srgbClr val="055C00"/>
    <a:srgbClr val="C3A731"/>
    <a:srgbClr val="00A589"/>
    <a:srgbClr val="3333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8" autoAdjust="0"/>
    <p:restoredTop sz="94624" autoAdjust="0"/>
  </p:normalViewPr>
  <p:slideViewPr>
    <p:cSldViewPr>
      <p:cViewPr varScale="1">
        <p:scale>
          <a:sx n="78" d="100"/>
          <a:sy n="78" d="100"/>
        </p:scale>
        <p:origin x="1498" y="62"/>
      </p:cViewPr>
      <p:guideLst>
        <p:guide orient="horz" pos="912"/>
        <p:guide pos="768"/>
        <p:guide pos="1104"/>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19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9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9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9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CBB15E37-5440-44FA-9F38-A0EE893B4E26}" type="slidenum">
              <a:rPr lang="en-US" altLang="en-US"/>
              <a:pPr>
                <a:defRPr/>
              </a:pPr>
              <a:t>‹#›</a:t>
            </a:fld>
            <a:endParaRPr lang="en-US" altLang="en-US" dirty="0"/>
          </a:p>
        </p:txBody>
      </p:sp>
    </p:spTree>
    <p:extLst>
      <p:ext uri="{BB962C8B-B14F-4D97-AF65-F5344CB8AC3E}">
        <p14:creationId xmlns:p14="http://schemas.microsoft.com/office/powerpoint/2010/main" val="2533369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CBD7E4-4266-4D0A-A6B3-D6EA169C3EF3}" type="slidenum">
              <a:rPr lang="en-US" altLang="en-US" smtClean="0"/>
              <a:pPr/>
              <a:t>2</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2B3B66-7A20-4906-89CC-88B11B3D98E0}" type="slidenum">
              <a:rPr lang="en-US" altLang="en-US" smtClean="0"/>
              <a:pPr/>
              <a:t>16</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ECEAB5-60BD-4989-8124-6B14BD143020}" type="slidenum">
              <a:rPr lang="en-US" altLang="en-US" smtClean="0"/>
              <a:pPr/>
              <a:t>18</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FE859F-25EE-4475-A684-F6A0310CE1CE}" type="slidenum">
              <a:rPr lang="en-US" altLang="en-US" smtClean="0"/>
              <a:pPr/>
              <a:t>19</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B4CCEE-5D66-46B6-BCAB-65380BF0DBBA}" type="slidenum">
              <a:rPr lang="en-US" altLang="en-US" smtClean="0"/>
              <a:pPr/>
              <a:t>20</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201A2F-755D-4C2A-9499-1D04B6D0B91E}" type="slidenum">
              <a:rPr lang="en-US" altLang="en-US" smtClean="0"/>
              <a:pPr/>
              <a:t>22</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CA9E94-A19B-4D7B-ACB1-5E05DAEA78CF}" type="slidenum">
              <a:rPr lang="en-US" altLang="en-US" smtClean="0"/>
              <a:pPr/>
              <a:t>23</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4CB3C7-EE80-4B15-B345-ED875B49F16A}" type="slidenum">
              <a:rPr lang="en-US" altLang="en-US" smtClean="0"/>
              <a:pPr/>
              <a:t>25</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433604-425D-41AB-BECC-FFA86AE9C57A}" type="slidenum">
              <a:rPr lang="en-US" altLang="en-US" smtClean="0"/>
              <a:pPr/>
              <a:t>28</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86A3F2-33A0-4F34-B6F3-974F8F6C9E74}" type="slidenum">
              <a:rPr lang="en-US" altLang="en-US" smtClean="0"/>
              <a:pPr/>
              <a:t>31</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C409A8-3B82-44FC-9D2B-5092C608629F}" type="slidenum">
              <a:rPr lang="en-US" altLang="en-US" smtClean="0"/>
              <a:pPr/>
              <a:t>33</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D000C5-D63F-45C8-80FA-CBAFEDA52DCB}" type="slidenum">
              <a:rPr lang="en-US" altLang="en-US" smtClean="0"/>
              <a:pPr/>
              <a:t>6</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F22021-49BF-4B88-9D44-A45D9417A06E}" type="slidenum">
              <a:rPr lang="en-US" altLang="en-US" smtClean="0"/>
              <a:pPr/>
              <a:t>34</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2FAA3A-41FF-4649-9557-A540977035E7}" type="slidenum">
              <a:rPr lang="en-US" altLang="en-US" smtClean="0"/>
              <a:pPr/>
              <a:t>35</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6715F8-3523-4083-B66D-6B33FCBD7D16}" type="slidenum">
              <a:rPr lang="en-US" altLang="en-US" smtClean="0"/>
              <a:pPr/>
              <a:t>36</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D1ABAE-53D7-4502-80D1-8B873F5193ED}" type="slidenum">
              <a:rPr lang="en-US" altLang="en-US" smtClean="0"/>
              <a:pPr/>
              <a:t>37</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E1DB37-F7CA-499B-B9BA-44BCC114133A}" type="slidenum">
              <a:rPr lang="en-US" altLang="en-US" smtClean="0"/>
              <a:pPr/>
              <a:t>40</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3C597C-290A-419A-8036-22EEE0A46EDE}" type="slidenum">
              <a:rPr lang="en-US" altLang="en-US" smtClean="0"/>
              <a:pPr/>
              <a:t>41</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A1D277-727E-4053-8F35-9A8B185DC895}" type="slidenum">
              <a:rPr lang="en-US" altLang="en-US" smtClean="0"/>
              <a:pPr/>
              <a:t>44</a:t>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253B80-0413-4CE5-ACFF-25DCB4C3E6C9}" type="slidenum">
              <a:rPr lang="en-US" altLang="en-US" smtClean="0"/>
              <a:pPr/>
              <a:t>46</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253B80-0413-4CE5-ACFF-25DCB4C3E6C9}" type="slidenum">
              <a:rPr lang="en-US" altLang="en-US" smtClean="0"/>
              <a:pPr/>
              <a:t>47</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A0E983-5D9F-46F2-BE49-3D9E661B09C7}" type="slidenum">
              <a:rPr lang="en-US" altLang="en-US" smtClean="0"/>
              <a:pPr/>
              <a:t>49</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807129-7F16-4A1C-9E43-63ACBFAC1725}" type="slidenum">
              <a:rPr lang="en-US" altLang="en-US" smtClean="0"/>
              <a:pPr/>
              <a:t>7</a:t>
            </a:fld>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4ADF39-65B8-4FF4-BDD1-4BE70BF6BB62}" type="slidenum">
              <a:rPr lang="en-US" altLang="en-US" smtClean="0"/>
              <a:pPr/>
              <a:t>53</a:t>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B58114-8D37-44CB-A784-5C00442609F3}" type="slidenum">
              <a:rPr lang="en-US" altLang="en-US" smtClean="0"/>
              <a:pPr/>
              <a:t>57</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FF30C8-A90E-4115-978A-45A098C0BBCB}" type="slidenum">
              <a:rPr lang="en-US" altLang="en-US" smtClean="0"/>
              <a:pPr/>
              <a:t>58</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578674-18F2-4328-811A-C853AA64268A}" type="slidenum">
              <a:rPr lang="en-US" altLang="en-US" smtClean="0"/>
              <a:pPr/>
              <a:t>59</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A39C78-0405-42E5-B1BE-556730B668EF}" type="slidenum">
              <a:rPr lang="en-US" altLang="en-US" smtClean="0"/>
              <a:pPr/>
              <a:t>61</a:t>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011AD6-FCD9-4518-9897-C5F4ED02BCF9}" type="slidenum">
              <a:rPr lang="en-US" altLang="en-US" smtClean="0"/>
              <a:pPr/>
              <a:t>62</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E7B258-8D37-45F2-9746-201FB591D420}" type="slidenum">
              <a:rPr lang="en-US" altLang="en-US" smtClean="0"/>
              <a:pPr/>
              <a:t>63</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E7B258-8D37-45F2-9746-201FB591D420}" type="slidenum">
              <a:rPr lang="en-US" altLang="en-US" smtClean="0"/>
              <a:pPr/>
              <a:t>64</a:t>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D52C85E-A105-4B95-A3FB-1798C48E6A50}" type="slidenum">
              <a:rPr lang="en-US" altLang="en-US" smtClean="0"/>
              <a:pPr/>
              <a:t>65</a:t>
            </a:fld>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F22B05-73BD-4B38-80E3-EA148CFB2FF3}" type="slidenum">
              <a:rPr lang="en-US" altLang="en-US" smtClean="0"/>
              <a:pPr/>
              <a:t>66</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81A3B0-5F89-4166-8D30-F2EC7D92FA26}" type="slidenum">
              <a:rPr lang="en-US" altLang="en-US" smtClean="0"/>
              <a:pPr/>
              <a:t>8</a:t>
            </a:fld>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F22B05-73BD-4B38-80E3-EA148CFB2FF3}" type="slidenum">
              <a:rPr lang="en-US" altLang="en-US" smtClean="0"/>
              <a:pPr/>
              <a:t>67</a:t>
            </a:fld>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1B647-8C69-4476-94C4-C7A2C95DCA07}" type="slidenum">
              <a:rPr lang="en-US" altLang="en-US" smtClean="0"/>
              <a:pPr/>
              <a:t>69</a:t>
            </a:fld>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0248D7E-DF7A-4669-9C4A-D4F25DF6CE77}" type="slidenum">
              <a:rPr lang="en-US" altLang="en-US" smtClean="0"/>
              <a:pPr/>
              <a:t>70</a:t>
            </a:fld>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5E8017-3A79-4CC7-B991-4AAC431A3B4D}" type="slidenum">
              <a:rPr lang="en-US" altLang="en-US" smtClean="0"/>
              <a:pPr/>
              <a:t>72</a:t>
            </a:fld>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6A458A-2560-446C-A279-82A8628E2850}" type="slidenum">
              <a:rPr lang="en-US" altLang="en-US" smtClean="0"/>
              <a:pPr/>
              <a:t>74</a:t>
            </a:fld>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3FDD6-DBB5-4EBB-9CC6-E767D8AE75AA}" type="slidenum">
              <a:rPr lang="en-US" altLang="en-US" smtClean="0"/>
              <a:pPr/>
              <a:t>77</a:t>
            </a:fld>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6989FE-06F4-40F4-A043-CA231263BF7A}" type="slidenum">
              <a:rPr lang="en-US" altLang="en-US" smtClean="0"/>
              <a:pPr/>
              <a:t>78</a:t>
            </a:fld>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D35EF9-1FB0-4D09-B5B7-5174DE6CB5F6}" type="slidenum">
              <a:rPr lang="en-US" altLang="en-US" smtClean="0"/>
              <a:pPr/>
              <a:t>79</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1E46F8-E1A3-490B-A2F6-71230FE1668E}" type="slidenum">
              <a:rPr lang="en-US" altLang="en-US" smtClean="0"/>
              <a:pPr/>
              <a:t>9</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AA7299-E621-4998-8F04-78A6A98D1400}" type="slidenum">
              <a:rPr lang="en-US" altLang="en-US" smtClean="0"/>
              <a:pPr/>
              <a:t>10</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D0F852-158E-43BB-80C2-7D969DF89D32}" type="slidenum">
              <a:rPr lang="en-US" altLang="en-US" smtClean="0"/>
              <a:pPr/>
              <a:t>12</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4B0CF3-EEA4-4623-9A96-1ACEBFE1A6E7}" type="slidenum">
              <a:rPr lang="en-US" altLang="en-US" smtClean="0"/>
              <a:pPr/>
              <a:t>14</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B94F88-357A-401D-A25E-F4406C70C9FD}" type="slidenum">
              <a:rPr lang="en-US" altLang="en-US" smtClean="0"/>
              <a:pPr/>
              <a:t>15</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2" name="Footer Placeholder 1">
            <a:extLst>
              <a:ext uri="{FF2B5EF4-FFF2-40B4-BE49-F238E27FC236}">
                <a16:creationId xmlns:a16="http://schemas.microsoft.com/office/drawing/2014/main" id="{D6C81B73-78BA-4899-B250-7E301D25FDAE}"/>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1">
            <a:extLst>
              <a:ext uri="{FF2B5EF4-FFF2-40B4-BE49-F238E27FC236}">
                <a16:creationId xmlns:a16="http://schemas.microsoft.com/office/drawing/2014/main" id="{008F4717-0A0E-4FE7-811F-FBA18AA74B62}"/>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1">
            <a:extLst>
              <a:ext uri="{FF2B5EF4-FFF2-40B4-BE49-F238E27FC236}">
                <a16:creationId xmlns:a16="http://schemas.microsoft.com/office/drawing/2014/main" id="{97245885-3EEE-4BB3-A31C-1655370CF86F}"/>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a:extLst>
              <a:ext uri="{FF2B5EF4-FFF2-40B4-BE49-F238E27FC236}">
                <a16:creationId xmlns:a16="http://schemas.microsoft.com/office/drawing/2014/main" id="{02482AD3-7EDB-455D-B673-0D84A4530BF5}"/>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286001"/>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65125" y="2667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365125" y="3048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4"/>
          </p:nvPr>
        </p:nvSpPr>
        <p:spPr>
          <a:xfrm>
            <a:off x="365125" y="3429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365125" y="39624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365125" y="44196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365125" y="48768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8"/>
          </p:nvPr>
        </p:nvSpPr>
        <p:spPr>
          <a:xfrm>
            <a:off x="365125" y="52578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9"/>
          </p:nvPr>
        </p:nvSpPr>
        <p:spPr>
          <a:xfrm>
            <a:off x="365125" y="5715001"/>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20"/>
          </p:nvPr>
        </p:nvSpPr>
        <p:spPr>
          <a:xfrm>
            <a:off x="365125" y="6096000"/>
            <a:ext cx="8415338" cy="304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Footer Placeholder 1">
            <a:extLst>
              <a:ext uri="{FF2B5EF4-FFF2-40B4-BE49-F238E27FC236}">
                <a16:creationId xmlns:a16="http://schemas.microsoft.com/office/drawing/2014/main" id="{BD021BFE-B761-4F45-97B9-32685BD8E90C}"/>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46294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5185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900"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438401"/>
            <a:ext cx="8415338" cy="1411156"/>
          </a:xfrm>
        </p:spPr>
        <p:txBody>
          <a:bodyPr/>
          <a:lstStyle>
            <a:lvl1pPr marL="171450" indent="-171450">
              <a:defRPr/>
            </a:lvl1pPr>
            <a:lvl5pPr marL="114300" indent="-1143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895600"/>
            <a:ext cx="8415338" cy="457200"/>
          </a:xfrm>
        </p:spPr>
        <p:txBody>
          <a:bodyPr/>
          <a:lstStyle>
            <a:lvl1pPr marL="171450" indent="-171450">
              <a:defRPr/>
            </a:lvl1pPr>
            <a:lvl2pPr marL="534988" indent="3175">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94164" y="3352801"/>
            <a:ext cx="8368836" cy="5334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94164" y="3886201"/>
            <a:ext cx="8402174" cy="762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94164" y="4800600"/>
            <a:ext cx="8237074"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1">
            <a:extLst>
              <a:ext uri="{FF2B5EF4-FFF2-40B4-BE49-F238E27FC236}">
                <a16:creationId xmlns:a16="http://schemas.microsoft.com/office/drawing/2014/main" id="{0D86E848-605A-4E04-9D2F-E251620354D5}"/>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37158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1">
            <a:extLst>
              <a:ext uri="{FF2B5EF4-FFF2-40B4-BE49-F238E27FC236}">
                <a16:creationId xmlns:a16="http://schemas.microsoft.com/office/drawing/2014/main" id="{62A81595-57A0-48A2-83A9-30BB9363518E}"/>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11" name="Footer Placeholder 1">
            <a:extLst>
              <a:ext uri="{FF2B5EF4-FFF2-40B4-BE49-F238E27FC236}">
                <a16:creationId xmlns:a16="http://schemas.microsoft.com/office/drawing/2014/main" id="{9F9A9997-A69C-4FA2-B63C-76CECC9C9BBC}"/>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11" name="Footer Placeholder 1">
            <a:extLst>
              <a:ext uri="{FF2B5EF4-FFF2-40B4-BE49-F238E27FC236}">
                <a16:creationId xmlns:a16="http://schemas.microsoft.com/office/drawing/2014/main" id="{1D5D0F2D-669B-4614-A836-A1CF49845153}"/>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7" r:id="rId4"/>
    <p:sldLayoutId id="2147484050" r:id="rId5"/>
    <p:sldLayoutId id="2147484049" r:id="rId6"/>
    <p:sldLayoutId id="2147484048" r:id="rId7"/>
    <p:sldLayoutId id="2147484042" r:id="rId8"/>
    <p:sldLayoutId id="2147484043" r:id="rId9"/>
    <p:sldLayoutId id="2147484044" r:id="rId10"/>
    <p:sldLayoutId id="2147484045" r:id="rId11"/>
    <p:sldLayoutId id="2147484046"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p:nvPr>
        </p:nvSpPr>
        <p:spPr/>
        <p:txBody>
          <a:bodyPr/>
          <a:lstStyle/>
          <a:p>
            <a:r>
              <a:rPr lang="en-US" altLang="en-US" dirty="0">
                <a:latin typeface="Calibri (Body)"/>
              </a:rPr>
              <a:t>Chapter 2</a:t>
            </a:r>
          </a:p>
        </p:txBody>
      </p:sp>
      <p:sp>
        <p:nvSpPr>
          <p:cNvPr id="3" name="Subtitle 2"/>
          <p:cNvSpPr>
            <a:spLocks noGrp="1"/>
          </p:cNvSpPr>
          <p:nvPr>
            <p:ph type="subTitle" idx="1"/>
          </p:nvPr>
        </p:nvSpPr>
        <p:spPr/>
        <p:txBody>
          <a:bodyPr/>
          <a:lstStyle/>
          <a:p>
            <a:r>
              <a:rPr lang="en-US" altLang="en-US" dirty="0">
                <a:solidFill>
                  <a:schemeClr val="tx1"/>
                </a:solidFill>
              </a:rPr>
              <a:t>Basic Elements of C++</a:t>
            </a:r>
            <a:endParaRPr lang="en-US" dirty="0">
              <a:solidFill>
                <a:schemeClr val="tx1"/>
              </a:solidFill>
            </a:endParaRPr>
          </a:p>
        </p:txBody>
      </p:sp>
      <p:sp>
        <p:nvSpPr>
          <p:cNvPr id="6" name="Footer Placeholder 5"/>
          <p:cNvSpPr>
            <a:spLocks noGrp="1"/>
          </p:cNvSpPr>
          <p:nvPr>
            <p:ph type="ftr" sz="quarter" idx="10"/>
          </p:nvPr>
        </p:nvSpPr>
        <p:spPr/>
        <p:txBody>
          <a:bodyPr/>
          <a:lstStyle/>
          <a:p>
            <a:r>
              <a:rPr lang="en-US" dirty="0">
                <a:solidFill>
                  <a:schemeClr val="tx1"/>
                </a:solidFill>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tabLst>
                <a:tab pos="6342063" algn="l"/>
              </a:tabLst>
            </a:pPr>
            <a:r>
              <a:rPr lang="en-US" altLang="en-US" dirty="0">
                <a:latin typeface="Calibri (Body)"/>
              </a:rPr>
              <a:t>A Quick Look at a C++ Program (4 of 5)</a:t>
            </a:r>
          </a:p>
        </p:txBody>
      </p:sp>
      <p:sp>
        <p:nvSpPr>
          <p:cNvPr id="2" name="Text Placeholder 1"/>
          <p:cNvSpPr>
            <a:spLocks noGrp="1"/>
          </p:cNvSpPr>
          <p:nvPr>
            <p:ph idx="1"/>
          </p:nvPr>
        </p:nvSpPr>
        <p:spPr>
          <a:xfrm>
            <a:off x="365125" y="1538818"/>
            <a:ext cx="8415338" cy="292388"/>
          </a:xfrm>
        </p:spPr>
        <p:txBody>
          <a:bodyPr/>
          <a:lstStyle/>
          <a:p>
            <a:pPr marL="0" indent="0">
              <a:buNone/>
            </a:pPr>
            <a:r>
              <a:rPr lang="en-US" b="1" dirty="0"/>
              <a:t>FIGURE 2-1 </a:t>
            </a:r>
            <a:r>
              <a:rPr lang="en-US" dirty="0"/>
              <a:t>Various parts of a C++ program (continued)</a:t>
            </a:r>
          </a:p>
        </p:txBody>
      </p:sp>
      <p:pic>
        <p:nvPicPr>
          <p:cNvPr id="9218" name="Content Placeholder 2" descr="A program code. Line 1: width equals 4.0 semicolon. Line 2: perimeter equals 2 asterisk left parenthesis length plus width right parenthesis semicolon. Line 3: area equals length asterisk width semicolon. Assignment statement. This statement instructs the system to evaluate the expression length asterisk width and store the result in the memory space area. Line 4: c out left double angle bracket left double quotation mark Length equals right double quotation mark left double angle bracket length left double angle bracket end l semicolon. Line 5: c out left double angle bracket left double quotation mark width equals right double quotation mark left double angle bracket width left double angle bracket end l semicolon. Line 6: c out left double angle bracket left double quotation mark perimeter equals right double quotation mark left double angle bracket perimeter left double angle bracket end l semicolon. Line 7: c out left double angle bracket left double quotation mark Area equals right double quotation mark left double angle bracket Area left double angle bracket end l semicolon. Output statement. This output statement instructs the system to display results. Line 8: return 0 semicolon. Line 9: right brac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949873" cy="330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A Quick Look at a C++ Program (5 of 5)</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dirty="0"/>
              <a:t>Variable: a memory location whose contents can be changed</a:t>
            </a:r>
          </a:p>
        </p:txBody>
      </p:sp>
      <p:sp>
        <p:nvSpPr>
          <p:cNvPr id="5" name="Content Placeholder 4"/>
          <p:cNvSpPr>
            <a:spLocks noGrp="1"/>
          </p:cNvSpPr>
          <p:nvPr>
            <p:ph idx="11"/>
          </p:nvPr>
        </p:nvSpPr>
        <p:spPr>
          <a:xfrm>
            <a:off x="365125" y="2057400"/>
            <a:ext cx="8415338" cy="204671"/>
          </a:xfrm>
        </p:spPr>
        <p:txBody>
          <a:bodyPr/>
          <a:lstStyle/>
          <a:p>
            <a:pPr marL="0" indent="0">
              <a:buNone/>
            </a:pPr>
            <a:r>
              <a:rPr lang="en-US" sz="1400" b="1" dirty="0"/>
              <a:t>FIGURE 2-3</a:t>
            </a:r>
            <a:r>
              <a:rPr lang="en-US" sz="1400" dirty="0"/>
              <a:t> Memory allocation</a:t>
            </a:r>
            <a:endParaRPr lang="en-IN" sz="1400" dirty="0"/>
          </a:p>
        </p:txBody>
      </p:sp>
      <p:pic>
        <p:nvPicPr>
          <p:cNvPr id="10242" name="Content Placeholder 3" descr="The four bars represent Memory locations labeled length, width, area, and perimeter from left to right.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7888908" cy="113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3810001"/>
            <a:ext cx="8415338" cy="206595"/>
          </a:xfrm>
        </p:spPr>
        <p:txBody>
          <a:bodyPr/>
          <a:lstStyle/>
          <a:p>
            <a:pPr marL="0" indent="0">
              <a:buNone/>
            </a:pPr>
            <a:r>
              <a:rPr lang="en-US" sz="1400" b="1" dirty="0"/>
              <a:t>FIGURE 2-4</a:t>
            </a:r>
            <a:r>
              <a:rPr lang="en-US" sz="1400" dirty="0"/>
              <a:t> Memory spaces after the statement  </a:t>
            </a:r>
            <a:r>
              <a:rPr lang="en-US" sz="1400" b="1" dirty="0">
                <a:latin typeface="Courier New" panose="02070309020205020404" pitchFamily="49" charset="0"/>
                <a:cs typeface="Courier New" panose="02070309020205020404" pitchFamily="49" charset="0"/>
              </a:rPr>
              <a:t>length </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6.0;</a:t>
            </a:r>
            <a:r>
              <a:rPr lang="en-US" sz="1400" dirty="0">
                <a:latin typeface="Courier New" pitchFamily="49" charset="0"/>
                <a:cs typeface="Courier New" pitchFamily="49" charset="0"/>
              </a:rPr>
              <a:t> </a:t>
            </a:r>
            <a:r>
              <a:rPr lang="en-US" sz="1400" dirty="0">
                <a:latin typeface="Calibri (Body)"/>
                <a:cs typeface="Courier New" pitchFamily="49" charset="0"/>
              </a:rPr>
              <a:t>executes</a:t>
            </a:r>
            <a:endParaRPr lang="en-IN" sz="1400" dirty="0">
              <a:latin typeface="Calibri (Body)"/>
              <a:cs typeface="Courier New" pitchFamily="49" charset="0"/>
            </a:endParaRPr>
          </a:p>
        </p:txBody>
      </p:sp>
      <p:pic>
        <p:nvPicPr>
          <p:cNvPr id="10243" name="Content Placeholder 7" descr="The four bars represent Memory locations labeled length, width, area, and perimeter from left to right. The value of length is assigned as 6.0."/>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381000" y="4191000"/>
            <a:ext cx="7888908" cy="118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98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Calibri (Body)"/>
              </a:rPr>
              <a:t>The Basics of a C++ Program</a:t>
            </a:r>
          </a:p>
        </p:txBody>
      </p:sp>
      <p:sp>
        <p:nvSpPr>
          <p:cNvPr id="13315" name="Rectangle 3"/>
          <p:cNvSpPr>
            <a:spLocks noGrp="1" noChangeArrowheads="1"/>
          </p:cNvSpPr>
          <p:nvPr>
            <p:ph idx="1"/>
          </p:nvPr>
        </p:nvSpPr>
        <p:spPr>
          <a:xfrm>
            <a:off x="365125" y="1538818"/>
            <a:ext cx="8415338" cy="2311402"/>
          </a:xfrm>
        </p:spPr>
        <p:txBody>
          <a:bodyPr/>
          <a:lstStyle/>
          <a:p>
            <a:r>
              <a:rPr lang="en-US" altLang="en-US" u="sng" dirty="0"/>
              <a:t>Subprogram</a:t>
            </a:r>
            <a:r>
              <a:rPr lang="en-US" altLang="en-US" dirty="0"/>
              <a:t> (or </a:t>
            </a:r>
            <a:r>
              <a:rPr lang="en-US" altLang="en-US" u="sng" dirty="0"/>
              <a:t>function</a:t>
            </a:r>
            <a:r>
              <a:rPr lang="en-US" altLang="en-US" dirty="0"/>
              <a:t>): collection of statements</a:t>
            </a:r>
          </a:p>
          <a:p>
            <a:pPr lvl="1"/>
            <a:r>
              <a:rPr lang="en-US" altLang="en-US" dirty="0"/>
              <a:t>When executed, accomplishes something</a:t>
            </a:r>
          </a:p>
          <a:p>
            <a:pPr lvl="1"/>
            <a:r>
              <a:rPr lang="en-US" altLang="en-US" dirty="0"/>
              <a:t>May be </a:t>
            </a:r>
            <a:r>
              <a:rPr lang="en-US" altLang="en-US" u="sng" dirty="0"/>
              <a:t>predefined</a:t>
            </a:r>
            <a:r>
              <a:rPr lang="en-US" altLang="en-US" dirty="0"/>
              <a:t> or </a:t>
            </a:r>
            <a:r>
              <a:rPr lang="en-US" altLang="en-US" u="sng" dirty="0"/>
              <a:t>standard</a:t>
            </a:r>
          </a:p>
          <a:p>
            <a:r>
              <a:rPr lang="en-US" altLang="en-US" u="sng" dirty="0"/>
              <a:t>Syntax rules</a:t>
            </a:r>
            <a:r>
              <a:rPr lang="en-US" altLang="en-US" dirty="0"/>
              <a:t>: rules that specify which statements (instructions) are legal or valid</a:t>
            </a:r>
          </a:p>
          <a:p>
            <a:r>
              <a:rPr lang="en-US" altLang="en-US" u="sng" dirty="0"/>
              <a:t>Semantic rules</a:t>
            </a:r>
            <a:r>
              <a:rPr lang="en-US" altLang="en-US" dirty="0"/>
              <a:t>: determine the meaning of the instructions</a:t>
            </a:r>
          </a:p>
          <a:p>
            <a:r>
              <a:rPr lang="en-US" altLang="en-US" u="sng" dirty="0"/>
              <a:t>Programming language</a:t>
            </a:r>
            <a:r>
              <a:rPr lang="en-US" altLang="en-US" dirty="0"/>
              <a:t>: a set of rules, symbols, and special words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Comments</a:t>
            </a:r>
            <a:endParaRPr lang="en-IN" dirty="0">
              <a:latin typeface="Calibri (Body)"/>
            </a:endParaRPr>
          </a:p>
        </p:txBody>
      </p:sp>
      <p:sp>
        <p:nvSpPr>
          <p:cNvPr id="2" name="Content Placeholder 1"/>
          <p:cNvSpPr>
            <a:spLocks noGrp="1"/>
          </p:cNvSpPr>
          <p:nvPr>
            <p:ph idx="1"/>
          </p:nvPr>
        </p:nvSpPr>
        <p:spPr>
          <a:xfrm>
            <a:off x="365125" y="1538818"/>
            <a:ext cx="8415338" cy="1082219"/>
          </a:xfrm>
        </p:spPr>
        <p:txBody>
          <a:bodyPr/>
          <a:lstStyle/>
          <a:p>
            <a:r>
              <a:rPr lang="en-US" altLang="en-US" dirty="0"/>
              <a:t>Comments are for the reader, not the compiler</a:t>
            </a:r>
          </a:p>
          <a:p>
            <a:r>
              <a:rPr lang="en-US" altLang="en-US" dirty="0"/>
              <a:t>Two types</a:t>
            </a:r>
          </a:p>
          <a:p>
            <a:pPr lvl="1"/>
            <a:r>
              <a:rPr lang="en-US" altLang="en-US" dirty="0"/>
              <a:t>Single line:  begins with </a:t>
            </a:r>
            <a:r>
              <a:rPr lang="en-US" b="1" dirty="0">
                <a:solidFill>
                  <a:srgbClr val="007E69"/>
                </a:solidFill>
                <a:latin typeface="Courier New" panose="02070309020205020404" pitchFamily="49" charset="0"/>
                <a:cs typeface="Courier New" panose="02070309020205020404" pitchFamily="49" charset="0"/>
              </a:rPr>
              <a:t>//</a:t>
            </a:r>
            <a:endParaRPr lang="en-US" altLang="en-US" dirty="0">
              <a:solidFill>
                <a:srgbClr val="007E69"/>
              </a:solidFill>
            </a:endParaRPr>
          </a:p>
        </p:txBody>
      </p:sp>
      <p:pic>
        <p:nvPicPr>
          <p:cNvPr id="8" name="Content Placeholder 7" descr="A computer statement displays the following text. Line 1: Comments are for the reader, not the compiler. Line 2: Two types. Line 3: Single line: begin with a double forward slash. Line 4: double forward slash given the length and width of a rectangle, this C plus plus program computes and outputs the perimeter and area of the rectangle.">
            <a:extLst>
              <a:ext uri="{FF2B5EF4-FFF2-40B4-BE49-F238E27FC236}">
                <a16:creationId xmlns:a16="http://schemas.microsoft.com/office/drawing/2014/main" id="{C79E2688-7C92-45E9-9975-4871FA1E7800}"/>
              </a:ext>
            </a:extLst>
          </p:cNvPr>
          <p:cNvPicPr>
            <a:picLocks noGrp="1" noChangeAspect="1"/>
          </p:cNvPicPr>
          <p:nvPr>
            <p:ph idx="11"/>
          </p:nvPr>
        </p:nvPicPr>
        <p:blipFill>
          <a:blip r:embed="rId2"/>
          <a:stretch>
            <a:fillRect/>
          </a:stretch>
        </p:blipFill>
        <p:spPr>
          <a:xfrm>
            <a:off x="655015" y="2667000"/>
            <a:ext cx="6888785" cy="993775"/>
          </a:xfrm>
          <a:prstGeom prst="rect">
            <a:avLst/>
          </a:prstGeom>
        </p:spPr>
      </p:pic>
      <p:sp>
        <p:nvSpPr>
          <p:cNvPr id="6" name="Content Placeholder 5"/>
          <p:cNvSpPr>
            <a:spLocks noGrp="1"/>
          </p:cNvSpPr>
          <p:nvPr>
            <p:ph idx="12"/>
          </p:nvPr>
        </p:nvSpPr>
        <p:spPr>
          <a:xfrm>
            <a:off x="365125" y="3733800"/>
            <a:ext cx="8415338" cy="266611"/>
          </a:xfrm>
        </p:spPr>
        <p:txBody>
          <a:bodyPr/>
          <a:lstStyle/>
          <a:p>
            <a:pPr marL="171450" lvl="1">
              <a:spcBef>
                <a:spcPts val="1200"/>
              </a:spcBef>
              <a:buClr>
                <a:schemeClr val="accent2"/>
              </a:buClr>
            </a:pPr>
            <a:r>
              <a:rPr lang="en-US" altLang="en-US" dirty="0"/>
              <a:t>Multiple line: enclosed between </a:t>
            </a:r>
            <a:r>
              <a:rPr lang="en-US" altLang="en-US" b="1" dirty="0">
                <a:solidFill>
                  <a:srgbClr val="007E69"/>
                </a:solidFill>
                <a:latin typeface="Courier New" panose="02070309020205020404" pitchFamily="49" charset="0"/>
                <a:cs typeface="Courier New" panose="02070309020205020404" pitchFamily="49" charset="0"/>
              </a:rPr>
              <a:t>/*</a:t>
            </a:r>
            <a:r>
              <a:rPr lang="en-US" altLang="en-US" dirty="0"/>
              <a:t> and </a:t>
            </a:r>
            <a:r>
              <a:rPr lang="en-US" altLang="en-US" b="1" dirty="0">
                <a:solidFill>
                  <a:srgbClr val="007E69"/>
                </a:solidFill>
                <a:latin typeface="Courier New" panose="02070309020205020404" pitchFamily="49" charset="0"/>
                <a:cs typeface="Courier New" panose="02070309020205020404" pitchFamily="49" charset="0"/>
              </a:rPr>
              <a:t>*/</a:t>
            </a:r>
          </a:p>
        </p:txBody>
      </p:sp>
      <p:pic>
        <p:nvPicPr>
          <p:cNvPr id="13" name="Content Placeholder 12" descr="Line 5: Multiple line: enclosed between forward slash asterisk and asterisk forward slash. Line 6: forward slash asterisk. Line 7: you can include comments that can occupy several lines. Line 8: asterisk forward slash.">
            <a:extLst>
              <a:ext uri="{FF2B5EF4-FFF2-40B4-BE49-F238E27FC236}">
                <a16:creationId xmlns:a16="http://schemas.microsoft.com/office/drawing/2014/main" id="{DC714B4C-770C-4E41-8D7A-B212A5F6D7B4}"/>
              </a:ext>
            </a:extLst>
          </p:cNvPr>
          <p:cNvPicPr>
            <a:picLocks noGrp="1" noChangeAspect="1"/>
          </p:cNvPicPr>
          <p:nvPr>
            <p:ph idx="13"/>
          </p:nvPr>
        </p:nvPicPr>
        <p:blipFill>
          <a:blip r:embed="rId3"/>
          <a:stretch>
            <a:fillRect/>
          </a:stretch>
        </p:blipFill>
        <p:spPr>
          <a:xfrm>
            <a:off x="627306" y="4092753"/>
            <a:ext cx="3819066" cy="1039091"/>
          </a:xfrm>
          <a:prstGeom prst="rect">
            <a:avLst/>
          </a:prstGeom>
        </p:spPr>
      </p:pic>
    </p:spTree>
    <p:extLst>
      <p:ext uri="{BB962C8B-B14F-4D97-AF65-F5344CB8AC3E}">
        <p14:creationId xmlns:p14="http://schemas.microsoft.com/office/powerpoint/2010/main" val="109028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mn-lt"/>
              </a:rPr>
              <a:t>Special Symbols</a:t>
            </a:r>
          </a:p>
        </p:txBody>
      </p:sp>
      <p:sp>
        <p:nvSpPr>
          <p:cNvPr id="15363" name="Content Placeholder 3"/>
          <p:cNvSpPr>
            <a:spLocks noGrp="1"/>
          </p:cNvSpPr>
          <p:nvPr>
            <p:ph idx="1"/>
          </p:nvPr>
        </p:nvSpPr>
        <p:spPr>
          <a:xfrm>
            <a:off x="365125" y="1538818"/>
            <a:ext cx="8415338" cy="1184940"/>
          </a:xfrm>
        </p:spPr>
        <p:txBody>
          <a:bodyPr/>
          <a:lstStyle/>
          <a:p>
            <a:r>
              <a:rPr lang="en-US" altLang="en-US" dirty="0"/>
              <a:t>A </a:t>
            </a:r>
            <a:r>
              <a:rPr lang="en-US" altLang="en-US" u="sng" dirty="0"/>
              <a:t>token</a:t>
            </a:r>
            <a:r>
              <a:rPr lang="en-US" altLang="en-US" dirty="0"/>
              <a:t> is the smallest individual unit of a program written in any language</a:t>
            </a:r>
          </a:p>
          <a:p>
            <a:r>
              <a:rPr lang="en-US" altLang="en-US" dirty="0"/>
              <a:t>C++ tokens include special symbols, word symbols, and identifiers</a:t>
            </a:r>
          </a:p>
          <a:p>
            <a:r>
              <a:rPr lang="en-US" altLang="en-US" dirty="0"/>
              <a:t>Special symbols in C++ include:</a:t>
            </a:r>
          </a:p>
        </p:txBody>
      </p:sp>
      <p:pic>
        <p:nvPicPr>
          <p:cNvPr id="1026" name="Content Placeholder 2" descr="The special symbols in C plus plus are the following. plus. minus. asterisk. forward slash. dot. semicolon. question mark. comma, less than or equals. not equals. equals, equals. greater than or equals."/>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762000" y="2930525"/>
            <a:ext cx="2988194"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ltLang="en-US" dirty="0">
                <a:latin typeface="Calibri (Body)"/>
              </a:rPr>
              <a:t>Reserved Words (Keywords)</a:t>
            </a:r>
          </a:p>
        </p:txBody>
      </p:sp>
      <p:sp>
        <p:nvSpPr>
          <p:cNvPr id="16387" name="Rectangle 5"/>
          <p:cNvSpPr>
            <a:spLocks noGrp="1" noChangeArrowheads="1"/>
          </p:cNvSpPr>
          <p:nvPr>
            <p:ph idx="1"/>
          </p:nvPr>
        </p:nvSpPr>
        <p:spPr>
          <a:xfrm>
            <a:off x="365125" y="1538818"/>
            <a:ext cx="8415338" cy="3799502"/>
          </a:xfrm>
        </p:spPr>
        <p:txBody>
          <a:bodyPr/>
          <a:lstStyle/>
          <a:p>
            <a:r>
              <a:rPr lang="en-US" altLang="en-US" dirty="0"/>
              <a:t>Reserved word symbols (or </a:t>
            </a:r>
            <a:r>
              <a:rPr lang="en-US" altLang="en-US" u="sng" dirty="0"/>
              <a:t>keywords</a:t>
            </a:r>
            <a:r>
              <a:rPr lang="en-US" altLang="en-US" dirty="0"/>
              <a:t>):</a:t>
            </a:r>
          </a:p>
          <a:p>
            <a:pPr lvl="1"/>
            <a:r>
              <a:rPr lang="en-US" altLang="en-US" dirty="0"/>
              <a:t>Cannot be redefined within a program</a:t>
            </a:r>
          </a:p>
          <a:p>
            <a:pPr lvl="1"/>
            <a:r>
              <a:rPr lang="en-US" altLang="en-US" dirty="0"/>
              <a:t>Cannot be used for anything other than their intended use</a:t>
            </a:r>
          </a:p>
          <a:p>
            <a:r>
              <a:rPr lang="en-US" altLang="en-US" dirty="0"/>
              <a:t>Examples include:</a:t>
            </a:r>
          </a:p>
          <a:p>
            <a:pPr lvl="1"/>
            <a:r>
              <a:rPr lang="en-US" altLang="en-US" b="1" dirty="0">
                <a:solidFill>
                  <a:srgbClr val="055C91"/>
                </a:solidFill>
                <a:latin typeface="Courier New" panose="02070309020205020404" pitchFamily="49" charset="0"/>
                <a:cs typeface="Courier New" panose="02070309020205020404" pitchFamily="49" charset="0"/>
              </a:rPr>
              <a:t>int</a:t>
            </a:r>
          </a:p>
          <a:p>
            <a:pPr lvl="1"/>
            <a:r>
              <a:rPr lang="en-US" altLang="en-US" b="1" dirty="0">
                <a:solidFill>
                  <a:srgbClr val="055C91"/>
                </a:solidFill>
                <a:latin typeface="Courier New" panose="02070309020205020404" pitchFamily="49" charset="0"/>
                <a:cs typeface="Courier New" panose="02070309020205020404" pitchFamily="49" charset="0"/>
              </a:rPr>
              <a:t>float</a:t>
            </a:r>
          </a:p>
          <a:p>
            <a:pPr lvl="1"/>
            <a:r>
              <a:rPr lang="en-US" altLang="en-US" b="1" dirty="0">
                <a:solidFill>
                  <a:srgbClr val="055C91"/>
                </a:solidFill>
                <a:latin typeface="Courier New" panose="02070309020205020404" pitchFamily="49" charset="0"/>
                <a:cs typeface="Courier New" panose="02070309020205020404" pitchFamily="49" charset="0"/>
              </a:rPr>
              <a:t>double</a:t>
            </a:r>
          </a:p>
          <a:p>
            <a:pPr lvl="1"/>
            <a:r>
              <a:rPr lang="en-US" altLang="en-US" b="1" dirty="0">
                <a:solidFill>
                  <a:srgbClr val="055C91"/>
                </a:solidFill>
                <a:latin typeface="Courier New" panose="02070309020205020404" pitchFamily="49" charset="0"/>
                <a:cs typeface="Courier New" panose="02070309020205020404" pitchFamily="49" charset="0"/>
              </a:rPr>
              <a:t>char</a:t>
            </a:r>
          </a:p>
          <a:p>
            <a:pPr lvl="1"/>
            <a:r>
              <a:rPr lang="en-US" altLang="en-US" b="1" dirty="0">
                <a:solidFill>
                  <a:srgbClr val="055C91"/>
                </a:solidFill>
                <a:latin typeface="Courier New" panose="02070309020205020404" pitchFamily="49" charset="0"/>
                <a:cs typeface="Courier New" panose="02070309020205020404" pitchFamily="49" charset="0"/>
              </a:rPr>
              <a:t>const</a:t>
            </a:r>
          </a:p>
          <a:p>
            <a:pPr lvl="1"/>
            <a:r>
              <a:rPr lang="en-US" altLang="en-US" b="1" dirty="0">
                <a:solidFill>
                  <a:srgbClr val="055C91"/>
                </a:solidFill>
                <a:latin typeface="Courier New" panose="02070309020205020404" pitchFamily="49" charset="0"/>
                <a:cs typeface="Courier New" panose="02070309020205020404" pitchFamily="49" charset="0"/>
              </a:rPr>
              <a:t>void</a:t>
            </a:r>
          </a:p>
          <a:p>
            <a:pPr lvl="1"/>
            <a:r>
              <a:rPr lang="en-US" altLang="en-US" b="1" dirty="0">
                <a:solidFill>
                  <a:srgbClr val="055C91"/>
                </a:solidFill>
                <a:latin typeface="Courier New" panose="02070309020205020404" pitchFamily="49" charset="0"/>
                <a:cs typeface="Courier New" panose="02070309020205020404" pitchFamily="49" charset="0"/>
              </a:rPr>
              <a:t>return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ltLang="en-US" dirty="0">
                <a:latin typeface="Calibri (Body)"/>
              </a:rPr>
              <a:t>Identifiers (1 of 2)</a:t>
            </a:r>
          </a:p>
        </p:txBody>
      </p:sp>
      <p:sp>
        <p:nvSpPr>
          <p:cNvPr id="17411" name="Rectangle 5"/>
          <p:cNvSpPr>
            <a:spLocks noGrp="1" noChangeArrowheads="1"/>
          </p:cNvSpPr>
          <p:nvPr>
            <p:ph idx="1"/>
          </p:nvPr>
        </p:nvSpPr>
        <p:spPr>
          <a:xfrm>
            <a:off x="365125" y="1538818"/>
            <a:ext cx="8415338" cy="2943883"/>
          </a:xfrm>
        </p:spPr>
        <p:txBody>
          <a:bodyPr/>
          <a:lstStyle/>
          <a:p>
            <a:r>
              <a:rPr lang="en-US" altLang="en-US" dirty="0"/>
              <a:t>An </a:t>
            </a:r>
            <a:r>
              <a:rPr lang="en-US" altLang="en-US" u="sng" dirty="0"/>
              <a:t>identifier</a:t>
            </a:r>
            <a:r>
              <a:rPr lang="en-US" altLang="en-US" dirty="0"/>
              <a:t> is the name of something that appears in a program</a:t>
            </a:r>
          </a:p>
          <a:p>
            <a:pPr lvl="1"/>
            <a:r>
              <a:rPr lang="en-US" altLang="en-US" dirty="0"/>
              <a:t>Consists of letters, digits, and the underscore character (</a:t>
            </a:r>
            <a:r>
              <a:rPr lang="en-US" altLang="en-US" b="1" dirty="0">
                <a:latin typeface="Courier New" panose="02070309020205020404" pitchFamily="49" charset="0"/>
                <a:cs typeface="Courier New" panose="02070309020205020404" pitchFamily="49" charset="0"/>
              </a:rPr>
              <a:t>_</a:t>
            </a:r>
            <a:r>
              <a:rPr lang="en-US" altLang="en-US" dirty="0"/>
              <a:t>)</a:t>
            </a:r>
          </a:p>
          <a:p>
            <a:pPr lvl="1"/>
            <a:r>
              <a:rPr lang="en-US" altLang="en-US" dirty="0"/>
              <a:t>Must begin with a letter or underscore</a:t>
            </a:r>
          </a:p>
          <a:p>
            <a:r>
              <a:rPr lang="en-US" altLang="en-US" dirty="0"/>
              <a:t>C++ is case sensitive </a:t>
            </a:r>
          </a:p>
          <a:p>
            <a:pPr lvl="1"/>
            <a:r>
              <a:rPr lang="en-US" altLang="en-US" b="1" dirty="0">
                <a:latin typeface="Courier New" panose="02070309020205020404" pitchFamily="49" charset="0"/>
                <a:cs typeface="Courier New" panose="02070309020205020404" pitchFamily="49" charset="0"/>
              </a:rPr>
              <a:t>NUMBER</a:t>
            </a:r>
            <a:r>
              <a:rPr lang="en-US" altLang="en-US" dirty="0"/>
              <a:t> is not the same as </a:t>
            </a:r>
            <a:r>
              <a:rPr lang="en-US" altLang="en-US" b="1" dirty="0">
                <a:latin typeface="Courier New" panose="02070309020205020404" pitchFamily="49" charset="0"/>
                <a:cs typeface="Courier New" panose="02070309020205020404" pitchFamily="49" charset="0"/>
              </a:rPr>
              <a:t>number</a:t>
            </a:r>
          </a:p>
          <a:p>
            <a:r>
              <a:rPr lang="en-US" altLang="en-US" dirty="0"/>
              <a:t>Two predefined identifiers are </a:t>
            </a:r>
            <a:r>
              <a:rPr lang="en-US" altLang="en-US" sz="1800" b="1" dirty="0">
                <a:latin typeface="Courier New" panose="02070309020205020404" pitchFamily="49" charset="0"/>
                <a:cs typeface="Courier New" panose="02070309020205020404" pitchFamily="49" charset="0"/>
              </a:rPr>
              <a:t>cout</a:t>
            </a:r>
            <a:r>
              <a:rPr lang="en-US" altLang="en-US" dirty="0"/>
              <a:t> and </a:t>
            </a:r>
            <a:r>
              <a:rPr lang="en-US" altLang="en-US" sz="1800" b="1" dirty="0" err="1">
                <a:latin typeface="Courier New" panose="02070309020205020404" pitchFamily="49" charset="0"/>
                <a:cs typeface="Courier New" panose="02070309020205020404" pitchFamily="49" charset="0"/>
              </a:rPr>
              <a:t>cin</a:t>
            </a:r>
            <a:endParaRPr lang="en-US" altLang="en-US" dirty="0"/>
          </a:p>
          <a:p>
            <a:r>
              <a:rPr lang="en-US" altLang="en-US" dirty="0"/>
              <a:t>Unlike reserved words, predefined identifiers may be redefined, but it is not a good idea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Identifiers (2 of 2)</a:t>
            </a:r>
            <a:endParaRPr lang="en-IN" dirty="0">
              <a:latin typeface="Calibri (Body)"/>
            </a:endParaRPr>
          </a:p>
        </p:txBody>
      </p:sp>
      <p:sp>
        <p:nvSpPr>
          <p:cNvPr id="2" name="Content Placeholder 1"/>
          <p:cNvSpPr>
            <a:spLocks noGrp="1"/>
          </p:cNvSpPr>
          <p:nvPr>
            <p:ph idx="1"/>
          </p:nvPr>
        </p:nvSpPr>
        <p:spPr>
          <a:xfrm>
            <a:off x="365125" y="1538819"/>
            <a:ext cx="8415338" cy="1312667"/>
          </a:xfrm>
        </p:spPr>
        <p:txBody>
          <a:bodyPr/>
          <a:lstStyle/>
          <a:p>
            <a:r>
              <a:rPr lang="en-US" altLang="en-US" dirty="0"/>
              <a:t>Legal identifiers in C++</a:t>
            </a:r>
          </a:p>
          <a:p>
            <a:pPr lvl="1"/>
            <a:r>
              <a:rPr lang="en-US" altLang="en-US" dirty="0"/>
              <a:t>first</a:t>
            </a:r>
          </a:p>
          <a:p>
            <a:pPr lvl="1"/>
            <a:r>
              <a:rPr lang="en-US" altLang="en-US" dirty="0"/>
              <a:t>conversion</a:t>
            </a:r>
          </a:p>
          <a:p>
            <a:pPr lvl="1"/>
            <a:r>
              <a:rPr lang="en-US" altLang="en-US" dirty="0" err="1"/>
              <a:t>payRate</a:t>
            </a:r>
            <a:endParaRPr lang="en-US" altLang="en-US" dirty="0"/>
          </a:p>
        </p:txBody>
      </p:sp>
      <p:sp>
        <p:nvSpPr>
          <p:cNvPr id="6" name="Content Placeholder 5"/>
          <p:cNvSpPr>
            <a:spLocks noGrp="1"/>
          </p:cNvSpPr>
          <p:nvPr>
            <p:ph idx="12"/>
          </p:nvPr>
        </p:nvSpPr>
        <p:spPr>
          <a:xfrm>
            <a:off x="381000" y="2919529"/>
            <a:ext cx="8415338" cy="204671"/>
          </a:xfrm>
        </p:spPr>
        <p:txBody>
          <a:bodyPr/>
          <a:lstStyle/>
          <a:p>
            <a:pPr marL="0" indent="0">
              <a:buNone/>
            </a:pPr>
            <a:r>
              <a:rPr lang="en-US" sz="1400" b="1" dirty="0"/>
              <a:t>TABLE 2-1 </a:t>
            </a:r>
            <a:r>
              <a:rPr lang="en-US" sz="1400" dirty="0"/>
              <a:t>Examples of Illegal Identifiers</a:t>
            </a:r>
          </a:p>
        </p:txBody>
      </p:sp>
      <p:graphicFrame>
        <p:nvGraphicFramePr>
          <p:cNvPr id="10" name="Content Placeholder 9" descr="Tables are accessible to screen readers."/>
          <p:cNvGraphicFramePr>
            <a:graphicFrameLocks noGrp="1"/>
          </p:cNvGraphicFramePr>
          <p:nvPr>
            <p:ph idx="11"/>
            <p:extLst>
              <p:ext uri="{D42A27DB-BD31-4B8C-83A1-F6EECF244321}">
                <p14:modId xmlns:p14="http://schemas.microsoft.com/office/powerpoint/2010/main" val="1640472733"/>
              </p:ext>
            </p:extLst>
          </p:nvPr>
        </p:nvGraphicFramePr>
        <p:xfrm>
          <a:off x="365125" y="3276600"/>
          <a:ext cx="8415339" cy="2687320"/>
        </p:xfrm>
        <a:graphic>
          <a:graphicData uri="http://schemas.openxmlformats.org/drawingml/2006/table">
            <a:tbl>
              <a:tblPr firstRow="1" bandRow="1">
                <a:tableStyleId>{5C22544A-7EE6-4342-B048-85BDC9FD1C3A}</a:tableStyleId>
              </a:tblPr>
              <a:tblGrid>
                <a:gridCol w="2805113">
                  <a:extLst>
                    <a:ext uri="{9D8B030D-6E8A-4147-A177-3AD203B41FA5}">
                      <a16:colId xmlns:a16="http://schemas.microsoft.com/office/drawing/2014/main" val="20000"/>
                    </a:ext>
                  </a:extLst>
                </a:gridCol>
                <a:gridCol w="2805113">
                  <a:extLst>
                    <a:ext uri="{9D8B030D-6E8A-4147-A177-3AD203B41FA5}">
                      <a16:colId xmlns:a16="http://schemas.microsoft.com/office/drawing/2014/main" val="20001"/>
                    </a:ext>
                  </a:extLst>
                </a:gridCol>
                <a:gridCol w="2805113">
                  <a:extLst>
                    <a:ext uri="{9D8B030D-6E8A-4147-A177-3AD203B41FA5}">
                      <a16:colId xmlns:a16="http://schemas.microsoft.com/office/drawing/2014/main" val="20002"/>
                    </a:ext>
                  </a:extLst>
                </a:gridCol>
              </a:tblGrid>
              <a:tr h="370840">
                <a:tc>
                  <a:txBody>
                    <a:bodyPr/>
                    <a:lstStyle/>
                    <a:p>
                      <a:r>
                        <a:rPr lang="en-US" sz="1600" b="1" i="0" u="none" strike="noStrike" kern="1200" baseline="0" dirty="0">
                          <a:solidFill>
                            <a:schemeClr val="tx1"/>
                          </a:solidFill>
                          <a:latin typeface="+mn-lt"/>
                          <a:ea typeface="+mn-ea"/>
                          <a:cs typeface="+mn-cs"/>
                        </a:rPr>
                        <a:t>Illegal Identifier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Reason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A Correct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employee Salary</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There can be no space between</a:t>
                      </a:r>
                    </a:p>
                    <a:p>
                      <a:r>
                        <a:rPr lang="en-US" sz="1600" b="0" i="0" u="none" strike="noStrike" kern="1200" baseline="0" dirty="0">
                          <a:solidFill>
                            <a:schemeClr val="dk1"/>
                          </a:solidFill>
                          <a:latin typeface="+mn-lt"/>
                          <a:ea typeface="+mn-ea"/>
                          <a:cs typeface="+mn-cs"/>
                        </a:rPr>
                        <a:t>employee and Salary.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employeeSalary</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Hello!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 exclamation mark cannot be used in an identifier.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Hello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one+two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 symbol + cannot be used in an identifier.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onePlusTwo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2nd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An identifier cannot begin with a digit.</a:t>
                      </a:r>
                      <a:endParaRPr lang="en-US" sz="12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second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934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latin typeface="Calibri (Body)"/>
              </a:rPr>
              <a:t>Whitespaces</a:t>
            </a:r>
          </a:p>
        </p:txBody>
      </p:sp>
      <p:sp>
        <p:nvSpPr>
          <p:cNvPr id="19459" name="Rectangle 3"/>
          <p:cNvSpPr>
            <a:spLocks noGrp="1" noChangeArrowheads="1"/>
          </p:cNvSpPr>
          <p:nvPr>
            <p:ph idx="1"/>
          </p:nvPr>
        </p:nvSpPr>
        <p:spPr>
          <a:xfrm>
            <a:off x="365125" y="1538818"/>
            <a:ext cx="8415338" cy="1865126"/>
          </a:xfrm>
        </p:spPr>
        <p:txBody>
          <a:bodyPr/>
          <a:lstStyle/>
          <a:p>
            <a:r>
              <a:rPr lang="en-US" altLang="en-US" dirty="0"/>
              <a:t>Every C++ program contains whitespaces</a:t>
            </a:r>
          </a:p>
          <a:p>
            <a:pPr lvl="1"/>
            <a:r>
              <a:rPr lang="en-US" altLang="en-US" dirty="0"/>
              <a:t>Include blanks, tabs, and newline characters</a:t>
            </a:r>
          </a:p>
          <a:p>
            <a:pPr lvl="0">
              <a:buClr>
                <a:srgbClr val="055C91"/>
              </a:buClr>
            </a:pPr>
            <a:r>
              <a:rPr lang="en-US" altLang="en-US" dirty="0">
                <a:solidFill>
                  <a:srgbClr val="000000">
                    <a:lumMod val="75000"/>
                    <a:lumOff val="25000"/>
                  </a:srgbClr>
                </a:solidFill>
              </a:rPr>
              <a:t>Whitespaces separate special symbols, reserved words, and identifiers</a:t>
            </a:r>
          </a:p>
          <a:p>
            <a:pPr lvl="0">
              <a:buClr>
                <a:srgbClr val="055C91"/>
              </a:buClr>
            </a:pPr>
            <a:r>
              <a:rPr lang="en-US" altLang="en-US" dirty="0">
                <a:solidFill>
                  <a:srgbClr val="000000">
                    <a:lumMod val="75000"/>
                    <a:lumOff val="25000"/>
                  </a:srgbClr>
                </a:solidFill>
              </a:rPr>
              <a:t>Proper utilization of whitespaces is important</a:t>
            </a:r>
          </a:p>
          <a:p>
            <a:pPr lvl="1">
              <a:buClr>
                <a:srgbClr val="0D3857"/>
              </a:buClr>
            </a:pPr>
            <a:r>
              <a:rPr lang="en-US" altLang="en-US" dirty="0">
                <a:solidFill>
                  <a:srgbClr val="000000">
                    <a:lumMod val="75000"/>
                    <a:lumOff val="25000"/>
                  </a:srgbClr>
                </a:solidFill>
              </a:rPr>
              <a:t>Can be used to make the program more readable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ltLang="en-US" dirty="0">
                <a:latin typeface="Calibri (Body)"/>
              </a:rPr>
              <a:t>Data Types</a:t>
            </a:r>
          </a:p>
        </p:txBody>
      </p:sp>
      <p:sp>
        <p:nvSpPr>
          <p:cNvPr id="20483" name="Rectangle 5"/>
          <p:cNvSpPr>
            <a:spLocks noGrp="1" noChangeArrowheads="1"/>
          </p:cNvSpPr>
          <p:nvPr>
            <p:ph idx="1"/>
          </p:nvPr>
        </p:nvSpPr>
        <p:spPr>
          <a:xfrm>
            <a:off x="365125" y="1538818"/>
            <a:ext cx="8415338" cy="1758943"/>
          </a:xfrm>
        </p:spPr>
        <p:txBody>
          <a:bodyPr/>
          <a:lstStyle/>
          <a:p>
            <a:r>
              <a:rPr lang="en-US" altLang="en-US" dirty="0"/>
              <a:t>A </a:t>
            </a:r>
            <a:r>
              <a:rPr lang="en-US" altLang="en-US" u="sng" dirty="0"/>
              <a:t>data type</a:t>
            </a:r>
            <a:r>
              <a:rPr lang="en-US" altLang="en-US" dirty="0"/>
              <a:t> is set of values together with a set of allowed operations</a:t>
            </a:r>
          </a:p>
          <a:p>
            <a:r>
              <a:rPr lang="en-US" altLang="en-US" dirty="0"/>
              <a:t>C++ data types fall into three categories:</a:t>
            </a:r>
          </a:p>
          <a:p>
            <a:pPr lvl="1"/>
            <a:r>
              <a:rPr lang="en-US" altLang="en-US" dirty="0"/>
              <a:t>Simple data type</a:t>
            </a:r>
          </a:p>
          <a:p>
            <a:pPr lvl="1"/>
            <a:r>
              <a:rPr lang="en-US" altLang="en-US" dirty="0"/>
              <a:t>Structured data type</a:t>
            </a:r>
          </a:p>
          <a:p>
            <a:pPr lvl="1"/>
            <a:r>
              <a:rPr lang="en-US" altLang="en-US" dirty="0"/>
              <a:t>Pointers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latin typeface="Calibri (Body)"/>
              </a:rPr>
              <a:t>Objectives (1 of 3)</a:t>
            </a:r>
          </a:p>
        </p:txBody>
      </p:sp>
      <p:sp>
        <p:nvSpPr>
          <p:cNvPr id="4099" name="Rectangle 3"/>
          <p:cNvSpPr>
            <a:spLocks noGrp="1" noChangeArrowheads="1"/>
          </p:cNvSpPr>
          <p:nvPr>
            <p:ph idx="1"/>
          </p:nvPr>
        </p:nvSpPr>
        <p:spPr>
          <a:xfrm>
            <a:off x="365125" y="1538818"/>
            <a:ext cx="8415338" cy="2596095"/>
          </a:xfrm>
        </p:spPr>
        <p:txBody>
          <a:bodyPr/>
          <a:lstStyle/>
          <a:p>
            <a:r>
              <a:rPr lang="en-US" altLang="en-US" dirty="0"/>
              <a:t>In this chapter, you will:</a:t>
            </a:r>
          </a:p>
          <a:p>
            <a:pPr lvl="1"/>
            <a:r>
              <a:rPr lang="en-US" altLang="en-US" dirty="0"/>
              <a:t>Become familiar with the basic components of a C++ program, including functions, special symbols, and identifiers</a:t>
            </a:r>
          </a:p>
          <a:p>
            <a:pPr lvl="1"/>
            <a:r>
              <a:rPr lang="en-US" altLang="en-US" dirty="0"/>
              <a:t>Explore simple data types</a:t>
            </a:r>
          </a:p>
          <a:p>
            <a:pPr lvl="1"/>
            <a:r>
              <a:rPr lang="en-US" altLang="en-US" dirty="0"/>
              <a:t>Discover how to use arithmetic operators</a:t>
            </a:r>
          </a:p>
          <a:p>
            <a:pPr lvl="1"/>
            <a:r>
              <a:rPr lang="en-US" altLang="en-US" dirty="0"/>
              <a:t>Examine how a program evaluates arithmetic expressions</a:t>
            </a:r>
          </a:p>
          <a:p>
            <a:pPr lvl="1"/>
            <a:r>
              <a:rPr lang="en-US" altLang="en-US" dirty="0"/>
              <a:t>Become familiar with the string data type</a:t>
            </a:r>
          </a:p>
          <a:p>
            <a:pPr lvl="1"/>
            <a:r>
              <a:rPr lang="en-US" altLang="en-US" dirty="0"/>
              <a:t>Learn what an assignment statement is and what it does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en-US" dirty="0">
                <a:latin typeface="Calibri (Body)"/>
              </a:rPr>
              <a:t>Simple Data Types (1 of 2)</a:t>
            </a:r>
          </a:p>
        </p:txBody>
      </p:sp>
      <p:sp>
        <p:nvSpPr>
          <p:cNvPr id="21507" name="Rectangle 5"/>
          <p:cNvSpPr>
            <a:spLocks noGrp="1" noChangeArrowheads="1"/>
          </p:cNvSpPr>
          <p:nvPr>
            <p:ph idx="1"/>
          </p:nvPr>
        </p:nvSpPr>
        <p:spPr>
          <a:xfrm>
            <a:off x="365125" y="1538818"/>
            <a:ext cx="8415338" cy="1829732"/>
          </a:xfrm>
        </p:spPr>
        <p:txBody>
          <a:bodyPr/>
          <a:lstStyle/>
          <a:p>
            <a:r>
              <a:rPr lang="en-US" altLang="en-US" dirty="0"/>
              <a:t>Three categories of simple data</a:t>
            </a:r>
          </a:p>
          <a:p>
            <a:pPr lvl="1"/>
            <a:r>
              <a:rPr lang="en-US" altLang="en-US" u="sng" dirty="0"/>
              <a:t>Integral</a:t>
            </a:r>
            <a:r>
              <a:rPr lang="en-US" altLang="en-US" dirty="0"/>
              <a:t>: integers (numbers without a decimal)</a:t>
            </a:r>
          </a:p>
          <a:p>
            <a:pPr lvl="2"/>
            <a:r>
              <a:rPr lang="en-US" altLang="en-US" dirty="0"/>
              <a:t>Can be further categorized: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short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int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long</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bool</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short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int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long</a:t>
            </a:r>
          </a:p>
          <a:p>
            <a:pPr lvl="1"/>
            <a:r>
              <a:rPr lang="en-US" altLang="en-US" u="sng" dirty="0"/>
              <a:t>Floating-point</a:t>
            </a:r>
            <a:r>
              <a:rPr lang="en-US" altLang="en-US" dirty="0"/>
              <a:t>: decimal numbers</a:t>
            </a:r>
          </a:p>
          <a:p>
            <a:pPr lvl="1"/>
            <a:r>
              <a:rPr lang="en-US" altLang="en-US" u="sng" dirty="0"/>
              <a:t>Enumeration</a:t>
            </a:r>
            <a:r>
              <a:rPr lang="en-US" altLang="en-US" dirty="0"/>
              <a:t>: a user-defined data type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Simple Data Types (2 of 2)</a:t>
            </a:r>
            <a:endParaRPr lang="en-IN" dirty="0">
              <a:latin typeface="Calibri (Body)"/>
            </a:endParaRPr>
          </a:p>
        </p:txBody>
      </p:sp>
      <p:sp>
        <p:nvSpPr>
          <p:cNvPr id="2" name="Content Placeholder 1"/>
          <p:cNvSpPr>
            <a:spLocks noGrp="1"/>
          </p:cNvSpPr>
          <p:nvPr>
            <p:ph idx="1"/>
          </p:nvPr>
        </p:nvSpPr>
        <p:spPr>
          <a:xfrm>
            <a:off x="365125" y="1538819"/>
            <a:ext cx="8415338" cy="204671"/>
          </a:xfrm>
        </p:spPr>
        <p:txBody>
          <a:bodyPr/>
          <a:lstStyle/>
          <a:p>
            <a:pPr marL="0" indent="0">
              <a:buNone/>
            </a:pPr>
            <a:r>
              <a:rPr lang="en-US" sz="1400" b="1" dirty="0"/>
              <a:t>TABLE 2-2 </a:t>
            </a:r>
            <a:r>
              <a:rPr lang="en-US" sz="1400" dirty="0"/>
              <a:t>Values and Memory Allocation for Simple Data Types</a:t>
            </a:r>
          </a:p>
        </p:txBody>
      </p:sp>
      <p:pic>
        <p:nvPicPr>
          <p:cNvPr id="6148" name="Content Placeholder 4" descr="A Table has 4 rows and 3 columns. The columns have the following headings from left to right. Data Type , Values, Storage open parenthesis in bytes close parenthesis. The row entries are as follows. Row 1. Data Type , int . Values, negative 147483648 open parenthesis equals negative 2 superscript 31 close parenthesis to 2147483647 open parenthesis equals 2 superscript 31 minus 1 close parenthesis. Storage open parenthesis in bytes close parenthesis , 4. Row 2. Data Type , bool. Values, true and false.Storage open parenthesis in bytes close parenthesis , 1. Row 3. Data Type, char. Values, negative 128 open parenthesis negative 2 superscript 7 close parenthesis to 127 open parenthesis 2 superscript 7 minus 1 close parenthesis. Storage open parenthesis in bytes close parenthesis , 1. Row 4. Data Type , long long . Values, negative 9223372036854775808 open parenthesis negative 2 superscript 63 close parenthesis to 9223372036854775807 open parenthesis 2 superscript 63 minus 1 close parenthesis . Storage open parenthesis in bytes close parenthesis , 64."/>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81000" y="1835658"/>
            <a:ext cx="7656132" cy="20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4114800"/>
            <a:ext cx="8415338" cy="292388"/>
          </a:xfrm>
        </p:spPr>
        <p:txBody>
          <a:bodyPr/>
          <a:lstStyle/>
          <a:p>
            <a:r>
              <a:rPr lang="en-US" altLang="en-US" dirty="0"/>
              <a:t>Different compilers may allow different ranges of values</a:t>
            </a:r>
          </a:p>
        </p:txBody>
      </p:sp>
    </p:spTree>
    <p:extLst>
      <p:ext uri="{BB962C8B-B14F-4D97-AF65-F5344CB8AC3E}">
        <p14:creationId xmlns:p14="http://schemas.microsoft.com/office/powerpoint/2010/main" val="173012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int</a:t>
            </a:r>
            <a:r>
              <a:rPr lang="en-US" altLang="en-US" dirty="0">
                <a:latin typeface="+mn-lt"/>
              </a:rPr>
              <a:t> </a:t>
            </a:r>
            <a:r>
              <a:rPr lang="en-US" altLang="en-US" dirty="0">
                <a:latin typeface="Calibri (Body)"/>
              </a:rPr>
              <a:t>Data Type</a:t>
            </a:r>
          </a:p>
        </p:txBody>
      </p:sp>
      <p:sp>
        <p:nvSpPr>
          <p:cNvPr id="23555" name="Rectangle 3"/>
          <p:cNvSpPr>
            <a:spLocks noGrp="1" noChangeArrowheads="1"/>
          </p:cNvSpPr>
          <p:nvPr>
            <p:ph idx="1"/>
          </p:nvPr>
        </p:nvSpPr>
        <p:spPr>
          <a:xfrm>
            <a:off x="365125" y="1538818"/>
            <a:ext cx="8415338" cy="2885405"/>
          </a:xfrm>
        </p:spPr>
        <p:txBody>
          <a:bodyPr/>
          <a:lstStyle/>
          <a:p>
            <a:r>
              <a:rPr lang="en-US" altLang="en-US" dirty="0"/>
              <a:t>Examples</a:t>
            </a:r>
          </a:p>
          <a:p>
            <a:pPr lvl="1"/>
            <a:r>
              <a:rPr lang="en-US" altLang="en-US" b="1" dirty="0">
                <a:latin typeface="Courier New" panose="02070309020205020404" pitchFamily="49" charset="0"/>
                <a:cs typeface="Courier New" panose="02070309020205020404" pitchFamily="49" charset="0"/>
              </a:rPr>
              <a:t>-6728</a:t>
            </a:r>
          </a:p>
          <a:p>
            <a:pPr lvl="1"/>
            <a:r>
              <a:rPr lang="en-US" altLang="en-US" b="1" dirty="0">
                <a:latin typeface="Courier New" panose="02070309020205020404" pitchFamily="49" charset="0"/>
                <a:cs typeface="Courier New" panose="02070309020205020404" pitchFamily="49" charset="0"/>
              </a:rPr>
              <a:t>0</a:t>
            </a:r>
          </a:p>
          <a:p>
            <a:pPr lvl="1"/>
            <a:r>
              <a:rPr lang="en-US" altLang="en-US" b="1" dirty="0">
                <a:latin typeface="Courier New" panose="02070309020205020404" pitchFamily="49" charset="0"/>
                <a:cs typeface="Courier New" panose="02070309020205020404" pitchFamily="49" charset="0"/>
              </a:rPr>
              <a:t>78</a:t>
            </a:r>
          </a:p>
          <a:p>
            <a:pPr lvl="1"/>
            <a:r>
              <a:rPr lang="en-US" altLang="en-US" b="1" dirty="0">
                <a:latin typeface="Courier New" panose="02070309020205020404" pitchFamily="49" charset="0"/>
                <a:cs typeface="Courier New" panose="02070309020205020404" pitchFamily="49" charset="0"/>
              </a:rPr>
              <a:t>+763</a:t>
            </a:r>
          </a:p>
          <a:p>
            <a:r>
              <a:rPr lang="en-US" altLang="en-US" dirty="0"/>
              <a:t>Positive integers do not require a </a:t>
            </a:r>
            <a:r>
              <a:rPr lang="en-US" altLang="en-US" b="1" dirty="0">
                <a:latin typeface="Courier New" panose="02070309020205020404" pitchFamily="49" charset="0"/>
                <a:cs typeface="Courier New" panose="02070309020205020404" pitchFamily="49" charset="0"/>
              </a:rPr>
              <a:t>+</a:t>
            </a:r>
            <a:r>
              <a:rPr lang="en-US" altLang="en-US" dirty="0"/>
              <a:t> sign</a:t>
            </a:r>
          </a:p>
          <a:p>
            <a:r>
              <a:rPr lang="en-US" altLang="en-US" dirty="0"/>
              <a:t>A comma cannot be used within an integer</a:t>
            </a:r>
          </a:p>
          <a:p>
            <a:pPr lvl="1"/>
            <a:r>
              <a:rPr lang="en-US" altLang="en-US" dirty="0"/>
              <a:t>Commas are only used for separating items in a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bool</a:t>
            </a:r>
            <a:r>
              <a:rPr lang="en-US" altLang="en-US" dirty="0">
                <a:latin typeface="+mn-lt"/>
              </a:rPr>
              <a:t> </a:t>
            </a:r>
            <a:r>
              <a:rPr lang="en-US" altLang="en-US" dirty="0">
                <a:latin typeface="Calibri (Body)"/>
              </a:rPr>
              <a:t>Data Type</a:t>
            </a:r>
          </a:p>
        </p:txBody>
      </p:sp>
      <p:sp>
        <p:nvSpPr>
          <p:cNvPr id="24579" name="Rectangle 5"/>
          <p:cNvSpPr>
            <a:spLocks noGrp="1" noChangeArrowheads="1"/>
          </p:cNvSpPr>
          <p:nvPr>
            <p:ph idx="1"/>
          </p:nvPr>
        </p:nvSpPr>
        <p:spPr>
          <a:xfrm>
            <a:off x="365125" y="1538818"/>
            <a:ext cx="8415338" cy="2545312"/>
          </a:xfrm>
        </p:spPr>
        <p:txBody>
          <a:bodyPr/>
          <a:lstStyle/>
          <a:p>
            <a:r>
              <a:rPr lang="en-US" altLang="en-US" b="1" dirty="0" err="1">
                <a:solidFill>
                  <a:srgbClr val="055C91"/>
                </a:solidFill>
                <a:latin typeface="Courier New" panose="02070309020205020404" pitchFamily="49" charset="0"/>
                <a:cs typeface="Courier New" panose="02070309020205020404" pitchFamily="49" charset="0"/>
              </a:rPr>
              <a:t>bool</a:t>
            </a:r>
            <a:r>
              <a:rPr lang="en-US" altLang="en-US" dirty="0">
                <a:solidFill>
                  <a:srgbClr val="055C91"/>
                </a:solidFill>
              </a:rPr>
              <a:t> </a:t>
            </a:r>
            <a:r>
              <a:rPr lang="en-US" altLang="en-US" dirty="0"/>
              <a:t>type</a:t>
            </a:r>
          </a:p>
          <a:p>
            <a:pPr lvl="1"/>
            <a:r>
              <a:rPr lang="en-US" altLang="en-US" dirty="0"/>
              <a:t>Two values: </a:t>
            </a:r>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solidFill>
                  <a:srgbClr val="055C91"/>
                </a:solidFill>
              </a:rPr>
              <a:t> </a:t>
            </a:r>
            <a:r>
              <a:rPr lang="en-US" altLang="en-US" dirty="0"/>
              <a:t>and </a:t>
            </a:r>
            <a:r>
              <a:rPr lang="en-US" altLang="en-US" b="1" dirty="0">
                <a:solidFill>
                  <a:srgbClr val="055C91"/>
                </a:solidFill>
                <a:latin typeface="Courier New" panose="02070309020205020404" pitchFamily="49" charset="0"/>
                <a:cs typeface="Courier New" panose="02070309020205020404" pitchFamily="49" charset="0"/>
              </a:rPr>
              <a:t>false</a:t>
            </a:r>
          </a:p>
          <a:p>
            <a:pPr lvl="1"/>
            <a:r>
              <a:rPr lang="en-US" altLang="en-US" dirty="0"/>
              <a:t>Purpose: to manipulate logical (Boolean) expressions</a:t>
            </a:r>
          </a:p>
          <a:p>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t> and </a:t>
            </a:r>
            <a:r>
              <a:rPr lang="en-US" altLang="en-US" b="1" dirty="0">
                <a:solidFill>
                  <a:srgbClr val="055C91"/>
                </a:solidFill>
                <a:latin typeface="Courier New" panose="02070309020205020404" pitchFamily="49" charset="0"/>
                <a:cs typeface="Courier New" panose="02070309020205020404" pitchFamily="49" charset="0"/>
              </a:rPr>
              <a:t>false</a:t>
            </a:r>
            <a:endParaRPr lang="en-US" altLang="en-US" dirty="0"/>
          </a:p>
          <a:p>
            <a:pPr lvl="1"/>
            <a:r>
              <a:rPr lang="en-US" altLang="en-US" dirty="0"/>
              <a:t>Logical values</a:t>
            </a:r>
          </a:p>
          <a:p>
            <a:r>
              <a:rPr lang="en-US" altLang="en-US" b="1" dirty="0">
                <a:solidFill>
                  <a:srgbClr val="055C91"/>
                </a:solidFill>
                <a:latin typeface="Courier New" panose="02070309020205020404" pitchFamily="49" charset="0"/>
                <a:cs typeface="Courier New" panose="02070309020205020404" pitchFamily="49" charset="0"/>
              </a:rPr>
              <a:t>bool</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t>, and </a:t>
            </a:r>
            <a:r>
              <a:rPr lang="en-US" altLang="en-US" b="1" dirty="0">
                <a:solidFill>
                  <a:srgbClr val="055C91"/>
                </a:solidFill>
                <a:latin typeface="Courier New" panose="02070309020205020404" pitchFamily="49" charset="0"/>
                <a:cs typeface="Courier New" panose="02070309020205020404" pitchFamily="49" charset="0"/>
              </a:rPr>
              <a:t>false</a:t>
            </a:r>
            <a:endParaRPr lang="en-US" altLang="en-US" dirty="0">
              <a:solidFill>
                <a:srgbClr val="055C91"/>
              </a:solidFill>
            </a:endParaRPr>
          </a:p>
          <a:p>
            <a:pPr lvl="1"/>
            <a:r>
              <a:rPr lang="en-US" altLang="en-US" dirty="0"/>
              <a:t>Reserved words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char</a:t>
            </a:r>
            <a:r>
              <a:rPr lang="en-US" altLang="en-US" dirty="0">
                <a:latin typeface="+mn-lt"/>
              </a:rPr>
              <a:t> Data Type (1 of 2)</a:t>
            </a:r>
            <a:endParaRPr lang="en-IN" dirty="0">
              <a:latin typeface="+mn-lt"/>
            </a:endParaRPr>
          </a:p>
        </p:txBody>
      </p:sp>
      <p:sp>
        <p:nvSpPr>
          <p:cNvPr id="2" name="Content Placeholder 1"/>
          <p:cNvSpPr>
            <a:spLocks noGrp="1"/>
          </p:cNvSpPr>
          <p:nvPr>
            <p:ph idx="1"/>
          </p:nvPr>
        </p:nvSpPr>
        <p:spPr>
          <a:xfrm>
            <a:off x="365125" y="1538819"/>
            <a:ext cx="8415338" cy="1184940"/>
          </a:xfrm>
        </p:spPr>
        <p:txBody>
          <a:bodyPr/>
          <a:lstStyle/>
          <a:p>
            <a:r>
              <a:rPr lang="en-US" altLang="en-US" dirty="0"/>
              <a:t>Data type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dirty="0"/>
              <a:t>is the smallest integral data type</a:t>
            </a:r>
          </a:p>
          <a:p>
            <a:r>
              <a:rPr lang="en-US" altLang="en-US" dirty="0"/>
              <a:t>It is used for single characters: letters, digits, and special symbols</a:t>
            </a:r>
          </a:p>
          <a:p>
            <a:r>
              <a:rPr lang="en-US" altLang="en-US" dirty="0"/>
              <a:t>Each character is enclosed in single quotes</a:t>
            </a:r>
          </a:p>
        </p:txBody>
      </p:sp>
      <p:sp>
        <p:nvSpPr>
          <p:cNvPr id="5" name="Content Placeholder 4"/>
          <p:cNvSpPr>
            <a:spLocks noGrp="1"/>
          </p:cNvSpPr>
          <p:nvPr>
            <p:ph idx="11"/>
          </p:nvPr>
        </p:nvSpPr>
        <p:spPr>
          <a:xfrm>
            <a:off x="365125" y="2819400"/>
            <a:ext cx="320675" cy="263149"/>
          </a:xfrm>
        </p:spPr>
        <p:txBody>
          <a:bodyPr/>
          <a:lstStyle/>
          <a:p>
            <a:pPr lvl="1"/>
            <a:r>
              <a:rPr lang="en-US" dirty="0"/>
              <a:t> </a:t>
            </a:r>
            <a:endParaRPr lang="en-IN" dirty="0"/>
          </a:p>
        </p:txBody>
      </p:sp>
      <p:pic>
        <p:nvPicPr>
          <p:cNvPr id="3075" name="Content Placeholder 3" descr="left parenthesis A right parenthesis comma left parenthesis a right parenthesis comma left parenthesis 0 right parenthesis comma left parenthesis asterisk right parenthesis comma left parenthesis plus right parenthesis comma left parenthesis dollar sign right parenthesis comma left parenthesis Ampersand right parenthesis"/>
          <p:cNvPicPr>
            <a:picLocks noGrp="1" noChangeAspect="1" noChangeArrowheads="1"/>
          </p:cNvPicPr>
          <p:nvPr>
            <p:ph idx="12"/>
          </p:nvPr>
        </p:nvPicPr>
        <p:blipFill>
          <a:blip r:embed="rId2" cstate="print">
            <a:extLst>
              <a:ext uri="{28A0092B-C50C-407E-A947-70E740481C1C}">
                <a14:useLocalDpi xmlns:a14="http://schemas.microsoft.com/office/drawing/2010/main" val="0"/>
              </a:ext>
            </a:extLst>
          </a:blip>
          <a:srcRect/>
          <a:stretch>
            <a:fillRect/>
          </a:stretch>
        </p:blipFill>
        <p:spPr bwMode="auto">
          <a:xfrm>
            <a:off x="825622" y="2819400"/>
            <a:ext cx="3544673"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3174057"/>
            <a:ext cx="8415338" cy="635943"/>
          </a:xfrm>
        </p:spPr>
        <p:txBody>
          <a:bodyPr/>
          <a:lstStyle/>
          <a:p>
            <a:r>
              <a:rPr lang="en-US" altLang="en-US" dirty="0"/>
              <a:t>A blank space is a character</a:t>
            </a:r>
          </a:p>
          <a:p>
            <a:pPr lvl="1"/>
            <a:r>
              <a:rPr lang="en-US" altLang="en-US" dirty="0"/>
              <a:t>Written </a:t>
            </a:r>
            <a:r>
              <a:rPr lang="en-US" altLang="en-US" b="1" dirty="0">
                <a:latin typeface="Courier New" panose="02070309020205020404" pitchFamily="49" charset="0"/>
                <a:cs typeface="Courier New" panose="02070309020205020404" pitchFamily="49" charset="0"/>
              </a:rPr>
              <a:t>' '</a:t>
            </a:r>
            <a:r>
              <a:rPr lang="en-US" altLang="en-US" dirty="0"/>
              <a:t>, with a space left between the single quotes</a:t>
            </a:r>
          </a:p>
        </p:txBody>
      </p:sp>
    </p:spTree>
    <p:extLst>
      <p:ext uri="{BB962C8B-B14F-4D97-AF65-F5344CB8AC3E}">
        <p14:creationId xmlns:p14="http://schemas.microsoft.com/office/powerpoint/2010/main" val="62270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char</a:t>
            </a:r>
            <a:r>
              <a:rPr lang="en-US" altLang="en-US" dirty="0">
                <a:latin typeface="+mn-lt"/>
              </a:rPr>
              <a:t> </a:t>
            </a:r>
            <a:r>
              <a:rPr lang="en-US" altLang="en-US" dirty="0">
                <a:latin typeface="Calibri (Body)"/>
              </a:rPr>
              <a:t>Data Type (2 of 2)</a:t>
            </a:r>
          </a:p>
        </p:txBody>
      </p:sp>
      <p:sp>
        <p:nvSpPr>
          <p:cNvPr id="26627" name="Rectangle 3"/>
          <p:cNvSpPr>
            <a:spLocks noGrp="1" noChangeArrowheads="1"/>
          </p:cNvSpPr>
          <p:nvPr>
            <p:ph idx="1"/>
          </p:nvPr>
        </p:nvSpPr>
        <p:spPr>
          <a:xfrm>
            <a:off x="365125" y="1538818"/>
            <a:ext cx="8415338" cy="1865126"/>
          </a:xfrm>
        </p:spPr>
        <p:txBody>
          <a:bodyPr/>
          <a:lstStyle/>
          <a:p>
            <a:r>
              <a:rPr lang="en-US" altLang="en-US" dirty="0"/>
              <a:t>Different character data sets exist</a:t>
            </a:r>
          </a:p>
          <a:p>
            <a:r>
              <a:rPr lang="en-US" altLang="en-US" dirty="0"/>
              <a:t>ASCII: American Standard Code for Information Interchange</a:t>
            </a:r>
          </a:p>
          <a:p>
            <a:pPr lvl="1"/>
            <a:r>
              <a:rPr lang="en-US" altLang="en-US" dirty="0"/>
              <a:t>Each of 128 values in ASCII code set represents a different character</a:t>
            </a:r>
          </a:p>
          <a:p>
            <a:pPr lvl="1"/>
            <a:r>
              <a:rPr lang="en-US" altLang="en-US" dirty="0"/>
              <a:t>Characters have a predefined ordering based on the ASCII numeric value</a:t>
            </a:r>
          </a:p>
          <a:p>
            <a:r>
              <a:rPr lang="en-US" altLang="en-US" u="sng" dirty="0"/>
              <a:t>Collating sequence</a:t>
            </a:r>
            <a:r>
              <a:rPr lang="en-US" altLang="en-US" dirty="0"/>
              <a:t>: ordering of characters based on the character set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Floating-Point Data Types (1 of 3)</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dirty="0"/>
              <a:t>C++ uses scientific notation to represent real numbers (floating-point notation)</a:t>
            </a:r>
            <a:endParaRPr lang="en-IN" dirty="0"/>
          </a:p>
        </p:txBody>
      </p:sp>
      <p:sp>
        <p:nvSpPr>
          <p:cNvPr id="5" name="Content Placeholder 4"/>
          <p:cNvSpPr>
            <a:spLocks noGrp="1"/>
          </p:cNvSpPr>
          <p:nvPr>
            <p:ph idx="11"/>
          </p:nvPr>
        </p:nvSpPr>
        <p:spPr>
          <a:xfrm>
            <a:off x="365125" y="2286001"/>
            <a:ext cx="8415338" cy="204671"/>
          </a:xfrm>
        </p:spPr>
        <p:txBody>
          <a:bodyPr/>
          <a:lstStyle/>
          <a:p>
            <a:pPr marL="0" indent="0">
              <a:buNone/>
            </a:pPr>
            <a:r>
              <a:rPr lang="en-US" sz="1400" b="1" dirty="0"/>
              <a:t>TABLE 2-3 </a:t>
            </a:r>
            <a:r>
              <a:rPr lang="en-US" sz="1400" dirty="0"/>
              <a:t>Examples of Decimal Numbers in Scientific and C11 Floating-Point Notations</a:t>
            </a:r>
            <a:endParaRPr lang="en-IN" sz="1400" dirty="0"/>
          </a:p>
        </p:txBody>
      </p:sp>
      <p:pic>
        <p:nvPicPr>
          <p:cNvPr id="4100" name="Content Placeholder5" descr="A Table has 5 rows and 3 columns. The columns have the following headings from left to right. Decimal Number , scientific Notation, C Plus plus Floating-Point Notation. The row entries are as follows. Row 1. Decimal Number , 75.924. scientific Notation, 7.5924 asterisk 10 superscript 1. C Plus plus Floating-Point Notation, 7.592400E1. Row 2. Decimal Number , 0.18. scientific Notation, 1.8 asterisk 10 superscript negative 1. C Plus plus Floating-Point Notation, 1.800000E-1. Row 3. Decimal Number , 0.0000453. scientific Notation, 4.53 asterisk 10 superscript negative 5 . C Plus plus Floating-Point Notation, 4.530000E-5. Row 4. Decimal Number , negative 1.482. scientific Notation, negative 1.482 asterisk 10 superscript 0 . C Plus plus Floating-Point Notation, negative 1.482000E0. Row 5. Decimal Number , 7800.0. scientific Notation, 7.8 asterisk 10 superscript 3. C Plus plus Floating-Point Notation, 7.800000E3.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7504768" cy="225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19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55FFB7-3C93-4BDF-A1D0-F7823CF38CD6}"/>
              </a:ext>
            </a:extLst>
          </p:cNvPr>
          <p:cNvSpPr>
            <a:spLocks noGrp="1"/>
          </p:cNvSpPr>
          <p:nvPr>
            <p:ph type="title"/>
          </p:nvPr>
        </p:nvSpPr>
        <p:spPr/>
        <p:txBody>
          <a:bodyPr/>
          <a:lstStyle/>
          <a:p>
            <a:r>
              <a:rPr lang="en-US" altLang="en-US" dirty="0">
                <a:latin typeface="Calibri (Body)"/>
              </a:rPr>
              <a:t>Floating-Point Data Types (2 of 3)</a:t>
            </a:r>
            <a:endParaRPr lang="en-US" dirty="0"/>
          </a:p>
        </p:txBody>
      </p:sp>
      <p:sp>
        <p:nvSpPr>
          <p:cNvPr id="2" name="Content Placeholder 1">
            <a:extLst>
              <a:ext uri="{FF2B5EF4-FFF2-40B4-BE49-F238E27FC236}">
                <a16:creationId xmlns:a16="http://schemas.microsoft.com/office/drawing/2014/main" id="{0280EF0D-082F-4D2F-833B-0969AB04E533}"/>
              </a:ext>
            </a:extLst>
          </p:cNvPr>
          <p:cNvSpPr>
            <a:spLocks noGrp="1"/>
          </p:cNvSpPr>
          <p:nvPr>
            <p:ph idx="1"/>
          </p:nvPr>
        </p:nvSpPr>
        <p:spPr>
          <a:xfrm>
            <a:off x="365125" y="1538819"/>
            <a:ext cx="8415338" cy="296235"/>
          </a:xfrm>
        </p:spPr>
        <p:txBody>
          <a:bodyPr/>
          <a:lstStyle/>
          <a:p>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000000">
                    <a:lumMod val="75000"/>
                    <a:lumOff val="25000"/>
                  </a:srgbClr>
                </a:solidFill>
              </a:rPr>
              <a:t>: represents any real number</a:t>
            </a:r>
            <a:endParaRPr lang="en-US" dirty="0"/>
          </a:p>
        </p:txBody>
      </p:sp>
      <p:sp>
        <p:nvSpPr>
          <p:cNvPr id="5" name="Content Placeholder 4">
            <a:extLst>
              <a:ext uri="{FF2B5EF4-FFF2-40B4-BE49-F238E27FC236}">
                <a16:creationId xmlns:a16="http://schemas.microsoft.com/office/drawing/2014/main" id="{93126D31-132D-43DD-91F2-B6DBE2D9DF0A}"/>
              </a:ext>
            </a:extLst>
          </p:cNvPr>
          <p:cNvSpPr>
            <a:spLocks noGrp="1"/>
          </p:cNvSpPr>
          <p:nvPr>
            <p:ph idx="11"/>
          </p:nvPr>
        </p:nvSpPr>
        <p:spPr>
          <a:xfrm>
            <a:off x="365125" y="1993612"/>
            <a:ext cx="1158875" cy="263149"/>
          </a:xfrm>
        </p:spPr>
        <p:txBody>
          <a:bodyPr/>
          <a:lstStyle/>
          <a:p>
            <a:pPr lvl="1"/>
            <a:r>
              <a:rPr lang="en-US" altLang="en-US" dirty="0">
                <a:solidFill>
                  <a:srgbClr val="000000">
                    <a:lumMod val="75000"/>
                    <a:lumOff val="25000"/>
                  </a:srgbClr>
                </a:solidFill>
              </a:rPr>
              <a:t>Range:</a:t>
            </a:r>
            <a:endParaRPr lang="en-US" dirty="0"/>
          </a:p>
        </p:txBody>
      </p:sp>
      <p:pic>
        <p:nvPicPr>
          <p:cNvPr id="16" name="Content Placeholder 15" descr="negative 3.4 asterisk 10 superscript 38 to 3.4 asterisk 10 superscript 38 left parenthesis four bytes right parenthesis ">
            <a:extLst>
              <a:ext uri="{FF2B5EF4-FFF2-40B4-BE49-F238E27FC236}">
                <a16:creationId xmlns:a16="http://schemas.microsoft.com/office/drawing/2014/main" id="{B53EC24E-4598-42C1-BD72-E46039933A37}"/>
              </a:ext>
            </a:extLst>
          </p:cNvPr>
          <p:cNvPicPr>
            <a:picLocks noGrp="1" noChangeAspect="1"/>
          </p:cNvPicPr>
          <p:nvPr>
            <p:ph idx="12"/>
          </p:nvPr>
        </p:nvPicPr>
        <p:blipFill rotWithShape="1">
          <a:blip r:embed="rId2"/>
          <a:srcRect l="5240" b="21776"/>
          <a:stretch/>
        </p:blipFill>
        <p:spPr>
          <a:xfrm>
            <a:off x="1550895" y="1941404"/>
            <a:ext cx="4001055" cy="349078"/>
          </a:xfrm>
        </p:spPr>
      </p:pic>
      <p:sp>
        <p:nvSpPr>
          <p:cNvPr id="7" name="Content Placeholder 6">
            <a:extLst>
              <a:ext uri="{FF2B5EF4-FFF2-40B4-BE49-F238E27FC236}">
                <a16:creationId xmlns:a16="http://schemas.microsoft.com/office/drawing/2014/main" id="{A4BB0EDE-E33E-47C3-B286-ABBE03DF3156}"/>
              </a:ext>
            </a:extLst>
          </p:cNvPr>
          <p:cNvSpPr>
            <a:spLocks noGrp="1"/>
          </p:cNvSpPr>
          <p:nvPr>
            <p:ph idx="13"/>
          </p:nvPr>
        </p:nvSpPr>
        <p:spPr>
          <a:xfrm>
            <a:off x="365125" y="2393576"/>
            <a:ext cx="8415338" cy="304799"/>
          </a:xfrm>
        </p:spPr>
        <p:txBody>
          <a:bodyPr/>
          <a:lstStyle/>
          <a:p>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solidFill>
                  <a:srgbClr val="000000">
                    <a:lumMod val="75000"/>
                    <a:lumOff val="25000"/>
                  </a:srgbClr>
                </a:solidFill>
              </a:rPr>
              <a:t>: represents any real number</a:t>
            </a:r>
            <a:endParaRPr lang="en-US" dirty="0"/>
          </a:p>
        </p:txBody>
      </p:sp>
      <p:sp>
        <p:nvSpPr>
          <p:cNvPr id="9" name="Content Placeholder 8">
            <a:extLst>
              <a:ext uri="{FF2B5EF4-FFF2-40B4-BE49-F238E27FC236}">
                <a16:creationId xmlns:a16="http://schemas.microsoft.com/office/drawing/2014/main" id="{1E83E434-206D-403E-B9BB-31E060F9B134}"/>
              </a:ext>
            </a:extLst>
          </p:cNvPr>
          <p:cNvSpPr>
            <a:spLocks noGrp="1"/>
          </p:cNvSpPr>
          <p:nvPr>
            <p:ph idx="15"/>
          </p:nvPr>
        </p:nvSpPr>
        <p:spPr>
          <a:xfrm>
            <a:off x="365125" y="2861051"/>
            <a:ext cx="1185770" cy="263149"/>
          </a:xfrm>
        </p:spPr>
        <p:txBody>
          <a:bodyPr/>
          <a:lstStyle/>
          <a:p>
            <a:pPr lvl="1"/>
            <a:r>
              <a:rPr lang="en-US" altLang="en-US" dirty="0">
                <a:solidFill>
                  <a:srgbClr val="000000">
                    <a:lumMod val="75000"/>
                    <a:lumOff val="25000"/>
                  </a:srgbClr>
                </a:solidFill>
              </a:rPr>
              <a:t>Range:</a:t>
            </a:r>
            <a:endParaRPr lang="en-US" dirty="0"/>
          </a:p>
        </p:txBody>
      </p:sp>
      <p:pic>
        <p:nvPicPr>
          <p:cNvPr id="18" name="Content Placeholder 17" descr="negative 1.7 asterisk 10 superscript 308 to 1.7 asterisk 10 superscript 308 left parenthesis eight bytes right parenthesis ">
            <a:extLst>
              <a:ext uri="{FF2B5EF4-FFF2-40B4-BE49-F238E27FC236}">
                <a16:creationId xmlns:a16="http://schemas.microsoft.com/office/drawing/2014/main" id="{002C1563-6D43-4387-8B2F-6D44EB88F546}"/>
              </a:ext>
            </a:extLst>
          </p:cNvPr>
          <p:cNvPicPr>
            <a:picLocks noGrp="1" noChangeAspect="1"/>
          </p:cNvPicPr>
          <p:nvPr>
            <p:ph idx="14"/>
          </p:nvPr>
        </p:nvPicPr>
        <p:blipFill rotWithShape="1">
          <a:blip r:embed="rId3"/>
          <a:srcRect l="4974"/>
          <a:stretch/>
        </p:blipFill>
        <p:spPr>
          <a:xfrm>
            <a:off x="1575270" y="2787391"/>
            <a:ext cx="3855100" cy="405689"/>
          </a:xfrm>
        </p:spPr>
      </p:pic>
      <p:sp>
        <p:nvSpPr>
          <p:cNvPr id="10" name="Content Placeholder 9">
            <a:extLst>
              <a:ext uri="{FF2B5EF4-FFF2-40B4-BE49-F238E27FC236}">
                <a16:creationId xmlns:a16="http://schemas.microsoft.com/office/drawing/2014/main" id="{63C55F9B-C46F-40CB-B379-F2EDA68AB44E}"/>
              </a:ext>
            </a:extLst>
          </p:cNvPr>
          <p:cNvSpPr>
            <a:spLocks noGrp="1"/>
          </p:cNvSpPr>
          <p:nvPr>
            <p:ph idx="16"/>
          </p:nvPr>
        </p:nvSpPr>
        <p:spPr>
          <a:xfrm>
            <a:off x="365125" y="3200400"/>
            <a:ext cx="8415338" cy="292388"/>
          </a:xfrm>
        </p:spPr>
        <p:txBody>
          <a:bodyPr/>
          <a:lstStyle/>
          <a:p>
            <a:r>
              <a:rPr lang="en-US" altLang="en-US" dirty="0">
                <a:solidFill>
                  <a:srgbClr val="000000">
                    <a:lumMod val="75000"/>
                    <a:lumOff val="25000"/>
                  </a:srgbClr>
                </a:solidFill>
              </a:rPr>
              <a:t>Minimum and maximum values of data types are system dependent</a:t>
            </a:r>
          </a:p>
        </p:txBody>
      </p:sp>
    </p:spTree>
    <p:extLst>
      <p:ext uri="{BB962C8B-B14F-4D97-AF65-F5344CB8AC3E}">
        <p14:creationId xmlns:p14="http://schemas.microsoft.com/office/powerpoint/2010/main" val="59403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dirty="0">
                <a:latin typeface="Calibri (Body)"/>
              </a:rPr>
              <a:t>Floating-Point Data Types (3 of 3)</a:t>
            </a:r>
          </a:p>
        </p:txBody>
      </p:sp>
      <p:sp>
        <p:nvSpPr>
          <p:cNvPr id="29699" name="Rectangle 5"/>
          <p:cNvSpPr>
            <a:spLocks noGrp="1" noChangeArrowheads="1"/>
          </p:cNvSpPr>
          <p:nvPr>
            <p:ph idx="1"/>
          </p:nvPr>
        </p:nvSpPr>
        <p:spPr>
          <a:xfrm>
            <a:off x="365125" y="1538818"/>
            <a:ext cx="8415338" cy="1868588"/>
          </a:xfrm>
        </p:spPr>
        <p:txBody>
          <a:bodyPr/>
          <a:lstStyle/>
          <a:p>
            <a:r>
              <a:rPr lang="en-US" altLang="en-US" dirty="0"/>
              <a:t>Maximum number of significant digits (decimal places) for </a:t>
            </a:r>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055C91"/>
                </a:solidFill>
              </a:rPr>
              <a:t> </a:t>
            </a:r>
            <a:r>
              <a:rPr lang="en-US" altLang="en-US" dirty="0"/>
              <a:t>values: 6 or 7 </a:t>
            </a:r>
          </a:p>
          <a:p>
            <a:r>
              <a:rPr lang="en-US" altLang="en-US" dirty="0"/>
              <a:t>Maximum number of significant digits for </a:t>
            </a: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t>: 15</a:t>
            </a:r>
          </a:p>
          <a:p>
            <a:r>
              <a:rPr lang="en-US" altLang="en-US" u="sng" dirty="0"/>
              <a:t>Precision</a:t>
            </a:r>
            <a:r>
              <a:rPr lang="en-US" altLang="en-US" dirty="0"/>
              <a:t>: maximum number of significant digits</a:t>
            </a:r>
          </a:p>
          <a:p>
            <a:pPr lvl="1"/>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638DAD"/>
                </a:solidFill>
              </a:rPr>
              <a:t> </a:t>
            </a:r>
            <a:r>
              <a:rPr lang="en-US" altLang="en-US" dirty="0"/>
              <a:t>values are called </a:t>
            </a:r>
            <a:r>
              <a:rPr lang="en-US" altLang="en-US" u="sng" dirty="0"/>
              <a:t>single precision</a:t>
            </a:r>
          </a:p>
          <a:p>
            <a:pPr lvl="1"/>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solidFill>
                  <a:srgbClr val="055C91"/>
                </a:solidFill>
              </a:rPr>
              <a:t> </a:t>
            </a:r>
            <a:r>
              <a:rPr lang="en-US" altLang="en-US" dirty="0"/>
              <a:t>values are called </a:t>
            </a:r>
            <a:r>
              <a:rPr lang="en-US" altLang="en-US" u="sng" dirty="0"/>
              <a:t>double precision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Data Types, Variables, and Assignment Statements</a:t>
            </a:r>
            <a:endParaRPr lang="en-IN" dirty="0"/>
          </a:p>
        </p:txBody>
      </p:sp>
      <p:sp>
        <p:nvSpPr>
          <p:cNvPr id="2" name="Content Placeholder 1"/>
          <p:cNvSpPr>
            <a:spLocks noGrp="1"/>
          </p:cNvSpPr>
          <p:nvPr>
            <p:ph idx="1"/>
          </p:nvPr>
        </p:nvSpPr>
        <p:spPr>
          <a:xfrm>
            <a:off x="365125" y="1538819"/>
            <a:ext cx="8415338" cy="1525033"/>
          </a:xfrm>
        </p:spPr>
        <p:txBody>
          <a:bodyPr/>
          <a:lstStyle/>
          <a:p>
            <a:r>
              <a:rPr lang="en-US" dirty="0"/>
              <a:t>To declare a variable, must specify its data type</a:t>
            </a:r>
          </a:p>
          <a:p>
            <a:r>
              <a:rPr lang="en-US" dirty="0"/>
              <a:t>Syntax rule to declare a variable is:</a:t>
            </a:r>
          </a:p>
          <a:p>
            <a:pPr lvl="1"/>
            <a:r>
              <a:rPr lang="en-US" b="1" dirty="0" err="1">
                <a:solidFill>
                  <a:schemeClr val="tx1"/>
                </a:solidFill>
                <a:latin typeface="Courier New" panose="02070309020205020404" pitchFamily="49" charset="0"/>
                <a:cs typeface="Courier New" panose="02070309020205020404" pitchFamily="49" charset="0"/>
              </a:rPr>
              <a:t>dataType</a:t>
            </a:r>
            <a:r>
              <a:rPr lang="en-US" b="1" dirty="0">
                <a:solidFill>
                  <a:schemeClr val="tx1"/>
                </a:solidFill>
                <a:latin typeface="Courier New" panose="02070309020205020404" pitchFamily="49" charset="0"/>
                <a:cs typeface="Courier New" panose="02070309020205020404" pitchFamily="49" charset="0"/>
              </a:rPr>
              <a:t> identifier;</a:t>
            </a:r>
          </a:p>
          <a:p>
            <a:r>
              <a:rPr lang="en-US" dirty="0"/>
              <a:t>Examples include:</a:t>
            </a:r>
          </a:p>
        </p:txBody>
      </p:sp>
      <p:sp>
        <p:nvSpPr>
          <p:cNvPr id="5" name="Content Placeholder 4"/>
          <p:cNvSpPr>
            <a:spLocks noGrp="1"/>
          </p:cNvSpPr>
          <p:nvPr>
            <p:ph idx="11"/>
          </p:nvPr>
        </p:nvSpPr>
        <p:spPr>
          <a:xfrm>
            <a:off x="365125" y="3200400"/>
            <a:ext cx="8415338" cy="923330"/>
          </a:xfrm>
        </p:spPr>
        <p:txBody>
          <a:bodyPr/>
          <a:lstStyle/>
          <a:p>
            <a:pPr marL="400050" indent="0">
              <a:lnSpc>
                <a:spcPct val="100000"/>
              </a:lnSpc>
              <a:spcBef>
                <a:spcPts val="0"/>
              </a:spcBef>
              <a:buNone/>
            </a:pPr>
            <a:r>
              <a:rPr lang="en-US" b="1" dirty="0" err="1">
                <a:solidFill>
                  <a:srgbClr val="055C91"/>
                </a:solidFill>
                <a:latin typeface="Courier New" panose="02070309020205020404" pitchFamily="49" charset="0"/>
                <a:cs typeface="Courier New" panose="02070309020205020404" pitchFamily="49" charset="0"/>
              </a:rPr>
              <a:t>int</a:t>
            </a:r>
            <a:r>
              <a:rPr lang="en-US" b="1" dirty="0">
                <a:solidFill>
                  <a:schemeClr val="tx1"/>
                </a:solidFill>
                <a:latin typeface="Courier New" panose="02070309020205020404" pitchFamily="49" charset="0"/>
                <a:cs typeface="Courier New" panose="02070309020205020404" pitchFamily="49" charset="0"/>
              </a:rPr>
              <a:t> counter;</a:t>
            </a:r>
          </a:p>
          <a:p>
            <a:pPr marL="400050" indent="0">
              <a:lnSpc>
                <a:spcPct val="100000"/>
              </a:lnSpc>
              <a:spcBef>
                <a:spcPts val="0"/>
              </a:spcBef>
              <a:buNone/>
            </a:pPr>
            <a:r>
              <a:rPr lang="en-US" b="1" dirty="0">
                <a:solidFill>
                  <a:srgbClr val="055C91"/>
                </a:solidFill>
                <a:latin typeface="Courier New" panose="02070309020205020404" pitchFamily="49" charset="0"/>
                <a:cs typeface="Courier New" panose="02070309020205020404" pitchFamily="49" charset="0"/>
              </a:rPr>
              <a:t>double</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interestRate</a:t>
            </a:r>
            <a:r>
              <a:rPr lang="en-US" b="1" dirty="0">
                <a:solidFill>
                  <a:schemeClr val="tx1"/>
                </a:solidFill>
                <a:latin typeface="Courier New" panose="02070309020205020404" pitchFamily="49" charset="0"/>
                <a:cs typeface="Courier New" panose="02070309020205020404" pitchFamily="49" charset="0"/>
              </a:rPr>
              <a:t>;</a:t>
            </a:r>
          </a:p>
          <a:p>
            <a:pPr marL="400050" indent="0">
              <a:lnSpc>
                <a:spcPct val="100000"/>
              </a:lnSpc>
              <a:spcBef>
                <a:spcPts val="0"/>
              </a:spcBef>
              <a:buNone/>
            </a:pPr>
            <a:r>
              <a:rPr lang="en-US" b="1" dirty="0">
                <a:solidFill>
                  <a:srgbClr val="055C91"/>
                </a:solidFill>
                <a:latin typeface="Courier New" panose="02070309020205020404" pitchFamily="49" charset="0"/>
                <a:cs typeface="Courier New" panose="02070309020205020404" pitchFamily="49" charset="0"/>
              </a:rPr>
              <a:t>char</a:t>
            </a:r>
            <a:r>
              <a:rPr lang="en-US" b="1" dirty="0">
                <a:solidFill>
                  <a:schemeClr val="tx1"/>
                </a:solidFill>
                <a:latin typeface="Courier New" panose="02070309020205020404" pitchFamily="49" charset="0"/>
                <a:cs typeface="Courier New" panose="02070309020205020404" pitchFamily="49" charset="0"/>
              </a:rPr>
              <a:t> grade;</a:t>
            </a:r>
          </a:p>
        </p:txBody>
      </p:sp>
      <p:sp>
        <p:nvSpPr>
          <p:cNvPr id="6" name="Content Placeholder 5"/>
          <p:cNvSpPr>
            <a:spLocks noGrp="1"/>
          </p:cNvSpPr>
          <p:nvPr>
            <p:ph idx="12"/>
          </p:nvPr>
        </p:nvSpPr>
        <p:spPr>
          <a:xfrm>
            <a:off x="365125" y="4267200"/>
            <a:ext cx="8415338" cy="635943"/>
          </a:xfrm>
        </p:spPr>
        <p:txBody>
          <a:bodyPr/>
          <a:lstStyle/>
          <a:p>
            <a:r>
              <a:rPr lang="en-US" u="sng" dirty="0"/>
              <a:t>Assignment statement</a:t>
            </a:r>
            <a:r>
              <a:rPr lang="en-US" dirty="0"/>
              <a:t> has the form</a:t>
            </a:r>
            <a:r>
              <a:rPr lang="en-US" dirty="0">
                <a:solidFill>
                  <a:schemeClr val="tx1"/>
                </a:solidFill>
              </a:rPr>
              <a:t>: </a:t>
            </a:r>
            <a:r>
              <a:rPr lang="en-US" b="1" dirty="0">
                <a:solidFill>
                  <a:schemeClr val="tx1"/>
                </a:solidFill>
                <a:latin typeface="Courier New" panose="02070309020205020404" pitchFamily="49" charset="0"/>
                <a:cs typeface="Courier New" panose="02070309020205020404" pitchFamily="49" charset="0"/>
              </a:rPr>
              <a:t>variable = expression</a:t>
            </a:r>
          </a:p>
          <a:p>
            <a:pPr lvl="1"/>
            <a:r>
              <a:rPr lang="en-US" dirty="0">
                <a:solidFill>
                  <a:schemeClr val="tx1"/>
                </a:solidFill>
              </a:rPr>
              <a:t>Example: </a:t>
            </a:r>
            <a:r>
              <a:rPr lang="en-US" b="1" dirty="0" err="1">
                <a:solidFill>
                  <a:schemeClr val="tx1"/>
                </a:solidFill>
                <a:latin typeface="Courier New" panose="02070309020205020404" pitchFamily="49" charset="0"/>
                <a:cs typeface="Courier New" panose="02070309020205020404" pitchFamily="49" charset="0"/>
              </a:rPr>
              <a:t>interestRate</a:t>
            </a:r>
            <a:r>
              <a:rPr lang="en-US" b="1" dirty="0">
                <a:solidFill>
                  <a:schemeClr val="tx1"/>
                </a:solidFill>
                <a:latin typeface="Courier New" panose="02070309020205020404" pitchFamily="49" charset="0"/>
                <a:cs typeface="Courier New" panose="02070309020205020404" pitchFamily="49" charset="0"/>
              </a:rPr>
              <a:t> = 0.05;</a:t>
            </a:r>
          </a:p>
        </p:txBody>
      </p:sp>
    </p:spTree>
    <p:extLst>
      <p:ext uri="{BB962C8B-B14F-4D97-AF65-F5344CB8AC3E}">
        <p14:creationId xmlns:p14="http://schemas.microsoft.com/office/powerpoint/2010/main" val="111055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latin typeface="Calibri (Body)"/>
              </a:rPr>
              <a:t>Objectives (2 of 3)</a:t>
            </a:r>
          </a:p>
        </p:txBody>
      </p:sp>
      <p:sp>
        <p:nvSpPr>
          <p:cNvPr id="5123" name="Content Placeholder 2"/>
          <p:cNvSpPr>
            <a:spLocks noGrp="1"/>
          </p:cNvSpPr>
          <p:nvPr>
            <p:ph idx="1"/>
          </p:nvPr>
        </p:nvSpPr>
        <p:spPr>
          <a:xfrm>
            <a:off x="365125" y="1538818"/>
            <a:ext cx="8415338" cy="1623521"/>
          </a:xfrm>
        </p:spPr>
        <p:txBody>
          <a:bodyPr/>
          <a:lstStyle/>
          <a:p>
            <a:pPr lvl="1"/>
            <a:r>
              <a:rPr lang="en-US" altLang="en-US" dirty="0"/>
              <a:t>Learn about variable declaration</a:t>
            </a:r>
          </a:p>
          <a:p>
            <a:pPr lvl="1"/>
            <a:r>
              <a:rPr lang="en-US" altLang="en-US" dirty="0"/>
              <a:t>Discover how to input data into memory using input statements</a:t>
            </a:r>
          </a:p>
          <a:p>
            <a:pPr lvl="1"/>
            <a:r>
              <a:rPr lang="en-US" altLang="en-US" dirty="0"/>
              <a:t>Become familiar with the use of increment and decrement operators</a:t>
            </a:r>
          </a:p>
          <a:p>
            <a:pPr lvl="1"/>
            <a:r>
              <a:rPr lang="en-US" altLang="en-US" dirty="0"/>
              <a:t>Examine ways to output results using output statements</a:t>
            </a:r>
          </a:p>
          <a:p>
            <a:pPr lvl="1"/>
            <a:r>
              <a:rPr lang="en-US" altLang="en-US" dirty="0"/>
              <a:t>Learn how to use preprocessor directives and why they are necessary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66605"/>
            <a:ext cx="8026400" cy="575542"/>
          </a:xfrm>
        </p:spPr>
        <p:txBody>
          <a:bodyPr/>
          <a:lstStyle/>
          <a:p>
            <a:r>
              <a:rPr lang="en-US" altLang="en-US" dirty="0">
                <a:latin typeface="Calibri (Body)"/>
              </a:rPr>
              <a:t>Arithmetic Operators, Operator Precedence, and Expressions (1 of 2)</a:t>
            </a:r>
            <a:endParaRPr lang="en-IN" dirty="0"/>
          </a:p>
        </p:txBody>
      </p:sp>
      <p:sp>
        <p:nvSpPr>
          <p:cNvPr id="2" name="Content Placeholder 1"/>
          <p:cNvSpPr>
            <a:spLocks noGrp="1"/>
          </p:cNvSpPr>
          <p:nvPr>
            <p:ph idx="1"/>
          </p:nvPr>
        </p:nvSpPr>
        <p:spPr>
          <a:xfrm>
            <a:off x="365125" y="1538819"/>
            <a:ext cx="8415338" cy="292388"/>
          </a:xfrm>
        </p:spPr>
        <p:txBody>
          <a:bodyPr/>
          <a:lstStyle/>
          <a:p>
            <a:pPr lvl="0"/>
            <a:r>
              <a:rPr lang="en-US" altLang="en-US" dirty="0">
                <a:solidFill>
                  <a:srgbClr val="000000">
                    <a:lumMod val="75000"/>
                    <a:lumOff val="25000"/>
                  </a:srgbClr>
                </a:solidFill>
              </a:rPr>
              <a:t>C++ </a:t>
            </a:r>
            <a:r>
              <a:rPr lang="en-US" altLang="en-US" u="sng" dirty="0">
                <a:solidFill>
                  <a:srgbClr val="000000">
                    <a:lumMod val="75000"/>
                    <a:lumOff val="25000"/>
                  </a:srgbClr>
                </a:solidFill>
              </a:rPr>
              <a:t>arithmetic operators</a:t>
            </a:r>
            <a:r>
              <a:rPr lang="en-US" altLang="en-US" dirty="0">
                <a:solidFill>
                  <a:srgbClr val="000000">
                    <a:lumMod val="75000"/>
                    <a:lumOff val="25000"/>
                  </a:srgbClr>
                </a:solidFill>
              </a:rPr>
              <a:t> include:</a:t>
            </a:r>
          </a:p>
        </p:txBody>
      </p:sp>
      <p:sp>
        <p:nvSpPr>
          <p:cNvPr id="5" name="Content Placeholder 4"/>
          <p:cNvSpPr>
            <a:spLocks noGrp="1"/>
          </p:cNvSpPr>
          <p:nvPr>
            <p:ph idx="11"/>
          </p:nvPr>
        </p:nvSpPr>
        <p:spPr>
          <a:xfrm>
            <a:off x="365125" y="1905000"/>
            <a:ext cx="8415338" cy="1626984"/>
          </a:xfrm>
        </p:spPr>
        <p:txBody>
          <a:bodyPr/>
          <a:lstStyle/>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addition</a:t>
            </a:r>
          </a:p>
          <a:p>
            <a:pPr lvl="1" indent="0">
              <a:buClr>
                <a:srgbClr val="0D3857"/>
              </a:buClr>
              <a:buNone/>
            </a:pPr>
            <a:r>
              <a:rPr 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subtraction</a:t>
            </a:r>
            <a:r>
              <a:rPr lang="en-US" altLang="en-US" dirty="0">
                <a:solidFill>
                  <a:srgbClr val="000000">
                    <a:lumMod val="75000"/>
                    <a:lumOff val="25000"/>
                  </a:srgbClr>
                </a:solidFill>
              </a:rPr>
              <a:t> (or </a:t>
            </a:r>
            <a:r>
              <a:rPr lang="en-US" altLang="en-US" u="sng" dirty="0">
                <a:solidFill>
                  <a:srgbClr val="000000">
                    <a:lumMod val="75000"/>
                    <a:lumOff val="25000"/>
                  </a:srgbClr>
                </a:solidFill>
              </a:rPr>
              <a:t>negation</a:t>
            </a:r>
            <a:r>
              <a:rPr lang="en-US" altLang="en-US" dirty="0">
                <a:solidFill>
                  <a:srgbClr val="000000">
                    <a:lumMod val="75000"/>
                    <a:lumOff val="25000"/>
                  </a:srgbClr>
                </a:solidFill>
              </a:rPr>
              <a:t>)</a:t>
            </a:r>
            <a:endParaRPr lang="en-US" altLang="en-US" u="sng" dirty="0">
              <a:solidFill>
                <a:srgbClr val="000000">
                  <a:lumMod val="75000"/>
                  <a:lumOff val="25000"/>
                </a:srgbClr>
              </a:solidFill>
            </a:endParaRP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multiplication</a:t>
            </a: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division</a:t>
            </a: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mod</a:t>
            </a:r>
            <a:r>
              <a:rPr lang="en-US" altLang="en-US" dirty="0">
                <a:solidFill>
                  <a:srgbClr val="000000">
                    <a:lumMod val="75000"/>
                    <a:lumOff val="25000"/>
                  </a:srgbClr>
                </a:solidFill>
              </a:rPr>
              <a:t> (</a:t>
            </a:r>
            <a:r>
              <a:rPr lang="en-US" altLang="en-US" u="sng" dirty="0">
                <a:solidFill>
                  <a:srgbClr val="000000">
                    <a:lumMod val="75000"/>
                    <a:lumOff val="25000"/>
                  </a:srgbClr>
                </a:solidFill>
              </a:rPr>
              <a:t>modulus</a:t>
            </a:r>
            <a:r>
              <a:rPr lang="en-US" altLang="en-US" dirty="0">
                <a:solidFill>
                  <a:srgbClr val="000000">
                    <a:lumMod val="75000"/>
                    <a:lumOff val="25000"/>
                  </a:srgbClr>
                </a:solidFill>
              </a:rPr>
              <a:t> or </a:t>
            </a:r>
            <a:r>
              <a:rPr lang="en-US" altLang="en-US" u="sng" dirty="0">
                <a:solidFill>
                  <a:srgbClr val="000000">
                    <a:lumMod val="75000"/>
                    <a:lumOff val="25000"/>
                  </a:srgbClr>
                </a:solidFill>
              </a:rPr>
              <a:t>remainder</a:t>
            </a:r>
            <a:r>
              <a:rPr lang="en-US" altLang="en-US" dirty="0">
                <a:solidFill>
                  <a:srgbClr val="000000">
                    <a:lumMod val="75000"/>
                    <a:lumOff val="25000"/>
                  </a:srgbClr>
                </a:solidFill>
              </a:rPr>
              <a:t>)</a:t>
            </a:r>
          </a:p>
        </p:txBody>
      </p:sp>
      <p:sp>
        <p:nvSpPr>
          <p:cNvPr id="6" name="Content Placeholder 5"/>
          <p:cNvSpPr>
            <a:spLocks noGrp="1"/>
          </p:cNvSpPr>
          <p:nvPr>
            <p:ph idx="12"/>
          </p:nvPr>
        </p:nvSpPr>
        <p:spPr>
          <a:xfrm>
            <a:off x="365125" y="3581400"/>
            <a:ext cx="8415338" cy="742511"/>
          </a:xfrm>
        </p:spPr>
        <p:txBody>
          <a:bodyPr/>
          <a:lstStyle/>
          <a:p>
            <a:pPr lvl="0">
              <a:buClr>
                <a:srgbClr val="055C91"/>
              </a:buClr>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and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can be used with integral and floating-point data types</a:t>
            </a:r>
          </a:p>
          <a:p>
            <a:pPr lvl="0">
              <a:buClr>
                <a:srgbClr val="055C91"/>
              </a:buClr>
            </a:pPr>
            <a:r>
              <a:rPr lang="en-US" altLang="en-US" dirty="0">
                <a:solidFill>
                  <a:srgbClr val="000000">
                    <a:lumMod val="75000"/>
                    <a:lumOff val="25000"/>
                  </a:srgbClr>
                </a:solidFill>
              </a:rPr>
              <a:t>Modulus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can only be used with integral data types</a:t>
            </a:r>
          </a:p>
        </p:txBody>
      </p:sp>
    </p:spTree>
    <p:extLst>
      <p:ext uri="{BB962C8B-B14F-4D97-AF65-F5344CB8AC3E}">
        <p14:creationId xmlns:p14="http://schemas.microsoft.com/office/powerpoint/2010/main" val="813319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a:xfrm>
            <a:off x="762000" y="266605"/>
            <a:ext cx="8026400" cy="575542"/>
          </a:xfrm>
        </p:spPr>
        <p:txBody>
          <a:bodyPr/>
          <a:lstStyle/>
          <a:p>
            <a:r>
              <a:rPr lang="en-US" altLang="en-US" dirty="0">
                <a:latin typeface="Calibri (Body)"/>
              </a:rPr>
              <a:t>Arithmetic Operators, Operator Precedence, and Expressions (2 of 2)</a:t>
            </a:r>
          </a:p>
        </p:txBody>
      </p:sp>
      <p:sp>
        <p:nvSpPr>
          <p:cNvPr id="32771" name="Rectangle 6"/>
          <p:cNvSpPr>
            <a:spLocks noGrp="1" noChangeArrowheads="1"/>
          </p:cNvSpPr>
          <p:nvPr>
            <p:ph idx="1"/>
          </p:nvPr>
        </p:nvSpPr>
        <p:spPr>
          <a:xfrm>
            <a:off x="365125" y="1538818"/>
            <a:ext cx="8415338" cy="1923604"/>
          </a:xfrm>
        </p:spPr>
        <p:txBody>
          <a:bodyPr/>
          <a:lstStyle/>
          <a:p>
            <a:r>
              <a:rPr lang="en-US" altLang="en-US" dirty="0"/>
              <a:t>When you use </a:t>
            </a:r>
            <a:r>
              <a:rPr lang="en-US" altLang="en-US" b="1" dirty="0">
                <a:latin typeface="Courier New" panose="02070309020205020404" pitchFamily="49" charset="0"/>
                <a:cs typeface="Courier New" panose="02070309020205020404" pitchFamily="49" charset="0"/>
              </a:rPr>
              <a:t>/</a:t>
            </a:r>
            <a:r>
              <a:rPr lang="en-US" altLang="en-US" dirty="0"/>
              <a:t> with integral data types, the integral result is truncated (no rounding)</a:t>
            </a:r>
          </a:p>
          <a:p>
            <a:r>
              <a:rPr lang="en-US" altLang="en-US" u="sng" dirty="0"/>
              <a:t>Arithmetic expressions</a:t>
            </a:r>
            <a:r>
              <a:rPr lang="en-US" altLang="en-US" dirty="0"/>
              <a:t> contain values and arithmetic operators</a:t>
            </a:r>
          </a:p>
          <a:p>
            <a:r>
              <a:rPr lang="en-US" altLang="en-US" u="sng" dirty="0"/>
              <a:t>Operands</a:t>
            </a:r>
            <a:r>
              <a:rPr lang="en-US" altLang="en-US" dirty="0"/>
              <a:t> are the numbers appearing in the expressions</a:t>
            </a:r>
          </a:p>
          <a:p>
            <a:r>
              <a:rPr lang="en-US" altLang="en-US" u="sng" dirty="0"/>
              <a:t>Operators</a:t>
            </a:r>
            <a:r>
              <a:rPr lang="en-US" altLang="en-US" dirty="0"/>
              <a:t> can be </a:t>
            </a:r>
            <a:r>
              <a:rPr lang="en-US" altLang="en-US" u="sng" dirty="0"/>
              <a:t>unary</a:t>
            </a:r>
            <a:r>
              <a:rPr lang="en-US" altLang="en-US" dirty="0"/>
              <a:t> (one operand) or </a:t>
            </a:r>
            <a:r>
              <a:rPr lang="en-US" altLang="en-US" u="sng" dirty="0"/>
              <a:t>binary</a:t>
            </a:r>
            <a:r>
              <a:rPr lang="en-US" altLang="en-US" dirty="0"/>
              <a:t> (two operands)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Order of Precedence</a:t>
            </a:r>
            <a:endParaRPr lang="en-IN" dirty="0">
              <a:latin typeface="Calibri (Body)"/>
            </a:endParaRPr>
          </a:p>
        </p:txBody>
      </p:sp>
      <p:sp>
        <p:nvSpPr>
          <p:cNvPr id="2" name="Content Placeholder 1"/>
          <p:cNvSpPr>
            <a:spLocks noGrp="1"/>
          </p:cNvSpPr>
          <p:nvPr>
            <p:ph idx="1"/>
          </p:nvPr>
        </p:nvSpPr>
        <p:spPr>
          <a:xfrm>
            <a:off x="365125" y="1538819"/>
            <a:ext cx="8415338" cy="1971309"/>
          </a:xfrm>
        </p:spPr>
        <p:txBody>
          <a:bodyPr/>
          <a:lstStyle/>
          <a:p>
            <a:r>
              <a:rPr lang="en-US" dirty="0"/>
              <a:t>All operations inside </a:t>
            </a:r>
            <a:r>
              <a:rPr lang="en-US" b="1" dirty="0">
                <a:latin typeface="Courier New" panose="02070309020205020404" pitchFamily="49" charset="0"/>
                <a:cs typeface="Courier New" panose="02070309020205020404" pitchFamily="49" charset="0"/>
              </a:rPr>
              <a:t>()</a:t>
            </a:r>
            <a:r>
              <a:rPr lang="en-US" dirty="0"/>
              <a:t> are evaluated first</a:t>
            </a:r>
          </a:p>
          <a:p>
            <a:r>
              <a:rPr lang="en-US" b="1" dirty="0">
                <a:latin typeface="Courier New" panose="02070309020205020404" pitchFamily="49" charset="0"/>
                <a:cs typeface="Courier New" panose="02070309020205020404" pitchFamily="49" charset="0"/>
              </a:rPr>
              <a:t>*</a:t>
            </a:r>
            <a:r>
              <a:rPr lang="en-US" dirty="0"/>
              <a:t>, </a:t>
            </a:r>
            <a:r>
              <a:rPr lang="en-US" b="1" dirty="0">
                <a:latin typeface="Courier New" panose="02070309020205020404" pitchFamily="49" charset="0"/>
                <a:cs typeface="Courier New" panose="02070309020205020404" pitchFamily="49" charset="0"/>
              </a:rPr>
              <a:t>/</a:t>
            </a:r>
            <a:r>
              <a:rPr lang="en-US" dirty="0"/>
              <a:t>, and </a:t>
            </a:r>
            <a:r>
              <a:rPr lang="en-US" b="1" dirty="0">
                <a:latin typeface="Courier New" panose="02070309020205020404" pitchFamily="49" charset="0"/>
                <a:cs typeface="Courier New" panose="02070309020205020404" pitchFamily="49" charset="0"/>
              </a:rPr>
              <a:t>%</a:t>
            </a:r>
            <a:r>
              <a:rPr lang="en-US" dirty="0"/>
              <a:t> are at the same level of precedence and are evaluated next</a:t>
            </a:r>
          </a:p>
          <a:p>
            <a:r>
              <a:rPr lang="en-US" b="1" dirty="0">
                <a:latin typeface="Courier New" panose="02070309020205020404" pitchFamily="49" charset="0"/>
                <a:cs typeface="Courier New" panose="02070309020205020404" pitchFamily="49" charset="0"/>
              </a:rPr>
              <a:t>+</a:t>
            </a:r>
            <a:r>
              <a:rPr lang="en-US" dirty="0"/>
              <a:t> and </a:t>
            </a:r>
            <a:r>
              <a:rPr lang="en-US" b="1" dirty="0">
                <a:latin typeface="Courier New" panose="02070309020205020404" pitchFamily="49" charset="0"/>
                <a:cs typeface="Courier New" panose="02070309020205020404" pitchFamily="49" charset="0"/>
              </a:rPr>
              <a:t>-</a:t>
            </a:r>
            <a:r>
              <a:rPr lang="en-US" dirty="0"/>
              <a:t> have the same level of precedence and are evaluated last</a:t>
            </a:r>
          </a:p>
          <a:p>
            <a:r>
              <a:rPr lang="en-US" dirty="0"/>
              <a:t>When operators are on the same level</a:t>
            </a:r>
          </a:p>
          <a:p>
            <a:pPr lvl="1"/>
            <a:r>
              <a:rPr lang="en-US" dirty="0"/>
              <a:t>Operations are performed from left to right (associativity)</a:t>
            </a:r>
          </a:p>
        </p:txBody>
      </p:sp>
      <p:sp>
        <p:nvSpPr>
          <p:cNvPr id="5" name="Content Placeholder 4"/>
          <p:cNvSpPr>
            <a:spLocks noGrp="1"/>
          </p:cNvSpPr>
          <p:nvPr>
            <p:ph idx="11"/>
          </p:nvPr>
        </p:nvSpPr>
        <p:spPr>
          <a:xfrm>
            <a:off x="365125" y="3733800"/>
            <a:ext cx="320675" cy="292388"/>
          </a:xfrm>
        </p:spPr>
        <p:txBody>
          <a:bodyPr/>
          <a:lstStyle/>
          <a:p>
            <a:r>
              <a:rPr lang="en-US" dirty="0"/>
              <a:t> </a:t>
            </a:r>
            <a:endParaRPr lang="en-IN" dirty="0"/>
          </a:p>
        </p:txBody>
      </p:sp>
      <p:pic>
        <p:nvPicPr>
          <p:cNvPr id="2050" name="Content Placeholder 5" descr="3 asterisk 7 minus 6 plus 2 asterisk 5 forward slash 4 plus 6 means&#10;left parenthesis left parenthesis left parenthesis 3 asterisk 7 right parenthesis minus 6 right parenthesis plus left parenthesis left parenthesis 2 asterisk 5 right parenthesis forward slash 4 right parenthesis right parenthesis plus 6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4101"/>
          <a:stretch/>
        </p:blipFill>
        <p:spPr bwMode="auto">
          <a:xfrm>
            <a:off x="685800" y="3657600"/>
            <a:ext cx="5176101" cy="7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03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altLang="en-US" dirty="0">
                <a:latin typeface="Calibri (Body)"/>
              </a:rPr>
              <a:t>Expressions</a:t>
            </a:r>
          </a:p>
        </p:txBody>
      </p:sp>
      <p:sp>
        <p:nvSpPr>
          <p:cNvPr id="34819" name="Rectangle 5"/>
          <p:cNvSpPr>
            <a:spLocks noGrp="1" noChangeArrowheads="1"/>
          </p:cNvSpPr>
          <p:nvPr>
            <p:ph idx="1"/>
          </p:nvPr>
        </p:nvSpPr>
        <p:spPr>
          <a:xfrm>
            <a:off x="365125" y="1538818"/>
            <a:ext cx="8415338" cy="2099036"/>
          </a:xfrm>
        </p:spPr>
        <p:txBody>
          <a:bodyPr/>
          <a:lstStyle/>
          <a:p>
            <a:r>
              <a:rPr lang="en-US" altLang="en-US" u="sng" dirty="0"/>
              <a:t>Integral expression</a:t>
            </a:r>
            <a:r>
              <a:rPr lang="en-US" altLang="en-US" dirty="0"/>
              <a:t>: all operands are integers</a:t>
            </a:r>
          </a:p>
          <a:p>
            <a:pPr lvl="1"/>
            <a:r>
              <a:rPr lang="en-US" altLang="en-US" dirty="0"/>
              <a:t>Yields an integral result</a:t>
            </a:r>
          </a:p>
          <a:p>
            <a:pPr lvl="1"/>
            <a:r>
              <a:rPr lang="en-US" altLang="en-US" dirty="0"/>
              <a:t>Example: </a:t>
            </a:r>
            <a:r>
              <a:rPr lang="en-US" altLang="en-US" b="1" dirty="0">
                <a:latin typeface="Courier New" panose="02070309020205020404" pitchFamily="49" charset="0"/>
                <a:cs typeface="Courier New" panose="02070309020205020404" pitchFamily="49" charset="0"/>
              </a:rPr>
              <a:t>2 + 3 * 5</a:t>
            </a:r>
            <a:endParaRPr lang="en-US" altLang="en-US" dirty="0"/>
          </a:p>
          <a:p>
            <a:r>
              <a:rPr lang="en-US" altLang="en-US" u="sng" dirty="0"/>
              <a:t>Floating-point (decimal) expression</a:t>
            </a:r>
            <a:r>
              <a:rPr lang="en-US" altLang="en-US" dirty="0"/>
              <a:t>: all operands are floating-point</a:t>
            </a:r>
          </a:p>
          <a:p>
            <a:pPr lvl="1"/>
            <a:r>
              <a:rPr lang="en-US" altLang="en-US" dirty="0"/>
              <a:t>Yields a floating-point result</a:t>
            </a:r>
          </a:p>
          <a:p>
            <a:pPr lvl="1"/>
            <a:r>
              <a:rPr lang="en-US" altLang="en-US" dirty="0"/>
              <a:t>Example: </a:t>
            </a:r>
            <a:r>
              <a:rPr lang="en-US" altLang="en-US" b="1" dirty="0">
                <a:latin typeface="Courier New" panose="02070309020205020404" pitchFamily="49" charset="0"/>
                <a:cs typeface="Courier New" panose="02070309020205020404" pitchFamily="49" charset="0"/>
              </a:rPr>
              <a:t>12.8 * 17.5 - 34.50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altLang="en-US" dirty="0">
                <a:latin typeface="Calibri (Body)"/>
              </a:rPr>
              <a:t>Mixed Expressions (1 of 2)</a:t>
            </a:r>
          </a:p>
        </p:txBody>
      </p:sp>
      <p:sp>
        <p:nvSpPr>
          <p:cNvPr id="35843" name="Rectangle 5"/>
          <p:cNvSpPr>
            <a:spLocks noGrp="1" noChangeArrowheads="1"/>
          </p:cNvSpPr>
          <p:nvPr>
            <p:ph idx="1"/>
          </p:nvPr>
        </p:nvSpPr>
        <p:spPr>
          <a:xfrm>
            <a:off x="365125" y="1538818"/>
            <a:ext cx="8415338" cy="1418850"/>
          </a:xfrm>
        </p:spPr>
        <p:txBody>
          <a:bodyPr/>
          <a:lstStyle/>
          <a:p>
            <a:r>
              <a:rPr lang="en-US" altLang="en-US" u="sng" dirty="0"/>
              <a:t>Mixed expression</a:t>
            </a:r>
            <a:endParaRPr lang="en-US" altLang="en-US" dirty="0"/>
          </a:p>
          <a:p>
            <a:pPr lvl="1"/>
            <a:r>
              <a:rPr lang="en-US" altLang="en-US" dirty="0"/>
              <a:t>Has operands of different data types</a:t>
            </a:r>
          </a:p>
          <a:p>
            <a:pPr lvl="1"/>
            <a:r>
              <a:rPr lang="en-US" altLang="en-US" dirty="0"/>
              <a:t>Contains integers and floating-point</a:t>
            </a:r>
          </a:p>
          <a:p>
            <a:r>
              <a:rPr lang="en-US" altLang="en-US" dirty="0"/>
              <a:t>Examples of mixed expressions</a:t>
            </a:r>
          </a:p>
        </p:txBody>
      </p:sp>
      <p:sp>
        <p:nvSpPr>
          <p:cNvPr id="2" name="Content Placeholder 1"/>
          <p:cNvSpPr>
            <a:spLocks noGrp="1"/>
          </p:cNvSpPr>
          <p:nvPr>
            <p:ph idx="11"/>
          </p:nvPr>
        </p:nvSpPr>
        <p:spPr>
          <a:xfrm>
            <a:off x="365125" y="3048000"/>
            <a:ext cx="8415338" cy="858697"/>
          </a:xfrm>
        </p:spPr>
        <p:txBody>
          <a:bodyPr/>
          <a:lstStyle/>
          <a:p>
            <a:pPr marL="344488" lvl="1" indent="0">
              <a:buNone/>
            </a:pPr>
            <a:r>
              <a:rPr lang="en-US" altLang="en-US" sz="1600" b="1" dirty="0">
                <a:latin typeface="Courier New" panose="02070309020205020404" pitchFamily="49" charset="0"/>
                <a:cs typeface="Courier New" panose="02070309020205020404" pitchFamily="49" charset="0"/>
              </a:rPr>
              <a:t>2 + 3.5</a:t>
            </a:r>
          </a:p>
          <a:p>
            <a:pPr marL="344488" lvl="1" indent="0">
              <a:buNone/>
            </a:pPr>
            <a:r>
              <a:rPr lang="en-US" altLang="en-US" sz="1600" b="1" dirty="0">
                <a:latin typeface="Courier New" panose="02070309020205020404" pitchFamily="49" charset="0"/>
                <a:cs typeface="Courier New" panose="02070309020205020404" pitchFamily="49" charset="0"/>
              </a:rPr>
              <a:t>6  /  4 + 3.9</a:t>
            </a:r>
          </a:p>
          <a:p>
            <a:pPr marL="344488" lvl="1" indent="0">
              <a:buNone/>
            </a:pPr>
            <a:r>
              <a:rPr lang="en-US" altLang="en-US" sz="1600" b="1" dirty="0">
                <a:latin typeface="Courier New" panose="02070309020205020404" pitchFamily="49" charset="0"/>
                <a:cs typeface="Courier New" panose="02070309020205020404" pitchFamily="49" charset="0"/>
              </a:rPr>
              <a:t>5.4  *  2 – 13.6 + 18  /  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altLang="en-US" dirty="0">
                <a:latin typeface="Calibri (Body)"/>
              </a:rPr>
              <a:t>Mixed Expressions (2 of 2)</a:t>
            </a:r>
          </a:p>
        </p:txBody>
      </p:sp>
      <p:sp>
        <p:nvSpPr>
          <p:cNvPr id="36867" name="Rectangle 5"/>
          <p:cNvSpPr>
            <a:spLocks noGrp="1" noChangeArrowheads="1"/>
          </p:cNvSpPr>
          <p:nvPr>
            <p:ph idx="1"/>
          </p:nvPr>
        </p:nvSpPr>
        <p:spPr>
          <a:xfrm>
            <a:off x="365125" y="1538818"/>
            <a:ext cx="8415338" cy="2445285"/>
          </a:xfrm>
        </p:spPr>
        <p:txBody>
          <a:bodyPr/>
          <a:lstStyle/>
          <a:p>
            <a:r>
              <a:rPr lang="en-US" altLang="en-US" dirty="0"/>
              <a:t>Evaluation rules</a:t>
            </a:r>
          </a:p>
          <a:p>
            <a:pPr lvl="1"/>
            <a:r>
              <a:rPr lang="en-US" altLang="en-US" dirty="0"/>
              <a:t>If operator has same types of operands</a:t>
            </a:r>
          </a:p>
          <a:p>
            <a:pPr lvl="2"/>
            <a:r>
              <a:rPr lang="en-US" altLang="en-US" dirty="0"/>
              <a:t>The operator is evaluated according to the type of the operands</a:t>
            </a:r>
          </a:p>
          <a:p>
            <a:pPr lvl="1"/>
            <a:r>
              <a:rPr lang="en-US" altLang="en-US" dirty="0"/>
              <a:t>If operator has both types of operands</a:t>
            </a:r>
          </a:p>
          <a:p>
            <a:pPr lvl="2"/>
            <a:r>
              <a:rPr lang="en-US" altLang="en-US" dirty="0"/>
              <a:t>Integer is changed to floating-point</a:t>
            </a:r>
          </a:p>
          <a:p>
            <a:pPr lvl="2"/>
            <a:r>
              <a:rPr lang="en-US" altLang="en-US" dirty="0"/>
              <a:t>Operator is evaluated</a:t>
            </a:r>
          </a:p>
          <a:p>
            <a:pPr lvl="2"/>
            <a:r>
              <a:rPr lang="en-US" altLang="en-US" dirty="0"/>
              <a:t>Result is floating-point</a:t>
            </a:r>
          </a:p>
          <a:p>
            <a:pPr lvl="1"/>
            <a:r>
              <a:rPr lang="en-US" altLang="en-US" dirty="0"/>
              <a:t>Entire expression is evaluated according to precedence rules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altLang="en-US" dirty="0">
                <a:latin typeface="Calibri (Body)"/>
              </a:rPr>
              <a:t>Type Conversion (Casting) (1 of 2)</a:t>
            </a:r>
          </a:p>
        </p:txBody>
      </p:sp>
      <p:sp>
        <p:nvSpPr>
          <p:cNvPr id="37891" name="Rectangle 5"/>
          <p:cNvSpPr>
            <a:spLocks noGrp="1" noChangeArrowheads="1"/>
          </p:cNvSpPr>
          <p:nvPr>
            <p:ph idx="1"/>
          </p:nvPr>
        </p:nvSpPr>
        <p:spPr>
          <a:xfrm>
            <a:off x="365125" y="1538818"/>
            <a:ext cx="8415338" cy="1663532"/>
          </a:xfrm>
        </p:spPr>
        <p:txBody>
          <a:bodyPr/>
          <a:lstStyle/>
          <a:p>
            <a:r>
              <a:rPr lang="en-US" altLang="en-US" u="sng" dirty="0"/>
              <a:t>Implicit type coercion</a:t>
            </a:r>
            <a:r>
              <a:rPr lang="en-US" altLang="en-US" dirty="0"/>
              <a:t>: when the value of one type is automatically changed to another type</a:t>
            </a:r>
          </a:p>
          <a:p>
            <a:r>
              <a:rPr lang="en-US" altLang="en-US" u="sng" dirty="0"/>
              <a:t>Cast operator</a:t>
            </a:r>
            <a:r>
              <a:rPr lang="en-US" altLang="en-US" dirty="0"/>
              <a:t> (also called </a:t>
            </a:r>
            <a:r>
              <a:rPr lang="en-US" altLang="en-US" u="sng" dirty="0"/>
              <a:t>type conversion </a:t>
            </a:r>
            <a:r>
              <a:rPr lang="en-US" altLang="en-US" dirty="0"/>
              <a:t>or </a:t>
            </a:r>
            <a:r>
              <a:rPr lang="en-US" altLang="en-US" u="sng" dirty="0"/>
              <a:t>type casting</a:t>
            </a:r>
            <a:r>
              <a:rPr lang="en-US" altLang="en-US" dirty="0"/>
              <a:t>): provides explicit type conversion</a:t>
            </a:r>
          </a:p>
          <a:p>
            <a:pPr lvl="1"/>
            <a:r>
              <a:rPr lang="en-US" altLang="en-US" b="1" dirty="0">
                <a:solidFill>
                  <a:srgbClr val="055C91"/>
                </a:solidFill>
                <a:latin typeface="Courier New" panose="02070309020205020404" pitchFamily="49" charset="0"/>
                <a:cs typeface="Courier New" panose="02070309020205020404" pitchFamily="49" charset="0"/>
              </a:rPr>
              <a:t>static_cast</a:t>
            </a:r>
            <a:r>
              <a:rPr lang="en-US" altLang="en-US" b="1" dirty="0">
                <a:latin typeface="Courier New" panose="02070309020205020404" pitchFamily="49" charset="0"/>
                <a:cs typeface="Courier New" panose="02070309020205020404" pitchFamily="49" charset="0"/>
              </a:rPr>
              <a:t>&lt;dataTypeName&gt;(expression)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lstStyle/>
          <a:p>
            <a:pPr eaLnBrk="1" hangingPunct="1"/>
            <a:r>
              <a:rPr lang="en-US" altLang="en-US" dirty="0">
                <a:latin typeface="Calibri (Body)"/>
              </a:rPr>
              <a:t>Type Conversion (Casting) (2 of 2)</a:t>
            </a:r>
          </a:p>
        </p:txBody>
      </p:sp>
      <p:sp>
        <p:nvSpPr>
          <p:cNvPr id="2" name="Content Placeholder 1"/>
          <p:cNvSpPr>
            <a:spLocks noGrp="1"/>
          </p:cNvSpPr>
          <p:nvPr>
            <p:ph idx="1"/>
          </p:nvPr>
        </p:nvSpPr>
        <p:spPr>
          <a:xfrm>
            <a:off x="365125" y="1538818"/>
            <a:ext cx="8415338" cy="292388"/>
          </a:xfrm>
        </p:spPr>
        <p:txBody>
          <a:bodyPr/>
          <a:lstStyle/>
          <a:p>
            <a:pPr marL="0" indent="0">
              <a:buNone/>
            </a:pPr>
            <a:r>
              <a:rPr lang="en-IN" dirty="0">
                <a:solidFill>
                  <a:srgbClr val="055C91"/>
                </a:solidFill>
              </a:rPr>
              <a:t>EXAMPLE 2-9</a:t>
            </a:r>
          </a:p>
        </p:txBody>
      </p:sp>
      <p:pic>
        <p:nvPicPr>
          <p:cNvPr id="3074" name="Content Placeholder 2" descr="Example 2-9 shows type conversion for the following expression.&#10;Line 1: An expression static underscore cast left single angle bracket int right single angle bracket left parenthesis 7 period 9 right parenthesis, evaluates to 7. Line 2: An expression static underscore cast left single angle bracket int right single angle bracket left parenthesis 3 period 3 right parenthesis, evaluates to 3. Line 3: An expression static underscore cast left single angle bracket double right single angle bracket left parenthesis 25 right parenthesis, evaluates to 25 period 0. Line 4: An expression static underscore cast left single angle bracket double right single angle bracket left parenthesis 5 plus 3 right parenthesis equals static underscore cast left single angle bracket double right single angle bracket left parenthesis 8 right parenthesis equals 8 period 0. Line 5: An expression static underscore cast left single angle bracket double right single angle bracket left parenthesis 15 right parenthesis forward slash 2 equals 15.0 forward slash 2 left parenthesis because static underscore cast left single angle bracket double right single angle bracket left parenthesis 15 right parenthesis equals 15 period 0 right parenthesis equals 15 period 0 forward slash 2 period 0 equals 7 period 5. Line 6: An expression static underscore cast left single angle bracket double right single angle bracket left parenthesis 15 forward slash 2 right parenthesis equals static underscore cast left single angle bracket double right single angle bracket left parenthesis 7 right parenthesis left parenthesis 15 forward slash 2 equals 7 right parenthesis. Equals 7 period 0. Line 7: static underscore cast left single angle bracket int right single angle bracket left parenthesis 7.8 plus static underscore cast left single angle bracket double right single angle bracket left parenthesis 15 forward slash 2 right parenthesis right parenthesis equals static underscore cast left single angle bracket int right single angle bracket left parenthesis 7.8 plus 7.5 right parenthesis. Line 8: equals static underscore cast left single angle bracket int right single angle bracket left parenthesis 15.3 right parenthesis. Line 9: equals 15.3. Line 10: static underscore cast left single angle bracket int right single angle bracket left parenthesis 7.8 plus static underscore cast left single angle bracket double right single angle bracket left parenthesis 15 forwards slash 2 right parenthesis equals static underscore cast left single angle bracket int right single angle bracket left parenthesis 7.8 plus 7.0 right parenthesis. Line 11: static underscore cast left single angle bracket int right single angle bracket left parenthesis 14.8 right parenthesis. Line 12: 14."/>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58130" y="1905000"/>
            <a:ext cx="56616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7DE1B-E07C-B257-05C0-76554324B343}"/>
              </a:ext>
            </a:extLst>
          </p:cNvPr>
          <p:cNvSpPr>
            <a:spLocks noGrp="1"/>
          </p:cNvSpPr>
          <p:nvPr>
            <p:ph idx="1"/>
          </p:nvPr>
        </p:nvSpPr>
        <p:spPr>
          <a:xfrm>
            <a:off x="365125" y="1538818"/>
            <a:ext cx="8415338" cy="292388"/>
          </a:xfrm>
        </p:spPr>
        <p:txBody>
          <a:bodyPr/>
          <a:lstStyle/>
          <a:p>
            <a:r>
              <a:rPr lang="en-US" dirty="0"/>
              <a:t>Task: Fahrenheit to Celsius. The output is an integer!!!</a:t>
            </a:r>
          </a:p>
        </p:txBody>
      </p:sp>
      <p:sp>
        <p:nvSpPr>
          <p:cNvPr id="3" name="Title 2">
            <a:extLst>
              <a:ext uri="{FF2B5EF4-FFF2-40B4-BE49-F238E27FC236}">
                <a16:creationId xmlns:a16="http://schemas.microsoft.com/office/drawing/2014/main" id="{70703E34-1CCA-020F-784F-8E197C83C1F2}"/>
              </a:ext>
            </a:extLst>
          </p:cNvPr>
          <p:cNvSpPr>
            <a:spLocks noGrp="1"/>
          </p:cNvSpPr>
          <p:nvPr>
            <p:ph type="title"/>
          </p:nvPr>
        </p:nvSpPr>
        <p:spPr/>
        <p:txBody>
          <a:bodyPr/>
          <a:lstStyle/>
          <a:p>
            <a:r>
              <a:rPr lang="en-US" dirty="0"/>
              <a:t>Ex 1. </a:t>
            </a:r>
          </a:p>
        </p:txBody>
      </p:sp>
      <p:pic>
        <p:nvPicPr>
          <p:cNvPr id="4098" name="Picture 2" descr="Convert Fahrenheit to Celsius| Online Calculator °F to °C">
            <a:extLst>
              <a:ext uri="{FF2B5EF4-FFF2-40B4-BE49-F238E27FC236}">
                <a16:creationId xmlns:a16="http://schemas.microsoft.com/office/drawing/2014/main" id="{DAF136B3-FD39-7CCC-B3F6-71845F8C1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7715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7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E5BC5-166F-D79D-CD70-4598506C30FF}"/>
              </a:ext>
            </a:extLst>
          </p:cNvPr>
          <p:cNvSpPr>
            <a:spLocks noGrp="1"/>
          </p:cNvSpPr>
          <p:nvPr>
            <p:ph idx="1"/>
          </p:nvPr>
        </p:nvSpPr>
        <p:spPr>
          <a:xfrm>
            <a:off x="373062" y="1219200"/>
            <a:ext cx="8415338" cy="877163"/>
          </a:xfrm>
        </p:spPr>
        <p:txBody>
          <a:bodyPr/>
          <a:lstStyle/>
          <a:p>
            <a:r>
              <a:rPr lang="en-US" dirty="0"/>
              <a:t>Write a program that asks the user for an integer input. The program should then convert this integer to a float and multiply it by 3.14159 (a representation of π). Finally, the result should be displayed to the user.</a:t>
            </a:r>
          </a:p>
        </p:txBody>
      </p:sp>
      <p:sp>
        <p:nvSpPr>
          <p:cNvPr id="3" name="Title 2">
            <a:extLst>
              <a:ext uri="{FF2B5EF4-FFF2-40B4-BE49-F238E27FC236}">
                <a16:creationId xmlns:a16="http://schemas.microsoft.com/office/drawing/2014/main" id="{94AC7450-C2DE-F53A-D7A3-9DDDCEBCED21}"/>
              </a:ext>
            </a:extLst>
          </p:cNvPr>
          <p:cNvSpPr>
            <a:spLocks noGrp="1"/>
          </p:cNvSpPr>
          <p:nvPr>
            <p:ph type="title"/>
          </p:nvPr>
        </p:nvSpPr>
        <p:spPr>
          <a:xfrm>
            <a:off x="762000" y="409207"/>
            <a:ext cx="8026400" cy="290336"/>
          </a:xfrm>
        </p:spPr>
        <p:txBody>
          <a:bodyPr/>
          <a:lstStyle/>
          <a:p>
            <a:r>
              <a:rPr lang="en-US" dirty="0"/>
              <a:t>Ex.2: </a:t>
            </a:r>
            <a:r>
              <a:rPr lang="en-US" b="1" i="0" dirty="0">
                <a:effectLst/>
                <a:latin typeface="Söhne"/>
              </a:rPr>
              <a:t>Casting with User Input</a:t>
            </a:r>
            <a:endParaRPr lang="en-US" dirty="0"/>
          </a:p>
        </p:txBody>
      </p:sp>
      <p:sp>
        <p:nvSpPr>
          <p:cNvPr id="4" name="Content Placeholder 3">
            <a:extLst>
              <a:ext uri="{FF2B5EF4-FFF2-40B4-BE49-F238E27FC236}">
                <a16:creationId xmlns:a16="http://schemas.microsoft.com/office/drawing/2014/main" id="{07EC32A0-1568-604A-03B8-EAAD5AF8F96A}"/>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58327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latin typeface="Calibri (Body)"/>
              </a:rPr>
              <a:t>Objectives (3 of 3)</a:t>
            </a:r>
          </a:p>
        </p:txBody>
      </p:sp>
      <p:sp>
        <p:nvSpPr>
          <p:cNvPr id="6147" name="Content Placeholder 2"/>
          <p:cNvSpPr>
            <a:spLocks noGrp="1"/>
          </p:cNvSpPr>
          <p:nvPr>
            <p:ph idx="1"/>
          </p:nvPr>
        </p:nvSpPr>
        <p:spPr>
          <a:xfrm>
            <a:off x="365125" y="1538818"/>
            <a:ext cx="8415338" cy="1546577"/>
          </a:xfrm>
        </p:spPr>
        <p:txBody>
          <a:bodyPr/>
          <a:lstStyle/>
          <a:p>
            <a:pPr lvl="1"/>
            <a:r>
              <a:rPr lang="en-US" altLang="en-US" dirty="0"/>
              <a:t>Learn how to debug syntax errors</a:t>
            </a:r>
          </a:p>
          <a:p>
            <a:pPr lvl="1"/>
            <a:r>
              <a:rPr lang="en-US" altLang="en-US" dirty="0"/>
              <a:t>Explore how to properly structure a program, including using comments to document a program</a:t>
            </a:r>
          </a:p>
          <a:p>
            <a:pPr lvl="1"/>
            <a:r>
              <a:rPr lang="en-US" altLang="en-US" dirty="0"/>
              <a:t>Become familiar with compound statements</a:t>
            </a:r>
          </a:p>
          <a:p>
            <a:pPr lvl="1"/>
            <a:r>
              <a:rPr lang="en-US" altLang="en-US" dirty="0"/>
              <a:t>Learn how to write a C++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762000" y="404751"/>
            <a:ext cx="8026400" cy="299249"/>
          </a:xfrm>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Calibri (Body)"/>
              </a:rPr>
              <a:t>Type</a:t>
            </a:r>
          </a:p>
        </p:txBody>
      </p:sp>
      <p:sp>
        <p:nvSpPr>
          <p:cNvPr id="39939" name="Rectangle 7"/>
          <p:cNvSpPr>
            <a:spLocks noGrp="1" noChangeArrowheads="1"/>
          </p:cNvSpPr>
          <p:nvPr>
            <p:ph idx="1"/>
          </p:nvPr>
        </p:nvSpPr>
        <p:spPr>
          <a:xfrm>
            <a:off x="365125" y="1538818"/>
            <a:ext cx="8415338" cy="3342453"/>
          </a:xfrm>
        </p:spPr>
        <p:txBody>
          <a:bodyPr/>
          <a:lstStyle/>
          <a:p>
            <a:r>
              <a:rPr lang="en-US" altLang="en-US" dirty="0"/>
              <a:t>Data type </a:t>
            </a:r>
            <a:r>
              <a:rPr lang="en-US" altLang="en-US" dirty="0">
                <a:latin typeface="Courier New" panose="02070309020205020404" pitchFamily="49" charset="0"/>
                <a:cs typeface="Courier New" panose="02070309020205020404" pitchFamily="49" charset="0"/>
              </a:rPr>
              <a:t>string</a:t>
            </a:r>
            <a:r>
              <a:rPr lang="en-US" altLang="en-US" dirty="0"/>
              <a:t> is a programmer-defined type supplied in ANSI/ISO Standard C++ library</a:t>
            </a:r>
          </a:p>
          <a:p>
            <a:r>
              <a:rPr lang="en-US" altLang="en-US" dirty="0"/>
              <a:t>A </a:t>
            </a:r>
            <a:r>
              <a:rPr lang="en-US" altLang="en-US" u="sng" dirty="0"/>
              <a:t>string</a:t>
            </a:r>
            <a:r>
              <a:rPr lang="en-US" altLang="en-US" dirty="0"/>
              <a:t> is a sequence of zero or more characters enclosed in double quotation marks</a:t>
            </a:r>
          </a:p>
          <a:p>
            <a:r>
              <a:rPr lang="en-US" altLang="en-US" dirty="0"/>
              <a:t>A </a:t>
            </a:r>
            <a:r>
              <a:rPr lang="en-US" altLang="en-US" u="sng" dirty="0"/>
              <a:t>null</a:t>
            </a:r>
            <a:r>
              <a:rPr lang="en-US" altLang="en-US" dirty="0"/>
              <a:t> (or </a:t>
            </a:r>
            <a:r>
              <a:rPr lang="en-US" altLang="en-US" u="sng" dirty="0"/>
              <a:t>empty</a:t>
            </a:r>
            <a:r>
              <a:rPr lang="en-US" altLang="en-US" dirty="0"/>
              <a:t>) string is a string with no characters</a:t>
            </a:r>
          </a:p>
          <a:p>
            <a:r>
              <a:rPr lang="en-US" altLang="en-US" dirty="0"/>
              <a:t>Each character has a relative position in the string</a:t>
            </a:r>
          </a:p>
          <a:p>
            <a:pPr lvl="1"/>
            <a:r>
              <a:rPr lang="en-US" altLang="en-US" dirty="0"/>
              <a:t>Position of first character is </a:t>
            </a:r>
            <a:r>
              <a:rPr lang="en-US" altLang="en-US" b="1" dirty="0">
                <a:latin typeface="Courier New" panose="02070309020205020404" pitchFamily="49" charset="0"/>
                <a:cs typeface="Courier New" panose="02070309020205020404" pitchFamily="49" charset="0"/>
              </a:rPr>
              <a:t>0</a:t>
            </a:r>
          </a:p>
          <a:p>
            <a:r>
              <a:rPr lang="en-US" altLang="en-US" dirty="0"/>
              <a:t>The length of a string is the number of characters in it</a:t>
            </a:r>
          </a:p>
          <a:p>
            <a:pPr lvl="1"/>
            <a:r>
              <a:rPr lang="en-US" altLang="en-US" dirty="0"/>
              <a:t>Example: length of </a:t>
            </a:r>
            <a:r>
              <a:rPr lang="en-US" altLang="en-US" b="1" dirty="0">
                <a:latin typeface="Courier New" panose="02070309020205020404" pitchFamily="49" charset="0"/>
                <a:cs typeface="Courier New" panose="02070309020205020404" pitchFamily="49" charset="0"/>
              </a:rPr>
              <a:t>"William Jacob"</a:t>
            </a:r>
            <a:r>
              <a:rPr lang="en-US" altLang="en-US" dirty="0"/>
              <a:t> is 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altLang="en-US" dirty="0">
                <a:latin typeface="Calibri (Body)"/>
              </a:rPr>
              <a:t>Variables, Assignment Statements, and Input Statements</a:t>
            </a:r>
          </a:p>
        </p:txBody>
      </p:sp>
      <p:sp>
        <p:nvSpPr>
          <p:cNvPr id="40963" name="Rectangle 5"/>
          <p:cNvSpPr>
            <a:spLocks noGrp="1" noChangeArrowheads="1"/>
          </p:cNvSpPr>
          <p:nvPr>
            <p:ph idx="1"/>
          </p:nvPr>
        </p:nvSpPr>
        <p:spPr/>
        <p:txBody>
          <a:bodyPr/>
          <a:lstStyle/>
          <a:p>
            <a:r>
              <a:rPr lang="en-US" altLang="en-US" dirty="0"/>
              <a:t>Data must be loaded into main memory before it can be manipulated</a:t>
            </a:r>
          </a:p>
          <a:p>
            <a:r>
              <a:rPr lang="en-US" altLang="en-US" dirty="0"/>
              <a:t>Storing data in memory is a two-step process:</a:t>
            </a:r>
          </a:p>
          <a:p>
            <a:pPr marL="571500" lvl="1" indent="-342900">
              <a:buFont typeface="+mj-lt"/>
              <a:buAutoNum type="arabicPeriod"/>
            </a:pPr>
            <a:r>
              <a:rPr lang="en-US" altLang="en-US" dirty="0"/>
              <a:t>Instruct the computer to allocate memory</a:t>
            </a:r>
          </a:p>
          <a:p>
            <a:pPr marL="571500" lvl="1" indent="-342900">
              <a:buFont typeface="+mj-lt"/>
              <a:buAutoNum type="arabicPeriod"/>
            </a:pPr>
            <a:r>
              <a:rPr lang="en-US" altLang="en-US" dirty="0"/>
              <a:t>Include statements in the program to put data into the allocated memory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Allocating Memory with Constants and Variables (1 of2)</a:t>
            </a:r>
            <a:endParaRPr lang="en-IN" dirty="0">
              <a:latin typeface="+mn-lt"/>
            </a:endParaRPr>
          </a:p>
        </p:txBody>
      </p:sp>
      <p:sp>
        <p:nvSpPr>
          <p:cNvPr id="2" name="Content Placeholder 1"/>
          <p:cNvSpPr>
            <a:spLocks noGrp="1"/>
          </p:cNvSpPr>
          <p:nvPr>
            <p:ph idx="1"/>
          </p:nvPr>
        </p:nvSpPr>
        <p:spPr>
          <a:xfrm>
            <a:off x="365125" y="1538819"/>
            <a:ext cx="8415338" cy="975781"/>
          </a:xfrm>
        </p:spPr>
        <p:txBody>
          <a:bodyPr/>
          <a:lstStyle/>
          <a:p>
            <a:r>
              <a:rPr lang="en-US" altLang="en-US" u="sng" dirty="0"/>
              <a:t>Named constant</a:t>
            </a:r>
            <a:r>
              <a:rPr lang="en-US" altLang="en-US" dirty="0"/>
              <a:t>: memory location whose content cannot change during execution</a:t>
            </a:r>
          </a:p>
          <a:p>
            <a:r>
              <a:rPr lang="en-US" altLang="en-US" dirty="0"/>
              <a:t>Syntax to declare a named constant</a:t>
            </a:r>
          </a:p>
        </p:txBody>
      </p:sp>
      <p:pic>
        <p:nvPicPr>
          <p:cNvPr id="5122" name="Content Placeholder 2" descr="The statement allocates memory with constants and variables. &#10;It reads as const data type identifier equals value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tretch>
            <a:fillRect/>
          </a:stretch>
        </p:blipFill>
        <p:spPr bwMode="auto">
          <a:xfrm>
            <a:off x="533400" y="2649899"/>
            <a:ext cx="4578493" cy="47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244754"/>
            <a:ext cx="8415338" cy="297390"/>
          </a:xfrm>
        </p:spPr>
        <p:txBody>
          <a:bodyPr/>
          <a:lstStyle/>
          <a:p>
            <a:r>
              <a:rPr lang="en-US" altLang="en-US" dirty="0"/>
              <a:t>In C++, </a:t>
            </a:r>
            <a:r>
              <a:rPr lang="en-US" altLang="en-US" b="1" dirty="0" err="1">
                <a:solidFill>
                  <a:srgbClr val="0070C0"/>
                </a:solidFill>
                <a:latin typeface="Courier New" panose="02070309020205020404" pitchFamily="49" charset="0"/>
                <a:cs typeface="Courier New" panose="02070309020205020404" pitchFamily="49" charset="0"/>
              </a:rPr>
              <a:t>const</a:t>
            </a:r>
            <a:r>
              <a:rPr lang="en-US" altLang="en-US" dirty="0">
                <a:solidFill>
                  <a:srgbClr val="638DAD"/>
                </a:solidFill>
              </a:rPr>
              <a:t> </a:t>
            </a:r>
            <a:r>
              <a:rPr lang="en-US" altLang="en-US" dirty="0"/>
              <a:t>is a reserved word</a:t>
            </a:r>
          </a:p>
        </p:txBody>
      </p:sp>
      <p:sp>
        <p:nvSpPr>
          <p:cNvPr id="7" name="Content Placeholder 6"/>
          <p:cNvSpPr>
            <a:spLocks noGrp="1"/>
          </p:cNvSpPr>
          <p:nvPr>
            <p:ph idx="13"/>
          </p:nvPr>
        </p:nvSpPr>
        <p:spPr>
          <a:xfrm>
            <a:off x="364331" y="3747392"/>
            <a:ext cx="8368836" cy="754590"/>
          </a:xfrm>
        </p:spPr>
        <p:txBody>
          <a:bodyPr/>
          <a:lstStyle/>
          <a:p>
            <a:pPr marL="0" indent="0">
              <a:buNone/>
            </a:pPr>
            <a:r>
              <a:rPr lang="en-IN" b="1" dirty="0"/>
              <a:t>EXAMPLE 2-11</a:t>
            </a:r>
          </a:p>
          <a:p>
            <a:pPr marL="0" indent="0">
              <a:buNone/>
            </a:pPr>
            <a:r>
              <a:rPr lang="en-IN" dirty="0"/>
              <a:t>Consider the following C++ statements:</a:t>
            </a:r>
            <a:endParaRPr lang="en-IN" dirty="0">
              <a:latin typeface="Courier New" pitchFamily="49" charset="0"/>
              <a:cs typeface="Courier New" pitchFamily="49" charset="0"/>
            </a:endParaRPr>
          </a:p>
        </p:txBody>
      </p:sp>
      <p:pic>
        <p:nvPicPr>
          <p:cNvPr id="10" name="Picture 2" descr="Example 2-11 representing C plus plus statements. The statements are:-&#10; constant double conversion equals 2.54 semicolon&#10;const int n o underscore of underscore students equals 20 semicolon&#10;const char blank equals single quote blank single quote semicolon.">
            <a:extLst>
              <a:ext uri="{FF2B5EF4-FFF2-40B4-BE49-F238E27FC236}">
                <a16:creationId xmlns:a16="http://schemas.microsoft.com/office/drawing/2014/main" id="{AE393734-0F4A-49A3-9E0C-FB312F8365C8}"/>
              </a:ext>
            </a:extLst>
          </p:cNvPr>
          <p:cNvPicPr>
            <a:picLocks noGrp="1" noChangeAspect="1" noChangeArrowheads="1"/>
          </p:cNvPicPr>
          <p:nvPr>
            <p:ph idx="14"/>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55853"/>
          <a:stretch/>
        </p:blipFill>
        <p:spPr bwMode="auto">
          <a:xfrm>
            <a:off x="364331" y="4572000"/>
            <a:ext cx="4363059" cy="86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4120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Allocating Memory with Constants and Variables (2 of 2)</a:t>
            </a:r>
            <a:endParaRPr lang="en-IN" dirty="0">
              <a:latin typeface="+mn-lt"/>
            </a:endParaRPr>
          </a:p>
        </p:txBody>
      </p:sp>
      <p:sp>
        <p:nvSpPr>
          <p:cNvPr id="2" name="Content Placeholder 1"/>
          <p:cNvSpPr>
            <a:spLocks noGrp="1"/>
          </p:cNvSpPr>
          <p:nvPr>
            <p:ph idx="1"/>
          </p:nvPr>
        </p:nvSpPr>
        <p:spPr>
          <a:xfrm>
            <a:off x="365125" y="1538819"/>
            <a:ext cx="8415338" cy="738664"/>
          </a:xfrm>
        </p:spPr>
        <p:txBody>
          <a:bodyPr/>
          <a:lstStyle/>
          <a:p>
            <a:r>
              <a:rPr lang="en-US" altLang="en-US" u="sng" dirty="0"/>
              <a:t>Variable</a:t>
            </a:r>
            <a:r>
              <a:rPr lang="en-US" altLang="en-US" dirty="0"/>
              <a:t>: memory location whose content may change during execution</a:t>
            </a:r>
          </a:p>
          <a:p>
            <a:r>
              <a:rPr lang="en-US" altLang="en-US" dirty="0"/>
              <a:t>Syntax to declare one or multiple variables</a:t>
            </a:r>
          </a:p>
        </p:txBody>
      </p:sp>
      <p:pic>
        <p:nvPicPr>
          <p:cNvPr id="2050" name="Content Placeholder 2" descr="Syntax to declare one or multiple variables. It reads data type identifier comma identifier comma ellipsis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tretch>
            <a:fillRect/>
          </a:stretch>
        </p:blipFill>
        <p:spPr bwMode="auto">
          <a:xfrm>
            <a:off x="457200" y="2428180"/>
            <a:ext cx="5200339" cy="46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118997"/>
            <a:ext cx="8415338" cy="738664"/>
          </a:xfrm>
        </p:spPr>
        <p:txBody>
          <a:bodyPr/>
          <a:lstStyle/>
          <a:p>
            <a:pPr marL="0" indent="0">
              <a:buNone/>
            </a:pPr>
            <a:r>
              <a:rPr lang="en-IN" b="1" dirty="0"/>
              <a:t>EXAMPLE 2-12</a:t>
            </a:r>
          </a:p>
          <a:p>
            <a:pPr marL="0" indent="0">
              <a:buNone/>
            </a:pPr>
            <a:r>
              <a:rPr lang="en-IN" dirty="0"/>
              <a:t>Consider the following statements:</a:t>
            </a:r>
          </a:p>
        </p:txBody>
      </p:sp>
      <p:pic>
        <p:nvPicPr>
          <p:cNvPr id="10" name="Picture 2" descr="Example 2.12 shows the following program statements: Line 1: double amount Due semicolon. Line 2: int counter semicolon. Line 3: char c h semicolon. Line 4: int x comma y semicolon. Line 5: string name semicolon.">
            <a:extLst>
              <a:ext uri="{FF2B5EF4-FFF2-40B4-BE49-F238E27FC236}">
                <a16:creationId xmlns:a16="http://schemas.microsoft.com/office/drawing/2014/main" id="{1D6127A7-60DE-4F99-A4A0-98690069D1AA}"/>
              </a:ext>
            </a:extLst>
          </p:cNvPr>
          <p:cNvPicPr>
            <a:picLocks noGrp="1" noChangeAspect="1" noChangeArrowheads="1"/>
          </p:cNvPicPr>
          <p:nvPr>
            <p:ph idx="13"/>
          </p:nvPr>
        </p:nvPicPr>
        <p:blipFill rotWithShape="1">
          <a:blip r:embed="rId3">
            <a:extLst>
              <a:ext uri="{28A0092B-C50C-407E-A947-70E740481C1C}">
                <a14:useLocalDpi xmlns:a14="http://schemas.microsoft.com/office/drawing/2010/main" val="0"/>
              </a:ext>
            </a:extLst>
          </a:blip>
          <a:srcRect t="43611"/>
          <a:stretch/>
        </p:blipFill>
        <p:spPr bwMode="auto">
          <a:xfrm>
            <a:off x="362021" y="3978560"/>
            <a:ext cx="3866683" cy="138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349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latin typeface="Calibri (Body)"/>
              </a:rPr>
              <a:t>Putting Data into Variables</a:t>
            </a:r>
          </a:p>
        </p:txBody>
      </p:sp>
      <p:sp>
        <p:nvSpPr>
          <p:cNvPr id="44035" name="Rectangle 3"/>
          <p:cNvSpPr>
            <a:spLocks noGrp="1" noChangeArrowheads="1"/>
          </p:cNvSpPr>
          <p:nvPr>
            <p:ph idx="1"/>
          </p:nvPr>
        </p:nvSpPr>
        <p:spPr>
          <a:xfrm>
            <a:off x="365125" y="1538818"/>
            <a:ext cx="8415338" cy="972574"/>
          </a:xfrm>
        </p:spPr>
        <p:txBody>
          <a:bodyPr/>
          <a:lstStyle/>
          <a:p>
            <a:r>
              <a:rPr lang="en-US" altLang="en-US" dirty="0"/>
              <a:t>Ways to place data into a variable</a:t>
            </a:r>
          </a:p>
          <a:p>
            <a:pPr lvl="1"/>
            <a:r>
              <a:rPr lang="en-US" altLang="en-US" dirty="0"/>
              <a:t>Use C++’s assignment statement</a:t>
            </a:r>
          </a:p>
          <a:p>
            <a:pPr lvl="1"/>
            <a:r>
              <a:rPr lang="en-US" altLang="en-US" dirty="0"/>
              <a:t>Use input (read) statements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Assignment Statement (1 of 4)</a:t>
            </a:r>
            <a:endParaRPr lang="en-IN" dirty="0">
              <a:latin typeface="+mn-lt"/>
            </a:endParaRPr>
          </a:p>
        </p:txBody>
      </p:sp>
      <p:sp>
        <p:nvSpPr>
          <p:cNvPr id="2" name="Content Placeholder 1"/>
          <p:cNvSpPr>
            <a:spLocks noGrp="1"/>
          </p:cNvSpPr>
          <p:nvPr>
            <p:ph idx="1"/>
          </p:nvPr>
        </p:nvSpPr>
        <p:spPr>
          <a:xfrm>
            <a:off x="365125" y="1538819"/>
            <a:ext cx="8415338" cy="292388"/>
          </a:xfrm>
        </p:spPr>
        <p:txBody>
          <a:bodyPr/>
          <a:lstStyle/>
          <a:p>
            <a:r>
              <a:rPr lang="en-US" altLang="en-US" dirty="0"/>
              <a:t>The assignment statement takes the form:</a:t>
            </a:r>
          </a:p>
        </p:txBody>
      </p:sp>
      <p:pic>
        <p:nvPicPr>
          <p:cNvPr id="1026" name="Content Placeholder 2" descr="variable = expressi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3343673"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2545013"/>
            <a:ext cx="8415338" cy="1188787"/>
          </a:xfrm>
        </p:spPr>
        <p:txBody>
          <a:bodyPr/>
          <a:lstStyle/>
          <a:p>
            <a:pPr lvl="0">
              <a:buClr>
                <a:srgbClr val="055C91"/>
              </a:buClr>
            </a:pPr>
            <a:r>
              <a:rPr lang="en-US" altLang="en-US" dirty="0">
                <a:solidFill>
                  <a:srgbClr val="000000">
                    <a:lumMod val="75000"/>
                    <a:lumOff val="25000"/>
                  </a:srgbClr>
                </a:solidFill>
              </a:rPr>
              <a:t>Expression is evaluated and its value is assigned to the variable on the left side</a:t>
            </a:r>
          </a:p>
          <a:p>
            <a:pPr lvl="0">
              <a:buClr>
                <a:srgbClr val="055C91"/>
              </a:buClr>
            </a:pPr>
            <a:r>
              <a:rPr lang="en-US" altLang="en-US" dirty="0">
                <a:solidFill>
                  <a:srgbClr val="000000">
                    <a:lumMod val="75000"/>
                    <a:lumOff val="25000"/>
                  </a:srgbClr>
                </a:solidFill>
              </a:rPr>
              <a:t>A variable is said to be </a:t>
            </a:r>
            <a:r>
              <a:rPr lang="en-US" altLang="en-US" u="sng" dirty="0">
                <a:solidFill>
                  <a:srgbClr val="000000">
                    <a:lumMod val="75000"/>
                    <a:lumOff val="25000"/>
                  </a:srgbClr>
                </a:solidFill>
              </a:rPr>
              <a:t>initialized</a:t>
            </a:r>
            <a:r>
              <a:rPr lang="en-US" altLang="en-US" dirty="0">
                <a:solidFill>
                  <a:srgbClr val="000000">
                    <a:lumMod val="75000"/>
                    <a:lumOff val="25000"/>
                  </a:srgbClr>
                </a:solidFill>
              </a:rPr>
              <a:t> the first time a value is placed into it</a:t>
            </a:r>
          </a:p>
          <a:p>
            <a:pPr lvl="0">
              <a:buClr>
                <a:srgbClr val="055C91"/>
              </a:buClr>
            </a:pPr>
            <a:r>
              <a:rPr lang="en-US" altLang="en-US" dirty="0">
                <a:solidFill>
                  <a:srgbClr val="000000">
                    <a:lumMod val="75000"/>
                    <a:lumOff val="25000"/>
                  </a:srgbClr>
                </a:solidFill>
              </a:rPr>
              <a:t>In C++,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is called the </a:t>
            </a:r>
            <a:r>
              <a:rPr lang="en-US" altLang="en-US" u="sng" dirty="0">
                <a:solidFill>
                  <a:srgbClr val="000000">
                    <a:lumMod val="75000"/>
                    <a:lumOff val="25000"/>
                  </a:srgbClr>
                </a:solidFill>
              </a:rPr>
              <a:t>assignment operator</a:t>
            </a:r>
          </a:p>
        </p:txBody>
      </p:sp>
    </p:spTree>
    <p:extLst>
      <p:ext uri="{BB962C8B-B14F-4D97-AF65-F5344CB8AC3E}">
        <p14:creationId xmlns:p14="http://schemas.microsoft.com/office/powerpoint/2010/main" val="3477240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ChangeArrowheads="1"/>
          </p:cNvSpPr>
          <p:nvPr>
            <p:ph type="title"/>
          </p:nvPr>
        </p:nvSpPr>
        <p:spPr/>
        <p:txBody>
          <a:bodyPr/>
          <a:lstStyle/>
          <a:p>
            <a:r>
              <a:rPr lang="en-US" altLang="en-US" dirty="0">
                <a:latin typeface="Calibri (Body)"/>
              </a:rPr>
              <a:t>Assignment Statement (2 of 4)</a:t>
            </a:r>
          </a:p>
        </p:txBody>
      </p:sp>
      <p:sp>
        <p:nvSpPr>
          <p:cNvPr id="2" name="Content Placeholder 1"/>
          <p:cNvSpPr>
            <a:spLocks noGrp="1"/>
          </p:cNvSpPr>
          <p:nvPr>
            <p:ph idx="1"/>
          </p:nvPr>
        </p:nvSpPr>
        <p:spPr>
          <a:xfrm>
            <a:off x="365125" y="1538819"/>
            <a:ext cx="8415338" cy="307910"/>
          </a:xfrm>
        </p:spPr>
        <p:txBody>
          <a:bodyPr/>
          <a:lstStyle/>
          <a:p>
            <a:pPr marL="0" indent="0">
              <a:buNone/>
            </a:pPr>
            <a:r>
              <a:rPr lang="en-IN" dirty="0">
                <a:solidFill>
                  <a:srgbClr val="055C91"/>
                </a:solidFill>
              </a:rPr>
              <a:t>EXAMPLE 2-13</a:t>
            </a:r>
          </a:p>
        </p:txBody>
      </p:sp>
      <p:sp>
        <p:nvSpPr>
          <p:cNvPr id="3" name="Content Placeholder 2" descr="Example 2.13 shows the following variable declarations: Line 1: int num 1 comma num 2 semicolon. Line 2: double sale semicolon. Line 3: char first semicolon. Line 4: string s t r semicolon. Now consider the following assignment statements: Line 1: num 1 equals 4 semicolon. Line 2: num 2 equals 4 asterisk 5 minus 11 semicolon. Line 3: sale equals 0.02 asterisk 1000 semicolon. Line 4: first equals left quotation mark D right quotation mark semicolon. Line 5: s t r equals left double quotation mark It is a sunny day. Right double quotation mark semicolon.">
            <a:extLst>
              <a:ext uri="{FF2B5EF4-FFF2-40B4-BE49-F238E27FC236}">
                <a16:creationId xmlns:a16="http://schemas.microsoft.com/office/drawing/2014/main" id="{7D1B2EC7-00A8-441F-8E97-E137B664F952}"/>
              </a:ext>
            </a:extLst>
          </p:cNvPr>
          <p:cNvSpPr>
            <a:spLocks noGrp="1"/>
          </p:cNvSpPr>
          <p:nvPr>
            <p:ph idx="11"/>
          </p:nvPr>
        </p:nvSpPr>
        <p:spPr>
          <a:xfrm>
            <a:off x="365125" y="1981201"/>
            <a:ext cx="8415338" cy="3359766"/>
          </a:xfrm>
        </p:spPr>
        <p:txBody>
          <a:bodyPr/>
          <a:lstStyle/>
          <a:p>
            <a:pPr marL="0" indent="0" algn="l">
              <a:buNone/>
            </a:pPr>
            <a:r>
              <a:rPr lang="en-US" sz="1800" b="0" i="0" u="none" strike="noStrike" baseline="0" dirty="0">
                <a:solidFill>
                  <a:srgbClr val="000000"/>
                </a:solidFill>
              </a:rPr>
              <a:t>Suppose you have the following variable declarations:</a:t>
            </a:r>
          </a:p>
          <a:p>
            <a:pPr marL="0" indent="0" algn="l">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int</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num1, num2;</a:t>
            </a:r>
          </a:p>
          <a:p>
            <a:pPr marL="0" indent="0" algn="l">
              <a:spcBef>
                <a:spcPts val="0"/>
              </a:spcBef>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double</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sale;</a:t>
            </a:r>
          </a:p>
          <a:p>
            <a:pPr marL="0" indent="0" algn="l">
              <a:spcBef>
                <a:spcPts val="0"/>
              </a:spcBef>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char</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first;</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string str;</a:t>
            </a:r>
          </a:p>
          <a:p>
            <a:pPr marL="0" indent="0" algn="l">
              <a:buNone/>
            </a:pPr>
            <a:r>
              <a:rPr lang="en-US" sz="1800" b="0" i="0" u="none" strike="noStrike" baseline="0" dirty="0">
                <a:solidFill>
                  <a:srgbClr val="000000"/>
                </a:solidFill>
              </a:rPr>
              <a:t>Now consider the following assignment statements:</a:t>
            </a:r>
          </a:p>
          <a:p>
            <a:pPr marL="0" indent="0" algn="l">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num1 = 4;</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num2 = 4 * 5 - 11;</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sale = 0.02 * 1000;</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first = 'D';</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str = "It is a sunny day.";</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ChangeArrowheads="1"/>
          </p:cNvSpPr>
          <p:nvPr>
            <p:ph type="title"/>
          </p:nvPr>
        </p:nvSpPr>
        <p:spPr/>
        <p:txBody>
          <a:bodyPr/>
          <a:lstStyle/>
          <a:p>
            <a:r>
              <a:rPr lang="en-US" altLang="en-US" dirty="0">
                <a:latin typeface="Calibri (Body)"/>
              </a:rPr>
              <a:t>Assignment Statement (3 of 4)</a:t>
            </a:r>
          </a:p>
        </p:txBody>
      </p:sp>
      <p:sp>
        <p:nvSpPr>
          <p:cNvPr id="2" name="Content Placeholder 1"/>
          <p:cNvSpPr>
            <a:spLocks noGrp="1"/>
          </p:cNvSpPr>
          <p:nvPr>
            <p:ph idx="1"/>
          </p:nvPr>
        </p:nvSpPr>
        <p:spPr>
          <a:xfrm>
            <a:off x="365125" y="1538819"/>
            <a:ext cx="8415338" cy="366182"/>
          </a:xfrm>
        </p:spPr>
        <p:txBody>
          <a:bodyPr/>
          <a:lstStyle/>
          <a:p>
            <a:r>
              <a:rPr lang="en-US" dirty="0"/>
              <a:t>Example 2-14 illustrates a </a:t>
            </a:r>
            <a:r>
              <a:rPr lang="en-US" u="sng" dirty="0"/>
              <a:t>walk-through</a:t>
            </a:r>
            <a:r>
              <a:rPr lang="en-US" dirty="0"/>
              <a:t> (tracing values through a sequence)</a:t>
            </a:r>
          </a:p>
        </p:txBody>
      </p:sp>
      <p:pic>
        <p:nvPicPr>
          <p:cNvPr id="8" name="Content placeholder 2" descr="A table represents a walk-through (tracin g values through a sequence).&#10;A table has 3 columns and 7 rows. The column headers from left to right are blank, values of the variable forward slash statement, explanation. Row 1: Blank: Before statement 1, values of the variable forward slash statement: A box labeled question mark, num 1; A box labeled question mark, num 2; A box labeled question mark, num 3, explanation: blank. Row 2: Blank: After statement 1, values of the variable forward slash statement: A box labeled 18, num 1; A box labeled question mark, num 2; A box labeled question mark, num 3; num 1 equals 18, explanation: blank. Row 3: Blank: After statement 2, values of the variable forward slash statement: A box labeled 45, num 1; A box labeled question mark, num 2; A box labeled question mark, num 3; num 1 equals num 1 plus 27, explanation: num 1 plus 27 equals 18 plus 27 equals 45. This was assigned to num 1, which replaces the old value of num 1. Row 4: Blank: After statement 3, values of the variable forward slash statement: A box labeled 45, num 1; A box labeled 45, num 2; A box labeled question mark, num 3; num 2 equals num 1, explanation: copy the value of num 1 into num 2. Row 5: Blank: After statement 4, values of the variable forward slash statement: A box labeled 45, num 1; A box labeled 45, num 2; A box labeled 9, num 3; num 3 equals num 2 forward slash 5, explanation: num 2 forward slash 5 equals 45 forward slash equals 9. This value is assigned to num 3. So num 3 equals 9. Row 6: Blank: After statement 5, values of the variable forward slash statement: A box labeled 45, num 1; A box labeled 45, num 2; A box labeled 2, num 3; num 2 equals num 3 forward slash 4, explanation: num 3 forward slash 4 equals 9 forward slash 4 equals 2. This value is assigned to num 3, which replaces the odd value of num 3."/>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2137789" y="2165756"/>
            <a:ext cx="4640582" cy="385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202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Assignment Statement (4 of 4)</a:t>
            </a:r>
            <a:endParaRPr lang="en-IN" dirty="0">
              <a:latin typeface="Calibri (Body)"/>
            </a:endParaRPr>
          </a:p>
        </p:txBody>
      </p:sp>
      <p:sp>
        <p:nvSpPr>
          <p:cNvPr id="2" name="Content Placeholder 1"/>
          <p:cNvSpPr>
            <a:spLocks noGrp="1"/>
          </p:cNvSpPr>
          <p:nvPr>
            <p:ph idx="1"/>
          </p:nvPr>
        </p:nvSpPr>
        <p:spPr>
          <a:xfrm>
            <a:off x="365125" y="1538819"/>
            <a:ext cx="8415338" cy="296235"/>
          </a:xfrm>
        </p:spPr>
        <p:txBody>
          <a:bodyPr/>
          <a:lstStyle/>
          <a:p>
            <a:r>
              <a:rPr lang="en-US" dirty="0"/>
              <a:t>Given </a:t>
            </a:r>
            <a:r>
              <a:rPr lang="en-US" b="1" dirty="0" err="1">
                <a:solidFill>
                  <a:srgbClr val="055C91"/>
                </a:solidFill>
                <a:latin typeface="Courier New" panose="02070309020205020404" pitchFamily="49" charset="0"/>
                <a:cs typeface="Courier New" panose="02070309020205020404" pitchFamily="49" charset="0"/>
              </a:rPr>
              <a:t>int</a:t>
            </a:r>
            <a:r>
              <a:rPr lang="en-US" dirty="0"/>
              <a:t> variables </a:t>
            </a:r>
            <a:r>
              <a:rPr lang="en-US" dirty="0">
                <a:latin typeface="Courier New" panose="02070309020205020404" pitchFamily="49" charset="0"/>
                <a:cs typeface="Courier New" panose="02070309020205020404" pitchFamily="49" charset="0"/>
              </a:rPr>
              <a:t>x</a:t>
            </a:r>
            <a:r>
              <a:rPr lang="en-US" dirty="0"/>
              <a:t>, </a:t>
            </a:r>
            <a:r>
              <a:rPr lang="en-US" dirty="0">
                <a:latin typeface="Courier New" panose="02070309020205020404" pitchFamily="49" charset="0"/>
                <a:cs typeface="Courier New" panose="02070309020205020404" pitchFamily="49" charset="0"/>
              </a:rPr>
              <a:t>y</a:t>
            </a:r>
            <a:r>
              <a:rPr lang="en-US" dirty="0"/>
              <a:t>, and </a:t>
            </a:r>
            <a:r>
              <a:rPr lang="en-US" dirty="0">
                <a:latin typeface="Courier New" panose="02070309020205020404" pitchFamily="49" charset="0"/>
                <a:cs typeface="Courier New" panose="02070309020205020404" pitchFamily="49" charset="0"/>
              </a:rPr>
              <a:t>z</a:t>
            </a:r>
            <a:r>
              <a:rPr lang="en-US" dirty="0"/>
              <a:t>. How is this legal C++ statement evaluated?</a:t>
            </a:r>
          </a:p>
        </p:txBody>
      </p:sp>
      <p:sp>
        <p:nvSpPr>
          <p:cNvPr id="5" name="Content Placeholder 4"/>
          <p:cNvSpPr>
            <a:spLocks noGrp="1"/>
          </p:cNvSpPr>
          <p:nvPr>
            <p:ph idx="11"/>
          </p:nvPr>
        </p:nvSpPr>
        <p:spPr>
          <a:xfrm>
            <a:off x="365125" y="1981200"/>
            <a:ext cx="8415338" cy="296235"/>
          </a:xfrm>
        </p:spPr>
        <p:txBody>
          <a:bodyPr/>
          <a:lstStyle/>
          <a:p>
            <a:pPr marL="3497263" indent="87313">
              <a:buNone/>
            </a:pPr>
            <a:r>
              <a:rPr lang="en-US" dirty="0">
                <a:latin typeface="Courier New" panose="02070309020205020404" pitchFamily="49" charset="0"/>
                <a:cs typeface="Courier New" panose="02070309020205020404" pitchFamily="49" charset="0"/>
              </a:rPr>
              <a:t>x = y = z</a:t>
            </a:r>
          </a:p>
        </p:txBody>
      </p:sp>
      <p:sp>
        <p:nvSpPr>
          <p:cNvPr id="6" name="Content Placeholder 5"/>
          <p:cNvSpPr>
            <a:spLocks noGrp="1"/>
          </p:cNvSpPr>
          <p:nvPr>
            <p:ph idx="12"/>
          </p:nvPr>
        </p:nvSpPr>
        <p:spPr>
          <a:xfrm>
            <a:off x="365125" y="2362200"/>
            <a:ext cx="8415338" cy="632481"/>
          </a:xfrm>
        </p:spPr>
        <p:txBody>
          <a:bodyPr/>
          <a:lstStyle/>
          <a:p>
            <a:r>
              <a:rPr lang="en-US" dirty="0"/>
              <a:t>The assignment operator is evaluated from right to left</a:t>
            </a:r>
          </a:p>
          <a:p>
            <a:pPr lvl="1"/>
            <a:r>
              <a:rPr lang="en-US" dirty="0"/>
              <a:t>The </a:t>
            </a:r>
            <a:r>
              <a:rPr lang="en-US" u="sng" dirty="0"/>
              <a:t>associativity</a:t>
            </a:r>
            <a:r>
              <a:rPr lang="en-US" dirty="0"/>
              <a:t> of the </a:t>
            </a:r>
            <a:r>
              <a:rPr lang="en-US" u="sng" dirty="0"/>
              <a:t>assignment operator</a:t>
            </a:r>
            <a:r>
              <a:rPr lang="en-US" dirty="0"/>
              <a:t> is from right to left</a:t>
            </a:r>
          </a:p>
        </p:txBody>
      </p:sp>
    </p:spTree>
    <p:extLst>
      <p:ext uri="{BB962C8B-B14F-4D97-AF65-F5344CB8AC3E}">
        <p14:creationId xmlns:p14="http://schemas.microsoft.com/office/powerpoint/2010/main" val="188061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latin typeface="Calibri (Body)"/>
              </a:rPr>
              <a:t>Saving and Using the Value of an Expression</a:t>
            </a:r>
          </a:p>
        </p:txBody>
      </p:sp>
      <p:sp>
        <p:nvSpPr>
          <p:cNvPr id="47107" name="Rectangle 3"/>
          <p:cNvSpPr>
            <a:spLocks noGrp="1" noChangeArrowheads="1"/>
          </p:cNvSpPr>
          <p:nvPr>
            <p:ph idx="1"/>
          </p:nvPr>
        </p:nvSpPr>
        <p:spPr>
          <a:xfrm>
            <a:off x="365125" y="1538818"/>
            <a:ext cx="8415338" cy="1817421"/>
          </a:xfrm>
        </p:spPr>
        <p:txBody>
          <a:bodyPr/>
          <a:lstStyle/>
          <a:p>
            <a:r>
              <a:rPr lang="en-US" altLang="en-US" dirty="0"/>
              <a:t>Declare a variable of the appropriate data type</a:t>
            </a:r>
          </a:p>
          <a:p>
            <a:r>
              <a:rPr lang="en-US" altLang="en-US" dirty="0"/>
              <a:t>Assign the value of the expression to the variable that was declared</a:t>
            </a:r>
          </a:p>
          <a:p>
            <a:pPr lvl="1"/>
            <a:r>
              <a:rPr lang="en-US" altLang="en-US" dirty="0"/>
              <a:t>Use the assignment statement</a:t>
            </a:r>
          </a:p>
          <a:p>
            <a:r>
              <a:rPr lang="en-US" altLang="en-US" dirty="0"/>
              <a:t>Wherever the value of the expression is needed, use the variable holding the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480807-CB6A-3B7B-0BEC-E27C292FC5EA}"/>
              </a:ext>
            </a:extLst>
          </p:cNvPr>
          <p:cNvSpPr>
            <a:spLocks noGrp="1"/>
          </p:cNvSpPr>
          <p:nvPr>
            <p:ph idx="1"/>
          </p:nvPr>
        </p:nvSpPr>
        <p:spPr>
          <a:xfrm>
            <a:off x="365125" y="1538818"/>
            <a:ext cx="8415338" cy="292388"/>
          </a:xfrm>
        </p:spPr>
        <p:txBody>
          <a:bodyPr/>
          <a:lstStyle/>
          <a:p>
            <a:r>
              <a:rPr lang="en-US" dirty="0"/>
              <a:t>153 </a:t>
            </a:r>
          </a:p>
        </p:txBody>
      </p:sp>
      <p:sp>
        <p:nvSpPr>
          <p:cNvPr id="3" name="Title 2">
            <a:extLst>
              <a:ext uri="{FF2B5EF4-FFF2-40B4-BE49-F238E27FC236}">
                <a16:creationId xmlns:a16="http://schemas.microsoft.com/office/drawing/2014/main" id="{02ADF3EA-852C-AC70-A913-0850044FF2E7}"/>
              </a:ext>
            </a:extLst>
          </p:cNvPr>
          <p:cNvSpPr>
            <a:spLocks noGrp="1"/>
          </p:cNvSpPr>
          <p:nvPr>
            <p:ph type="title"/>
          </p:nvPr>
        </p:nvSpPr>
        <p:spPr/>
        <p:txBody>
          <a:bodyPr/>
          <a:lstStyle/>
          <a:p>
            <a:r>
              <a:rPr lang="en-US" dirty="0"/>
              <a:t>Decimal to Binary</a:t>
            </a:r>
          </a:p>
        </p:txBody>
      </p:sp>
      <p:sp>
        <p:nvSpPr>
          <p:cNvPr id="4" name="Content Placeholder 1">
            <a:extLst>
              <a:ext uri="{FF2B5EF4-FFF2-40B4-BE49-F238E27FC236}">
                <a16:creationId xmlns:a16="http://schemas.microsoft.com/office/drawing/2014/main" id="{990C781B-CED8-0EA4-32F7-D122EDFDD36A}"/>
              </a:ext>
            </a:extLst>
          </p:cNvPr>
          <p:cNvSpPr txBox="1">
            <a:spLocks/>
          </p:cNvSpPr>
          <p:nvPr/>
        </p:nvSpPr>
        <p:spPr>
          <a:xfrm>
            <a:off x="364331" y="3886200"/>
            <a:ext cx="8415338" cy="292388"/>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a:t>182 </a:t>
            </a:r>
          </a:p>
        </p:txBody>
      </p:sp>
    </p:spTree>
    <p:extLst>
      <p:ext uri="{BB962C8B-B14F-4D97-AF65-F5344CB8AC3E}">
        <p14:creationId xmlns:p14="http://schemas.microsoft.com/office/powerpoint/2010/main" val="801636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ltLang="en-US" dirty="0">
                <a:latin typeface="+mn-lt"/>
              </a:rPr>
              <a:t>Declaring and Initializing Variables</a:t>
            </a:r>
            <a:endParaRPr lang="en-IN" dirty="0">
              <a:latin typeface="+mn-lt"/>
            </a:endParaRPr>
          </a:p>
        </p:txBody>
      </p:sp>
      <p:sp>
        <p:nvSpPr>
          <p:cNvPr id="2" name="Content Placeholder 1"/>
          <p:cNvSpPr>
            <a:spLocks noGrp="1"/>
          </p:cNvSpPr>
          <p:nvPr>
            <p:ph idx="1"/>
          </p:nvPr>
        </p:nvSpPr>
        <p:spPr>
          <a:xfrm>
            <a:off x="365125" y="1538819"/>
            <a:ext cx="8415338" cy="738664"/>
          </a:xfrm>
        </p:spPr>
        <p:txBody>
          <a:bodyPr/>
          <a:lstStyle/>
          <a:p>
            <a:r>
              <a:rPr lang="en-US" altLang="en-US" dirty="0"/>
              <a:t>Not all types of variables are initialized automatically</a:t>
            </a:r>
          </a:p>
          <a:p>
            <a:r>
              <a:rPr lang="en-US" altLang="en-US" dirty="0"/>
              <a:t>Variables can be initialized when declared:</a:t>
            </a:r>
          </a:p>
        </p:txBody>
      </p:sp>
      <p:sp>
        <p:nvSpPr>
          <p:cNvPr id="5" name="Content Placeholder 4"/>
          <p:cNvSpPr>
            <a:spLocks noGrp="1"/>
          </p:cNvSpPr>
          <p:nvPr>
            <p:ph idx="11"/>
          </p:nvPr>
        </p:nvSpPr>
        <p:spPr>
          <a:xfrm>
            <a:off x="365125" y="2407491"/>
            <a:ext cx="8415338" cy="792909"/>
          </a:xfrm>
        </p:spPr>
        <p:txBody>
          <a:bodyPr/>
          <a:lstStyle/>
          <a:p>
            <a:pPr marL="228600" lvl="1" indent="0">
              <a:spcBef>
                <a:spcPts val="1200"/>
              </a:spcBef>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first = 13, second = 10;</a:t>
            </a:r>
          </a:p>
          <a:p>
            <a:pPr marL="228600" lvl="1" indent="0">
              <a:spcBef>
                <a:spcPts val="0"/>
              </a:spcBef>
              <a:buNone/>
            </a:pPr>
            <a:r>
              <a:rPr lang="en-US" altLang="en-US" b="1" dirty="0">
                <a:solidFill>
                  <a:srgbClr val="055C91"/>
                </a:solidFill>
                <a:latin typeface="Courier New" panose="02070309020205020404" pitchFamily="49" charset="0"/>
                <a:cs typeface="Courier New" panose="02070309020205020404" pitchFamily="49" charset="0"/>
              </a:rPr>
              <a:t>char</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ch</a:t>
            </a:r>
            <a:r>
              <a:rPr lang="en-US" altLang="en-US" b="1" dirty="0">
                <a:latin typeface="Courier New" panose="02070309020205020404" pitchFamily="49" charset="0"/>
                <a:cs typeface="Courier New" panose="02070309020205020404" pitchFamily="49" charset="0"/>
              </a:rPr>
              <a:t> = ' ';</a:t>
            </a:r>
          </a:p>
          <a:p>
            <a:pPr marL="228600" lvl="1" indent="0">
              <a:spcBef>
                <a:spcPts val="0"/>
              </a:spcBef>
              <a:buNone/>
            </a:pP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x = 12.6;</a:t>
            </a:r>
          </a:p>
        </p:txBody>
      </p:sp>
      <p:sp>
        <p:nvSpPr>
          <p:cNvPr id="6" name="Content Placeholder 5"/>
          <p:cNvSpPr>
            <a:spLocks noGrp="1"/>
          </p:cNvSpPr>
          <p:nvPr>
            <p:ph idx="12"/>
          </p:nvPr>
        </p:nvSpPr>
        <p:spPr>
          <a:xfrm>
            <a:off x="365125" y="3276600"/>
            <a:ext cx="8415338" cy="632481"/>
          </a:xfrm>
        </p:spPr>
        <p:txBody>
          <a:bodyPr/>
          <a:lstStyle/>
          <a:p>
            <a:r>
              <a:rPr lang="en-US" altLang="en-US" dirty="0"/>
              <a:t>All variables must be initialized before they are used</a:t>
            </a:r>
          </a:p>
          <a:p>
            <a:pPr lvl="1"/>
            <a:r>
              <a:rPr lang="en-US" altLang="en-US" dirty="0"/>
              <a:t>But not necessarily during declaration</a:t>
            </a:r>
          </a:p>
        </p:txBody>
      </p:sp>
    </p:spTree>
    <p:extLst>
      <p:ext uri="{BB962C8B-B14F-4D97-AF65-F5344CB8AC3E}">
        <p14:creationId xmlns:p14="http://schemas.microsoft.com/office/powerpoint/2010/main" val="610561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Input</a:t>
            </a:r>
            <a:r>
              <a:rPr lang="en-US" altLang="en-US" dirty="0"/>
              <a:t> </a:t>
            </a:r>
            <a:r>
              <a:rPr lang="en-US" altLang="en-US" dirty="0">
                <a:latin typeface="+mn-lt"/>
              </a:rPr>
              <a:t>(Read) Statement (1 of 3)</a:t>
            </a:r>
            <a:endParaRPr lang="en-IN" dirty="0">
              <a:latin typeface="+mn-lt"/>
            </a:endParaRPr>
          </a:p>
        </p:txBody>
      </p:sp>
      <p:sp>
        <p:nvSpPr>
          <p:cNvPr id="2" name="Content Placeholder 1"/>
          <p:cNvSpPr>
            <a:spLocks noGrp="1"/>
          </p:cNvSpPr>
          <p:nvPr>
            <p:ph idx="1"/>
          </p:nvPr>
        </p:nvSpPr>
        <p:spPr>
          <a:xfrm>
            <a:off x="365125" y="1538819"/>
            <a:ext cx="1997075" cy="296235"/>
          </a:xfrm>
        </p:spPr>
        <p:txBody>
          <a:bodyPr/>
          <a:lstStyle/>
          <a:p>
            <a:r>
              <a:rPr lang="en-US" altLang="en-US" b="1" dirty="0" err="1">
                <a:latin typeface="Courier New" panose="02070309020205020404" pitchFamily="49" charset="0"/>
                <a:cs typeface="Courier New" panose="02070309020205020404" pitchFamily="49" charset="0"/>
              </a:rPr>
              <a:t>cin</a:t>
            </a:r>
            <a:r>
              <a:rPr lang="en-US" altLang="en-US" dirty="0"/>
              <a:t> is used with</a:t>
            </a:r>
            <a:endParaRPr lang="en-IN" dirty="0"/>
          </a:p>
        </p:txBody>
      </p:sp>
      <p:pic>
        <p:nvPicPr>
          <p:cNvPr id="6149" name="Content Placeholder 2" descr="greater than greater than "/>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7781" t="11274" r="15638" b="37456"/>
          <a:stretch/>
        </p:blipFill>
        <p:spPr bwMode="auto">
          <a:xfrm>
            <a:off x="2442135" y="1464077"/>
            <a:ext cx="479335" cy="36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084582" y="1536412"/>
            <a:ext cx="3925818" cy="292388"/>
          </a:xfrm>
        </p:spPr>
        <p:txBody>
          <a:bodyPr/>
          <a:lstStyle/>
          <a:p>
            <a:pPr marL="0" indent="0">
              <a:buNone/>
            </a:pPr>
            <a:r>
              <a:rPr lang="en-US" altLang="en-US" dirty="0"/>
              <a:t>to gather one or more inputs</a:t>
            </a:r>
          </a:p>
        </p:txBody>
      </p:sp>
      <p:pic>
        <p:nvPicPr>
          <p:cNvPr id="6150" name="Content Placeholder 6" descr="cin greater than greater than variable greater than greater than variable period period period semi-colon "/>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85676" y="2176116"/>
            <a:ext cx="4314924" cy="49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2819400"/>
            <a:ext cx="8415338" cy="292388"/>
          </a:xfrm>
        </p:spPr>
        <p:txBody>
          <a:bodyPr/>
          <a:lstStyle/>
          <a:p>
            <a:r>
              <a:rPr lang="en-US" altLang="en-US" dirty="0"/>
              <a:t>This is called an </a:t>
            </a:r>
            <a:r>
              <a:rPr lang="en-US" altLang="en-US" u="sng" dirty="0"/>
              <a:t>input</a:t>
            </a:r>
            <a:r>
              <a:rPr lang="en-US" altLang="en-US" dirty="0"/>
              <a:t> (</a:t>
            </a:r>
            <a:r>
              <a:rPr lang="en-US" altLang="en-US" u="sng" dirty="0"/>
              <a:t>read</a:t>
            </a:r>
            <a:r>
              <a:rPr lang="en-US" altLang="en-US" dirty="0"/>
              <a:t>) statement</a:t>
            </a:r>
            <a:endParaRPr lang="en-IN" dirty="0"/>
          </a:p>
        </p:txBody>
      </p:sp>
      <p:sp>
        <p:nvSpPr>
          <p:cNvPr id="9" name="Content Placeholder 8"/>
          <p:cNvSpPr>
            <a:spLocks noGrp="1"/>
          </p:cNvSpPr>
          <p:nvPr>
            <p:ph idx="15"/>
          </p:nvPr>
        </p:nvSpPr>
        <p:spPr>
          <a:xfrm>
            <a:off x="365125" y="3276600"/>
            <a:ext cx="3673475" cy="354106"/>
          </a:xfrm>
        </p:spPr>
        <p:txBody>
          <a:bodyPr/>
          <a:lstStyle/>
          <a:p>
            <a:r>
              <a:rPr lang="en-US" altLang="en-US" dirty="0"/>
              <a:t>The </a:t>
            </a:r>
            <a:r>
              <a:rPr lang="en-US" altLang="en-US" u="sng" dirty="0"/>
              <a:t>stream extraction operator</a:t>
            </a:r>
            <a:r>
              <a:rPr lang="en-US" altLang="en-US" dirty="0"/>
              <a:t> is</a:t>
            </a:r>
            <a:endParaRPr lang="en-IN" dirty="0"/>
          </a:p>
        </p:txBody>
      </p:sp>
      <p:pic>
        <p:nvPicPr>
          <p:cNvPr id="6151" name="Content Placeholder 9" descr="greater than greater than"/>
          <p:cNvPicPr>
            <a:picLocks noGrp="1"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4171168" y="3276600"/>
            <a:ext cx="40083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idx="17"/>
          </p:nvPr>
        </p:nvSpPr>
        <p:spPr>
          <a:xfrm>
            <a:off x="365125" y="3733801"/>
            <a:ext cx="8415338" cy="304799"/>
          </a:xfrm>
        </p:spPr>
        <p:txBody>
          <a:bodyPr/>
          <a:lstStyle/>
          <a:p>
            <a:r>
              <a:rPr lang="en-US" altLang="en-US" dirty="0"/>
              <a:t>For example, if miles is a </a:t>
            </a:r>
            <a:r>
              <a:rPr lang="en-US" altLang="en-US" b="1" dirty="0">
                <a:solidFill>
                  <a:srgbClr val="0070C0"/>
                </a:solidFill>
                <a:latin typeface="Courier New" panose="02070309020205020404" pitchFamily="49" charset="0"/>
                <a:cs typeface="Courier New" panose="02070309020205020404" pitchFamily="49" charset="0"/>
              </a:rPr>
              <a:t>double</a:t>
            </a:r>
            <a:r>
              <a:rPr lang="en-US" altLang="en-US" dirty="0">
                <a:solidFill>
                  <a:srgbClr val="0070C0"/>
                </a:solidFill>
              </a:rPr>
              <a:t> </a:t>
            </a:r>
            <a:r>
              <a:rPr lang="en-US" altLang="en-US" dirty="0"/>
              <a:t>variable:</a:t>
            </a:r>
            <a:endParaRPr lang="en-IN" dirty="0"/>
          </a:p>
        </p:txBody>
      </p:sp>
      <p:pic>
        <p:nvPicPr>
          <p:cNvPr id="6152" name="Content Placeholder 11" descr="cin greater than greater than miles semi-colon "/>
          <p:cNvPicPr>
            <a:picLocks noGrp="1" noChangeAspect="1" noChangeArrowheads="1"/>
          </p:cNvPicPr>
          <p:nvPr>
            <p:ph idx="18"/>
          </p:nvPr>
        </p:nvPicPr>
        <p:blipFill rotWithShape="1">
          <a:blip r:embed="rId5">
            <a:extLst>
              <a:ext uri="{28A0092B-C50C-407E-A947-70E740481C1C}">
                <a14:useLocalDpi xmlns:a14="http://schemas.microsoft.com/office/drawing/2010/main" val="0"/>
              </a:ext>
            </a:extLst>
          </a:blip>
          <a:srcRect l="10148"/>
          <a:stretch/>
        </p:blipFill>
        <p:spPr bwMode="auto">
          <a:xfrm>
            <a:off x="533400" y="4108228"/>
            <a:ext cx="2210863" cy="53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noGrp="1"/>
          </p:cNvSpPr>
          <p:nvPr>
            <p:ph idx="19"/>
          </p:nvPr>
        </p:nvSpPr>
        <p:spPr>
          <a:xfrm>
            <a:off x="365125" y="4762589"/>
            <a:ext cx="8415338" cy="266611"/>
          </a:xfrm>
        </p:spPr>
        <p:txBody>
          <a:bodyPr/>
          <a:lstStyle/>
          <a:p>
            <a:pPr marL="171450" lvl="1">
              <a:spcBef>
                <a:spcPts val="1200"/>
              </a:spcBef>
              <a:buClr>
                <a:schemeClr val="accent2"/>
              </a:buClr>
            </a:pPr>
            <a:r>
              <a:rPr lang="en-US" altLang="en-US" dirty="0"/>
              <a:t>Causes the computer to get a value of type double and places it in the variable </a:t>
            </a:r>
            <a:r>
              <a:rPr lang="en-US" altLang="en-US" b="1" dirty="0">
                <a:latin typeface="Courier New" panose="02070309020205020404" pitchFamily="49" charset="0"/>
                <a:cs typeface="Courier New" panose="02070309020205020404" pitchFamily="49" charset="0"/>
              </a:rPr>
              <a:t>miles</a:t>
            </a:r>
          </a:p>
        </p:txBody>
      </p:sp>
    </p:spTree>
    <p:extLst>
      <p:ext uri="{BB962C8B-B14F-4D97-AF65-F5344CB8AC3E}">
        <p14:creationId xmlns:p14="http://schemas.microsoft.com/office/powerpoint/2010/main" val="60088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51"/>
                                        </p:tgtEl>
                                        <p:attrNameLst>
                                          <p:attrName>style.visibility</p:attrName>
                                        </p:attrNameLst>
                                      </p:cBhvr>
                                      <p:to>
                                        <p:strVal val="visible"/>
                                      </p:to>
                                    </p:set>
                                    <p:animEffect transition="in" filter="fade">
                                      <p:cBhvr>
                                        <p:cTn id="13" dur="500"/>
                                        <p:tgtEl>
                                          <p:spTgt spid="61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152"/>
                                        </p:tgtEl>
                                        <p:attrNameLst>
                                          <p:attrName>style.visibility</p:attrName>
                                        </p:attrNameLst>
                                      </p:cBhvr>
                                      <p:to>
                                        <p:strVal val="visible"/>
                                      </p:to>
                                    </p:set>
                                    <p:animEffect transition="in" filter="fade">
                                      <p:cBhvr>
                                        <p:cTn id="19" dur="500"/>
                                        <p:tgtEl>
                                          <p:spTgt spid="61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1" grpId="0" build="p"/>
      <p:bldP spid="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Input (Read) Statement (2 of 3)</a:t>
            </a:r>
            <a:endParaRPr lang="en-IN" dirty="0"/>
          </a:p>
        </p:txBody>
      </p:sp>
      <p:sp>
        <p:nvSpPr>
          <p:cNvPr id="2" name="Content Placeholder 1"/>
          <p:cNvSpPr>
            <a:spLocks noGrp="1"/>
          </p:cNvSpPr>
          <p:nvPr>
            <p:ph idx="1"/>
          </p:nvPr>
        </p:nvSpPr>
        <p:spPr>
          <a:xfrm>
            <a:off x="365125" y="1538819"/>
            <a:ext cx="8415338" cy="1034899"/>
          </a:xfrm>
        </p:spPr>
        <p:txBody>
          <a:bodyPr/>
          <a:lstStyle/>
          <a:p>
            <a:r>
              <a:rPr lang="en-US" altLang="en-US" dirty="0"/>
              <a:t>Using more than one variable in </a:t>
            </a:r>
            <a:r>
              <a:rPr lang="en-US" altLang="en-US" b="1" dirty="0" err="1">
                <a:latin typeface="Courier New" panose="02070309020205020404" pitchFamily="49" charset="0"/>
                <a:cs typeface="Courier New" panose="02070309020205020404" pitchFamily="49" charset="0"/>
              </a:rPr>
              <a:t>cin</a:t>
            </a:r>
            <a:r>
              <a:rPr lang="en-US" altLang="en-US" dirty="0"/>
              <a:t> allows more than one value to be read at a time</a:t>
            </a:r>
          </a:p>
          <a:p>
            <a:r>
              <a:rPr lang="en-US" altLang="en-US" dirty="0"/>
              <a:t>Example: if </a:t>
            </a:r>
            <a:r>
              <a:rPr lang="en-US" altLang="en-US" b="1" dirty="0">
                <a:latin typeface="Courier New" panose="02070309020205020404" pitchFamily="49" charset="0"/>
                <a:cs typeface="Courier New" panose="02070309020205020404" pitchFamily="49" charset="0"/>
              </a:rPr>
              <a:t>feet</a:t>
            </a:r>
            <a:r>
              <a:rPr lang="en-US" altLang="en-US" dirty="0"/>
              <a:t> and </a:t>
            </a:r>
            <a:r>
              <a:rPr lang="en-US" altLang="en-US" b="1" dirty="0">
                <a:latin typeface="Courier New" panose="02070309020205020404" pitchFamily="49" charset="0"/>
                <a:cs typeface="Courier New" panose="02070309020205020404" pitchFamily="49" charset="0"/>
              </a:rPr>
              <a:t>inches</a:t>
            </a:r>
            <a:r>
              <a:rPr lang="en-US" altLang="en-US" dirty="0"/>
              <a:t> are variables of type</a:t>
            </a:r>
            <a:r>
              <a:rPr lang="en-US" altLang="en-US" dirty="0">
                <a:solidFill>
                  <a:srgbClr val="055C91"/>
                </a:solidFill>
              </a:rPr>
              <a:t> </a:t>
            </a: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dirty="0"/>
              <a:t>, this statement:</a:t>
            </a:r>
          </a:p>
        </p:txBody>
      </p:sp>
      <p:pic>
        <p:nvPicPr>
          <p:cNvPr id="4098" name="Content Place holder 2" descr="cin greater than greater than feet greater than greater than inches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22223" y="2667000"/>
            <a:ext cx="3568777"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3279495"/>
            <a:ext cx="8415338" cy="606705"/>
          </a:xfrm>
        </p:spPr>
        <p:txBody>
          <a:bodyPr/>
          <a:lstStyle/>
          <a:p>
            <a:pPr lvl="1"/>
            <a:r>
              <a:rPr lang="en-US" altLang="en-US" dirty="0"/>
              <a:t>Inputs two integers from the keyboard</a:t>
            </a:r>
          </a:p>
          <a:p>
            <a:pPr lvl="1"/>
            <a:r>
              <a:rPr lang="en-US" altLang="en-US" dirty="0"/>
              <a:t>Places them in variables </a:t>
            </a:r>
            <a:r>
              <a:rPr lang="en-US" altLang="en-US" b="1" dirty="0">
                <a:latin typeface="Courier New" panose="02070309020205020404" pitchFamily="49" charset="0"/>
                <a:cs typeface="Courier New" panose="02070309020205020404" pitchFamily="49" charset="0"/>
              </a:rPr>
              <a:t>feet</a:t>
            </a:r>
            <a:r>
              <a:rPr lang="en-US" altLang="en-US" dirty="0"/>
              <a:t> and </a:t>
            </a:r>
            <a:r>
              <a:rPr lang="en-US" altLang="en-US" b="1" dirty="0">
                <a:latin typeface="Courier New" panose="02070309020205020404" pitchFamily="49" charset="0"/>
                <a:cs typeface="Courier New" panose="02070309020205020404" pitchFamily="49" charset="0"/>
              </a:rPr>
              <a:t>inches</a:t>
            </a:r>
            <a:r>
              <a:rPr lang="en-US" altLang="en-US" dirty="0"/>
              <a:t> respectively</a:t>
            </a:r>
          </a:p>
        </p:txBody>
      </p:sp>
    </p:spTree>
    <p:extLst>
      <p:ext uri="{BB962C8B-B14F-4D97-AF65-F5344CB8AC3E}">
        <p14:creationId xmlns:p14="http://schemas.microsoft.com/office/powerpoint/2010/main" val="3584450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Input (Read) Statement (3 of 3)</a:t>
            </a:r>
            <a:endParaRPr lang="en-US" dirty="0">
              <a:latin typeface="Calibri (Body)"/>
            </a:endParaRPr>
          </a:p>
        </p:txBody>
      </p:sp>
      <p:sp>
        <p:nvSpPr>
          <p:cNvPr id="2" name="Content Placeholder 1"/>
          <p:cNvSpPr>
            <a:spLocks noGrp="1"/>
          </p:cNvSpPr>
          <p:nvPr>
            <p:ph idx="1"/>
          </p:nvPr>
        </p:nvSpPr>
        <p:spPr>
          <a:xfrm>
            <a:off x="365125" y="1538819"/>
            <a:ext cx="8415338" cy="379628"/>
          </a:xfrm>
        </p:spPr>
        <p:txBody>
          <a:bodyPr/>
          <a:lstStyle/>
          <a:p>
            <a:pPr marL="0" indent="0">
              <a:buNone/>
            </a:pPr>
            <a:r>
              <a:rPr lang="en-IN" dirty="0">
                <a:solidFill>
                  <a:srgbClr val="055C91"/>
                </a:solidFill>
              </a:rPr>
              <a:t>EXAMPLE 2-17</a:t>
            </a:r>
          </a:p>
        </p:txBody>
      </p:sp>
      <p:sp>
        <p:nvSpPr>
          <p:cNvPr id="7" name="Content Placeholder 6">
            <a:extLst>
              <a:ext uri="{FF2B5EF4-FFF2-40B4-BE49-F238E27FC236}">
                <a16:creationId xmlns:a16="http://schemas.microsoft.com/office/drawing/2014/main" id="{D1EBEA91-C598-41F5-A090-C3B06F29AB64}"/>
              </a:ext>
            </a:extLst>
          </p:cNvPr>
          <p:cNvSpPr>
            <a:spLocks noGrp="1"/>
          </p:cNvSpPr>
          <p:nvPr>
            <p:ph idx="11"/>
          </p:nvPr>
        </p:nvSpPr>
        <p:spPr>
          <a:xfrm>
            <a:off x="365125" y="1981200"/>
            <a:ext cx="8415338" cy="2194447"/>
          </a:xfrm>
        </p:spPr>
        <p:txBody>
          <a:bodyPr/>
          <a:lstStyle/>
          <a:p>
            <a:pPr marL="0" indent="0" algn="l">
              <a:buNone/>
            </a:pPr>
            <a:r>
              <a:rPr lang="en-US" sz="1800" b="0" i="0" u="none" strike="noStrike" baseline="0" dirty="0">
                <a:solidFill>
                  <a:srgbClr val="000000"/>
                </a:solidFill>
                <a:latin typeface="WarnockPro-Regular"/>
              </a:rPr>
              <a:t>Suppose we have the following statements:</a:t>
            </a:r>
          </a:p>
          <a:p>
            <a:pPr marL="0" indent="0" algn="l">
              <a:buNone/>
            </a:pPr>
            <a:r>
              <a:rPr lang="en-US" sz="1800" b="1" i="0" u="none" strike="noStrike" baseline="0" dirty="0">
                <a:solidFill>
                  <a:srgbClr val="055C91"/>
                </a:solidFill>
                <a:latin typeface="CourierStd-Bold"/>
              </a:rPr>
              <a:t>int</a:t>
            </a:r>
            <a:r>
              <a:rPr lang="en-US" sz="1800" b="1" i="0" u="none" strike="noStrike" baseline="0" dirty="0">
                <a:solidFill>
                  <a:srgbClr val="3D8FB3"/>
                </a:solidFill>
                <a:latin typeface="CourierStd-Bold"/>
              </a:rPr>
              <a:t> </a:t>
            </a:r>
            <a:r>
              <a:rPr lang="en-US" sz="1800" b="1" i="0" u="none" strike="noStrike" baseline="0" dirty="0">
                <a:solidFill>
                  <a:srgbClr val="000000"/>
                </a:solidFill>
                <a:latin typeface="CourierStd-Bold"/>
              </a:rPr>
              <a:t>feet;</a:t>
            </a:r>
          </a:p>
          <a:p>
            <a:pPr marL="0" indent="0" algn="l">
              <a:spcBef>
                <a:spcPts val="0"/>
              </a:spcBef>
              <a:buNone/>
            </a:pPr>
            <a:r>
              <a:rPr lang="en-US" sz="1800" b="1" i="0" u="none" strike="noStrike" baseline="0" dirty="0">
                <a:solidFill>
                  <a:srgbClr val="055C91"/>
                </a:solidFill>
                <a:latin typeface="CourierStd-Bold"/>
              </a:rPr>
              <a:t>int</a:t>
            </a:r>
            <a:r>
              <a:rPr lang="en-US" sz="1800" b="1" i="0" u="none" strike="noStrike" baseline="0" dirty="0">
                <a:solidFill>
                  <a:srgbClr val="3D8FB3"/>
                </a:solidFill>
                <a:latin typeface="CourierStd-Bold"/>
              </a:rPr>
              <a:t> </a:t>
            </a:r>
            <a:r>
              <a:rPr lang="en-US" sz="1800" b="1" i="0" u="none" strike="noStrike" baseline="0" dirty="0">
                <a:solidFill>
                  <a:srgbClr val="000000"/>
                </a:solidFill>
                <a:latin typeface="CourierStd-Bold"/>
              </a:rPr>
              <a:t>inches;</a:t>
            </a:r>
          </a:p>
          <a:p>
            <a:pPr marL="0" indent="0" algn="l">
              <a:buNone/>
            </a:pPr>
            <a:r>
              <a:rPr lang="en-US" sz="1800" b="0" i="0" u="none" strike="noStrike" baseline="0" dirty="0">
                <a:solidFill>
                  <a:srgbClr val="000000"/>
                </a:solidFill>
                <a:latin typeface="WarnockPro-Regular"/>
              </a:rPr>
              <a:t>Suppose the input is:</a:t>
            </a:r>
          </a:p>
          <a:p>
            <a:pPr marL="0" indent="0" algn="l">
              <a:buNone/>
            </a:pPr>
            <a:r>
              <a:rPr lang="en-US" sz="1800" b="1" i="0" u="none" strike="noStrike" baseline="0" dirty="0">
                <a:solidFill>
                  <a:srgbClr val="000000"/>
                </a:solidFill>
                <a:latin typeface="CourierStd-Bold"/>
              </a:rPr>
              <a:t>23 7</a:t>
            </a:r>
          </a:p>
          <a:p>
            <a:pPr marL="0" indent="0" algn="l">
              <a:buNone/>
            </a:pPr>
            <a:r>
              <a:rPr lang="en-US" sz="1800" b="0" i="0" u="none" strike="noStrike" baseline="0" dirty="0">
                <a:solidFill>
                  <a:srgbClr val="000000"/>
                </a:solidFill>
                <a:latin typeface="WarnockPro-Regular"/>
              </a:rPr>
              <a:t>Next, consider the following statement:</a:t>
            </a:r>
          </a:p>
        </p:txBody>
      </p:sp>
      <p:pic>
        <p:nvPicPr>
          <p:cNvPr id="19" name="Content Placeholder 18" descr="cin right double angle bracket feet right double angle bracket inches semicolon.">
            <a:extLst>
              <a:ext uri="{FF2B5EF4-FFF2-40B4-BE49-F238E27FC236}">
                <a16:creationId xmlns:a16="http://schemas.microsoft.com/office/drawing/2014/main" id="{C203A8E7-A0A4-4C17-9B62-F0BB17ED1FD2}"/>
              </a:ext>
            </a:extLst>
          </p:cNvPr>
          <p:cNvPicPr>
            <a:picLocks noGrp="1" noChangeAspect="1"/>
          </p:cNvPicPr>
          <p:nvPr>
            <p:ph idx="12"/>
          </p:nvPr>
        </p:nvPicPr>
        <p:blipFill>
          <a:blip r:embed="rId3"/>
          <a:stretch>
            <a:fillRect/>
          </a:stretch>
        </p:blipFill>
        <p:spPr>
          <a:xfrm>
            <a:off x="304800" y="4267200"/>
            <a:ext cx="2467824" cy="368808"/>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Increment and Decrement Operators</a:t>
            </a:r>
            <a:endParaRPr lang="en-IN" dirty="0">
              <a:latin typeface="Calibri (Body)"/>
            </a:endParaRPr>
          </a:p>
        </p:txBody>
      </p:sp>
      <p:sp>
        <p:nvSpPr>
          <p:cNvPr id="2" name="Content Placeholder 1"/>
          <p:cNvSpPr>
            <a:spLocks noGrp="1"/>
          </p:cNvSpPr>
          <p:nvPr>
            <p:ph idx="1"/>
          </p:nvPr>
        </p:nvSpPr>
        <p:spPr>
          <a:xfrm>
            <a:off x="365125" y="1538819"/>
            <a:ext cx="8415338" cy="2545312"/>
          </a:xfrm>
        </p:spPr>
        <p:txBody>
          <a:bodyPr/>
          <a:lstStyle/>
          <a:p>
            <a:r>
              <a:rPr lang="en-US" altLang="en-US" u="sng" dirty="0"/>
              <a:t>Increment operator</a:t>
            </a:r>
            <a:r>
              <a:rPr lang="en-US" altLang="en-US" dirty="0"/>
              <a:t> </a:t>
            </a:r>
            <a:r>
              <a:rPr lang="en-US" altLang="en-US" dirty="0">
                <a:sym typeface="Wingdings" panose="05000000000000000000" pitchFamily="2" charset="2"/>
              </a:rPr>
              <a:t>(</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a:t>
            </a:r>
            <a:r>
              <a:rPr lang="en-US" altLang="en-US" dirty="0"/>
              <a:t> increase variable by 1</a:t>
            </a:r>
          </a:p>
          <a:p>
            <a:pPr lvl="1"/>
            <a:r>
              <a:rPr lang="en-US" altLang="en-US" u="sng" dirty="0"/>
              <a:t>Pre-increment</a:t>
            </a:r>
            <a:r>
              <a:rPr lang="en-US" altLang="en-US" dirty="0"/>
              <a:t>: </a:t>
            </a:r>
            <a:r>
              <a:rPr lang="en-US" altLang="en-US" b="1" dirty="0">
                <a:latin typeface="Courier New" panose="02070309020205020404" pitchFamily="49" charset="0"/>
                <a:cs typeface="Courier New" panose="02070309020205020404" pitchFamily="49" charset="0"/>
              </a:rPr>
              <a:t>++variable</a:t>
            </a:r>
          </a:p>
          <a:p>
            <a:pPr lvl="1"/>
            <a:r>
              <a:rPr lang="en-US" altLang="en-US" u="sng" dirty="0"/>
              <a:t>Post-increment</a:t>
            </a:r>
            <a:r>
              <a:rPr lang="en-US" altLang="en-US" dirty="0"/>
              <a:t>: </a:t>
            </a:r>
            <a:r>
              <a:rPr lang="en-US" altLang="en-US" b="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a:t>
            </a:r>
          </a:p>
          <a:p>
            <a:r>
              <a:rPr lang="en-US" altLang="en-US" u="sng" dirty="0"/>
              <a:t>Decrement operator</a:t>
            </a:r>
            <a:r>
              <a:rPr lang="en-US" altLang="en-US" dirty="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a:t>
            </a:r>
            <a:r>
              <a:rPr lang="en-US" altLang="en-US" dirty="0"/>
              <a:t> decrease variable by 1</a:t>
            </a:r>
          </a:p>
          <a:p>
            <a:pPr lvl="1"/>
            <a:r>
              <a:rPr lang="en-US" altLang="en-US" u="sng" dirty="0"/>
              <a:t>Pre-decrement</a:t>
            </a:r>
            <a:r>
              <a:rPr lang="en-US" altLang="en-US" dirty="0"/>
              <a:t>: </a:t>
            </a:r>
            <a:r>
              <a:rPr lang="en-US" altLang="en-US" b="1" dirty="0">
                <a:latin typeface="Courier New" panose="02070309020205020404" pitchFamily="49" charset="0"/>
                <a:cs typeface="Courier New" panose="02070309020205020404" pitchFamily="49" charset="0"/>
              </a:rPr>
              <a:t>--variable</a:t>
            </a:r>
          </a:p>
          <a:p>
            <a:pPr lvl="1"/>
            <a:r>
              <a:rPr lang="en-US" altLang="en-US" u="sng" dirty="0"/>
              <a:t>Post-decrement</a:t>
            </a:r>
            <a:r>
              <a:rPr lang="en-US" altLang="en-US" dirty="0"/>
              <a:t>: </a:t>
            </a:r>
            <a:r>
              <a:rPr lang="en-US" altLang="en-US" b="1" dirty="0">
                <a:latin typeface="Courier New" panose="02070309020205020404" pitchFamily="49" charset="0"/>
                <a:cs typeface="Courier New" panose="02070309020205020404" pitchFamily="49" charset="0"/>
              </a:rPr>
              <a:t>variable--</a:t>
            </a:r>
          </a:p>
          <a:p>
            <a:r>
              <a:rPr lang="en-US" altLang="en-US" dirty="0"/>
              <a:t>What is the difference between the following?</a:t>
            </a:r>
          </a:p>
        </p:txBody>
      </p:sp>
      <p:pic>
        <p:nvPicPr>
          <p:cNvPr id="5122" name="Content Placeholder 2" descr="x equals 5 semi-colon&#10;y equals plus plus x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1520795"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Content Placeholder 3" descr="x equals 5 semi-colon &#10;y equals x plus plus semi-colon "/>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2826473" y="4191000"/>
            <a:ext cx="1520795"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402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Output (1 of 4)</a:t>
            </a:r>
            <a:endParaRPr lang="en-IN" dirty="0">
              <a:latin typeface="Calibri (Body)"/>
            </a:endParaRPr>
          </a:p>
        </p:txBody>
      </p:sp>
      <p:sp>
        <p:nvSpPr>
          <p:cNvPr id="2" name="Content Placeholder 1"/>
          <p:cNvSpPr>
            <a:spLocks noGrp="1"/>
          </p:cNvSpPr>
          <p:nvPr>
            <p:ph idx="1"/>
          </p:nvPr>
        </p:nvSpPr>
        <p:spPr>
          <a:xfrm>
            <a:off x="365125" y="1538819"/>
            <a:ext cx="2835275" cy="289981"/>
          </a:xfrm>
        </p:spPr>
        <p:txBody>
          <a:bodyPr/>
          <a:lstStyle/>
          <a:p>
            <a:r>
              <a:rPr lang="en-US" altLang="en-US" dirty="0"/>
              <a:t>The syntax of </a:t>
            </a:r>
            <a:r>
              <a:rPr lang="en-US" altLang="en-US" b="1" dirty="0" err="1">
                <a:latin typeface="Courier New" panose="02070309020205020404" pitchFamily="49" charset="0"/>
                <a:cs typeface="Courier New" panose="02070309020205020404" pitchFamily="49" charset="0"/>
              </a:rPr>
              <a:t>cout</a:t>
            </a:r>
            <a:r>
              <a:rPr lang="en-US" altLang="en-US" dirty="0"/>
              <a:t> and</a:t>
            </a:r>
            <a:endParaRPr lang="en-IN" dirty="0"/>
          </a:p>
        </p:txBody>
      </p:sp>
      <p:pic>
        <p:nvPicPr>
          <p:cNvPr id="17" name="Content Placeholder 2" descr="greater than greater than"/>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0036" t="12694" b="31891"/>
          <a:stretch/>
        </p:blipFill>
        <p:spPr bwMode="auto">
          <a:xfrm>
            <a:off x="3276600" y="1524000"/>
            <a:ext cx="528041"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944938" y="1524000"/>
            <a:ext cx="398462" cy="304800"/>
          </a:xfrm>
        </p:spPr>
        <p:txBody>
          <a:bodyPr/>
          <a:lstStyle/>
          <a:p>
            <a:pPr marL="0" indent="0">
              <a:buNone/>
            </a:pPr>
            <a:r>
              <a:rPr lang="en-US" altLang="en-US" dirty="0"/>
              <a:t>is:</a:t>
            </a:r>
            <a:endParaRPr lang="en-IN" dirty="0"/>
          </a:p>
        </p:txBody>
      </p:sp>
      <p:pic>
        <p:nvPicPr>
          <p:cNvPr id="17411" name="Content Placeholder 3" descr="cout &lt;&lt; expression or manipulator &lt;&lt; expression or manipulato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238570" y="1967970"/>
            <a:ext cx="8668448"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2590800"/>
            <a:ext cx="8415338" cy="263149"/>
          </a:xfrm>
        </p:spPr>
        <p:txBody>
          <a:bodyPr/>
          <a:lstStyle/>
          <a:p>
            <a:pPr marL="171450" lvl="1" indent="3175">
              <a:spcBef>
                <a:spcPts val="1200"/>
              </a:spcBef>
              <a:buClr>
                <a:schemeClr val="accent2"/>
              </a:buClr>
            </a:pPr>
            <a:r>
              <a:rPr lang="en-US" altLang="en-US" dirty="0"/>
              <a:t> Called an </a:t>
            </a:r>
            <a:r>
              <a:rPr lang="en-US" altLang="en-US" u="sng" dirty="0"/>
              <a:t>output statement</a:t>
            </a:r>
          </a:p>
        </p:txBody>
      </p:sp>
      <p:sp>
        <p:nvSpPr>
          <p:cNvPr id="9" name="Content Placeholder 8"/>
          <p:cNvSpPr>
            <a:spLocks noGrp="1"/>
          </p:cNvSpPr>
          <p:nvPr>
            <p:ph idx="15"/>
          </p:nvPr>
        </p:nvSpPr>
        <p:spPr>
          <a:xfrm>
            <a:off x="365125" y="2971800"/>
            <a:ext cx="3521075" cy="304800"/>
          </a:xfrm>
        </p:spPr>
        <p:txBody>
          <a:bodyPr/>
          <a:lstStyle/>
          <a:p>
            <a:r>
              <a:rPr lang="en-US" altLang="en-US" dirty="0"/>
              <a:t>The </a:t>
            </a:r>
            <a:r>
              <a:rPr lang="en-US" altLang="en-US" u="sng" dirty="0"/>
              <a:t>stream insertion operator</a:t>
            </a:r>
            <a:r>
              <a:rPr lang="en-US" altLang="en-US" dirty="0"/>
              <a:t> is</a:t>
            </a:r>
            <a:endParaRPr lang="en-IN" dirty="0"/>
          </a:p>
        </p:txBody>
      </p:sp>
      <p:pic>
        <p:nvPicPr>
          <p:cNvPr id="17412" name="Content Placeholder4" descr="greater than greater than"/>
          <p:cNvPicPr>
            <a:picLocks noGrp="1"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3962400" y="2984500"/>
            <a:ext cx="523346"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idx="17"/>
          </p:nvPr>
        </p:nvSpPr>
        <p:spPr>
          <a:xfrm>
            <a:off x="365125" y="3429000"/>
            <a:ext cx="8415338" cy="584775"/>
          </a:xfrm>
        </p:spPr>
        <p:txBody>
          <a:bodyPr/>
          <a:lstStyle/>
          <a:p>
            <a:r>
              <a:rPr lang="en-US" altLang="en-US" dirty="0"/>
              <a:t>Expression evaluated and its value is printed at the current cursor position on the screen</a:t>
            </a:r>
          </a:p>
        </p:txBody>
      </p:sp>
    </p:spTree>
    <p:extLst>
      <p:ext uri="{BB962C8B-B14F-4D97-AF65-F5344CB8AC3E}">
        <p14:creationId xmlns:p14="http://schemas.microsoft.com/office/powerpoint/2010/main" val="1901730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Output (2 of 4)</a:t>
            </a:r>
            <a:endParaRPr lang="en-IN" dirty="0">
              <a:latin typeface="+mn-lt"/>
            </a:endParaRPr>
          </a:p>
        </p:txBody>
      </p:sp>
      <p:sp>
        <p:nvSpPr>
          <p:cNvPr id="2" name="Content Placeholder 1"/>
          <p:cNvSpPr>
            <a:spLocks noGrp="1"/>
          </p:cNvSpPr>
          <p:nvPr>
            <p:ph idx="1"/>
          </p:nvPr>
        </p:nvSpPr>
        <p:spPr/>
        <p:txBody>
          <a:bodyPr/>
          <a:lstStyle/>
          <a:p>
            <a:r>
              <a:rPr lang="en-US" altLang="en-US" dirty="0"/>
              <a:t>A manipulator is used to format the output</a:t>
            </a:r>
          </a:p>
          <a:p>
            <a:pPr lvl="1"/>
            <a:r>
              <a:rPr lang="en-US" altLang="en-US" dirty="0"/>
              <a:t>Example: </a:t>
            </a:r>
            <a:r>
              <a:rPr lang="en-US" altLang="en-US" b="1" dirty="0" err="1">
                <a:latin typeface="Courier New" panose="02070309020205020404" pitchFamily="49" charset="0"/>
                <a:cs typeface="Courier New" panose="02070309020205020404" pitchFamily="49" charset="0"/>
              </a:rPr>
              <a:t>endl</a:t>
            </a:r>
            <a:r>
              <a:rPr lang="en-US" altLang="en-US" dirty="0"/>
              <a:t> causes the insertion point to move to beginning of next line</a:t>
            </a:r>
          </a:p>
        </p:txBody>
      </p:sp>
      <p:sp>
        <p:nvSpPr>
          <p:cNvPr id="5" name="Content Placeholder 4"/>
          <p:cNvSpPr>
            <a:spLocks noGrp="1"/>
          </p:cNvSpPr>
          <p:nvPr>
            <p:ph idx="11"/>
          </p:nvPr>
        </p:nvSpPr>
        <p:spPr/>
        <p:txBody>
          <a:bodyPr/>
          <a:lstStyle/>
          <a:p>
            <a:pPr marL="0" indent="0">
              <a:buNone/>
            </a:pPr>
            <a:r>
              <a:rPr lang="en-IN" dirty="0">
                <a:solidFill>
                  <a:srgbClr val="055C91"/>
                </a:solidFill>
              </a:rPr>
              <a:t>EXAMPLE 2-21</a:t>
            </a:r>
          </a:p>
        </p:txBody>
      </p:sp>
      <p:sp>
        <p:nvSpPr>
          <p:cNvPr id="6" name="Content Placeholder 5">
            <a:extLst>
              <a:ext uri="{FF2B5EF4-FFF2-40B4-BE49-F238E27FC236}">
                <a16:creationId xmlns:a16="http://schemas.microsoft.com/office/drawing/2014/main" id="{DBE4A5D0-C2D7-45C3-BB2F-F25132E84D16}"/>
              </a:ext>
            </a:extLst>
          </p:cNvPr>
          <p:cNvSpPr>
            <a:spLocks noGrp="1"/>
          </p:cNvSpPr>
          <p:nvPr>
            <p:ph idx="13"/>
          </p:nvPr>
        </p:nvSpPr>
        <p:spPr>
          <a:xfrm>
            <a:off x="365125" y="2743200"/>
            <a:ext cx="8415338" cy="584775"/>
          </a:xfrm>
        </p:spPr>
        <p:txBody>
          <a:bodyPr/>
          <a:lstStyle/>
          <a:p>
            <a:pPr marL="0" indent="0">
              <a:buNone/>
            </a:pPr>
            <a:r>
              <a:rPr lang="en-US" dirty="0"/>
              <a:t>Consider the following statements. The output is shown to the right of each statement.</a:t>
            </a:r>
          </a:p>
        </p:txBody>
      </p:sp>
      <p:pic>
        <p:nvPicPr>
          <p:cNvPr id="17" name="Content Placeholder 16" descr="Example 2.21 shows the computer statement with the following output. A table has 2 columns and 10 rows. From left to right, the column headers are statement and output. Row 1: statement: c out left double angle bracket 29 forward slash 4 left double angle bracket end l semicolon, Output: 7. Row 2: Statement: c out left double angle bracket quotation mark Hello there period quotation mark left double angle bracket end l semicolon, Output: Hello there. Row 3: Statement: c out left double angle bracket 12 left double angle bracket end l semicolon. Output: 12. Row 4: Statement: c out left double angle bracket quotation mark 4 plus 7 quotation mark left double angle bracket end l semicolon. Output: 4 plus 7. Row 5: Statement: c out left double angle bracket 4 plus 7 left double angle bracket end l semicolon. Output: 11. Row 6: c out left double angle bracket left single quote A left single quote right double angle bracket end l semicolon. Output: A. Row 7: c out left double angle bracket left quotation mark 4 plus 7 equals right quotation mark left double angle bracket 4 plus 7 left double angle bracket end l semicolon. Output: 4 plus 7 equals 11. Row 8: Statement: c out left double angle bracket 2 plus 3 asterisk 5 left double angle bracket end l semicolon. Output: 17 . Row 9: Statement: c out left double angle bracket left quotation mark Hello forward slash n there. Right quotation mark left double angle bracket end l semicolon. Output: Hello&#10; There. ">
            <a:extLst>
              <a:ext uri="{FF2B5EF4-FFF2-40B4-BE49-F238E27FC236}">
                <a16:creationId xmlns:a16="http://schemas.microsoft.com/office/drawing/2014/main" id="{FF25A514-54B2-4FA2-A36B-0560289AFBB3}"/>
              </a:ext>
            </a:extLst>
          </p:cNvPr>
          <p:cNvPicPr>
            <a:picLocks noGrp="1" noChangeAspect="1"/>
          </p:cNvPicPr>
          <p:nvPr>
            <p:ph idx="12"/>
          </p:nvPr>
        </p:nvPicPr>
        <p:blipFill>
          <a:blip r:embed="rId2"/>
          <a:stretch>
            <a:fillRect/>
          </a:stretch>
        </p:blipFill>
        <p:spPr>
          <a:xfrm>
            <a:off x="743254" y="3525295"/>
            <a:ext cx="7018036" cy="2418305"/>
          </a:xfrm>
          <a:prstGeom prst="rect">
            <a:avLst/>
          </a:prstGeom>
        </p:spPr>
      </p:pic>
    </p:spTree>
    <p:extLst>
      <p:ext uri="{BB962C8B-B14F-4D97-AF65-F5344CB8AC3E}">
        <p14:creationId xmlns:p14="http://schemas.microsoft.com/office/powerpoint/2010/main" val="2605915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latin typeface="Calibri (Body)"/>
              </a:rPr>
              <a:t>Output (3 of 4)</a:t>
            </a:r>
          </a:p>
        </p:txBody>
      </p:sp>
      <p:sp>
        <p:nvSpPr>
          <p:cNvPr id="61443" name="Rectangle 3"/>
          <p:cNvSpPr>
            <a:spLocks noGrp="1" noChangeArrowheads="1"/>
          </p:cNvSpPr>
          <p:nvPr>
            <p:ph idx="1"/>
          </p:nvPr>
        </p:nvSpPr>
        <p:spPr>
          <a:xfrm>
            <a:off x="365125" y="1538819"/>
            <a:ext cx="8415338" cy="1078757"/>
          </a:xfrm>
        </p:spPr>
        <p:txBody>
          <a:bodyPr/>
          <a:lstStyle/>
          <a:p>
            <a:r>
              <a:rPr lang="en-US" dirty="0"/>
              <a:t>The new line character (new line escape sequence) is </a:t>
            </a:r>
            <a:r>
              <a:rPr lang="en-US" b="1" dirty="0">
                <a:latin typeface="Courier New" panose="02070309020205020404" pitchFamily="49" charset="0"/>
                <a:cs typeface="Courier New" panose="02070309020205020404" pitchFamily="49" charset="0"/>
              </a:rPr>
              <a:t>'\n'</a:t>
            </a:r>
            <a:r>
              <a:rPr lang="en-US" dirty="0"/>
              <a:t> </a:t>
            </a:r>
          </a:p>
          <a:p>
            <a:pPr lvl="1"/>
            <a:r>
              <a:rPr lang="en-US" dirty="0"/>
              <a:t>May appear anywhere in the string</a:t>
            </a:r>
          </a:p>
          <a:p>
            <a:r>
              <a:rPr lang="en-US" dirty="0"/>
              <a:t>Examples</a:t>
            </a:r>
          </a:p>
        </p:txBody>
      </p:sp>
      <p:pic>
        <p:nvPicPr>
          <p:cNvPr id="6146" name="Content Placeholder  2" descr="Program code. In the code, the words in the variable names are merged. Line 1. cout, greater than, greater than, left double quotation mark, Hello there, period, right double quotation mark, semi-colon. Line 2. cout, greater than, greater than, left double quotation mark, My name is James, period, right double quotation mark, semi-colon. Line 3. Indented once, Output, colon. Line 4. Indented once, Hello there, period, My name is James, period. Line 5. cout, greater than, greater than, left double quotation mark, Hello there, period, backward slash, n, right double quotation mark, semi-colon. Line 6. cout, greater than, greater than, left double quotation mark, My name is James, period, right double quotation mark, semi-colon. Line 7. Indented once, Hello there, period. Line 8. Indented once, My name is James, period."/>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3826103" cy="324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title"/>
          </p:nvPr>
        </p:nvSpPr>
        <p:spPr/>
        <p:txBody>
          <a:bodyPr/>
          <a:lstStyle/>
          <a:p>
            <a:r>
              <a:rPr lang="en-US" altLang="en-US" dirty="0">
                <a:latin typeface="+mn-lt"/>
              </a:rPr>
              <a:t>Output (4 of 4)</a:t>
            </a:r>
          </a:p>
        </p:txBody>
      </p:sp>
      <p:sp>
        <p:nvSpPr>
          <p:cNvPr id="14" name="Text Placeholder 3"/>
          <p:cNvSpPr>
            <a:spLocks noGrp="1"/>
          </p:cNvSpPr>
          <p:nvPr>
            <p:ph idx="1"/>
          </p:nvPr>
        </p:nvSpPr>
        <p:spPr>
          <a:xfrm>
            <a:off x="365125" y="1538818"/>
            <a:ext cx="8415338" cy="204671"/>
          </a:xfrm>
        </p:spPr>
        <p:txBody>
          <a:bodyPr lIns="45720" rIns="45720"/>
          <a:lstStyle/>
          <a:p>
            <a:pPr marL="0" indent="0">
              <a:buNone/>
            </a:pPr>
            <a:r>
              <a:rPr lang="en-US" sz="1400" b="1" dirty="0"/>
              <a:t>TABLE 2-4 </a:t>
            </a:r>
            <a:r>
              <a:rPr lang="en-US" sz="1400" dirty="0"/>
              <a:t>Commonly Used Escape Sequences</a:t>
            </a:r>
          </a:p>
        </p:txBody>
      </p:sp>
      <p:graphicFrame>
        <p:nvGraphicFramePr>
          <p:cNvPr id="3" name="Table 3" descr="Tables are accessible to screen readers.">
            <a:extLst>
              <a:ext uri="{FF2B5EF4-FFF2-40B4-BE49-F238E27FC236}">
                <a16:creationId xmlns:a16="http://schemas.microsoft.com/office/drawing/2014/main" id="{347C80E8-3473-4BAB-8C6C-F7FE43450B84}"/>
              </a:ext>
            </a:extLst>
          </p:cNvPr>
          <p:cNvGraphicFramePr>
            <a:graphicFrameLocks noGrp="1"/>
          </p:cNvGraphicFramePr>
          <p:nvPr>
            <p:ph idx="11"/>
            <p:extLst>
              <p:ext uri="{D42A27DB-BD31-4B8C-83A1-F6EECF244321}">
                <p14:modId xmlns:p14="http://schemas.microsoft.com/office/powerpoint/2010/main" val="2626332134"/>
              </p:ext>
            </p:extLst>
          </p:nvPr>
        </p:nvGraphicFramePr>
        <p:xfrm>
          <a:off x="365125" y="1981200"/>
          <a:ext cx="8415336" cy="2926080"/>
        </p:xfrm>
        <a:graphic>
          <a:graphicData uri="http://schemas.openxmlformats.org/drawingml/2006/table">
            <a:tbl>
              <a:tblPr firstRow="1" bandRow="1">
                <a:tableStyleId>{5C22544A-7EE6-4342-B048-85BDC9FD1C3A}</a:tableStyleId>
              </a:tblPr>
              <a:tblGrid>
                <a:gridCol w="1082675">
                  <a:extLst>
                    <a:ext uri="{9D8B030D-6E8A-4147-A177-3AD203B41FA5}">
                      <a16:colId xmlns:a16="http://schemas.microsoft.com/office/drawing/2014/main" val="649960995"/>
                    </a:ext>
                  </a:extLst>
                </a:gridCol>
                <a:gridCol w="1981200">
                  <a:extLst>
                    <a:ext uri="{9D8B030D-6E8A-4147-A177-3AD203B41FA5}">
                      <a16:colId xmlns:a16="http://schemas.microsoft.com/office/drawing/2014/main" val="2614884798"/>
                    </a:ext>
                  </a:extLst>
                </a:gridCol>
                <a:gridCol w="5351461">
                  <a:extLst>
                    <a:ext uri="{9D8B030D-6E8A-4147-A177-3AD203B41FA5}">
                      <a16:colId xmlns:a16="http://schemas.microsoft.com/office/drawing/2014/main" val="3152620829"/>
                    </a:ext>
                  </a:extLst>
                </a:gridCol>
              </a:tblGrid>
              <a:tr h="19786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33812604"/>
                  </a:ext>
                </a:extLst>
              </a:tr>
              <a:tr h="218850">
                <a:tc>
                  <a:txBody>
                    <a:bodyPr/>
                    <a:lstStyle/>
                    <a:p>
                      <a:r>
                        <a:rPr lang="en-US" sz="1600" b="1" dirty="0">
                          <a:latin typeface="Courier New" panose="02070309020205020404" pitchFamily="49" charset="0"/>
                          <a:cs typeface="Courier New" panose="02070309020205020404" pitchFamily="49"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beginning of the next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8374737"/>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next tab stop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3085656"/>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one space to the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886093"/>
                  </a:ext>
                </a:extLst>
              </a:tr>
              <a:tr h="341766">
                <a:tc>
                  <a:txBody>
                    <a:bodyPr/>
                    <a:lstStyle/>
                    <a:p>
                      <a:r>
                        <a:rPr lang="en-US" sz="1600" b="1" dirty="0">
                          <a:solidFill>
                            <a:schemeClr val="tx1"/>
                          </a:solidFill>
                          <a:latin typeface="Courier New" panose="02070309020205020404" pitchFamily="49" charset="0"/>
                          <a:cs typeface="Courier New" panose="02070309020205020404" pitchFamily="49"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Return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beginning of the current line (not the next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901956"/>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Backslash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0218523"/>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Single quotation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Single quotation mark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907889"/>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Double quotation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Double quotation mark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976644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latin typeface="Calibri (Body)"/>
              </a:rPr>
              <a:t>Preprocessor Directives (1 of 2)</a:t>
            </a:r>
          </a:p>
        </p:txBody>
      </p:sp>
      <p:sp>
        <p:nvSpPr>
          <p:cNvPr id="57347" name="Rectangle 3"/>
          <p:cNvSpPr>
            <a:spLocks noGrp="1" noChangeArrowheads="1"/>
          </p:cNvSpPr>
          <p:nvPr>
            <p:ph idx="1"/>
          </p:nvPr>
        </p:nvSpPr>
        <p:spPr>
          <a:xfrm>
            <a:off x="365125" y="1538818"/>
            <a:ext cx="8415338" cy="2816156"/>
          </a:xfrm>
        </p:spPr>
        <p:txBody>
          <a:bodyPr/>
          <a:lstStyle/>
          <a:p>
            <a:r>
              <a:rPr lang="en-US" altLang="en-US" dirty="0"/>
              <a:t>C++ has a small number of operations</a:t>
            </a:r>
          </a:p>
          <a:p>
            <a:r>
              <a:rPr lang="en-US" altLang="en-US" dirty="0"/>
              <a:t>Many functions and symbols needed to run a C++ program are provided as collection of libraries</a:t>
            </a:r>
          </a:p>
          <a:p>
            <a:r>
              <a:rPr lang="en-US" altLang="en-US" dirty="0"/>
              <a:t>Every library has a name and is referred to by a header file</a:t>
            </a:r>
          </a:p>
          <a:p>
            <a:r>
              <a:rPr lang="en-US" altLang="en-US" dirty="0"/>
              <a:t>Preprocessor directives are processed by the </a:t>
            </a:r>
            <a:r>
              <a:rPr lang="en-US" altLang="en-US" u="sng" dirty="0"/>
              <a:t>preprocessor</a:t>
            </a:r>
            <a:r>
              <a:rPr lang="en-US" altLang="en-US" dirty="0"/>
              <a:t> program</a:t>
            </a:r>
          </a:p>
          <a:p>
            <a:r>
              <a:rPr lang="en-US" altLang="en-US" dirty="0"/>
              <a:t>All preprocessor commands begin with </a:t>
            </a:r>
            <a:r>
              <a:rPr lang="en-US" altLang="en-US" b="1" dirty="0">
                <a:latin typeface="Courier New" panose="02070309020205020404" pitchFamily="49" charset="0"/>
                <a:cs typeface="Courier New" panose="02070309020205020404" pitchFamily="49" charset="0"/>
              </a:rPr>
              <a:t>#</a:t>
            </a:r>
          </a:p>
          <a:p>
            <a:r>
              <a:rPr lang="en-US" altLang="en-US" dirty="0"/>
              <a:t>No semicolon is placed at the end of these commands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Introduction</a:t>
            </a:r>
          </a:p>
        </p:txBody>
      </p:sp>
      <p:sp>
        <p:nvSpPr>
          <p:cNvPr id="7171" name="Content Placeholder 2"/>
          <p:cNvSpPr>
            <a:spLocks noGrp="1"/>
          </p:cNvSpPr>
          <p:nvPr>
            <p:ph idx="1"/>
          </p:nvPr>
        </p:nvSpPr>
        <p:spPr>
          <a:xfrm>
            <a:off x="365125" y="1538818"/>
            <a:ext cx="8415338" cy="1865126"/>
          </a:xfrm>
        </p:spPr>
        <p:txBody>
          <a:bodyPr/>
          <a:lstStyle/>
          <a:p>
            <a:r>
              <a:rPr lang="en-US" altLang="en-US" u="sng" dirty="0"/>
              <a:t>Computer program</a:t>
            </a:r>
            <a:r>
              <a:rPr lang="en-US" altLang="en-US" dirty="0"/>
              <a:t>	</a:t>
            </a:r>
          </a:p>
          <a:p>
            <a:pPr lvl="1"/>
            <a:r>
              <a:rPr lang="en-US" altLang="en-US" dirty="0"/>
              <a:t>A sequence of statements whose objective is to accomplish a task</a:t>
            </a:r>
          </a:p>
          <a:p>
            <a:r>
              <a:rPr lang="en-US" altLang="en-US" u="sng" dirty="0"/>
              <a:t>Programming</a:t>
            </a:r>
            <a:r>
              <a:rPr lang="en-US" altLang="en-US" dirty="0"/>
              <a:t> </a:t>
            </a:r>
          </a:p>
          <a:p>
            <a:pPr lvl="1"/>
            <a:r>
              <a:rPr lang="en-US" altLang="en-US" dirty="0"/>
              <a:t>The process of planning and creating a program</a:t>
            </a:r>
          </a:p>
          <a:p>
            <a:r>
              <a:rPr lang="en-US" altLang="en-US" dirty="0"/>
              <a:t>Real-world analogy: a recipe for cooking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Preprocessor Directives (2 of 2)</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dirty="0"/>
              <a:t>Syntax to include a header file</a:t>
            </a:r>
          </a:p>
        </p:txBody>
      </p:sp>
      <p:pic>
        <p:nvPicPr>
          <p:cNvPr id="7170" name="Content Placeholder 2" descr="#include &lt;headerFileName&g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86026" y="1905000"/>
            <a:ext cx="3376374"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2514600"/>
            <a:ext cx="8415338" cy="292388"/>
          </a:xfrm>
        </p:spPr>
        <p:txBody>
          <a:bodyPr/>
          <a:lstStyle/>
          <a:p>
            <a:r>
              <a:rPr lang="en-US" dirty="0"/>
              <a:t>For example:</a:t>
            </a:r>
          </a:p>
        </p:txBody>
      </p:sp>
      <p:pic>
        <p:nvPicPr>
          <p:cNvPr id="7171" name="Content Placeholder 3" descr="hash include left angular bracket iostream right angular bracket"/>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53463" y="2895600"/>
            <a:ext cx="2775537"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3429000"/>
            <a:ext cx="8415338" cy="1001813"/>
          </a:xfrm>
        </p:spPr>
        <p:txBody>
          <a:bodyPr/>
          <a:lstStyle/>
          <a:p>
            <a:pPr lvl="1"/>
            <a:r>
              <a:rPr lang="en-US" dirty="0"/>
              <a:t>Causes the preprocessor to include the header file </a:t>
            </a:r>
            <a:r>
              <a:rPr lang="en-US" b="1" dirty="0" err="1">
                <a:latin typeface="Courier New" panose="02070309020205020404" pitchFamily="49" charset="0"/>
                <a:cs typeface="Courier New" panose="02070309020205020404" pitchFamily="49" charset="0"/>
              </a:rPr>
              <a:t>iostream</a:t>
            </a:r>
            <a:r>
              <a:rPr lang="en-US" dirty="0"/>
              <a:t> in the program</a:t>
            </a:r>
          </a:p>
          <a:p>
            <a:r>
              <a:rPr lang="en-US" dirty="0"/>
              <a:t>Preprocessor commands are processed before the program goes through the compiler</a:t>
            </a:r>
          </a:p>
        </p:txBody>
      </p:sp>
    </p:spTree>
    <p:extLst>
      <p:ext uri="{BB962C8B-B14F-4D97-AF65-F5344CB8AC3E}">
        <p14:creationId xmlns:p14="http://schemas.microsoft.com/office/powerpoint/2010/main" val="3421597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762000" y="404751"/>
            <a:ext cx="8026400" cy="299249"/>
          </a:xfrm>
        </p:spPr>
        <p:txBody>
          <a:bodyPr/>
          <a:lstStyle/>
          <a:p>
            <a:r>
              <a:rPr lang="en-US" dirty="0">
                <a:latin typeface="Courier New" panose="02070309020205020404" pitchFamily="49" charset="0"/>
                <a:cs typeface="Courier New" panose="02070309020205020404" pitchFamily="49" charset="0"/>
              </a:rPr>
              <a:t>namespace</a:t>
            </a:r>
            <a:r>
              <a:rPr lang="en-US" dirty="0"/>
              <a:t> </a:t>
            </a:r>
            <a:r>
              <a:rPr lang="en-US" dirty="0">
                <a:latin typeface="Calibri (Body)"/>
              </a:rPr>
              <a:t>and Using </a:t>
            </a:r>
            <a:r>
              <a:rPr lang="en-US" dirty="0">
                <a:latin typeface="Courier New" panose="02070309020205020404" pitchFamily="49" charset="0"/>
                <a:cs typeface="Courier New" panose="02070309020205020404" pitchFamily="49" charset="0"/>
              </a:rPr>
              <a:t>cin</a:t>
            </a:r>
            <a:r>
              <a:rPr lang="en-US" dirty="0"/>
              <a:t> </a:t>
            </a:r>
            <a:r>
              <a:rPr lang="en-US" dirty="0">
                <a:latin typeface="Calibri (Body)"/>
              </a:rPr>
              <a:t>and</a:t>
            </a:r>
            <a:r>
              <a:rPr lang="en-US" dirty="0"/>
              <a:t> </a:t>
            </a:r>
            <a:r>
              <a:rPr lang="en-US" dirty="0">
                <a:latin typeface="Courier New" panose="02070309020205020404" pitchFamily="49" charset="0"/>
                <a:cs typeface="Courier New" panose="02070309020205020404" pitchFamily="49" charset="0"/>
              </a:rPr>
              <a:t>cout</a:t>
            </a:r>
            <a:r>
              <a:rPr lang="en-US" dirty="0"/>
              <a:t> </a:t>
            </a:r>
            <a:r>
              <a:rPr lang="en-US" dirty="0">
                <a:latin typeface="Calibri (Body)"/>
              </a:rPr>
              <a:t>in a Program</a:t>
            </a:r>
          </a:p>
        </p:txBody>
      </p:sp>
      <p:sp>
        <p:nvSpPr>
          <p:cNvPr id="59395" name="Rectangle 3"/>
          <p:cNvSpPr>
            <a:spLocks noGrp="1" noChangeArrowheads="1"/>
          </p:cNvSpPr>
          <p:nvPr>
            <p:ph idx="1"/>
          </p:nvPr>
        </p:nvSpPr>
        <p:spPr>
          <a:xfrm>
            <a:off x="365125" y="1538818"/>
            <a:ext cx="8415338" cy="1031051"/>
          </a:xfrm>
        </p:spPr>
        <p:txBody>
          <a:bodyPr/>
          <a:lstStyle/>
          <a:p>
            <a:r>
              <a:rPr lang="en-US" altLang="en-US" b="1" dirty="0">
                <a:latin typeface="Courier New" panose="02070309020205020404" pitchFamily="49" charset="0"/>
                <a:cs typeface="Courier New" panose="02070309020205020404" pitchFamily="49" charset="0"/>
              </a:rPr>
              <a:t>cin</a:t>
            </a:r>
            <a:r>
              <a:rPr lang="en-US" altLang="en-US" dirty="0"/>
              <a:t> and </a:t>
            </a:r>
            <a:r>
              <a:rPr lang="en-US" altLang="en-US" b="1" dirty="0">
                <a:latin typeface="Courier New" panose="02070309020205020404" pitchFamily="49" charset="0"/>
                <a:cs typeface="Courier New" panose="02070309020205020404" pitchFamily="49" charset="0"/>
              </a:rPr>
              <a:t>cout</a:t>
            </a:r>
            <a:r>
              <a:rPr lang="en-US" altLang="en-US" dirty="0"/>
              <a:t> are declared in the header file </a:t>
            </a:r>
            <a:r>
              <a:rPr lang="en-US" altLang="en-US" b="1" dirty="0">
                <a:latin typeface="Courier New" panose="02070309020205020404" pitchFamily="49" charset="0"/>
                <a:cs typeface="Courier New" panose="02070309020205020404" pitchFamily="49" charset="0"/>
              </a:rPr>
              <a:t>iostream</a:t>
            </a:r>
            <a:r>
              <a:rPr lang="en-US" altLang="en-US" dirty="0"/>
              <a:t>, but within </a:t>
            </a:r>
            <a:r>
              <a:rPr lang="en-US" altLang="en-US" b="1" dirty="0">
                <a:latin typeface="Courier New" panose="02070309020205020404" pitchFamily="49" charset="0"/>
                <a:cs typeface="Courier New" panose="02070309020205020404" pitchFamily="49" charset="0"/>
              </a:rPr>
              <a:t>std</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namespace</a:t>
            </a:r>
          </a:p>
          <a:p>
            <a:r>
              <a:rPr lang="en-US" altLang="en-US" dirty="0"/>
              <a:t>To use </a:t>
            </a:r>
            <a:r>
              <a:rPr lang="en-US" altLang="en-US" b="1" dirty="0">
                <a:latin typeface="Courier New" panose="02070309020205020404" pitchFamily="49" charset="0"/>
                <a:cs typeface="Courier New" panose="02070309020205020404" pitchFamily="49" charset="0"/>
              </a:rPr>
              <a:t>cin</a:t>
            </a:r>
            <a:r>
              <a:rPr lang="en-US" altLang="en-US" dirty="0"/>
              <a:t> and </a:t>
            </a:r>
            <a:r>
              <a:rPr lang="en-US" altLang="en-US" b="1" dirty="0">
                <a:latin typeface="Courier New" panose="02070309020205020404" pitchFamily="49" charset="0"/>
                <a:cs typeface="Courier New" panose="02070309020205020404" pitchFamily="49" charset="0"/>
              </a:rPr>
              <a:t>cout</a:t>
            </a:r>
            <a:r>
              <a:rPr lang="en-US" altLang="en-US" dirty="0"/>
              <a:t> in a program, use the following two statements:</a:t>
            </a:r>
          </a:p>
        </p:txBody>
      </p:sp>
      <p:pic>
        <p:nvPicPr>
          <p:cNvPr id="8195" name="Content Placeholder 1" descr="hash include left angular bracket iostream right angular bracket&#10;using name space std semi-colon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3688400" cy="106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762000" y="404751"/>
            <a:ext cx="8026400" cy="299249"/>
          </a:xfrm>
        </p:spPr>
        <p:txBody>
          <a:bodyPr/>
          <a:lstStyle/>
          <a:p>
            <a:r>
              <a:rPr lang="en-US" dirty="0">
                <a:latin typeface="Calibri (Body)"/>
              </a:rPr>
              <a:t>Using the </a:t>
            </a:r>
            <a:r>
              <a:rPr lang="en-US" dirty="0">
                <a:latin typeface="Courier New" panose="02070309020205020404" pitchFamily="49" charset="0"/>
                <a:cs typeface="Courier New" panose="02070309020205020404" pitchFamily="49" charset="0"/>
              </a:rPr>
              <a:t>string</a:t>
            </a:r>
            <a:r>
              <a:rPr lang="en-US" dirty="0"/>
              <a:t> </a:t>
            </a:r>
            <a:r>
              <a:rPr lang="en-US" dirty="0">
                <a:latin typeface="Calibri (Body)"/>
              </a:rPr>
              <a:t>Data Type in a Program</a:t>
            </a:r>
          </a:p>
        </p:txBody>
      </p:sp>
      <p:sp>
        <p:nvSpPr>
          <p:cNvPr id="60419" name="Rectangle 5"/>
          <p:cNvSpPr>
            <a:spLocks noGrp="1" noChangeArrowheads="1"/>
          </p:cNvSpPr>
          <p:nvPr>
            <p:ph idx="1"/>
          </p:nvPr>
        </p:nvSpPr>
        <p:spPr>
          <a:xfrm>
            <a:off x="365125" y="1538818"/>
            <a:ext cx="8415338" cy="1031051"/>
          </a:xfrm>
        </p:spPr>
        <p:txBody>
          <a:bodyPr/>
          <a:lstStyle/>
          <a:p>
            <a:r>
              <a:rPr lang="en-US" altLang="en-US" dirty="0"/>
              <a:t>To use the </a:t>
            </a:r>
            <a:r>
              <a:rPr lang="en-US" altLang="en-US" b="1" dirty="0">
                <a:latin typeface="Courier New" panose="02070309020205020404" pitchFamily="49" charset="0"/>
                <a:cs typeface="Courier New" panose="02070309020205020404" pitchFamily="49" charset="0"/>
              </a:rPr>
              <a:t>string</a:t>
            </a:r>
            <a:r>
              <a:rPr lang="en-US" altLang="en-US" dirty="0"/>
              <a:t> type, you need to access its definition from the header file </a:t>
            </a:r>
            <a:r>
              <a:rPr lang="en-US" altLang="en-US" dirty="0">
                <a:latin typeface="Courier New" panose="02070309020205020404" pitchFamily="49" charset="0"/>
                <a:cs typeface="Courier New" panose="02070309020205020404" pitchFamily="49" charset="0"/>
              </a:rPr>
              <a:t>string</a:t>
            </a:r>
          </a:p>
          <a:p>
            <a:r>
              <a:rPr lang="en-US" altLang="en-US" dirty="0"/>
              <a:t>Include the following preprocessor directive:</a:t>
            </a:r>
          </a:p>
        </p:txBody>
      </p:sp>
      <p:pic>
        <p:nvPicPr>
          <p:cNvPr id="9218" name="Content Placeholder 2" descr="hash include left angular bracket string right angular bracket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2825284"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r>
              <a:rPr lang="en-US" altLang="en-US" dirty="0">
                <a:latin typeface="Calibri (Body)"/>
              </a:rPr>
              <a:t>Creating a C++ Program (1 of 3)</a:t>
            </a:r>
          </a:p>
        </p:txBody>
      </p:sp>
      <p:sp>
        <p:nvSpPr>
          <p:cNvPr id="61443" name="Rectangle 6"/>
          <p:cNvSpPr>
            <a:spLocks noGrp="1" noChangeArrowheads="1"/>
          </p:cNvSpPr>
          <p:nvPr>
            <p:ph idx="1"/>
          </p:nvPr>
        </p:nvSpPr>
        <p:spPr>
          <a:xfrm>
            <a:off x="365125" y="1538818"/>
            <a:ext cx="8415338" cy="738664"/>
          </a:xfrm>
        </p:spPr>
        <p:txBody>
          <a:bodyPr/>
          <a:lstStyle/>
          <a:p>
            <a:r>
              <a:rPr lang="en-US" altLang="en-US" dirty="0"/>
              <a:t>A C++ program is a collection of functions, one of which is the function </a:t>
            </a:r>
            <a:r>
              <a:rPr lang="en-US" altLang="en-US" b="1" dirty="0">
                <a:latin typeface="Courier New" panose="02070309020205020404" pitchFamily="49" charset="0"/>
                <a:cs typeface="Courier New" panose="02070309020205020404" pitchFamily="49" charset="0"/>
              </a:rPr>
              <a:t>main</a:t>
            </a:r>
          </a:p>
          <a:p>
            <a:r>
              <a:rPr lang="en-US" altLang="en-US" dirty="0"/>
              <a:t>The syntax of the function </a:t>
            </a:r>
            <a:r>
              <a:rPr lang="en-US" altLang="en-US" b="1" dirty="0">
                <a:latin typeface="Courier New" panose="02070309020205020404" pitchFamily="49" charset="0"/>
                <a:cs typeface="Courier New" panose="02070309020205020404" pitchFamily="49" charset="0"/>
              </a:rPr>
              <a:t>main</a:t>
            </a:r>
            <a:r>
              <a:rPr lang="en-US" altLang="en-US" dirty="0"/>
              <a:t> used in this book has this form:</a:t>
            </a:r>
            <a:endParaRPr lang="en-US" altLang="en-US" u="sng" dirty="0"/>
          </a:p>
        </p:txBody>
      </p:sp>
      <p:pic>
        <p:nvPicPr>
          <p:cNvPr id="10242" name="Content Placeholder 2" descr="An illustration showing the basic syntax of the function main:&#10;&#10;int main()&#10;{&#10;    statement_1&#10;         .&#10;         .&#10;         .&#10;    statement_n;&#10;    return 0;&#10;}"/>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124200" y="2362200"/>
            <a:ext cx="1981372" cy="198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919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r>
              <a:rPr lang="en-US" altLang="en-US" dirty="0">
                <a:latin typeface="Calibri (Body)"/>
              </a:rPr>
              <a:t>Creating a C++ Program (2 of 3)</a:t>
            </a:r>
          </a:p>
        </p:txBody>
      </p:sp>
      <p:sp>
        <p:nvSpPr>
          <p:cNvPr id="61443" name="Rectangle 6"/>
          <p:cNvSpPr>
            <a:spLocks noGrp="1" noChangeArrowheads="1"/>
          </p:cNvSpPr>
          <p:nvPr>
            <p:ph idx="1"/>
          </p:nvPr>
        </p:nvSpPr>
        <p:spPr>
          <a:xfrm>
            <a:off x="365125" y="1538818"/>
            <a:ext cx="8415338" cy="2369880"/>
          </a:xfrm>
        </p:spPr>
        <p:txBody>
          <a:bodyPr/>
          <a:lstStyle/>
          <a:p>
            <a:r>
              <a:rPr lang="en-US" altLang="en-US" u="sng" dirty="0"/>
              <a:t>Source code</a:t>
            </a:r>
            <a:r>
              <a:rPr lang="en-US" altLang="en-US" dirty="0"/>
              <a:t> is comprised of preprocessor directives and program statements</a:t>
            </a:r>
          </a:p>
          <a:p>
            <a:r>
              <a:rPr lang="en-US" altLang="en-US" dirty="0"/>
              <a:t>The </a:t>
            </a:r>
            <a:r>
              <a:rPr lang="en-US" altLang="en-US" u="sng" dirty="0"/>
              <a:t>source code file</a:t>
            </a:r>
            <a:r>
              <a:rPr lang="en-US" altLang="en-US" dirty="0"/>
              <a:t> (</a:t>
            </a:r>
            <a:r>
              <a:rPr lang="en-US" altLang="en-US" u="sng" dirty="0"/>
              <a:t>source file</a:t>
            </a:r>
            <a:r>
              <a:rPr lang="en-US" altLang="en-US" dirty="0"/>
              <a:t>) contains the source code</a:t>
            </a:r>
          </a:p>
          <a:p>
            <a:r>
              <a:rPr lang="en-US" altLang="en-US" dirty="0"/>
              <a:t>The compiler generates the object code (file extension </a:t>
            </a:r>
            <a:r>
              <a:rPr lang="en-US" altLang="en-US" b="1" dirty="0">
                <a:latin typeface="Courier New" panose="02070309020205020404" pitchFamily="49" charset="0"/>
                <a:cs typeface="Courier New" panose="02070309020205020404" pitchFamily="49" charset="0"/>
              </a:rPr>
              <a:t>.obj</a:t>
            </a:r>
            <a:r>
              <a:rPr lang="en-US" altLang="en-US" dirty="0"/>
              <a:t>)</a:t>
            </a:r>
          </a:p>
          <a:p>
            <a:r>
              <a:rPr lang="en-US" altLang="en-US" dirty="0"/>
              <a:t>Executable code (file extension </a:t>
            </a:r>
            <a:r>
              <a:rPr lang="en-US" altLang="en-US" b="1" dirty="0">
                <a:latin typeface="Courier New" panose="02070309020205020404" pitchFamily="49" charset="0"/>
                <a:cs typeface="Courier New" panose="02070309020205020404" pitchFamily="49" charset="0"/>
              </a:rPr>
              <a:t>.exe</a:t>
            </a:r>
            <a:r>
              <a:rPr lang="en-US" altLang="en-US" dirty="0"/>
              <a:t>) results when object code is linked with the system resources</a:t>
            </a:r>
          </a:p>
          <a:p>
            <a:r>
              <a:rPr lang="en-US" altLang="en-US" dirty="0"/>
              <a:t>The first line of the function </a:t>
            </a:r>
            <a:r>
              <a:rPr lang="en-US" altLang="en-US" b="1" dirty="0">
                <a:latin typeface="Courier New" panose="02070309020205020404" pitchFamily="49" charset="0"/>
                <a:cs typeface="Courier New" panose="02070309020205020404" pitchFamily="49" charset="0"/>
              </a:rPr>
              <a:t>main</a:t>
            </a:r>
            <a:r>
              <a:rPr lang="en-US" altLang="en-US" dirty="0"/>
              <a:t> is called the </a:t>
            </a:r>
            <a:r>
              <a:rPr lang="en-US" altLang="en-US" u="sng" dirty="0"/>
              <a:t>heading</a:t>
            </a:r>
            <a:r>
              <a:rPr lang="en-US" altLang="en-US" dirty="0"/>
              <a:t> of the function:</a:t>
            </a:r>
            <a:endParaRPr lang="en-US" altLang="en-US" u="sng" dirty="0"/>
          </a:p>
        </p:txBody>
      </p:sp>
      <p:sp>
        <p:nvSpPr>
          <p:cNvPr id="2" name="Content Placeholder 1">
            <a:extLst>
              <a:ext uri="{FF2B5EF4-FFF2-40B4-BE49-F238E27FC236}">
                <a16:creationId xmlns:a16="http://schemas.microsoft.com/office/drawing/2014/main" id="{4D4E924E-D779-4447-8D2A-39E1D6195DE5}"/>
              </a:ext>
            </a:extLst>
          </p:cNvPr>
          <p:cNvSpPr>
            <a:spLocks noGrp="1"/>
          </p:cNvSpPr>
          <p:nvPr>
            <p:ph idx="11"/>
          </p:nvPr>
        </p:nvSpPr>
        <p:spPr>
          <a:xfrm>
            <a:off x="609599" y="4047165"/>
            <a:ext cx="8170863" cy="296235"/>
          </a:xfrm>
        </p:spPr>
        <p:txBody>
          <a:bodyPr/>
          <a:lstStyle/>
          <a:p>
            <a:pPr marL="0" indent="0">
              <a:buNone/>
            </a:pPr>
            <a:r>
              <a:rPr lang="en-US" altLang="en-US" sz="2000" b="1" dirty="0">
                <a:latin typeface="Courier New" panose="02070309020205020404" pitchFamily="49" charset="0"/>
                <a:cs typeface="Courier New" panose="02070309020205020404" pitchFamily="49" charset="0"/>
              </a:rPr>
              <a:t>int main()</a:t>
            </a:r>
            <a:endParaRPr lang="en-US" altLang="en-US" dirty="0"/>
          </a:p>
        </p:txBody>
      </p:sp>
    </p:spTree>
    <p:extLst>
      <p:ext uri="{BB962C8B-B14F-4D97-AF65-F5344CB8AC3E}">
        <p14:creationId xmlns:p14="http://schemas.microsoft.com/office/powerpoint/2010/main" val="4155087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a:latin typeface="Calibri (Body)"/>
              </a:rPr>
              <a:t>Creating a C++ Program (3 of 3)</a:t>
            </a:r>
          </a:p>
        </p:txBody>
      </p:sp>
      <p:sp>
        <p:nvSpPr>
          <p:cNvPr id="62467" name="Content Placeholder 2"/>
          <p:cNvSpPr>
            <a:spLocks noGrp="1"/>
          </p:cNvSpPr>
          <p:nvPr>
            <p:ph idx="1"/>
          </p:nvPr>
        </p:nvSpPr>
        <p:spPr>
          <a:xfrm>
            <a:off x="365125" y="1538818"/>
            <a:ext cx="8415338" cy="1974387"/>
          </a:xfrm>
        </p:spPr>
        <p:txBody>
          <a:bodyPr/>
          <a:lstStyle/>
          <a:p>
            <a:r>
              <a:rPr lang="en-US" altLang="en-US" dirty="0"/>
              <a:t>The statements enclosed between the curly braces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form the body of the function</a:t>
            </a:r>
          </a:p>
          <a:p>
            <a:r>
              <a:rPr lang="en-US" altLang="en-US" dirty="0"/>
              <a:t>A C++ program contains two types of statements:</a:t>
            </a:r>
          </a:p>
          <a:p>
            <a:pPr lvl="1"/>
            <a:r>
              <a:rPr lang="en-US" altLang="en-US" u="sng" dirty="0"/>
              <a:t>Declaration statements</a:t>
            </a:r>
            <a:r>
              <a:rPr lang="en-US" altLang="en-US" dirty="0"/>
              <a:t> declare things, such as variables</a:t>
            </a:r>
          </a:p>
          <a:p>
            <a:pPr lvl="1"/>
            <a:r>
              <a:rPr lang="en-US" altLang="en-US" u="sng" dirty="0"/>
              <a:t>Executable statements</a:t>
            </a:r>
            <a:r>
              <a:rPr lang="en-US" altLang="en-US" dirty="0"/>
              <a:t> perform calculations, manipulate data, create output, accept input, etc.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Calibri (Body)"/>
              </a:rPr>
              <a:t>Debugging: Understanding and Fixing Syntax Errors (1 of 2)</a:t>
            </a:r>
          </a:p>
        </p:txBody>
      </p:sp>
      <p:sp>
        <p:nvSpPr>
          <p:cNvPr id="64515" name="Content Placeholder 2"/>
          <p:cNvSpPr>
            <a:spLocks noGrp="1"/>
          </p:cNvSpPr>
          <p:nvPr>
            <p:ph idx="1"/>
          </p:nvPr>
        </p:nvSpPr>
        <p:spPr>
          <a:xfrm>
            <a:off x="365125" y="1538818"/>
            <a:ext cx="8415338" cy="292388"/>
          </a:xfrm>
        </p:spPr>
        <p:txBody>
          <a:bodyPr/>
          <a:lstStyle/>
          <a:p>
            <a:r>
              <a:rPr lang="en-US" altLang="en-US" dirty="0"/>
              <a:t>Sample program with line numbers added on the left</a:t>
            </a:r>
          </a:p>
        </p:txBody>
      </p:sp>
      <p:pic>
        <p:nvPicPr>
          <p:cNvPr id="12291" name="Content Placeholder 3" descr="A program code. In the code, the words in the variable names are merged, and the code contains the following keywords: using namespace, int, return. &#10;Line 1: Hash include left single angle bracket i o stream right single angle bracket. Line 2: using namespace, s t d, semicolon. Line 3. int, main, left parenthesis, right parenthesis. Line 4: left brace. Line 5: indented once: int num. Line 6: num equals 18 semicolon. Line 7: temp Num equals 2 asterisk num semicolon. Line 8. C out, left double angle bracket, left double quotation mark, Num equals right double quotation mark, left double angle bracket, num left double angle bracket quotation mark comma temp Num equals quotation mark left angle bracket temp Num left double angle bracket end l, semicolon. Line 9. Return semicolon. Line 10: right brace.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39922" y="2042160"/>
            <a:ext cx="6164901" cy="352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Calibri (Body)"/>
              </a:rPr>
              <a:t>Debugging: Understanding and Fixing Syntax Errors (2 of 2)</a:t>
            </a:r>
          </a:p>
        </p:txBody>
      </p:sp>
      <p:sp>
        <p:nvSpPr>
          <p:cNvPr id="64515" name="Content Placeholder 2"/>
          <p:cNvSpPr>
            <a:spLocks noGrp="1"/>
          </p:cNvSpPr>
          <p:nvPr>
            <p:ph idx="1"/>
          </p:nvPr>
        </p:nvSpPr>
        <p:spPr>
          <a:xfrm>
            <a:off x="365125" y="1538818"/>
            <a:ext cx="8415338" cy="972574"/>
          </a:xfrm>
        </p:spPr>
        <p:txBody>
          <a:bodyPr/>
          <a:lstStyle/>
          <a:p>
            <a:r>
              <a:rPr lang="en-US" altLang="en-US" dirty="0"/>
              <a:t>Compile the program</a:t>
            </a:r>
          </a:p>
          <a:p>
            <a:pPr lvl="1"/>
            <a:r>
              <a:rPr lang="en-US" altLang="en-US" dirty="0"/>
              <a:t>Compiler will identify the syntax errors</a:t>
            </a:r>
          </a:p>
          <a:p>
            <a:pPr lvl="1"/>
            <a:r>
              <a:rPr lang="en-US" altLang="en-US" dirty="0"/>
              <a:t>The line numbers where the errors occur are specified:</a:t>
            </a:r>
          </a:p>
        </p:txBody>
      </p:sp>
      <p:sp>
        <p:nvSpPr>
          <p:cNvPr id="2" name="Content Placeholder 1"/>
          <p:cNvSpPr>
            <a:spLocks noGrp="1"/>
          </p:cNvSpPr>
          <p:nvPr>
            <p:ph idx="11"/>
          </p:nvPr>
        </p:nvSpPr>
        <p:spPr>
          <a:xfrm>
            <a:off x="365125" y="2590800"/>
            <a:ext cx="8415338" cy="1369606"/>
          </a:xfrm>
        </p:spPr>
        <p:txBody>
          <a:bodyPr/>
          <a:lstStyle/>
          <a:p>
            <a:pPr marL="457200" lvl="2" indent="0">
              <a:buNone/>
            </a:pPr>
            <a:r>
              <a:rPr lang="en-US" altLang="en-US" dirty="0">
                <a:latin typeface="Courier New" panose="02070309020205020404" pitchFamily="49" charset="0"/>
                <a:cs typeface="Courier New" panose="02070309020205020404" pitchFamily="49" charset="0"/>
              </a:rPr>
              <a:t>ExampleCh2_Syntax_Errors.cpp</a:t>
            </a:r>
          </a:p>
          <a:p>
            <a:pPr marL="457200" lvl="2" indent="0">
              <a:buNone/>
            </a:pPr>
            <a:r>
              <a:rPr lang="en-US" altLang="en-US" dirty="0">
                <a:latin typeface="Courier New" panose="02070309020205020404" pitchFamily="49" charset="0"/>
                <a:cs typeface="Courier New" panose="02070309020205020404" pitchFamily="49" charset="0"/>
              </a:rPr>
              <a:t>c:\examplech2_syntax_errors.cpp(9): error C2146: syntax error: </a:t>
            </a:r>
          </a:p>
          <a:p>
            <a:pPr marL="457200" lvl="2" indent="0">
              <a:buNone/>
            </a:pPr>
            <a:r>
              <a:rPr lang="en-US" altLang="en-US" dirty="0">
                <a:latin typeface="Courier New" panose="02070309020205020404" pitchFamily="49" charset="0"/>
                <a:cs typeface="Courier New" panose="02070309020205020404" pitchFamily="49" charset="0"/>
              </a:rPr>
              <a:t>missing ';' before identifier '</a:t>
            </a:r>
            <a:r>
              <a:rPr lang="en-US" altLang="en-US" dirty="0" err="1">
                <a:latin typeface="Courier New" panose="02070309020205020404" pitchFamily="49" charset="0"/>
                <a:cs typeface="Courier New" panose="02070309020205020404" pitchFamily="49" charset="0"/>
              </a:rPr>
              <a:t>num</a:t>
            </a:r>
            <a:r>
              <a:rPr lang="en-US" altLang="en-US" dirty="0">
                <a:latin typeface="Courier New" panose="02070309020205020404" pitchFamily="49" charset="0"/>
                <a:cs typeface="Courier New" panose="02070309020205020404" pitchFamily="49" charset="0"/>
              </a:rPr>
              <a:t>'</a:t>
            </a:r>
          </a:p>
          <a:p>
            <a:pPr marL="457200" lvl="2" indent="0">
              <a:buNone/>
            </a:pPr>
            <a:r>
              <a:rPr lang="en-US" altLang="en-US" dirty="0">
                <a:latin typeface="Courier New" panose="02070309020205020404" pitchFamily="49" charset="0"/>
                <a:cs typeface="Courier New" panose="02070309020205020404" pitchFamily="49" charset="0"/>
              </a:rPr>
              <a:t>c:\examplech2_syntax_errors.cpp(11): error C2065: '</a:t>
            </a:r>
            <a:r>
              <a:rPr lang="en-US" altLang="en-US" dirty="0" err="1">
                <a:latin typeface="Courier New" panose="02070309020205020404" pitchFamily="49" charset="0"/>
                <a:cs typeface="Courier New" panose="02070309020205020404" pitchFamily="49" charset="0"/>
              </a:rPr>
              <a:t>tempNum</a:t>
            </a:r>
            <a:r>
              <a:rPr lang="en-US" altLang="en-US" dirty="0">
                <a:latin typeface="Courier New" panose="02070309020205020404" pitchFamily="49" charset="0"/>
                <a:cs typeface="Courier New" panose="02070309020205020404" pitchFamily="49" charset="0"/>
              </a:rPr>
              <a:t>': </a:t>
            </a:r>
          </a:p>
          <a:p>
            <a:pPr marL="457200" lvl="2" indent="0">
              <a:buNone/>
            </a:pPr>
            <a:r>
              <a:rPr lang="en-US" altLang="en-US" dirty="0">
                <a:latin typeface="Courier New" panose="02070309020205020404" pitchFamily="49" charset="0"/>
                <a:cs typeface="Courier New" panose="02070309020205020404" pitchFamily="49" charset="0"/>
              </a:rPr>
              <a:t>undeclared identifier</a:t>
            </a:r>
          </a:p>
        </p:txBody>
      </p:sp>
    </p:spTree>
    <p:extLst>
      <p:ext uri="{BB962C8B-B14F-4D97-AF65-F5344CB8AC3E}">
        <p14:creationId xmlns:p14="http://schemas.microsoft.com/office/powerpoint/2010/main" val="2249759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Program Style and Form: Syntax</a:t>
            </a:r>
            <a:endParaRPr lang="en-IN" dirty="0">
              <a:latin typeface="Calibri (Body)"/>
            </a:endParaRPr>
          </a:p>
        </p:txBody>
      </p:sp>
      <p:sp>
        <p:nvSpPr>
          <p:cNvPr id="2" name="Content Placeholder 1"/>
          <p:cNvSpPr>
            <a:spLocks noGrp="1"/>
          </p:cNvSpPr>
          <p:nvPr>
            <p:ph idx="1"/>
          </p:nvPr>
        </p:nvSpPr>
        <p:spPr>
          <a:xfrm>
            <a:off x="365125" y="1538819"/>
            <a:ext cx="8415338" cy="738664"/>
          </a:xfrm>
        </p:spPr>
        <p:txBody>
          <a:bodyPr/>
          <a:lstStyle/>
          <a:p>
            <a:r>
              <a:rPr lang="en-US" altLang="en-US" dirty="0"/>
              <a:t>Syntax rules indicate what is legal and what is not legal</a:t>
            </a:r>
          </a:p>
          <a:p>
            <a:r>
              <a:rPr lang="en-US" altLang="en-US" dirty="0"/>
              <a:t>Errors in syntax are found in compilation</a:t>
            </a:r>
          </a:p>
        </p:txBody>
      </p:sp>
      <p:pic>
        <p:nvPicPr>
          <p:cNvPr id="7" name="Content Placeholder 6" descr="Program code. In the code, the words in the variable names are merged. Line 1. i n t x, semi-colon, forward slash, forward slash, Line 1. Line 2. i n t y, forward slash, forward slash, Line 2. Line 3. double z, semi-colon, forward slash, forward slash, Line 3. Line 4. y, equals, w, plus, x, semi-colon, forward slash, forward slash, Line 4.">
            <a:extLst>
              <a:ext uri="{FF2B5EF4-FFF2-40B4-BE49-F238E27FC236}">
                <a16:creationId xmlns:a16="http://schemas.microsoft.com/office/drawing/2014/main" id="{DD342DA2-2E3E-4BB0-97F2-A8874B0CD10D}"/>
              </a:ext>
            </a:extLst>
          </p:cNvPr>
          <p:cNvPicPr>
            <a:picLocks noGrp="1" noChangeAspect="1"/>
          </p:cNvPicPr>
          <p:nvPr>
            <p:ph idx="11"/>
          </p:nvPr>
        </p:nvPicPr>
        <p:blipFill>
          <a:blip r:embed="rId2"/>
          <a:stretch>
            <a:fillRect/>
          </a:stretch>
        </p:blipFill>
        <p:spPr>
          <a:xfrm>
            <a:off x="457200" y="2445404"/>
            <a:ext cx="2748929" cy="1653874"/>
          </a:xfrm>
          <a:prstGeom prst="rect">
            <a:avLst/>
          </a:prstGeom>
        </p:spPr>
      </p:pic>
      <p:sp>
        <p:nvSpPr>
          <p:cNvPr id="6" name="Content Placeholder 5"/>
          <p:cNvSpPr>
            <a:spLocks noGrp="1"/>
          </p:cNvSpPr>
          <p:nvPr>
            <p:ph idx="12"/>
          </p:nvPr>
        </p:nvSpPr>
        <p:spPr>
          <a:xfrm>
            <a:off x="365125" y="4267200"/>
            <a:ext cx="8415338" cy="936410"/>
          </a:xfrm>
        </p:spPr>
        <p:txBody>
          <a:bodyPr/>
          <a:lstStyle/>
          <a:p>
            <a:pPr>
              <a:lnSpc>
                <a:spcPct val="90000"/>
              </a:lnSpc>
            </a:pPr>
            <a:r>
              <a:rPr lang="en-US" altLang="en-US" dirty="0"/>
              <a:t>Compilation errors would occur at:</a:t>
            </a:r>
          </a:p>
          <a:p>
            <a:pPr lvl="1">
              <a:lnSpc>
                <a:spcPct val="90000"/>
              </a:lnSpc>
            </a:pPr>
            <a:r>
              <a:rPr lang="en-US" altLang="en-US" dirty="0"/>
              <a:t>Line 2 (missing semicolon) </a:t>
            </a:r>
          </a:p>
          <a:p>
            <a:pPr lvl="1">
              <a:lnSpc>
                <a:spcPct val="90000"/>
              </a:lnSpc>
            </a:pPr>
            <a:r>
              <a:rPr lang="en-US" altLang="en-US" dirty="0"/>
              <a:t>Line 4 (identifier </a:t>
            </a:r>
            <a:r>
              <a:rPr lang="en-US" altLang="en-US" b="1" dirty="0">
                <a:latin typeface="Courier New" panose="02070309020205020404" pitchFamily="49" charset="0"/>
                <a:cs typeface="Courier New" panose="02070309020205020404" pitchFamily="49" charset="0"/>
              </a:rPr>
              <a:t>w</a:t>
            </a:r>
            <a:r>
              <a:rPr lang="en-US" altLang="en-US" dirty="0"/>
              <a:t> used but not declared)</a:t>
            </a:r>
          </a:p>
        </p:txBody>
      </p:sp>
    </p:spTree>
    <p:extLst>
      <p:ext uri="{BB962C8B-B14F-4D97-AF65-F5344CB8AC3E}">
        <p14:creationId xmlns:p14="http://schemas.microsoft.com/office/powerpoint/2010/main" val="1321469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a:latin typeface="Calibri (Body)"/>
              </a:rPr>
              <a:t>Use of Blanks</a:t>
            </a:r>
          </a:p>
        </p:txBody>
      </p:sp>
      <p:sp>
        <p:nvSpPr>
          <p:cNvPr id="66563" name="Rectangle 3"/>
          <p:cNvSpPr>
            <a:spLocks noGrp="1" noChangeArrowheads="1"/>
          </p:cNvSpPr>
          <p:nvPr>
            <p:ph idx="1"/>
          </p:nvPr>
        </p:nvSpPr>
        <p:spPr/>
        <p:txBody>
          <a:bodyPr/>
          <a:lstStyle/>
          <a:p>
            <a:r>
              <a:rPr lang="en-US" altLang="en-US" dirty="0"/>
              <a:t>In C++, you use one or more blanks to separate numbers when data is input</a:t>
            </a:r>
          </a:p>
          <a:p>
            <a:r>
              <a:rPr lang="en-US" altLang="en-US" dirty="0"/>
              <a:t>Blanks are also used to separate reserved words and identifiers from each other and from other symbols</a:t>
            </a:r>
          </a:p>
          <a:p>
            <a:r>
              <a:rPr lang="en-US" altLang="en-US" dirty="0"/>
              <a:t>Blanks must never appear within a reserved word or identifier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latin typeface="Calibri (Body)"/>
              </a:rPr>
              <a:t>A Quick Look at a C++ Program (1 of 5)</a:t>
            </a:r>
          </a:p>
        </p:txBody>
      </p:sp>
      <p:sp>
        <p:nvSpPr>
          <p:cNvPr id="2" name="Content Placeholder 1"/>
          <p:cNvSpPr>
            <a:spLocks noGrp="1"/>
          </p:cNvSpPr>
          <p:nvPr>
            <p:ph idx="1"/>
          </p:nvPr>
        </p:nvSpPr>
        <p:spPr>
          <a:xfrm>
            <a:off x="365125" y="1538818"/>
            <a:ext cx="8415338" cy="292388"/>
          </a:xfrm>
        </p:spPr>
        <p:txBody>
          <a:bodyPr/>
          <a:lstStyle/>
          <a:p>
            <a:pPr marL="0" indent="0">
              <a:buNone/>
            </a:pPr>
            <a:r>
              <a:rPr lang="en-IN" dirty="0">
                <a:solidFill>
                  <a:srgbClr val="0070C0"/>
                </a:solidFill>
              </a:rPr>
              <a:t>EXAMPLE 2-1</a:t>
            </a:r>
          </a:p>
        </p:txBody>
      </p:sp>
      <p:pic>
        <p:nvPicPr>
          <p:cNvPr id="7171" name="Content place holder 2" descr="A program code. Double forward slash Given the length and width of a rectangle, this C plus plus program double forward slash computes and outputs the perimeter and area of the rectangle. The words in the variable names are merged in the code, and the code contains the following keywords: using namespace, int, double, return. Line 1: Hash include left single angle bracket i o stream right single angle bracket. Line 2: using namespace, s t d, semicolon. Line 3. int, main, left parenthesis, right parenthesis. Line 4: left brace. Line 5: double, length, semicolon. Line 6: double, width, semicolon. Line 7. double, area, semicolon. Line 8. Double, perimeter, semicolon. Line 9: C out, left double angle bracket, left double quotation mark, program to compute and output the perimeter and, right double quotation mark. Line 10. Indented once: left double angle bracket, left double quotation mark, area of a rectangle., right double quotation mark, left double angle bracket, end l, semicolon. Line 11: length equals 6.0, semicolon. Line 12: width equals 4.0, semicolon. Line 13: perimeter equals 2 times left parenthesis length plus width right parenthesis, semicolon. Line 14: area equals length times width, semicolon. Line 15: C out, left double angle bracket, left double quotation mark, length equals, right double quotation mark, left double angle bracket, length, left double angle bracket, end l, semicolon. Line 16: C out, left double angle bracket, left double quotation mark, width equals, right double quotation mark, left double angle bracket, width, left double angle bracket, end l, semicolon. Line 17: C out, left double angle bracket, left double quotation mark, perimeter equals, right double quotation mark, left double angle bracket, perimeter, left double angle bracket, end l, semicolon. Line 18: C out, left double angle bracket, left double quotation mark, Area equals, right double quotation mark, left double angle bracket, Area, left double angle bracket, end l, semicolon. Line 19: return 0, semicolon. Line 20: Right brac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57334" y="1905000"/>
            <a:ext cx="4367066" cy="409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altLang="en-US" dirty="0">
                <a:latin typeface="Calibri (Body)"/>
              </a:rPr>
              <a:t>Use of Semicolons, Brackets, and Commas</a:t>
            </a:r>
          </a:p>
        </p:txBody>
      </p:sp>
      <p:sp>
        <p:nvSpPr>
          <p:cNvPr id="67587" name="Rectangle 5"/>
          <p:cNvSpPr>
            <a:spLocks noGrp="1" noChangeArrowheads="1"/>
          </p:cNvSpPr>
          <p:nvPr>
            <p:ph idx="1"/>
          </p:nvPr>
        </p:nvSpPr>
        <p:spPr>
          <a:xfrm>
            <a:off x="365125" y="1538818"/>
            <a:ext cx="8415338" cy="2205219"/>
          </a:xfrm>
        </p:spPr>
        <p:txBody>
          <a:bodyPr/>
          <a:lstStyle/>
          <a:p>
            <a:r>
              <a:rPr lang="en-US" altLang="en-US" dirty="0"/>
              <a:t>All C++ statements end with a semicolon</a:t>
            </a:r>
          </a:p>
          <a:p>
            <a:pPr lvl="1"/>
            <a:r>
              <a:rPr lang="en-US" altLang="en-US" dirty="0"/>
              <a:t>Also called a </a:t>
            </a:r>
            <a:r>
              <a:rPr lang="en-US" altLang="en-US" u="sng" dirty="0"/>
              <a:t>statement terminator</a:t>
            </a:r>
          </a:p>
          <a:p>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are not C++ statements  </a:t>
            </a:r>
          </a:p>
          <a:p>
            <a:pPr lvl="1"/>
            <a:r>
              <a:rPr lang="en-US" altLang="en-US" dirty="0"/>
              <a:t>Can be regarded as delimiters</a:t>
            </a:r>
          </a:p>
          <a:p>
            <a:r>
              <a:rPr lang="en-US" altLang="en-US" dirty="0"/>
              <a:t>Commas separate items in a list</a:t>
            </a:r>
          </a:p>
          <a:p>
            <a:pPr lvl="1"/>
            <a:r>
              <a:rPr lang="en-US" altLang="en-US" dirty="0"/>
              <a:t>Declaring more than one variable following a data type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Semantics</a:t>
            </a:r>
            <a:endParaRPr lang="en-IN" dirty="0">
              <a:latin typeface="Calibri (Body)"/>
            </a:endParaRPr>
          </a:p>
        </p:txBody>
      </p:sp>
      <p:sp>
        <p:nvSpPr>
          <p:cNvPr id="2" name="Content Placeholder 1"/>
          <p:cNvSpPr>
            <a:spLocks noGrp="1"/>
          </p:cNvSpPr>
          <p:nvPr>
            <p:ph idx="1"/>
          </p:nvPr>
        </p:nvSpPr>
        <p:spPr>
          <a:xfrm>
            <a:off x="365125" y="1538819"/>
            <a:ext cx="8415338" cy="972574"/>
          </a:xfrm>
        </p:spPr>
        <p:txBody>
          <a:bodyPr/>
          <a:lstStyle/>
          <a:p>
            <a:r>
              <a:rPr lang="en-US" altLang="en-US" u="sng" dirty="0"/>
              <a:t>Semantics</a:t>
            </a:r>
            <a:r>
              <a:rPr lang="en-US" altLang="en-US" dirty="0"/>
              <a:t>: set of rules that gives meaning to a language</a:t>
            </a:r>
          </a:p>
          <a:p>
            <a:pPr lvl="1"/>
            <a:r>
              <a:rPr lang="en-US" altLang="en-US" dirty="0"/>
              <a:t>Possible to remove all syntax errors in a program and still not have it run</a:t>
            </a:r>
          </a:p>
          <a:p>
            <a:pPr lvl="1"/>
            <a:r>
              <a:rPr lang="en-US" altLang="en-US" dirty="0"/>
              <a:t>Even if it runs, it may still not do what you meant it to do</a:t>
            </a:r>
          </a:p>
        </p:txBody>
      </p:sp>
      <p:sp>
        <p:nvSpPr>
          <p:cNvPr id="5" name="Content Placeholder 4"/>
          <p:cNvSpPr>
            <a:spLocks noGrp="1"/>
          </p:cNvSpPr>
          <p:nvPr>
            <p:ph idx="11"/>
          </p:nvPr>
        </p:nvSpPr>
        <p:spPr>
          <a:xfrm>
            <a:off x="365125" y="2667001"/>
            <a:ext cx="1235075" cy="304799"/>
          </a:xfrm>
        </p:spPr>
        <p:txBody>
          <a:bodyPr/>
          <a:lstStyle/>
          <a:p>
            <a:r>
              <a:rPr lang="en-US" altLang="en-US" dirty="0"/>
              <a:t>Example:</a:t>
            </a:r>
            <a:endParaRPr lang="en-IN" dirty="0"/>
          </a:p>
        </p:txBody>
      </p:sp>
      <p:pic>
        <p:nvPicPr>
          <p:cNvPr id="14338" name="Content Placeholder 2" descr="2 plus 3 asterisk 5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10095" b="768"/>
          <a:stretch/>
        </p:blipFill>
        <p:spPr bwMode="auto">
          <a:xfrm>
            <a:off x="1676400" y="2655261"/>
            <a:ext cx="1533607" cy="42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276600" y="2667000"/>
            <a:ext cx="625475" cy="304800"/>
          </a:xfrm>
        </p:spPr>
        <p:txBody>
          <a:bodyPr/>
          <a:lstStyle/>
          <a:p>
            <a:pPr marL="0" indent="0">
              <a:buNone/>
            </a:pPr>
            <a:r>
              <a:rPr lang="en-US" altLang="en-US" dirty="0"/>
              <a:t>and</a:t>
            </a:r>
            <a:endParaRPr lang="en-IN" dirty="0"/>
          </a:p>
        </p:txBody>
      </p:sp>
      <p:pic>
        <p:nvPicPr>
          <p:cNvPr id="14340" name="Content Placeholder 5" descr="left parenthesis 2 plus 3 right parenthesis asterisk 5 "/>
          <p:cNvPicPr>
            <a:picLocks noGrp="1" noChangeAspect="1" noChangeArrowheads="1"/>
          </p:cNvPicPr>
          <p:nvPr>
            <p:ph idx="14"/>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642311"/>
            <a:ext cx="1372851" cy="40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5"/>
          </p:nvPr>
        </p:nvSpPr>
        <p:spPr>
          <a:xfrm>
            <a:off x="365125" y="3124200"/>
            <a:ext cx="8415338" cy="263149"/>
          </a:xfrm>
        </p:spPr>
        <p:txBody>
          <a:bodyPr/>
          <a:lstStyle/>
          <a:p>
            <a:pPr marL="171450" lvl="1">
              <a:spcBef>
                <a:spcPts val="1200"/>
              </a:spcBef>
              <a:buClr>
                <a:schemeClr val="accent2"/>
              </a:buClr>
            </a:pPr>
            <a:r>
              <a:rPr lang="en-US" altLang="en-US" dirty="0"/>
              <a:t>Both are syntactically correct expressions  but have different meanings</a:t>
            </a:r>
          </a:p>
        </p:txBody>
      </p:sp>
    </p:spTree>
    <p:extLst>
      <p:ext uri="{BB962C8B-B14F-4D97-AF65-F5344CB8AC3E}">
        <p14:creationId xmlns:p14="http://schemas.microsoft.com/office/powerpoint/2010/main" val="43185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dirty="0">
                <a:latin typeface="Calibri (Body)"/>
              </a:rPr>
              <a:t>Naming Identifiers</a:t>
            </a:r>
          </a:p>
        </p:txBody>
      </p:sp>
      <p:sp>
        <p:nvSpPr>
          <p:cNvPr id="69635" name="Rectangle 3"/>
          <p:cNvSpPr>
            <a:spLocks noGrp="1" noChangeArrowheads="1"/>
          </p:cNvSpPr>
          <p:nvPr>
            <p:ph idx="1"/>
          </p:nvPr>
        </p:nvSpPr>
        <p:spPr>
          <a:xfrm>
            <a:off x="365125" y="1538818"/>
            <a:ext cx="8415338" cy="2548775"/>
          </a:xfrm>
        </p:spPr>
        <p:txBody>
          <a:bodyPr/>
          <a:lstStyle/>
          <a:p>
            <a:r>
              <a:rPr lang="en-US" altLang="en-US" dirty="0"/>
              <a:t>Identifiers can be </a:t>
            </a:r>
            <a:r>
              <a:rPr lang="en-US" altLang="en-US" u="sng" dirty="0"/>
              <a:t>self-documenting</a:t>
            </a:r>
          </a:p>
          <a:p>
            <a:pPr lvl="1"/>
            <a:r>
              <a:rPr lang="en-US" altLang="en-US" b="1" dirty="0">
                <a:latin typeface="Courier New" panose="02070309020205020404" pitchFamily="49" charset="0"/>
                <a:cs typeface="Courier New" panose="02070309020205020404" pitchFamily="49" charset="0"/>
              </a:rPr>
              <a:t>CENTIMETERS_PER_INCH</a:t>
            </a:r>
          </a:p>
          <a:p>
            <a:r>
              <a:rPr lang="en-US" altLang="en-US" dirty="0"/>
              <a:t>Avoid </a:t>
            </a:r>
            <a:r>
              <a:rPr lang="en-US" altLang="en-US" u="sng" dirty="0"/>
              <a:t>run-together words</a:t>
            </a:r>
          </a:p>
          <a:p>
            <a:pPr lvl="1"/>
            <a:r>
              <a:rPr lang="en-US" altLang="en-US" b="1" dirty="0">
                <a:latin typeface="Courier New" panose="02070309020205020404" pitchFamily="49" charset="0"/>
                <a:cs typeface="Courier New" panose="02070309020205020404" pitchFamily="49" charset="0"/>
              </a:rPr>
              <a:t>annualsale</a:t>
            </a:r>
          </a:p>
          <a:p>
            <a:r>
              <a:rPr lang="en-US" altLang="en-US" dirty="0"/>
              <a:t>Solutions may include:</a:t>
            </a:r>
          </a:p>
          <a:p>
            <a:pPr lvl="1"/>
            <a:r>
              <a:rPr lang="en-US" altLang="en-US" dirty="0"/>
              <a:t>Capitalizing the beginning of each new word: </a:t>
            </a:r>
            <a:r>
              <a:rPr lang="en-US" altLang="en-US" b="1" dirty="0">
                <a:latin typeface="Courier New" panose="02070309020205020404" pitchFamily="49" charset="0"/>
                <a:cs typeface="Courier New" panose="02070309020205020404" pitchFamily="49" charset="0"/>
              </a:rPr>
              <a:t>annualSale</a:t>
            </a:r>
          </a:p>
          <a:p>
            <a:pPr lvl="1"/>
            <a:r>
              <a:rPr lang="en-US" altLang="en-US" dirty="0"/>
              <a:t>Inserting an underscore just before a new word: </a:t>
            </a:r>
            <a:r>
              <a:rPr lang="en-US" altLang="en-US" b="1" dirty="0">
                <a:latin typeface="Courier New" panose="02070309020205020404" pitchFamily="49" charset="0"/>
                <a:cs typeface="Courier New" panose="02070309020205020404" pitchFamily="49" charset="0"/>
              </a:rPr>
              <a:t>annual_sale</a:t>
            </a:r>
            <a:endParaRPr lang="en-US"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Prompt Lines</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u="sng" dirty="0"/>
              <a:t>Prompt lines</a:t>
            </a:r>
            <a:r>
              <a:rPr lang="en-US" altLang="en-US" dirty="0"/>
              <a:t>: executable statements that inform the user what to do</a:t>
            </a:r>
          </a:p>
        </p:txBody>
      </p:sp>
      <p:pic>
        <p:nvPicPr>
          <p:cNvPr id="15362" name="Content Placeholder 2" descr="Program code. In the code, the words in the variable names are merged. Line 1. cout, less than, less than, left double quotation mark, Please enter a number between 1 and 10 and, right double quotation mark. Line 2. less than, less than, left double quotation mark, press the return key, right double quotation mark, less than, less than, end 1, semi-colon. Line 3. cin, greather than, greather than, num,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876832" cy="122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3200400"/>
            <a:ext cx="8415338" cy="292388"/>
          </a:xfrm>
        </p:spPr>
        <p:txBody>
          <a:bodyPr/>
          <a:lstStyle/>
          <a:p>
            <a:r>
              <a:rPr lang="en-US" altLang="en-US" dirty="0"/>
              <a:t>Always include prompt lines when input is needed from users</a:t>
            </a:r>
          </a:p>
        </p:txBody>
      </p:sp>
    </p:spTree>
    <p:extLst>
      <p:ext uri="{BB962C8B-B14F-4D97-AF65-F5344CB8AC3E}">
        <p14:creationId xmlns:p14="http://schemas.microsoft.com/office/powerpoint/2010/main" val="30186263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altLang="en-US" dirty="0">
                <a:latin typeface="Calibri (Body)"/>
              </a:rPr>
              <a:t>Documentation</a:t>
            </a:r>
          </a:p>
        </p:txBody>
      </p:sp>
      <p:sp>
        <p:nvSpPr>
          <p:cNvPr id="71683" name="Rectangle 5"/>
          <p:cNvSpPr>
            <a:spLocks noGrp="1" noChangeArrowheads="1"/>
          </p:cNvSpPr>
          <p:nvPr>
            <p:ph idx="1"/>
          </p:nvPr>
        </p:nvSpPr>
        <p:spPr>
          <a:xfrm>
            <a:off x="365125" y="1538818"/>
            <a:ext cx="8415338" cy="2205219"/>
          </a:xfrm>
        </p:spPr>
        <p:txBody>
          <a:bodyPr/>
          <a:lstStyle/>
          <a:p>
            <a:r>
              <a:rPr lang="en-US" altLang="en-US" dirty="0"/>
              <a:t>A well-documented program is easier to understand and modify</a:t>
            </a:r>
          </a:p>
          <a:p>
            <a:r>
              <a:rPr lang="en-US" altLang="en-US" dirty="0"/>
              <a:t>You use comments to document programs</a:t>
            </a:r>
          </a:p>
          <a:p>
            <a:r>
              <a:rPr lang="en-US" altLang="en-US" dirty="0"/>
              <a:t>Comments should appear in a program to:</a:t>
            </a:r>
          </a:p>
          <a:p>
            <a:pPr lvl="1"/>
            <a:r>
              <a:rPr lang="en-US" altLang="en-US" dirty="0"/>
              <a:t>Explain the purpose of the program</a:t>
            </a:r>
          </a:p>
          <a:p>
            <a:pPr lvl="1"/>
            <a:r>
              <a:rPr lang="en-US" altLang="en-US" dirty="0"/>
              <a:t>Identify who wrote it</a:t>
            </a:r>
          </a:p>
          <a:p>
            <a:pPr lvl="1"/>
            <a:r>
              <a:rPr lang="en-US" altLang="en-US" dirty="0"/>
              <a:t>Explain the purpose of particular statements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Form and Style</a:t>
            </a:r>
            <a:endParaRPr lang="en-IN" dirty="0">
              <a:latin typeface="Calibri (Body)"/>
            </a:endParaRPr>
          </a:p>
        </p:txBody>
      </p:sp>
      <p:sp>
        <p:nvSpPr>
          <p:cNvPr id="2" name="Content Placeholder 1"/>
          <p:cNvSpPr>
            <a:spLocks noGrp="1"/>
          </p:cNvSpPr>
          <p:nvPr>
            <p:ph idx="1"/>
          </p:nvPr>
        </p:nvSpPr>
        <p:spPr>
          <a:xfrm>
            <a:off x="365125" y="1538819"/>
            <a:ext cx="8415338" cy="632481"/>
          </a:xfrm>
        </p:spPr>
        <p:txBody>
          <a:bodyPr/>
          <a:lstStyle/>
          <a:p>
            <a:r>
              <a:rPr lang="en-US" altLang="en-US" dirty="0"/>
              <a:t>Consider two ways of declaring variables:</a:t>
            </a:r>
          </a:p>
          <a:p>
            <a:pPr lvl="1"/>
            <a:r>
              <a:rPr lang="en-US" altLang="en-US" dirty="0"/>
              <a:t>Method 1</a:t>
            </a:r>
          </a:p>
        </p:txBody>
      </p:sp>
      <p:sp>
        <p:nvSpPr>
          <p:cNvPr id="5" name="Content Placeholder 4"/>
          <p:cNvSpPr>
            <a:spLocks noGrp="1"/>
          </p:cNvSpPr>
          <p:nvPr>
            <p:ph idx="11"/>
          </p:nvPr>
        </p:nvSpPr>
        <p:spPr>
          <a:xfrm>
            <a:off x="365125" y="2286001"/>
            <a:ext cx="8415338" cy="606705"/>
          </a:xfrm>
        </p:spPr>
        <p:txBody>
          <a:bodyPr/>
          <a:lstStyle/>
          <a:p>
            <a:pPr lvl="1" indent="0">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feet, inches;</a:t>
            </a:r>
          </a:p>
          <a:p>
            <a:pPr lvl="1" indent="0">
              <a:buNone/>
            </a:pP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x, y;</a:t>
            </a:r>
          </a:p>
        </p:txBody>
      </p:sp>
      <p:sp>
        <p:nvSpPr>
          <p:cNvPr id="6" name="Content Placeholder 5"/>
          <p:cNvSpPr>
            <a:spLocks noGrp="1"/>
          </p:cNvSpPr>
          <p:nvPr>
            <p:ph idx="12"/>
          </p:nvPr>
        </p:nvSpPr>
        <p:spPr>
          <a:xfrm>
            <a:off x="365125" y="2971800"/>
            <a:ext cx="8415338" cy="263149"/>
          </a:xfrm>
        </p:spPr>
        <p:txBody>
          <a:bodyPr/>
          <a:lstStyle/>
          <a:p>
            <a:pPr marL="171450" lvl="1">
              <a:spcBef>
                <a:spcPts val="1200"/>
              </a:spcBef>
              <a:buClr>
                <a:schemeClr val="accent2"/>
              </a:buClr>
            </a:pPr>
            <a:r>
              <a:rPr lang="en-US" altLang="en-US" dirty="0"/>
              <a:t>Method 2</a:t>
            </a:r>
          </a:p>
        </p:txBody>
      </p:sp>
      <p:sp>
        <p:nvSpPr>
          <p:cNvPr id="7" name="Content Placeholder 6"/>
          <p:cNvSpPr>
            <a:spLocks noGrp="1"/>
          </p:cNvSpPr>
          <p:nvPr>
            <p:ph idx="13"/>
          </p:nvPr>
        </p:nvSpPr>
        <p:spPr>
          <a:xfrm>
            <a:off x="365125" y="3352800"/>
            <a:ext cx="8415338" cy="266611"/>
          </a:xfrm>
        </p:spPr>
        <p:txBody>
          <a:bodyPr/>
          <a:lstStyle/>
          <a:p>
            <a:pPr marL="261938" lvl="1" indent="101600">
              <a:spcBef>
                <a:spcPts val="1200"/>
              </a:spcBef>
              <a:buClr>
                <a:schemeClr val="accent2"/>
              </a:buClr>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feet,inches</a:t>
            </a:r>
            <a:r>
              <a:rPr lang="en-US" altLang="en-US" b="1" dirty="0">
                <a:latin typeface="Courier New" panose="02070309020205020404" pitchFamily="49" charset="0"/>
                <a:cs typeface="Courier New" panose="02070309020205020404" pitchFamily="49" charset="0"/>
              </a:rPr>
              <a:t>; </a:t>
            </a: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x,y</a:t>
            </a:r>
            <a:r>
              <a:rPr lang="en-US" altLang="en-US" b="1"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idx="14"/>
          </p:nvPr>
        </p:nvSpPr>
        <p:spPr>
          <a:xfrm>
            <a:off x="365125" y="3733800"/>
            <a:ext cx="8415338" cy="292388"/>
          </a:xfrm>
        </p:spPr>
        <p:txBody>
          <a:bodyPr/>
          <a:lstStyle/>
          <a:p>
            <a:r>
              <a:rPr lang="en-US" altLang="en-US" dirty="0"/>
              <a:t>Both are correct; however, the second is harder to read</a:t>
            </a:r>
          </a:p>
        </p:txBody>
      </p:sp>
    </p:spTree>
    <p:extLst>
      <p:ext uri="{BB962C8B-B14F-4D97-AF65-F5344CB8AC3E}">
        <p14:creationId xmlns:p14="http://schemas.microsoft.com/office/powerpoint/2010/main" val="19359845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More on Assignment Statements</a:t>
            </a:r>
            <a:endParaRPr lang="en-IN" dirty="0">
              <a:latin typeface="Calibri (Body)"/>
            </a:endParaRPr>
          </a:p>
        </p:txBody>
      </p:sp>
      <p:sp>
        <p:nvSpPr>
          <p:cNvPr id="2" name="Content Placeholder 1"/>
          <p:cNvSpPr>
            <a:spLocks noGrp="1"/>
          </p:cNvSpPr>
          <p:nvPr>
            <p:ph idx="1"/>
          </p:nvPr>
        </p:nvSpPr>
        <p:spPr>
          <a:xfrm>
            <a:off x="365125" y="1538819"/>
            <a:ext cx="8415338" cy="972574"/>
          </a:xfrm>
        </p:spPr>
        <p:txBody>
          <a:bodyPr/>
          <a:lstStyle/>
          <a:p>
            <a:r>
              <a:rPr lang="en-US" altLang="en-US" dirty="0"/>
              <a:t>Two forms of assignment</a:t>
            </a:r>
          </a:p>
          <a:p>
            <a:pPr lvl="1"/>
            <a:r>
              <a:rPr lang="en-US" altLang="en-US" dirty="0"/>
              <a:t>Simple and compound</a:t>
            </a:r>
          </a:p>
          <a:p>
            <a:pPr lvl="1"/>
            <a:r>
              <a:rPr lang="en-US" altLang="en-US" dirty="0"/>
              <a:t>Compound operators provide more concise notation</a:t>
            </a:r>
          </a:p>
        </p:txBody>
      </p:sp>
      <p:sp>
        <p:nvSpPr>
          <p:cNvPr id="5" name="Content Placeholder 4"/>
          <p:cNvSpPr>
            <a:spLocks noGrp="1"/>
          </p:cNvSpPr>
          <p:nvPr>
            <p:ph idx="11"/>
          </p:nvPr>
        </p:nvSpPr>
        <p:spPr>
          <a:xfrm>
            <a:off x="365125" y="2590800"/>
            <a:ext cx="2606675" cy="304800"/>
          </a:xfrm>
        </p:spPr>
        <p:txBody>
          <a:bodyPr/>
          <a:lstStyle/>
          <a:p>
            <a:r>
              <a:rPr lang="en-US" altLang="en-US" dirty="0"/>
              <a:t>Compound operators:</a:t>
            </a:r>
            <a:endParaRPr lang="en-IN" dirty="0"/>
          </a:p>
        </p:txBody>
      </p:sp>
      <p:pic>
        <p:nvPicPr>
          <p:cNvPr id="17" name="Content Placeholder 2" descr="plus equals comma minus equals comma asterisk equals comma forward slash equals comma percentage equals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10365" t="13961" b="18988"/>
          <a:stretch/>
        </p:blipFill>
        <p:spPr bwMode="auto">
          <a:xfrm>
            <a:off x="3031764" y="2588895"/>
            <a:ext cx="1932895" cy="3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2971800"/>
            <a:ext cx="8415338" cy="292388"/>
          </a:xfrm>
        </p:spPr>
        <p:txBody>
          <a:bodyPr/>
          <a:lstStyle/>
          <a:p>
            <a:r>
              <a:rPr lang="en-US" altLang="en-US" u="sng" dirty="0"/>
              <a:t>Simple assignment statement</a:t>
            </a:r>
            <a:r>
              <a:rPr lang="en-US" altLang="en-US" dirty="0"/>
              <a:t> example</a:t>
            </a:r>
          </a:p>
        </p:txBody>
      </p:sp>
      <p:pic>
        <p:nvPicPr>
          <p:cNvPr id="20" name="Content Placeholder 3" descr="x equals x asterisk y semi-colon "/>
          <p:cNvPicPr>
            <a:picLocks noGrp="1" noChangeAspect="1" noChangeArrowheads="1"/>
          </p:cNvPicPr>
          <p:nvPr>
            <p:ph idx="14"/>
          </p:nvPr>
        </p:nvPicPr>
        <p:blipFill rotWithShape="1">
          <a:blip r:embed="rId3">
            <a:extLst>
              <a:ext uri="{28A0092B-C50C-407E-A947-70E740481C1C}">
                <a14:useLocalDpi xmlns:a14="http://schemas.microsoft.com/office/drawing/2010/main" val="0"/>
              </a:ext>
            </a:extLst>
          </a:blip>
          <a:srcRect t="21006" b="21996"/>
          <a:stretch/>
        </p:blipFill>
        <p:spPr bwMode="auto">
          <a:xfrm>
            <a:off x="630593" y="3412490"/>
            <a:ext cx="1943868" cy="3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5"/>
          </p:nvPr>
        </p:nvSpPr>
        <p:spPr>
          <a:xfrm>
            <a:off x="365125" y="3810000"/>
            <a:ext cx="8415338" cy="292388"/>
          </a:xfrm>
        </p:spPr>
        <p:txBody>
          <a:bodyPr/>
          <a:lstStyle/>
          <a:p>
            <a:r>
              <a:rPr lang="en-US" altLang="en-US" u="sng" dirty="0"/>
              <a:t>Compound assignment statement</a:t>
            </a:r>
            <a:r>
              <a:rPr lang="en-US" altLang="en-US" dirty="0"/>
              <a:t> example</a:t>
            </a:r>
          </a:p>
        </p:txBody>
      </p:sp>
      <p:pic>
        <p:nvPicPr>
          <p:cNvPr id="23" name="Content Placeholder 4" descr="x asterisk equals y semi-colon "/>
          <p:cNvPicPr>
            <a:picLocks noGrp="1" noChangeAspect="1" noChangeArrowheads="1"/>
          </p:cNvPicPr>
          <p:nvPr>
            <p:ph idx="16"/>
          </p:nvPr>
        </p:nvPicPr>
        <p:blipFill rotWithShape="1">
          <a:blip r:embed="rId4">
            <a:extLst>
              <a:ext uri="{28A0092B-C50C-407E-A947-70E740481C1C}">
                <a14:useLocalDpi xmlns:a14="http://schemas.microsoft.com/office/drawing/2010/main" val="0"/>
              </a:ext>
            </a:extLst>
          </a:blip>
          <a:srcRect l="5449" t="20478" b="31109"/>
          <a:stretch/>
        </p:blipFill>
        <p:spPr bwMode="auto">
          <a:xfrm>
            <a:off x="688067" y="4337494"/>
            <a:ext cx="1569338" cy="31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654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dirty="0">
                <a:latin typeface="Calibri (Body)"/>
              </a:rPr>
              <a:t>Quick Review (1 of 3)</a:t>
            </a:r>
          </a:p>
        </p:txBody>
      </p:sp>
      <p:sp>
        <p:nvSpPr>
          <p:cNvPr id="74755" name="Rectangle 3"/>
          <p:cNvSpPr>
            <a:spLocks noGrp="1" noChangeArrowheads="1"/>
          </p:cNvSpPr>
          <p:nvPr>
            <p:ph idx="1"/>
          </p:nvPr>
        </p:nvSpPr>
        <p:spPr>
          <a:xfrm>
            <a:off x="365125" y="1538818"/>
            <a:ext cx="8415338" cy="2215991"/>
          </a:xfrm>
        </p:spPr>
        <p:txBody>
          <a:bodyPr/>
          <a:lstStyle/>
          <a:p>
            <a:pPr lvl="0">
              <a:buClr>
                <a:srgbClr val="055C91"/>
              </a:buClr>
            </a:pPr>
            <a:r>
              <a:rPr lang="en-US" altLang="en-US" dirty="0">
                <a:solidFill>
                  <a:srgbClr val="000000">
                    <a:lumMod val="75000"/>
                    <a:lumOff val="25000"/>
                  </a:srgbClr>
                </a:solidFill>
              </a:rPr>
              <a:t>A C++ program is a collection of functions, one of which is always called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main</a:t>
            </a:r>
          </a:p>
          <a:p>
            <a:pPr lvl="0">
              <a:buClr>
                <a:srgbClr val="055C91"/>
              </a:buClr>
            </a:pPr>
            <a:r>
              <a:rPr lang="en-US" altLang="en-US" dirty="0">
                <a:solidFill>
                  <a:srgbClr val="000000">
                    <a:lumMod val="75000"/>
                    <a:lumOff val="25000"/>
                  </a:srgbClr>
                </a:solidFill>
              </a:rPr>
              <a:t>Identifiers consist of letters, digits, and underscores, and begin with a letter or an underscore</a:t>
            </a:r>
          </a:p>
          <a:p>
            <a:pPr lvl="0">
              <a:buClr>
                <a:srgbClr val="055C91"/>
              </a:buClr>
            </a:pPr>
            <a:r>
              <a:rPr lang="en-US" altLang="en-US" dirty="0">
                <a:solidFill>
                  <a:srgbClr val="000000">
                    <a:lumMod val="75000"/>
                    <a:lumOff val="25000"/>
                  </a:srgbClr>
                </a:solidFill>
              </a:rPr>
              <a:t>The arithmetic operators in C++ are addition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subtraction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multiplication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division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and modulus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a:t>
            </a:r>
          </a:p>
          <a:p>
            <a:pPr lvl="0">
              <a:buClr>
                <a:srgbClr val="055C91"/>
              </a:buClr>
            </a:pPr>
            <a:r>
              <a:rPr lang="en-US" altLang="en-US" dirty="0">
                <a:solidFill>
                  <a:srgbClr val="000000">
                    <a:lumMod val="75000"/>
                    <a:lumOff val="25000"/>
                  </a:srgbClr>
                </a:solidFill>
              </a:rPr>
              <a:t>Arithmetic expressions are evaluated using the precedence associativity rules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dirty="0">
                <a:latin typeface="Calibri (Body)"/>
              </a:rPr>
              <a:t>Quick Review (2 of 3)</a:t>
            </a:r>
          </a:p>
        </p:txBody>
      </p:sp>
      <p:sp>
        <p:nvSpPr>
          <p:cNvPr id="75779" name="Rectangle 3"/>
          <p:cNvSpPr>
            <a:spLocks noGrp="1" noChangeArrowheads="1"/>
          </p:cNvSpPr>
          <p:nvPr>
            <p:ph idx="1"/>
          </p:nvPr>
        </p:nvSpPr>
        <p:spPr>
          <a:xfrm>
            <a:off x="365125" y="1538818"/>
            <a:ext cx="8415338" cy="2523768"/>
          </a:xfrm>
        </p:spPr>
        <p:txBody>
          <a:bodyPr/>
          <a:lstStyle/>
          <a:p>
            <a:r>
              <a:rPr lang="en-US" altLang="en-US" dirty="0"/>
              <a:t>All operands in an integral expression are integers</a:t>
            </a:r>
          </a:p>
          <a:p>
            <a:r>
              <a:rPr lang="en-US" altLang="en-US" dirty="0"/>
              <a:t>All operands in a floating-point expression are decimal numbers</a:t>
            </a:r>
          </a:p>
          <a:p>
            <a:r>
              <a:rPr lang="en-US" altLang="en-US" dirty="0"/>
              <a:t>A mixed expression contains both integers and decimal numbers</a:t>
            </a:r>
          </a:p>
          <a:p>
            <a:r>
              <a:rPr lang="en-US" altLang="en-US" dirty="0"/>
              <a:t>Use the cast operator to explicitly convert values from one data type to another</a:t>
            </a:r>
          </a:p>
          <a:p>
            <a:r>
              <a:rPr lang="en-US" altLang="en-US" dirty="0"/>
              <a:t>A named constant is initialized when declared</a:t>
            </a:r>
          </a:p>
          <a:p>
            <a:r>
              <a:rPr lang="en-US" altLang="en-US" dirty="0"/>
              <a:t>All variables must be declared before used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dirty="0">
                <a:latin typeface="Calibri (Body)"/>
              </a:rPr>
              <a:t>Quick Review (3 of 3)</a:t>
            </a:r>
          </a:p>
        </p:txBody>
      </p:sp>
      <p:sp>
        <p:nvSpPr>
          <p:cNvPr id="76803" name="Rectangle 3"/>
          <p:cNvSpPr>
            <a:spLocks noGrp="1" noChangeArrowheads="1"/>
          </p:cNvSpPr>
          <p:nvPr>
            <p:ph idx="1"/>
          </p:nvPr>
        </p:nvSpPr>
        <p:spPr>
          <a:xfrm>
            <a:off x="365125" y="1538819"/>
            <a:ext cx="4892675" cy="296235"/>
          </a:xfrm>
        </p:spPr>
        <p:txBody>
          <a:bodyPr/>
          <a:lstStyle/>
          <a:p>
            <a:r>
              <a:rPr lang="en-US" altLang="en-US" dirty="0"/>
              <a:t>Use </a:t>
            </a:r>
            <a:r>
              <a:rPr lang="en-US" altLang="en-US" b="1" dirty="0">
                <a:latin typeface="Courier New" panose="02070309020205020404" pitchFamily="49" charset="0"/>
                <a:cs typeface="Courier New" panose="02070309020205020404" pitchFamily="49" charset="0"/>
              </a:rPr>
              <a:t>cin</a:t>
            </a:r>
            <a:r>
              <a:rPr lang="en-US" altLang="en-US" dirty="0"/>
              <a:t> and the stream extraction operator</a:t>
            </a:r>
            <a:endParaRPr lang="en-US" altLang="en-US" b="1" dirty="0">
              <a:latin typeface="Courier New" panose="02070309020205020404" pitchFamily="49" charset="0"/>
              <a:cs typeface="Courier New" panose="02070309020205020404" pitchFamily="49" charset="0"/>
            </a:endParaRPr>
          </a:p>
        </p:txBody>
      </p:sp>
      <p:pic>
        <p:nvPicPr>
          <p:cNvPr id="21" name="Content Placeholder 20" descr="greater than greater than ">
            <a:extLst>
              <a:ext uri="{FF2B5EF4-FFF2-40B4-BE49-F238E27FC236}">
                <a16:creationId xmlns:a16="http://schemas.microsoft.com/office/drawing/2014/main" id="{F78330A8-F403-4987-ABF1-78F0CD4E45B4}"/>
              </a:ext>
            </a:extLst>
          </p:cNvPr>
          <p:cNvPicPr>
            <a:picLocks noGrp="1" noChangeAspect="1"/>
          </p:cNvPicPr>
          <p:nvPr>
            <p:ph idx="11"/>
          </p:nvPr>
        </p:nvPicPr>
        <p:blipFill rotWithShape="1">
          <a:blip r:embed="rId3"/>
          <a:srcRect l="32854" r="15976" b="24647"/>
          <a:stretch/>
        </p:blipFill>
        <p:spPr>
          <a:xfrm>
            <a:off x="5266944" y="1414891"/>
            <a:ext cx="457200" cy="471821"/>
          </a:xfrm>
        </p:spPr>
      </p:pic>
      <p:sp>
        <p:nvSpPr>
          <p:cNvPr id="3" name="Content Placeholder 2">
            <a:extLst>
              <a:ext uri="{FF2B5EF4-FFF2-40B4-BE49-F238E27FC236}">
                <a16:creationId xmlns:a16="http://schemas.microsoft.com/office/drawing/2014/main" id="{180B6484-706B-4AF1-9E5A-7D6973EBDB7C}"/>
              </a:ext>
            </a:extLst>
          </p:cNvPr>
          <p:cNvSpPr>
            <a:spLocks noGrp="1"/>
          </p:cNvSpPr>
          <p:nvPr>
            <p:ph idx="12"/>
          </p:nvPr>
        </p:nvSpPr>
        <p:spPr>
          <a:xfrm>
            <a:off x="5868225" y="1524000"/>
            <a:ext cx="3047175" cy="292388"/>
          </a:xfrm>
        </p:spPr>
        <p:txBody>
          <a:bodyPr/>
          <a:lstStyle/>
          <a:p>
            <a:pPr marL="0" indent="0">
              <a:buNone/>
            </a:pPr>
            <a:r>
              <a:rPr lang="en-US" altLang="en-US" dirty="0"/>
              <a:t>to input from the standard</a:t>
            </a:r>
            <a:endParaRPr lang="en-US" dirty="0"/>
          </a:p>
        </p:txBody>
      </p:sp>
      <p:sp>
        <p:nvSpPr>
          <p:cNvPr id="4" name="Content Placeholder 3">
            <a:extLst>
              <a:ext uri="{FF2B5EF4-FFF2-40B4-BE49-F238E27FC236}">
                <a16:creationId xmlns:a16="http://schemas.microsoft.com/office/drawing/2014/main" id="{F783C164-724C-413A-971F-C062B19486BB}"/>
              </a:ext>
            </a:extLst>
          </p:cNvPr>
          <p:cNvSpPr>
            <a:spLocks noGrp="1"/>
          </p:cNvSpPr>
          <p:nvPr>
            <p:ph idx="13"/>
          </p:nvPr>
        </p:nvSpPr>
        <p:spPr>
          <a:xfrm>
            <a:off x="365125" y="2000689"/>
            <a:ext cx="4901819" cy="742511"/>
          </a:xfrm>
        </p:spPr>
        <p:txBody>
          <a:bodyPr/>
          <a:lstStyle/>
          <a:p>
            <a:pPr marL="182563" indent="0">
              <a:buNone/>
            </a:pPr>
            <a:r>
              <a:rPr lang="en-US" altLang="en-US" dirty="0"/>
              <a:t>input device</a:t>
            </a:r>
          </a:p>
          <a:p>
            <a:r>
              <a:rPr lang="en-US" altLang="en-US" dirty="0"/>
              <a:t>Use </a:t>
            </a:r>
            <a:r>
              <a:rPr lang="en-US" altLang="en-US" b="1" dirty="0" err="1">
                <a:latin typeface="Courier New" panose="02070309020205020404" pitchFamily="49" charset="0"/>
                <a:cs typeface="Courier New" panose="02070309020205020404" pitchFamily="49" charset="0"/>
              </a:rPr>
              <a:t>cout</a:t>
            </a:r>
            <a:r>
              <a:rPr lang="en-US" altLang="en-US" dirty="0"/>
              <a:t> and the stream insertion operator</a:t>
            </a:r>
            <a:endParaRPr lang="en-US" dirty="0"/>
          </a:p>
        </p:txBody>
      </p:sp>
      <p:pic>
        <p:nvPicPr>
          <p:cNvPr id="27" name="Content Placeholder 26" descr="less than less than ">
            <a:extLst>
              <a:ext uri="{FF2B5EF4-FFF2-40B4-BE49-F238E27FC236}">
                <a16:creationId xmlns:a16="http://schemas.microsoft.com/office/drawing/2014/main" id="{E114DAC9-D5FD-41B4-BCF9-8AC73E3287FC}"/>
              </a:ext>
            </a:extLst>
          </p:cNvPr>
          <p:cNvPicPr>
            <a:picLocks noGrp="1" noChangeAspect="1"/>
          </p:cNvPicPr>
          <p:nvPr>
            <p:ph idx="14"/>
          </p:nvPr>
        </p:nvPicPr>
        <p:blipFill>
          <a:blip r:embed="rId4"/>
          <a:stretch>
            <a:fillRect/>
          </a:stretch>
        </p:blipFill>
        <p:spPr>
          <a:xfrm>
            <a:off x="5294376" y="2453640"/>
            <a:ext cx="542544" cy="304800"/>
          </a:xfrm>
          <a:prstGeom prst="rect">
            <a:avLst/>
          </a:prstGeom>
        </p:spPr>
      </p:pic>
      <p:sp>
        <p:nvSpPr>
          <p:cNvPr id="6" name="Content Placeholder 5">
            <a:extLst>
              <a:ext uri="{FF2B5EF4-FFF2-40B4-BE49-F238E27FC236}">
                <a16:creationId xmlns:a16="http://schemas.microsoft.com/office/drawing/2014/main" id="{E6AB3598-9ADD-4675-AB72-28BE44D400BE}"/>
              </a:ext>
            </a:extLst>
          </p:cNvPr>
          <p:cNvSpPr>
            <a:spLocks noGrp="1"/>
          </p:cNvSpPr>
          <p:nvPr>
            <p:ph idx="15"/>
          </p:nvPr>
        </p:nvSpPr>
        <p:spPr>
          <a:xfrm>
            <a:off x="5836919" y="2453640"/>
            <a:ext cx="2943543" cy="304800"/>
          </a:xfrm>
        </p:spPr>
        <p:txBody>
          <a:bodyPr/>
          <a:lstStyle/>
          <a:p>
            <a:pPr marL="0" indent="0">
              <a:buNone/>
            </a:pPr>
            <a:r>
              <a:rPr lang="en-US" altLang="en-US" dirty="0"/>
              <a:t>to output to the standard</a:t>
            </a:r>
            <a:endParaRPr lang="en-US" dirty="0"/>
          </a:p>
        </p:txBody>
      </p:sp>
      <p:sp>
        <p:nvSpPr>
          <p:cNvPr id="7" name="Content Placeholder 6">
            <a:extLst>
              <a:ext uri="{FF2B5EF4-FFF2-40B4-BE49-F238E27FC236}">
                <a16:creationId xmlns:a16="http://schemas.microsoft.com/office/drawing/2014/main" id="{B5E36997-1A07-4081-AF50-A2C119A6AF1F}"/>
              </a:ext>
            </a:extLst>
          </p:cNvPr>
          <p:cNvSpPr>
            <a:spLocks noGrp="1"/>
          </p:cNvSpPr>
          <p:nvPr>
            <p:ph idx="16"/>
          </p:nvPr>
        </p:nvSpPr>
        <p:spPr>
          <a:xfrm>
            <a:off x="365125" y="2908836"/>
            <a:ext cx="8415338" cy="1481175"/>
          </a:xfrm>
        </p:spPr>
        <p:txBody>
          <a:bodyPr/>
          <a:lstStyle/>
          <a:p>
            <a:pPr marL="182563" indent="0">
              <a:buNone/>
            </a:pPr>
            <a:r>
              <a:rPr lang="en-US" altLang="en-US" dirty="0"/>
              <a:t>output device</a:t>
            </a:r>
          </a:p>
          <a:p>
            <a:r>
              <a:rPr lang="en-US" altLang="en-US" dirty="0"/>
              <a:t>Preprocessor commands are processed before the program goes through the compiler</a:t>
            </a:r>
          </a:p>
          <a:p>
            <a:r>
              <a:rPr lang="en-US" altLang="en-US" dirty="0"/>
              <a:t>A file containing a C++ program usually ends with the extension </a:t>
            </a:r>
            <a:r>
              <a:rPr lang="en-US" altLang="en-US" b="1" dirty="0">
                <a:latin typeface="Courier New" panose="02070309020205020404" pitchFamily="49" charset="0"/>
                <a:cs typeface="Courier New" panose="02070309020205020404" pitchFamily="49" charset="0"/>
              </a:rPr>
              <a:t>.</a:t>
            </a:r>
            <a:r>
              <a:rPr lang="en-US" altLang="en-US" b="1" dirty="0" err="1">
                <a:latin typeface="Courier New" panose="02070309020205020404" pitchFamily="49" charset="0"/>
                <a:cs typeface="Courier New" panose="02070309020205020404" pitchFamily="49" charset="0"/>
              </a:rPr>
              <a:t>cpp</a:t>
            </a:r>
            <a:endParaRPr lang="en-US" altLang="en-US" b="1" dirty="0">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latin typeface="Calibri (Body)"/>
              </a:rPr>
              <a:t>A Quick Look at a C++ Program (2 of 5)</a:t>
            </a:r>
          </a:p>
        </p:txBody>
      </p:sp>
      <p:sp>
        <p:nvSpPr>
          <p:cNvPr id="9219" name="Content Placeholder 3"/>
          <p:cNvSpPr>
            <a:spLocks noGrp="1"/>
          </p:cNvSpPr>
          <p:nvPr>
            <p:ph idx="1"/>
          </p:nvPr>
        </p:nvSpPr>
        <p:spPr>
          <a:xfrm>
            <a:off x="365125" y="1538818"/>
            <a:ext cx="8415338" cy="292388"/>
          </a:xfrm>
        </p:spPr>
        <p:txBody>
          <a:bodyPr/>
          <a:lstStyle/>
          <a:p>
            <a:r>
              <a:rPr lang="en-US" altLang="en-US" dirty="0"/>
              <a:t>Sample Run:</a:t>
            </a:r>
          </a:p>
        </p:txBody>
      </p:sp>
      <p:sp>
        <p:nvSpPr>
          <p:cNvPr id="2" name="Content Placeholder 1"/>
          <p:cNvSpPr>
            <a:spLocks noGrp="1"/>
          </p:cNvSpPr>
          <p:nvPr>
            <p:ph idx="11"/>
          </p:nvPr>
        </p:nvSpPr>
        <p:spPr>
          <a:xfrm>
            <a:off x="685800" y="1981200"/>
            <a:ext cx="8094662" cy="1026050"/>
          </a:xfrm>
        </p:spPr>
        <p:txBody>
          <a:bodyPr/>
          <a:lstStyle/>
          <a:p>
            <a:pPr marL="0" indent="0">
              <a:spcBef>
                <a:spcPts val="0"/>
              </a:spcBef>
              <a:buNone/>
            </a:pPr>
            <a:r>
              <a:rPr lang="en-IN" sz="1400" b="1" dirty="0">
                <a:latin typeface="Courier New" pitchFamily="49" charset="0"/>
                <a:cs typeface="Courier New" pitchFamily="49" charset="0"/>
              </a:rPr>
              <a:t>Program to compute and output the perimeter and area of a rectangle.</a:t>
            </a:r>
          </a:p>
          <a:p>
            <a:pPr marL="0" indent="0">
              <a:spcBef>
                <a:spcPts val="0"/>
              </a:spcBef>
              <a:buNone/>
            </a:pPr>
            <a:r>
              <a:rPr lang="en-IN" sz="1400" b="1" dirty="0">
                <a:latin typeface="Courier New" pitchFamily="49" charset="0"/>
                <a:cs typeface="Courier New" pitchFamily="49" charset="0"/>
              </a:rPr>
              <a:t>Length = 6</a:t>
            </a:r>
          </a:p>
          <a:p>
            <a:pPr marL="0" indent="0">
              <a:spcBef>
                <a:spcPts val="0"/>
              </a:spcBef>
              <a:buNone/>
            </a:pPr>
            <a:r>
              <a:rPr lang="en-IN" sz="1400" b="1" dirty="0">
                <a:latin typeface="Courier New" pitchFamily="49" charset="0"/>
                <a:cs typeface="Courier New" pitchFamily="49" charset="0"/>
              </a:rPr>
              <a:t>Width = 4</a:t>
            </a:r>
          </a:p>
          <a:p>
            <a:pPr marL="0" indent="0">
              <a:spcBef>
                <a:spcPts val="0"/>
              </a:spcBef>
              <a:buNone/>
            </a:pPr>
            <a:r>
              <a:rPr lang="en-IN" sz="1400" b="1" dirty="0">
                <a:latin typeface="Courier New" pitchFamily="49" charset="0"/>
                <a:cs typeface="Courier New" pitchFamily="49" charset="0"/>
              </a:rPr>
              <a:t>Perimeter = 20</a:t>
            </a:r>
          </a:p>
          <a:p>
            <a:pPr marL="0" indent="0">
              <a:spcBef>
                <a:spcPts val="0"/>
              </a:spcBef>
              <a:buNone/>
            </a:pPr>
            <a:r>
              <a:rPr lang="en-IN" sz="1400" b="1" dirty="0">
                <a:latin typeface="Courier New" pitchFamily="49" charset="0"/>
                <a:cs typeface="Courier New" pitchFamily="49" charset="0"/>
              </a:rPr>
              <a:t>Area = 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latin typeface="Calibri (Body)"/>
              </a:rPr>
              <a:t>A Quick Look at a C++ Program (3 of 5)</a:t>
            </a:r>
          </a:p>
        </p:txBody>
      </p:sp>
      <p:sp>
        <p:nvSpPr>
          <p:cNvPr id="2" name="Text Placeholder 1"/>
          <p:cNvSpPr>
            <a:spLocks noGrp="1"/>
          </p:cNvSpPr>
          <p:nvPr>
            <p:ph idx="1"/>
          </p:nvPr>
        </p:nvSpPr>
        <p:spPr>
          <a:xfrm>
            <a:off x="365125" y="1538818"/>
            <a:ext cx="8415338" cy="292388"/>
          </a:xfrm>
        </p:spPr>
        <p:txBody>
          <a:bodyPr/>
          <a:lstStyle/>
          <a:p>
            <a:pPr marL="0" indent="0">
              <a:buNone/>
            </a:pPr>
            <a:r>
              <a:rPr lang="en-US" b="1" dirty="0"/>
              <a:t>FIGURE 2-1 </a:t>
            </a:r>
            <a:r>
              <a:rPr lang="en-US" dirty="0"/>
              <a:t>Various parts of a C++ program</a:t>
            </a:r>
          </a:p>
        </p:txBody>
      </p:sp>
      <p:pic>
        <p:nvPicPr>
          <p:cNvPr id="8194" name="Content Plac holder 2" descr="A program code. Comments: Double forward slash Given the length and width of a rectangle, this C plus plus program double forward slash computes and outputs the perimeter and area of the rectangle. The words in the variable names are merged in the code, and the code contains the following keywords: using namespace, int, double, return. Line 1: Hash include left single angle bracket i o stream right single angle bracket. Line 2: using namespace, s t d, semicolon. Line 3. int, main, left parenthesis, right parenthesis. Line 4: left brace. Line 5: double, length, semicolon. Line 6: double, width, semicolon. Line 7. double, area, semicolon. Line 8. Double, perimeter, semicolon. Variable declaration. A statement such as double length, semicolon. Instructs the system to allocate memory space and name it length. Line 9: C out, left double angle bracket, left double quotation mark, program to compute and output the perimeter and, right double quotation mark. Line 10. Indented once: left double angle bracket, left double quotation mark, area of a rectangle., right double quotation mark, left double angle bracket, end l, semicolon. Line 11: length equals 6.0, semicolon. Assignment statement. This statement instructs the system to store 6.0 in the memory space length.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42500" y="1905000"/>
            <a:ext cx="66679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Malik_cpp</Template>
  <TotalTime>15676</TotalTime>
  <Words>3642</Words>
  <Application>Microsoft Office PowerPoint</Application>
  <PresentationFormat>On-screen Show (4:3)</PresentationFormat>
  <Paragraphs>540</Paragraphs>
  <Slides>79</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Calibri (Body)</vt:lpstr>
      <vt:lpstr>CourierStd-Bold</vt:lpstr>
      <vt:lpstr>Söhne</vt:lpstr>
      <vt:lpstr>WarnockPro-Regular</vt:lpstr>
      <vt:lpstr>Arial</vt:lpstr>
      <vt:lpstr>Calibri</vt:lpstr>
      <vt:lpstr>Calibri Light</vt:lpstr>
      <vt:lpstr>Courier New</vt:lpstr>
      <vt:lpstr>Wingdings</vt:lpstr>
      <vt:lpstr>Malik_cpp</vt:lpstr>
      <vt:lpstr>Chapter 2</vt:lpstr>
      <vt:lpstr>Objectives (1 of 3)</vt:lpstr>
      <vt:lpstr>Objectives (2 of 3)</vt:lpstr>
      <vt:lpstr>Objectives (3 of 3)</vt:lpstr>
      <vt:lpstr>Decimal to Binary</vt:lpstr>
      <vt:lpstr>Introduction</vt:lpstr>
      <vt:lpstr>A Quick Look at a C++ Program (1 of 5)</vt:lpstr>
      <vt:lpstr>A Quick Look at a C++ Program (2 of 5)</vt:lpstr>
      <vt:lpstr>A Quick Look at a C++ Program (3 of 5)</vt:lpstr>
      <vt:lpstr>A Quick Look at a C++ Program (4 of 5)</vt:lpstr>
      <vt:lpstr>A Quick Look at a C++ Program (5 of 5)</vt:lpstr>
      <vt:lpstr>The Basics of a C++ Program</vt:lpstr>
      <vt:lpstr>Comments</vt:lpstr>
      <vt:lpstr>Special Symbols</vt:lpstr>
      <vt:lpstr>Reserved Words (Keywords)</vt:lpstr>
      <vt:lpstr>Identifiers (1 of 2)</vt:lpstr>
      <vt:lpstr>Identifiers (2 of 2)</vt:lpstr>
      <vt:lpstr>Whitespaces</vt:lpstr>
      <vt:lpstr>Data Types</vt:lpstr>
      <vt:lpstr>Simple Data Types (1 of 2)</vt:lpstr>
      <vt:lpstr>Simple Data Types (2 of 2)</vt:lpstr>
      <vt:lpstr>int Data Type</vt:lpstr>
      <vt:lpstr>bool Data Type</vt:lpstr>
      <vt:lpstr>char Data Type (1 of 2)</vt:lpstr>
      <vt:lpstr>char Data Type (2 of 2)</vt:lpstr>
      <vt:lpstr>Floating-Point Data Types (1 of 3)</vt:lpstr>
      <vt:lpstr>Floating-Point Data Types (2 of 3)</vt:lpstr>
      <vt:lpstr>Floating-Point Data Types (3 of 3)</vt:lpstr>
      <vt:lpstr>Data Types, Variables, and Assignment Statements</vt:lpstr>
      <vt:lpstr>Arithmetic Operators, Operator Precedence, and Expressions (1 of 2)</vt:lpstr>
      <vt:lpstr>Arithmetic Operators, Operator Precedence, and Expressions (2 of 2)</vt:lpstr>
      <vt:lpstr>Order of Precedence</vt:lpstr>
      <vt:lpstr>Expressions</vt:lpstr>
      <vt:lpstr>Mixed Expressions (1 of 2)</vt:lpstr>
      <vt:lpstr>Mixed Expressions (2 of 2)</vt:lpstr>
      <vt:lpstr>Type Conversion (Casting) (1 of 2)</vt:lpstr>
      <vt:lpstr>Type Conversion (Casting) (2 of 2)</vt:lpstr>
      <vt:lpstr>Ex 1. </vt:lpstr>
      <vt:lpstr>Ex.2: Casting with User Input</vt:lpstr>
      <vt:lpstr>string Type</vt:lpstr>
      <vt:lpstr>Variables, Assignment Statements, and Input Statements</vt:lpstr>
      <vt:lpstr>Allocating Memory with Constants and Variables (1 of2)</vt:lpstr>
      <vt:lpstr>Allocating Memory with Constants and Variables (2 of 2)</vt:lpstr>
      <vt:lpstr>Putting Data into Variables</vt:lpstr>
      <vt:lpstr>Assignment Statement (1 of 4)</vt:lpstr>
      <vt:lpstr>Assignment Statement (2 of 4)</vt:lpstr>
      <vt:lpstr>Assignment Statement (3 of 4)</vt:lpstr>
      <vt:lpstr>Assignment Statement (4 of 4)</vt:lpstr>
      <vt:lpstr>Saving and Using the Value of an Expression</vt:lpstr>
      <vt:lpstr>Declaring and Initializing Variables</vt:lpstr>
      <vt:lpstr>Input (Read) Statement (1 of 3)</vt:lpstr>
      <vt:lpstr>Input (Read) Statement (2 of 3)</vt:lpstr>
      <vt:lpstr>Input (Read) Statement (3 of 3)</vt:lpstr>
      <vt:lpstr>Increment and Decrement Operators</vt:lpstr>
      <vt:lpstr>Output (1 of 4)</vt:lpstr>
      <vt:lpstr>Output (2 of 4)</vt:lpstr>
      <vt:lpstr>Output (3 of 4)</vt:lpstr>
      <vt:lpstr>Output (4 of 4)</vt:lpstr>
      <vt:lpstr>Preprocessor Directives (1 of 2)</vt:lpstr>
      <vt:lpstr>Preprocessor Directives (2 of 2)</vt:lpstr>
      <vt:lpstr>namespace and Using cin and cout in a Program</vt:lpstr>
      <vt:lpstr>Using the string Data Type in a Program</vt:lpstr>
      <vt:lpstr>Creating a C++ Program (1 of 3)</vt:lpstr>
      <vt:lpstr>Creating a C++ Program (2 of 3)</vt:lpstr>
      <vt:lpstr>Creating a C++ Program (3 of 3)</vt:lpstr>
      <vt:lpstr>Debugging: Understanding and Fixing Syntax Errors (1 of 2)</vt:lpstr>
      <vt:lpstr>Debugging: Understanding and Fixing Syntax Errors (2 of 2)</vt:lpstr>
      <vt:lpstr>Program Style and Form: Syntax</vt:lpstr>
      <vt:lpstr>Use of Blanks</vt:lpstr>
      <vt:lpstr>Use of Semicolons, Brackets, and Commas</vt:lpstr>
      <vt:lpstr>Semantics</vt:lpstr>
      <vt:lpstr>Naming Identifiers</vt:lpstr>
      <vt:lpstr>Prompt Lines</vt:lpstr>
      <vt:lpstr>Documentation</vt:lpstr>
      <vt:lpstr>Form and Style</vt:lpstr>
      <vt:lpstr>More on Assignment Statements</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412</cp:revision>
  <cp:lastPrinted>2009-04-22T19:24:48Z</cp:lastPrinted>
  <dcterms:created xsi:type="dcterms:W3CDTF">2002-07-27T03:19:07Z</dcterms:created>
  <dcterms:modified xsi:type="dcterms:W3CDTF">2024-08-27T23:40:59Z</dcterms:modified>
</cp:coreProperties>
</file>