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53"/>
  </p:notesMasterIdLst>
  <p:handoutMasterIdLst>
    <p:handoutMasterId r:id="rId54"/>
  </p:handoutMasterIdLst>
  <p:sldIdLst>
    <p:sldId id="258" r:id="rId2"/>
    <p:sldId id="259" r:id="rId3"/>
    <p:sldId id="30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310" r:id="rId19"/>
    <p:sldId id="311" r:id="rId20"/>
    <p:sldId id="277" r:id="rId21"/>
    <p:sldId id="278" r:id="rId22"/>
    <p:sldId id="279" r:id="rId23"/>
    <p:sldId id="280" r:id="rId24"/>
    <p:sldId id="312" r:id="rId25"/>
    <p:sldId id="282" r:id="rId26"/>
    <p:sldId id="283" r:id="rId27"/>
    <p:sldId id="284" r:id="rId28"/>
    <p:sldId id="315" r:id="rId29"/>
    <p:sldId id="317" r:id="rId30"/>
    <p:sldId id="313" r:id="rId31"/>
    <p:sldId id="286" r:id="rId32"/>
    <p:sldId id="287" r:id="rId33"/>
    <p:sldId id="288" r:id="rId34"/>
    <p:sldId id="289" r:id="rId35"/>
    <p:sldId id="290" r:id="rId36"/>
    <p:sldId id="291" r:id="rId37"/>
    <p:sldId id="314" r:id="rId38"/>
    <p:sldId id="316"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7D0"/>
    <a:srgbClr val="D1A70C"/>
    <a:srgbClr val="6A6466"/>
    <a:srgbClr val="1B70A5"/>
    <a:srgbClr val="FFFFFF"/>
    <a:srgbClr val="96CDEE"/>
    <a:srgbClr val="0F3F5D"/>
    <a:srgbClr val="01773A"/>
    <a:srgbClr val="156B13"/>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86895" autoAdjust="0"/>
  </p:normalViewPr>
  <p:slideViewPr>
    <p:cSldViewPr snapToObjects="1">
      <p:cViewPr varScale="1">
        <p:scale>
          <a:sx n="71" d="100"/>
          <a:sy n="71" d="100"/>
        </p:scale>
        <p:origin x="1963" y="67"/>
      </p:cViewPr>
      <p:guideLst>
        <p:guide orient="horz" pos="2160"/>
        <p:guide pos="2880"/>
      </p:guideLst>
    </p:cSldViewPr>
  </p:slideViewPr>
  <p:outlineViewPr>
    <p:cViewPr>
      <p:scale>
        <a:sx n="33" d="100"/>
        <a:sy n="33" d="100"/>
      </p:scale>
      <p:origin x="0" y="33594"/>
    </p:cViewPr>
  </p:outlineViewPr>
  <p:notesTextViewPr>
    <p:cViewPr>
      <p:scale>
        <a:sx n="50" d="100"/>
        <a:sy n="50" d="100"/>
      </p:scale>
      <p:origin x="0" y="0"/>
    </p:cViewPr>
  </p:notesTextViewPr>
  <p:sorterViewPr>
    <p:cViewPr>
      <p:scale>
        <a:sx n="200" d="100"/>
        <a:sy n="200" d="100"/>
      </p:scale>
      <p:origin x="0" y="119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8/27/2024</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8/27/2024</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9D50905-B7DA-4536-B577-9A4E52372129}" type="slidenum">
              <a:rPr lang="en-US" altLang="en-US" smtClean="0"/>
              <a:pPr eaLnBrk="1" hangingPunct="1"/>
              <a:t>11</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CA9EFCA-9123-41F4-8B9F-B162240FF178}" type="slidenum">
              <a:rPr lang="en-US" altLang="en-US" smtClean="0"/>
              <a:pPr eaLnBrk="1" hangingPunct="1"/>
              <a:t>12</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3B4CCC-EC44-4369-8843-AE07EFEEFAC5}" type="slidenum">
              <a:rPr lang="en-US" altLang="en-US" smtClean="0"/>
              <a:pPr eaLnBrk="1" hangingPunct="1"/>
              <a:t>13</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DEDD534-86A6-456F-8B27-8AB98C9C3901}" type="slidenum">
              <a:rPr lang="en-US" altLang="en-US" smtClean="0"/>
              <a:pPr eaLnBrk="1" hangingPunct="1"/>
              <a:t>14</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42127A6-3A81-4549-9592-C58EEF261A63}" type="slidenum">
              <a:rPr lang="en-US" altLang="en-US" smtClean="0"/>
              <a:pPr eaLnBrk="1" hangingPunct="1"/>
              <a:t>15</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B937D75-728C-48E9-8483-685E08E1487C}" type="slidenum">
              <a:rPr lang="en-US" altLang="en-US" smtClean="0"/>
              <a:pPr eaLnBrk="1" hangingPunct="1"/>
              <a:t>16</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B767065-A387-4498-AB5D-57FD563E32EE}" type="slidenum">
              <a:rPr lang="en-US" altLang="en-US" smtClean="0"/>
              <a:pPr eaLnBrk="1" hangingPunct="1"/>
              <a:t>17</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F071D21-59EB-469C-9722-B0FB5F7B595A}" type="slidenum">
              <a:rPr lang="en-US" altLang="en-US" smtClean="0"/>
              <a:pPr eaLnBrk="1" hangingPunct="1"/>
              <a:t>20</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4F2BD27-2378-4E05-A114-B93B136BAA23}" type="slidenum">
              <a:rPr lang="en-US" altLang="en-US" smtClean="0"/>
              <a:pPr eaLnBrk="1" hangingPunct="1"/>
              <a:t>21</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D0B1E0F-73F1-4F1C-B2D3-7BCC6C4C75FD}" type="slidenum">
              <a:rPr lang="en-US" altLang="en-US" smtClean="0"/>
              <a:pPr eaLnBrk="1" hangingPunct="1"/>
              <a:t>22</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C9416E8-81DD-4929-9C10-51828BE1F84E}" type="slidenum">
              <a:rPr lang="en-US" altLang="en-US" smtClean="0"/>
              <a:pPr eaLnBrk="1" hangingPunct="1"/>
              <a:t>23</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85ED9C8-1122-4CF4-9937-4D9DE63C6C85}" type="slidenum">
              <a:rPr lang="en-US" altLang="en-US" smtClean="0"/>
              <a:pPr eaLnBrk="1" hangingPunct="1"/>
              <a:t>25</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45276DC-EE05-4B8C-95EB-EB148601FC48}" type="slidenum">
              <a:rPr lang="en-US" altLang="en-US" smtClean="0"/>
              <a:pPr eaLnBrk="1" hangingPunct="1"/>
              <a:t>26</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59CCDD7-F869-4DB1-B7B4-3C09E2AA5CEF}" type="slidenum">
              <a:rPr lang="en-US" altLang="en-US" smtClean="0"/>
              <a:pPr eaLnBrk="1" hangingPunct="1"/>
              <a:t>27</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4C53C6C-BD05-4EF3-8EC9-BE6065983B23}" type="slidenum">
              <a:rPr lang="en-US" altLang="en-US" smtClean="0"/>
              <a:pPr eaLnBrk="1" hangingPunct="1"/>
              <a:t>31</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7EB39B9-4CF7-4F21-AD62-24D38149852B}" type="slidenum">
              <a:rPr lang="en-US" altLang="en-US" smtClean="0"/>
              <a:pPr eaLnBrk="1" hangingPunct="1"/>
              <a:t>32</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95F2CED-381D-4137-AD3D-A3042F45B479}" type="slidenum">
              <a:rPr lang="en-US" altLang="en-US" smtClean="0"/>
              <a:pPr eaLnBrk="1" hangingPunct="1"/>
              <a:t>33</a:t>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C870700-B691-4276-B8AC-3AB3B4B0D884}" type="slidenum">
              <a:rPr lang="en-US" altLang="en-US" smtClean="0"/>
              <a:pPr eaLnBrk="1" hangingPunct="1"/>
              <a:t>34</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7B018E9-F9AE-436F-B6BF-9A71929036B6}" type="slidenum">
              <a:rPr lang="en-US" altLang="en-US" smtClean="0"/>
              <a:pPr eaLnBrk="1" hangingPunct="1"/>
              <a:t>35</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48B6B61-6DE7-4E81-BD1D-041EB4D47461}" type="slidenum">
              <a:rPr lang="en-US" altLang="en-US" smtClean="0"/>
              <a:pPr eaLnBrk="1" hangingPunct="1"/>
              <a:t>36</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324C8C7-9C22-4219-B752-E46A5DB5C617}" type="slidenum">
              <a:rPr lang="en-US" altLang="en-US" smtClean="0"/>
              <a:pPr eaLnBrk="1" hangingPunct="1"/>
              <a:t>4</a:t>
            </a:fld>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1B9AED-AB62-467B-A19D-183F620EC183}" type="slidenum">
              <a:rPr lang="en-US" altLang="en-US" smtClean="0"/>
              <a:pPr eaLnBrk="1" hangingPunct="1"/>
              <a:t>39</a:t>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314CB59-88DF-420C-B17B-7B297A951BBE}" type="slidenum">
              <a:rPr lang="en-US" altLang="en-US" smtClean="0"/>
              <a:pPr eaLnBrk="1" hangingPunct="1"/>
              <a:t>40</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094EF5-724E-492A-A166-E96A600F2297}" type="slidenum">
              <a:rPr lang="en-US" altLang="en-US" smtClean="0"/>
              <a:pPr eaLnBrk="1" hangingPunct="1"/>
              <a:t>41</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DCC0213-2AD7-4B14-B162-E76F00356A2A}" type="slidenum">
              <a:rPr lang="en-US" altLang="en-US" smtClean="0"/>
              <a:pPr eaLnBrk="1" hangingPunct="1"/>
              <a:t>42</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A7F856D-2CC0-41F2-9845-A498B071A82A}" type="slidenum">
              <a:rPr lang="en-US" altLang="en-US" smtClean="0"/>
              <a:pPr eaLnBrk="1" hangingPunct="1"/>
              <a:t>43</a:t>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E196BA6-6834-4F0A-B976-95B43B85FCA9}" type="slidenum">
              <a:rPr lang="en-US" altLang="en-US" smtClean="0"/>
              <a:pPr eaLnBrk="1" hangingPunct="1"/>
              <a:t>44</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59D3FD3-437F-4905-8F16-9C5737338876}" type="slidenum">
              <a:rPr lang="en-US" altLang="en-US" smtClean="0"/>
              <a:pPr eaLnBrk="1" hangingPunct="1"/>
              <a:t>45</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730B97-218C-4396-A3C6-DA603F702484}" type="slidenum">
              <a:rPr lang="en-US" altLang="en-US" smtClean="0"/>
              <a:pPr eaLnBrk="1" hangingPunct="1"/>
              <a:t>46</a:t>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85B8EC01-563B-45F0-A1A5-44FA3E0A75B7}" type="slidenum">
              <a:rPr lang="en-US" altLang="en-US" smtClean="0"/>
              <a:pPr eaLnBrk="1" hangingPunct="1"/>
              <a:t>47</a:t>
            </a:fld>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DF9C2A-68F2-4D43-B604-79FE9AABDF8C}" type="slidenum">
              <a:rPr lang="en-US" altLang="en-US" smtClean="0"/>
              <a:pPr eaLnBrk="1" hangingPunct="1"/>
              <a:t>48</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A412D10-8530-41D1-A3B2-62061FEA00B0}" type="slidenum">
              <a:rPr lang="en-US" altLang="en-US" smtClean="0"/>
              <a:pPr eaLnBrk="1" hangingPunct="1"/>
              <a:t>5</a:t>
            </a:fld>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280EB08-49C5-434E-B695-E6439638BFEB}" type="slidenum">
              <a:rPr lang="en-US" altLang="en-US" smtClean="0"/>
              <a:pPr eaLnBrk="1" hangingPunct="1"/>
              <a:t>49</a:t>
            </a:fld>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B58B1EB-CEAF-43C2-AA58-926C270B155E}" type="slidenum">
              <a:rPr lang="en-US" altLang="en-US" smtClean="0"/>
              <a:pPr eaLnBrk="1" hangingPunct="1"/>
              <a:t>50</a:t>
            </a:fld>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4D7731-1EF1-4CAF-9CCF-717947075F90}" type="slidenum">
              <a:rPr lang="en-US" altLang="en-US" smtClean="0"/>
              <a:pPr eaLnBrk="1" hangingPunct="1"/>
              <a:t>51</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4403EA4-60DF-41C5-84B6-1EA847F980CC}" type="slidenum">
              <a:rPr lang="en-US" altLang="en-US" smtClean="0"/>
              <a:pPr eaLnBrk="1" hangingPunct="1"/>
              <a:t>6</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388A7ED-9665-465C-9FB3-92B43E7152E7}" type="slidenum">
              <a:rPr lang="en-US" altLang="en-US" smtClean="0"/>
              <a:pPr eaLnBrk="1" hangingPunct="1"/>
              <a:t>7</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40D6520-5B04-477E-84DC-C6471AD10A7A}" type="slidenum">
              <a:rPr lang="en-US" altLang="en-US" smtClean="0"/>
              <a:pPr eaLnBrk="1" hangingPunct="1"/>
              <a:t>8</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52E867A-053A-4FA9-9194-9FDB34498FFE}" type="slidenum">
              <a:rPr lang="en-US" altLang="en-US" smtClean="0"/>
              <a:pPr eaLnBrk="1" hangingPunct="1"/>
              <a:t>9</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E48833F-BCC4-4E65-A625-8CC37C31F976}" type="slidenum">
              <a:rPr lang="en-US" altLang="en-US" smtClean="0"/>
              <a:pPr eaLnBrk="1" hangingPunct="1"/>
              <a:t>10</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
        <p:nvSpPr>
          <p:cNvPr id="9" name="TextBox 8"/>
          <p:cNvSpPr txBox="1"/>
          <p:nvPr userDrawn="1"/>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29F7E2CE-815F-45B3-BA13-BE64C8979A3F}"/>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6393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5" name="Picture 4" descr="CL_Logo_DRAW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3">
            <a:extLst>
              <a:ext uri="{FF2B5EF4-FFF2-40B4-BE49-F238E27FC236}">
                <a16:creationId xmlns:a16="http://schemas.microsoft.com/office/drawing/2014/main" id="{E514D82F-88C8-442D-8F60-6CD664183EA3}"/>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11281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3">
            <a:extLst>
              <a:ext uri="{FF2B5EF4-FFF2-40B4-BE49-F238E27FC236}">
                <a16:creationId xmlns:a16="http://schemas.microsoft.com/office/drawing/2014/main" id="{C18571E9-7C28-4AE3-9DDB-AF988B5B6C4D}"/>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49358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594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362201"/>
            <a:ext cx="8415338"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47662" y="3276601"/>
            <a:ext cx="8415338"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50005" y="4114800"/>
            <a:ext cx="8415338"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50006" y="4876800"/>
            <a:ext cx="8446332"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04800" y="5626788"/>
            <a:ext cx="8446332" cy="609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3">
            <a:extLst>
              <a:ext uri="{FF2B5EF4-FFF2-40B4-BE49-F238E27FC236}">
                <a16:creationId xmlns:a16="http://schemas.microsoft.com/office/drawing/2014/main" id="{E28AB196-C1D5-4736-BD81-47253B2D7A2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2523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9" name="Footer Placeholder 3">
            <a:extLst>
              <a:ext uri="{FF2B5EF4-FFF2-40B4-BE49-F238E27FC236}">
                <a16:creationId xmlns:a16="http://schemas.microsoft.com/office/drawing/2014/main" id="{F48BBD38-6519-4F9E-B537-C8435120870E}"/>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39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Footer Placeholder 3">
            <a:extLst>
              <a:ext uri="{FF2B5EF4-FFF2-40B4-BE49-F238E27FC236}">
                <a16:creationId xmlns:a16="http://schemas.microsoft.com/office/drawing/2014/main" id="{CB3D3859-E6D3-42B5-84CF-2F61590453BF}"/>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8790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3">
            <a:extLst>
              <a:ext uri="{FF2B5EF4-FFF2-40B4-BE49-F238E27FC236}">
                <a16:creationId xmlns:a16="http://schemas.microsoft.com/office/drawing/2014/main" id="{C6B64092-FD54-468C-BA34-CEE8FD562DC6}"/>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73835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userDrawn="1"/>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0" name="Footer Placeholder 3">
            <a:extLst>
              <a:ext uri="{FF2B5EF4-FFF2-40B4-BE49-F238E27FC236}">
                <a16:creationId xmlns:a16="http://schemas.microsoft.com/office/drawing/2014/main" id="{06FBEBBE-A825-4E5F-953F-F24D98696151}"/>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9122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61" r:id="rId4"/>
    <p:sldLayoutId id="2147483764" r:id="rId5"/>
    <p:sldLayoutId id="2147483757" r:id="rId6"/>
    <p:sldLayoutId id="2147483758" r:id="rId7"/>
    <p:sldLayoutId id="2147483763" r:id="rId8"/>
    <p:sldLayoutId id="2147483759" r:id="rId9"/>
    <p:sldLayoutId id="2147483755" r:id="rId10"/>
    <p:sldLayoutId id="2147483756" r:id="rId11"/>
  </p:sldLayoutIdLst>
  <p:hf sldNum="0"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98500" y="3086336"/>
            <a:ext cx="7747000" cy="377026"/>
          </a:xfrm>
        </p:spPr>
        <p:txBody>
          <a:bodyPr/>
          <a:lstStyle/>
          <a:p>
            <a:r>
              <a:rPr lang="en-US" altLang="en-US" dirty="0"/>
              <a:t>Chapter 1</a:t>
            </a:r>
          </a:p>
        </p:txBody>
      </p:sp>
      <p:sp>
        <p:nvSpPr>
          <p:cNvPr id="6" name="Subtitle 5"/>
          <p:cNvSpPr>
            <a:spLocks noGrp="1"/>
          </p:cNvSpPr>
          <p:nvPr>
            <p:ph type="subTitle" idx="1"/>
          </p:nvPr>
        </p:nvSpPr>
        <p:spPr>
          <a:xfrm>
            <a:off x="698500" y="3726438"/>
            <a:ext cx="7747000" cy="235962"/>
          </a:xfrm>
        </p:spPr>
        <p:txBody>
          <a:bodyPr/>
          <a:lstStyle/>
          <a:p>
            <a:r>
              <a:rPr lang="en-US" altLang="en-US" dirty="0">
                <a:solidFill>
                  <a:schemeClr val="tx1"/>
                </a:solidFill>
              </a:rPr>
              <a:t>An Overview of Computers and Programming Languages</a:t>
            </a:r>
            <a:endParaRPr lang="en-US" dirty="0">
              <a:solidFill>
                <a:schemeClr val="tx1"/>
              </a:solidFill>
            </a:endParaRPr>
          </a:p>
        </p:txBody>
      </p:sp>
      <p:sp>
        <p:nvSpPr>
          <p:cNvPr id="3" name="Footer Placeholder 2"/>
          <p:cNvSpPr>
            <a:spLocks noGrp="1"/>
          </p:cNvSpPr>
          <p:nvPr>
            <p:ph type="ftr" sz="quarter" idx="10"/>
          </p:nvPr>
        </p:nvSpPr>
        <p:spPr/>
        <p:txBody>
          <a:body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Calibri (Body)"/>
              </a:rPr>
              <a:t>Central Processing Unit and Main Memory (1 of 4)</a:t>
            </a:r>
          </a:p>
        </p:txBody>
      </p:sp>
      <p:sp>
        <p:nvSpPr>
          <p:cNvPr id="12291" name="Rectangle 3"/>
          <p:cNvSpPr>
            <a:spLocks noGrp="1" noChangeArrowheads="1"/>
          </p:cNvSpPr>
          <p:nvPr>
            <p:ph idx="1"/>
          </p:nvPr>
        </p:nvSpPr>
        <p:spPr>
          <a:xfrm>
            <a:off x="365125" y="1538818"/>
            <a:ext cx="8415338" cy="1652760"/>
          </a:xfrm>
        </p:spPr>
        <p:txBody>
          <a:bodyPr/>
          <a:lstStyle/>
          <a:p>
            <a:r>
              <a:rPr lang="en-US" altLang="en-US" u="sng" dirty="0"/>
              <a:t>Central processing unit</a:t>
            </a:r>
          </a:p>
          <a:p>
            <a:pPr lvl="1"/>
            <a:r>
              <a:rPr lang="en-US" altLang="en-US" dirty="0"/>
              <a:t>Brain of the computer</a:t>
            </a:r>
          </a:p>
          <a:p>
            <a:pPr lvl="1"/>
            <a:r>
              <a:rPr lang="en-US" altLang="en-US" dirty="0"/>
              <a:t>Most expensive piece of hardware</a:t>
            </a:r>
          </a:p>
          <a:p>
            <a:pPr lvl="1"/>
            <a:r>
              <a:rPr lang="en-US" altLang="en-US" dirty="0"/>
              <a:t>Operations</a:t>
            </a:r>
          </a:p>
          <a:p>
            <a:pPr lvl="2"/>
            <a:r>
              <a:rPr lang="en-US" altLang="en-US" dirty="0"/>
              <a:t>Carries out arithmetic and logical operations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Calibri (Body)"/>
              </a:rPr>
              <a:t>Central Processing Unit and Main Memory (2 of 4)</a:t>
            </a:r>
          </a:p>
        </p:txBody>
      </p:sp>
      <p:sp>
        <p:nvSpPr>
          <p:cNvPr id="6" name="Text Placeholder 5"/>
          <p:cNvSpPr>
            <a:spLocks noGrp="1"/>
          </p:cNvSpPr>
          <p:nvPr>
            <p:ph idx="1"/>
          </p:nvPr>
        </p:nvSpPr>
        <p:spPr>
          <a:xfrm>
            <a:off x="365125" y="1538819"/>
            <a:ext cx="8415338" cy="204671"/>
          </a:xfrm>
        </p:spPr>
        <p:txBody>
          <a:bodyPr/>
          <a:lstStyle/>
          <a:p>
            <a:pPr marL="0" indent="0">
              <a:buNone/>
            </a:pPr>
            <a:r>
              <a:rPr lang="en-US" sz="1400" b="1" dirty="0"/>
              <a:t>FIGURE 1-1 </a:t>
            </a:r>
            <a:r>
              <a:rPr lang="en-US" sz="1400" dirty="0"/>
              <a:t>Hardware components of a computer and main memory</a:t>
            </a:r>
          </a:p>
        </p:txBody>
      </p:sp>
      <p:pic>
        <p:nvPicPr>
          <p:cNvPr id="1026" name="Content Placeholder 2" descr="The leftmost image represents Hardware components. It consists of a Central processing unit, Main memory, and secondary storage. C P U and main memory are represented as a single unit. And secondary storage as another unit. On the left, the input device and output device are connected via arrows. At the rightmost, we have Main memory, representing Memory blocks. The first block can be read as a memory address equal to 1000, having a value of 54."/>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7412821" cy="3436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latin typeface="Calibri (Body)"/>
              </a:rPr>
              <a:t>Central Processing Unit and Main Memory (3 of 4)</a:t>
            </a:r>
          </a:p>
        </p:txBody>
      </p:sp>
      <p:sp>
        <p:nvSpPr>
          <p:cNvPr id="14339" name="Rectangle 3"/>
          <p:cNvSpPr>
            <a:spLocks noGrp="1" noChangeArrowheads="1"/>
          </p:cNvSpPr>
          <p:nvPr>
            <p:ph idx="1"/>
          </p:nvPr>
        </p:nvSpPr>
        <p:spPr>
          <a:xfrm>
            <a:off x="365125" y="1538818"/>
            <a:ext cx="8415338" cy="1631216"/>
          </a:xfrm>
        </p:spPr>
        <p:txBody>
          <a:bodyPr/>
          <a:lstStyle/>
          <a:p>
            <a:r>
              <a:rPr lang="en-US" altLang="en-US" u="sng" dirty="0"/>
              <a:t>Random access memory</a:t>
            </a:r>
            <a:r>
              <a:rPr lang="en-US" altLang="en-US" dirty="0"/>
              <a:t> (or </a:t>
            </a:r>
            <a:r>
              <a:rPr lang="en-US" altLang="en-US" u="sng" dirty="0"/>
              <a:t>main memory</a:t>
            </a:r>
            <a:r>
              <a:rPr lang="en-US" altLang="en-US" dirty="0"/>
              <a:t>) is directly connected to the CPU</a:t>
            </a:r>
          </a:p>
          <a:p>
            <a:r>
              <a:rPr lang="en-US" altLang="en-US" dirty="0"/>
              <a:t>All programs must be loaded into main memory before they can be executed</a:t>
            </a:r>
          </a:p>
          <a:p>
            <a:r>
              <a:rPr lang="en-US" altLang="en-US" dirty="0"/>
              <a:t>All data must be brought into main memory before it can be manipulated</a:t>
            </a:r>
          </a:p>
          <a:p>
            <a:r>
              <a:rPr lang="en-US" altLang="en-US" dirty="0"/>
              <a:t>When computer power is turned off, everything in main memory is lost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dirty="0">
                <a:latin typeface="Calibri (Body)"/>
              </a:rPr>
              <a:t>Central Processing Unit and Main Memory (4 of 4)</a:t>
            </a:r>
          </a:p>
        </p:txBody>
      </p:sp>
      <p:sp>
        <p:nvSpPr>
          <p:cNvPr id="15363" name="Content Placeholder 2"/>
          <p:cNvSpPr>
            <a:spLocks noGrp="1"/>
          </p:cNvSpPr>
          <p:nvPr>
            <p:ph idx="1"/>
          </p:nvPr>
        </p:nvSpPr>
        <p:spPr>
          <a:xfrm>
            <a:off x="365125" y="1538818"/>
            <a:ext cx="8415338" cy="1078757"/>
          </a:xfrm>
        </p:spPr>
        <p:txBody>
          <a:bodyPr/>
          <a:lstStyle/>
          <a:p>
            <a:r>
              <a:rPr lang="en-US" altLang="en-US" dirty="0"/>
              <a:t>Main memory is an ordered sequence of </a:t>
            </a:r>
            <a:r>
              <a:rPr lang="en-US" altLang="en-US" u="sng" dirty="0"/>
              <a:t>memory cells</a:t>
            </a:r>
          </a:p>
          <a:p>
            <a:pPr lvl="1"/>
            <a:r>
              <a:rPr lang="en-US" altLang="en-US" dirty="0"/>
              <a:t>Each cell has a unique location in main memory, called the </a:t>
            </a:r>
            <a:r>
              <a:rPr lang="en-US" altLang="en-US" u="sng" dirty="0"/>
              <a:t>address</a:t>
            </a:r>
            <a:r>
              <a:rPr lang="en-US" altLang="en-US" dirty="0"/>
              <a:t> of the cell</a:t>
            </a:r>
          </a:p>
          <a:p>
            <a:r>
              <a:rPr lang="en-US" altLang="en-US" dirty="0"/>
              <a:t>Each cell can contain either a programming instruction or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latin typeface="Calibri (Body)"/>
              </a:rPr>
              <a:t>Secondary Storage</a:t>
            </a:r>
          </a:p>
        </p:txBody>
      </p:sp>
      <p:sp>
        <p:nvSpPr>
          <p:cNvPr id="16387" name="Rectangle 3"/>
          <p:cNvSpPr>
            <a:spLocks noGrp="1" noChangeArrowheads="1"/>
          </p:cNvSpPr>
          <p:nvPr>
            <p:ph idx="1"/>
          </p:nvPr>
        </p:nvSpPr>
        <p:spPr>
          <a:xfrm>
            <a:off x="365125" y="1538818"/>
            <a:ext cx="8415338" cy="1758943"/>
          </a:xfrm>
        </p:spPr>
        <p:txBody>
          <a:bodyPr/>
          <a:lstStyle/>
          <a:p>
            <a:r>
              <a:rPr lang="en-US" altLang="en-US" u="sng" dirty="0"/>
              <a:t>Secondary storage</a:t>
            </a:r>
            <a:r>
              <a:rPr lang="en-US" altLang="en-US" dirty="0"/>
              <a:t>: device that stores information permanently</a:t>
            </a:r>
          </a:p>
          <a:p>
            <a:r>
              <a:rPr lang="en-US" altLang="en-US" dirty="0"/>
              <a:t>Examples of secondary storage</a:t>
            </a:r>
          </a:p>
          <a:p>
            <a:pPr lvl="1"/>
            <a:r>
              <a:rPr lang="en-US" altLang="en-US" dirty="0"/>
              <a:t>Hard disks</a:t>
            </a:r>
          </a:p>
          <a:p>
            <a:pPr lvl="1"/>
            <a:r>
              <a:rPr lang="en-US" altLang="en-US" dirty="0"/>
              <a:t>Flash drives</a:t>
            </a:r>
          </a:p>
          <a:p>
            <a:pPr lvl="1"/>
            <a:r>
              <a:rPr lang="en-US" altLang="en-US" dirty="0"/>
              <a:t>C</a:t>
            </a:r>
            <a:r>
              <a:rPr lang="en-US" altLang="en-US" sz="100" dirty="0"/>
              <a:t> </a:t>
            </a:r>
            <a:r>
              <a:rPr lang="en-US" altLang="en-US" dirty="0"/>
              <a:t>D-R</a:t>
            </a:r>
            <a:r>
              <a:rPr lang="en-US" altLang="en-US" sz="100" dirty="0"/>
              <a:t> </a:t>
            </a:r>
            <a:r>
              <a:rPr lang="en-US" altLang="en-US" dirty="0"/>
              <a:t>O</a:t>
            </a:r>
            <a:r>
              <a:rPr lang="en-US" altLang="en-US" sz="100" dirty="0"/>
              <a:t> </a:t>
            </a:r>
            <a:r>
              <a:rPr lang="en-US" altLang="en-US" dirty="0" err="1"/>
              <a:t>Ms</a:t>
            </a:r>
            <a:endParaRPr lang="en-US"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latin typeface="Calibri (Body)"/>
              </a:rPr>
              <a:t>Input/Output Devices</a:t>
            </a:r>
          </a:p>
        </p:txBody>
      </p:sp>
      <p:sp>
        <p:nvSpPr>
          <p:cNvPr id="17411" name="Rectangle 3"/>
          <p:cNvSpPr>
            <a:spLocks noGrp="1" noChangeArrowheads="1"/>
          </p:cNvSpPr>
          <p:nvPr>
            <p:ph idx="1"/>
          </p:nvPr>
        </p:nvSpPr>
        <p:spPr>
          <a:xfrm>
            <a:off x="365125" y="1538818"/>
            <a:ext cx="8415338" cy="3459409"/>
          </a:xfrm>
        </p:spPr>
        <p:txBody>
          <a:bodyPr/>
          <a:lstStyle/>
          <a:p>
            <a:r>
              <a:rPr lang="en-US" altLang="en-US" u="sng" dirty="0"/>
              <a:t>Input devices</a:t>
            </a:r>
            <a:r>
              <a:rPr lang="en-US" altLang="en-US" dirty="0"/>
              <a:t> feed data and programs into computers</a:t>
            </a:r>
          </a:p>
          <a:p>
            <a:pPr lvl="1"/>
            <a:r>
              <a:rPr lang="en-US" altLang="en-US" dirty="0"/>
              <a:t>Keyboard</a:t>
            </a:r>
          </a:p>
          <a:p>
            <a:pPr lvl="1"/>
            <a:r>
              <a:rPr lang="en-US" altLang="en-US" dirty="0"/>
              <a:t>Mouse</a:t>
            </a:r>
          </a:p>
          <a:p>
            <a:pPr lvl="1"/>
            <a:r>
              <a:rPr lang="en-US" altLang="en-US" dirty="0"/>
              <a:t>Scanner</a:t>
            </a:r>
          </a:p>
          <a:p>
            <a:pPr lvl="1"/>
            <a:r>
              <a:rPr lang="en-US" altLang="en-US" dirty="0"/>
              <a:t>Camera</a:t>
            </a:r>
          </a:p>
          <a:p>
            <a:pPr lvl="1"/>
            <a:r>
              <a:rPr lang="en-US" altLang="en-US" dirty="0"/>
              <a:t>Secondary storage</a:t>
            </a:r>
          </a:p>
          <a:p>
            <a:r>
              <a:rPr lang="en-US" altLang="en-US" u="sng" dirty="0"/>
              <a:t>Output devices</a:t>
            </a:r>
            <a:r>
              <a:rPr lang="en-US" altLang="en-US" dirty="0"/>
              <a:t> display results</a:t>
            </a:r>
          </a:p>
          <a:p>
            <a:pPr lvl="1"/>
            <a:r>
              <a:rPr lang="en-US" altLang="en-US" dirty="0"/>
              <a:t>Monitor</a:t>
            </a:r>
          </a:p>
          <a:p>
            <a:pPr lvl="1"/>
            <a:r>
              <a:rPr lang="en-US" altLang="en-US" dirty="0"/>
              <a:t>Printer</a:t>
            </a:r>
          </a:p>
          <a:p>
            <a:pPr lvl="1"/>
            <a:r>
              <a:rPr lang="en-US" altLang="en-US" dirty="0"/>
              <a:t>Secondary storage</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Calibri (Body)"/>
              </a:rPr>
              <a:t>Software</a:t>
            </a:r>
          </a:p>
        </p:txBody>
      </p:sp>
      <p:sp>
        <p:nvSpPr>
          <p:cNvPr id="2" name="Content Placeholder 1"/>
          <p:cNvSpPr>
            <a:spLocks noGrp="1"/>
          </p:cNvSpPr>
          <p:nvPr>
            <p:ph idx="1"/>
          </p:nvPr>
        </p:nvSpPr>
        <p:spPr>
          <a:xfrm>
            <a:off x="365125" y="1538818"/>
            <a:ext cx="8415338" cy="3657924"/>
          </a:xfrm>
        </p:spPr>
        <p:txBody>
          <a:bodyPr/>
          <a:lstStyle/>
          <a:p>
            <a:r>
              <a:rPr lang="en-US" dirty="0"/>
              <a:t>Software are programs written to perform specific tasks</a:t>
            </a:r>
          </a:p>
          <a:p>
            <a:r>
              <a:rPr lang="en-US" u="sng" dirty="0"/>
              <a:t>System programs</a:t>
            </a:r>
            <a:r>
              <a:rPr lang="en-US" dirty="0"/>
              <a:t> control the computer</a:t>
            </a:r>
          </a:p>
          <a:p>
            <a:pPr lvl="1"/>
            <a:r>
              <a:rPr lang="en-US" u="sng" dirty="0"/>
              <a:t>Operating system</a:t>
            </a:r>
            <a:r>
              <a:rPr lang="en-US" dirty="0"/>
              <a:t> monitors the overall activity of the computer and provides services such as:</a:t>
            </a:r>
          </a:p>
          <a:p>
            <a:pPr lvl="2"/>
            <a:r>
              <a:rPr lang="en-US" dirty="0"/>
              <a:t>Memory management</a:t>
            </a:r>
          </a:p>
          <a:p>
            <a:pPr lvl="2"/>
            <a:r>
              <a:rPr lang="en-US" dirty="0"/>
              <a:t>Input/output activities</a:t>
            </a:r>
          </a:p>
          <a:p>
            <a:pPr lvl="2"/>
            <a:r>
              <a:rPr lang="en-US" dirty="0"/>
              <a:t>Storage management</a:t>
            </a:r>
          </a:p>
          <a:p>
            <a:r>
              <a:rPr lang="en-US" u="sng" dirty="0"/>
              <a:t>Application programs</a:t>
            </a:r>
            <a:r>
              <a:rPr lang="en-US" dirty="0"/>
              <a:t> perform a specific task</a:t>
            </a:r>
          </a:p>
          <a:p>
            <a:pPr lvl="1"/>
            <a:r>
              <a:rPr lang="en-US" dirty="0"/>
              <a:t>Word processors</a:t>
            </a:r>
          </a:p>
          <a:p>
            <a:pPr lvl="1"/>
            <a:r>
              <a:rPr lang="en-US" dirty="0"/>
              <a:t>Spreadsheets</a:t>
            </a:r>
          </a:p>
          <a:p>
            <a:pPr lvl="1"/>
            <a:r>
              <a:rPr lang="en-US" dirty="0"/>
              <a:t>Games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latin typeface="Calibri (Body)"/>
              </a:rPr>
              <a:t>The Language of a Computer (1 of 4)</a:t>
            </a:r>
          </a:p>
        </p:txBody>
      </p:sp>
      <p:sp>
        <p:nvSpPr>
          <p:cNvPr id="19459" name="Rectangle 3"/>
          <p:cNvSpPr>
            <a:spLocks noGrp="1" noChangeArrowheads="1"/>
          </p:cNvSpPr>
          <p:nvPr>
            <p:ph idx="1"/>
          </p:nvPr>
        </p:nvSpPr>
        <p:spPr>
          <a:xfrm>
            <a:off x="365125" y="1538818"/>
            <a:ext cx="8415338" cy="2417585"/>
          </a:xfrm>
        </p:spPr>
        <p:txBody>
          <a:bodyPr/>
          <a:lstStyle/>
          <a:p>
            <a:r>
              <a:rPr lang="en-US" altLang="en-US" u="sng" dirty="0"/>
              <a:t>Analog signals</a:t>
            </a:r>
            <a:r>
              <a:rPr lang="en-US" altLang="en-US" dirty="0"/>
              <a:t>: continuously varying continuous wave forms</a:t>
            </a:r>
          </a:p>
          <a:p>
            <a:r>
              <a:rPr lang="en-US" altLang="en-US" u="sng" dirty="0"/>
              <a:t>Digital signals</a:t>
            </a:r>
            <a:r>
              <a:rPr lang="en-US" altLang="en-US" dirty="0"/>
              <a:t>: sequences of 0s and 1s</a:t>
            </a:r>
          </a:p>
          <a:p>
            <a:r>
              <a:rPr lang="en-US" altLang="en-US" u="sng" dirty="0"/>
              <a:t>Machine language</a:t>
            </a:r>
            <a:r>
              <a:rPr lang="en-US" altLang="en-US" dirty="0"/>
              <a:t>: language of a computer</a:t>
            </a:r>
          </a:p>
          <a:p>
            <a:pPr lvl="1"/>
            <a:r>
              <a:rPr lang="en-US" altLang="en-US" dirty="0"/>
              <a:t>A sequence of 0s and 1s</a:t>
            </a:r>
          </a:p>
          <a:p>
            <a:r>
              <a:rPr lang="en-US" altLang="en-US" u="sng" dirty="0"/>
              <a:t>Binary digit (bit)</a:t>
            </a:r>
            <a:r>
              <a:rPr lang="en-US" altLang="en-US" dirty="0"/>
              <a:t>: the digit 0 or 1</a:t>
            </a:r>
          </a:p>
          <a:p>
            <a:r>
              <a:rPr lang="en-US" altLang="en-US" u="sng" dirty="0"/>
              <a:t>Binary code (binary number)</a:t>
            </a:r>
            <a:r>
              <a:rPr lang="en-US" altLang="en-US" dirty="0"/>
              <a:t>: a sequence of 0s and 1s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The Language of a Computer (2 of 4)</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u="sng" dirty="0"/>
              <a:t>Byte</a:t>
            </a:r>
            <a:r>
              <a:rPr lang="en-US" altLang="en-US" dirty="0"/>
              <a:t>: a sequence of eight bits</a:t>
            </a:r>
          </a:p>
        </p:txBody>
      </p:sp>
      <p:sp>
        <p:nvSpPr>
          <p:cNvPr id="5" name="Content Placeholder 4"/>
          <p:cNvSpPr>
            <a:spLocks noGrp="1"/>
          </p:cNvSpPr>
          <p:nvPr>
            <p:ph idx="11"/>
          </p:nvPr>
        </p:nvSpPr>
        <p:spPr>
          <a:xfrm>
            <a:off x="365125" y="1981201"/>
            <a:ext cx="1616075" cy="380999"/>
          </a:xfrm>
        </p:spPr>
        <p:txBody>
          <a:bodyPr/>
          <a:lstStyle/>
          <a:p>
            <a:r>
              <a:rPr lang="en-US" altLang="en-US" u="sng" dirty="0"/>
              <a:t>Kilobyte (KB)</a:t>
            </a:r>
            <a:r>
              <a:rPr lang="en-US" altLang="en-US" dirty="0"/>
              <a:t>:</a:t>
            </a:r>
            <a:endParaRPr lang="en-IN" dirty="0"/>
          </a:p>
        </p:txBody>
      </p:sp>
      <p:graphicFrame>
        <p:nvGraphicFramePr>
          <p:cNvPr id="11" name="Content Placeholder 10" descr="2 superscript 10 bytes equals 1024 bytes "/>
          <p:cNvGraphicFramePr>
            <a:graphicFrameLocks noGrp="1" noChangeAspect="1"/>
          </p:cNvGraphicFramePr>
          <p:nvPr>
            <p:ph idx="12"/>
            <p:extLst>
              <p:ext uri="{D42A27DB-BD31-4B8C-83A1-F6EECF244321}">
                <p14:modId xmlns:p14="http://schemas.microsoft.com/office/powerpoint/2010/main" val="1362199503"/>
              </p:ext>
            </p:extLst>
          </p:nvPr>
        </p:nvGraphicFramePr>
        <p:xfrm>
          <a:off x="2071956" y="1955800"/>
          <a:ext cx="2336800" cy="330200"/>
        </p:xfrm>
        <a:graphic>
          <a:graphicData uri="http://schemas.openxmlformats.org/presentationml/2006/ole">
            <mc:AlternateContent xmlns:mc="http://schemas.openxmlformats.org/markup-compatibility/2006">
              <mc:Choice xmlns:v="urn:schemas-microsoft-com:vml" Requires="v">
                <p:oleObj name="Equation" r:id="rId2" imgW="2336760" imgH="330120" progId="Equation.DSMT4">
                  <p:embed/>
                </p:oleObj>
              </mc:Choice>
              <mc:Fallback>
                <p:oleObj name="Equation" r:id="rId2" imgW="2336760" imgH="33012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1956" y="1955800"/>
                        <a:ext cx="23368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Content Placeholder 6"/>
          <p:cNvSpPr>
            <a:spLocks noGrp="1"/>
          </p:cNvSpPr>
          <p:nvPr>
            <p:ph idx="13"/>
          </p:nvPr>
        </p:nvSpPr>
        <p:spPr>
          <a:xfrm>
            <a:off x="364331" y="2435994"/>
            <a:ext cx="8415338" cy="2439129"/>
          </a:xfrm>
        </p:spPr>
        <p:txBody>
          <a:bodyPr/>
          <a:lstStyle/>
          <a:p>
            <a:r>
              <a:rPr lang="en-US" altLang="en-US" u="sng" dirty="0"/>
              <a:t>ASCII (American Standard Code for Information Interchange)</a:t>
            </a:r>
            <a:r>
              <a:rPr lang="en-US" altLang="en-US" dirty="0"/>
              <a:t> </a:t>
            </a:r>
          </a:p>
          <a:p>
            <a:pPr lvl="1"/>
            <a:r>
              <a:rPr lang="en-US" altLang="en-US" dirty="0"/>
              <a:t>128 characters</a:t>
            </a:r>
          </a:p>
          <a:p>
            <a:pPr lvl="1"/>
            <a:r>
              <a:rPr lang="en-US" altLang="en-US" b="1" dirty="0">
                <a:latin typeface="Courier New" panose="02070309020205020404" pitchFamily="49" charset="0"/>
                <a:cs typeface="Courier New" panose="02070309020205020404" pitchFamily="49" charset="0"/>
              </a:rPr>
              <a:t>A</a:t>
            </a:r>
            <a:r>
              <a:rPr lang="en-US" altLang="en-US" dirty="0"/>
              <a:t> is encoded as 1000001 (66th character)</a:t>
            </a:r>
          </a:p>
          <a:p>
            <a:pPr lvl="1"/>
            <a:r>
              <a:rPr lang="en-US" altLang="en-US" dirty="0"/>
              <a:t>The character </a:t>
            </a:r>
            <a:r>
              <a:rPr lang="en-US" altLang="en-US" b="1" dirty="0">
                <a:latin typeface="Courier New" panose="02070309020205020404" pitchFamily="49" charset="0"/>
                <a:cs typeface="Courier New" panose="02070309020205020404" pitchFamily="49" charset="0"/>
              </a:rPr>
              <a:t>3</a:t>
            </a:r>
            <a:r>
              <a:rPr lang="en-US" altLang="en-US" dirty="0"/>
              <a:t> is encoded as 0110011 (51st character)</a:t>
            </a:r>
          </a:p>
          <a:p>
            <a:r>
              <a:rPr lang="en-US" altLang="en-US" dirty="0"/>
              <a:t>Number systems</a:t>
            </a:r>
          </a:p>
          <a:p>
            <a:pPr lvl="1"/>
            <a:r>
              <a:rPr lang="en-US" altLang="en-US" dirty="0"/>
              <a:t>The </a:t>
            </a:r>
            <a:r>
              <a:rPr lang="en-US" altLang="en-US" u="sng" dirty="0"/>
              <a:t>decimal system (base 10)</a:t>
            </a:r>
            <a:r>
              <a:rPr lang="en-US" altLang="en-US" dirty="0"/>
              <a:t> is used in our daily life</a:t>
            </a:r>
          </a:p>
          <a:p>
            <a:pPr lvl="1"/>
            <a:r>
              <a:rPr lang="en-US" altLang="en-US" dirty="0"/>
              <a:t>The computer uses the </a:t>
            </a:r>
            <a:r>
              <a:rPr lang="en-US" altLang="en-US" u="sng" dirty="0"/>
              <a:t>binary</a:t>
            </a:r>
            <a:r>
              <a:rPr lang="en-US" altLang="en-US" dirty="0"/>
              <a:t> (or </a:t>
            </a:r>
            <a:r>
              <a:rPr lang="en-US" altLang="en-US" u="sng" dirty="0"/>
              <a:t>base 2</a:t>
            </a:r>
            <a:r>
              <a:rPr lang="en-US" altLang="en-US" dirty="0"/>
              <a:t>) number system</a:t>
            </a:r>
          </a:p>
        </p:txBody>
      </p:sp>
    </p:spTree>
    <p:extLst>
      <p:ext uri="{BB962C8B-B14F-4D97-AF65-F5344CB8AC3E}">
        <p14:creationId xmlns:p14="http://schemas.microsoft.com/office/powerpoint/2010/main" val="1622950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The Language of a Computer (3 of 4)</a:t>
            </a:r>
            <a:endParaRPr lang="en-IN" dirty="0">
              <a:latin typeface="Calibri (Body)"/>
            </a:endParaRPr>
          </a:p>
        </p:txBody>
      </p:sp>
      <p:sp>
        <p:nvSpPr>
          <p:cNvPr id="2" name="Content Placeholder 1"/>
          <p:cNvSpPr>
            <a:spLocks noGrp="1"/>
          </p:cNvSpPr>
          <p:nvPr>
            <p:ph idx="1"/>
          </p:nvPr>
        </p:nvSpPr>
        <p:spPr>
          <a:xfrm>
            <a:off x="365125" y="1538819"/>
            <a:ext cx="8415338" cy="204671"/>
          </a:xfrm>
        </p:spPr>
        <p:txBody>
          <a:bodyPr/>
          <a:lstStyle/>
          <a:p>
            <a:pPr marL="0" indent="0">
              <a:buNone/>
            </a:pPr>
            <a:r>
              <a:rPr lang="en-US" sz="1400" b="1" dirty="0"/>
              <a:t>TABLE 1-1 </a:t>
            </a:r>
            <a:r>
              <a:rPr lang="en-US" sz="1400" dirty="0"/>
              <a:t>Binary Units</a:t>
            </a:r>
          </a:p>
        </p:txBody>
      </p:sp>
      <p:pic>
        <p:nvPicPr>
          <p:cNvPr id="3074" name="Content Placeholder 2" descr="Table 1-1 summarizes the terms used to describe various numbers of bytes."/>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778632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83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latin typeface="Calibri (Body)"/>
              </a:rPr>
              <a:t>Objectives (1 of 2)</a:t>
            </a:r>
          </a:p>
        </p:txBody>
      </p:sp>
      <p:sp>
        <p:nvSpPr>
          <p:cNvPr id="4099" name="Rectangle 3"/>
          <p:cNvSpPr>
            <a:spLocks noGrp="1" noChangeArrowheads="1"/>
          </p:cNvSpPr>
          <p:nvPr>
            <p:ph idx="1"/>
          </p:nvPr>
        </p:nvSpPr>
        <p:spPr>
          <a:xfrm>
            <a:off x="365125" y="1538818"/>
            <a:ext cx="8415338" cy="2332946"/>
          </a:xfrm>
        </p:spPr>
        <p:txBody>
          <a:bodyPr/>
          <a:lstStyle/>
          <a:p>
            <a:r>
              <a:rPr lang="en-US" altLang="en-US" dirty="0"/>
              <a:t>In this chapter, you will:</a:t>
            </a:r>
          </a:p>
          <a:p>
            <a:pPr lvl="1"/>
            <a:r>
              <a:rPr lang="en-US" altLang="en-US" dirty="0"/>
              <a:t>Learn about different types of computers</a:t>
            </a:r>
          </a:p>
          <a:p>
            <a:pPr lvl="1"/>
            <a:r>
              <a:rPr lang="en-US" altLang="en-US" dirty="0"/>
              <a:t>Explore the hardware and software components of a computer system</a:t>
            </a:r>
          </a:p>
          <a:p>
            <a:pPr lvl="1"/>
            <a:r>
              <a:rPr lang="en-US" altLang="en-US" dirty="0"/>
              <a:t>Learn about the language of a computer</a:t>
            </a:r>
          </a:p>
          <a:p>
            <a:pPr lvl="1"/>
            <a:r>
              <a:rPr lang="en-US" altLang="en-US" dirty="0"/>
              <a:t>Learn about the evolution of programming languages</a:t>
            </a:r>
          </a:p>
          <a:p>
            <a:pPr lvl="1"/>
            <a:r>
              <a:rPr lang="en-US" altLang="en-US" dirty="0"/>
              <a:t>Examine high-level programming languages</a:t>
            </a:r>
          </a:p>
          <a:p>
            <a:pPr lvl="1"/>
            <a:r>
              <a:rPr lang="en-US" altLang="en-US" dirty="0"/>
              <a:t>Discover what a compiler is and what it does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en-US" altLang="en-US" dirty="0">
                <a:latin typeface="Calibri (Body)"/>
              </a:rPr>
              <a:t>The Language of a Computer (4 of 4)</a:t>
            </a:r>
          </a:p>
        </p:txBody>
      </p:sp>
      <p:sp>
        <p:nvSpPr>
          <p:cNvPr id="22531" name="Rectangle 1027"/>
          <p:cNvSpPr>
            <a:spLocks noGrp="1" noChangeArrowheads="1"/>
          </p:cNvSpPr>
          <p:nvPr>
            <p:ph idx="1"/>
          </p:nvPr>
        </p:nvSpPr>
        <p:spPr>
          <a:xfrm>
            <a:off x="365125" y="1538818"/>
            <a:ext cx="8415338" cy="972574"/>
          </a:xfrm>
        </p:spPr>
        <p:txBody>
          <a:bodyPr/>
          <a:lstStyle/>
          <a:p>
            <a:r>
              <a:rPr lang="en-US" altLang="en-US" dirty="0"/>
              <a:t>Unicode is another coding scheme</a:t>
            </a:r>
          </a:p>
          <a:p>
            <a:pPr lvl="1"/>
            <a:r>
              <a:rPr lang="en-US" altLang="en-US" dirty="0"/>
              <a:t>65,536 characters</a:t>
            </a:r>
          </a:p>
          <a:p>
            <a:pPr lvl="1"/>
            <a:r>
              <a:rPr lang="en-US" altLang="en-US" dirty="0"/>
              <a:t>Two bytes (16 bits) to store a character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latin typeface="+mn-lt"/>
              </a:rPr>
              <a:t>The Evolution of Programming Languages (1 of 3)</a:t>
            </a:r>
          </a:p>
        </p:txBody>
      </p:sp>
      <p:sp>
        <p:nvSpPr>
          <p:cNvPr id="23555" name="Rectangle 3"/>
          <p:cNvSpPr>
            <a:spLocks noGrp="1" noChangeArrowheads="1"/>
          </p:cNvSpPr>
          <p:nvPr>
            <p:ph idx="1"/>
          </p:nvPr>
        </p:nvSpPr>
        <p:spPr>
          <a:xfrm>
            <a:off x="365125" y="1538819"/>
            <a:ext cx="8415338" cy="738664"/>
          </a:xfrm>
        </p:spPr>
        <p:txBody>
          <a:bodyPr/>
          <a:lstStyle/>
          <a:p>
            <a:r>
              <a:rPr lang="en-US" altLang="en-US" dirty="0"/>
              <a:t>Early computers were programmed in machine language </a:t>
            </a:r>
          </a:p>
          <a:p>
            <a:r>
              <a:rPr lang="en-US" altLang="en-US" dirty="0"/>
              <a:t>To calculate wages = rate * hours in machine language:</a:t>
            </a:r>
          </a:p>
        </p:txBody>
      </p:sp>
      <p:sp>
        <p:nvSpPr>
          <p:cNvPr id="2" name="Content Placeholder 1"/>
          <p:cNvSpPr>
            <a:spLocks noGrp="1"/>
          </p:cNvSpPr>
          <p:nvPr>
            <p:ph idx="11"/>
          </p:nvPr>
        </p:nvSpPr>
        <p:spPr>
          <a:xfrm>
            <a:off x="365125" y="2438400"/>
            <a:ext cx="8415338" cy="1188787"/>
          </a:xfrm>
        </p:spPr>
        <p:txBody>
          <a:bodyPr/>
          <a:lstStyle/>
          <a:p>
            <a:pPr marL="457200" indent="0">
              <a:buNone/>
            </a:pPr>
            <a:r>
              <a:rPr lang="en-US" altLang="en-US" b="1" dirty="0">
                <a:latin typeface="Courier New" panose="02070309020205020404" pitchFamily="49" charset="0"/>
                <a:cs typeface="Courier New" panose="02070309020205020404" pitchFamily="49" charset="0"/>
              </a:rPr>
              <a:t>100100 010001    //Load</a:t>
            </a:r>
          </a:p>
          <a:p>
            <a:pPr marL="457200" indent="0">
              <a:buNone/>
            </a:pPr>
            <a:r>
              <a:rPr lang="en-US" altLang="en-US" b="1" dirty="0">
                <a:latin typeface="Courier New" panose="02070309020205020404" pitchFamily="49" charset="0"/>
                <a:cs typeface="Courier New" panose="02070309020205020404" pitchFamily="49" charset="0"/>
              </a:rPr>
              <a:t>100110 010010    //Multiply</a:t>
            </a:r>
          </a:p>
          <a:p>
            <a:pPr marL="457200" indent="0">
              <a:buNone/>
            </a:pPr>
            <a:r>
              <a:rPr lang="en-US" altLang="en-US" b="1" dirty="0">
                <a:latin typeface="Courier New" panose="02070309020205020404" pitchFamily="49" charset="0"/>
                <a:cs typeface="Courier New" panose="02070309020205020404" pitchFamily="49" charset="0"/>
              </a:rPr>
              <a:t>100010 010011    //Store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latin typeface="Calibri (Body)"/>
              </a:rPr>
              <a:t>The Evolution of Programming Languages (2 of 3)</a:t>
            </a:r>
          </a:p>
        </p:txBody>
      </p:sp>
      <p:sp>
        <p:nvSpPr>
          <p:cNvPr id="24579" name="Rectangle 3"/>
          <p:cNvSpPr>
            <a:spLocks noGrp="1" noChangeArrowheads="1"/>
          </p:cNvSpPr>
          <p:nvPr>
            <p:ph idx="1"/>
          </p:nvPr>
        </p:nvSpPr>
        <p:spPr>
          <a:xfrm>
            <a:off x="365125" y="1538819"/>
            <a:ext cx="8415338" cy="2109808"/>
          </a:xfrm>
        </p:spPr>
        <p:txBody>
          <a:bodyPr/>
          <a:lstStyle/>
          <a:p>
            <a:r>
              <a:rPr lang="en-US" altLang="en-US" dirty="0"/>
              <a:t>Assembly language instructions are </a:t>
            </a:r>
            <a:r>
              <a:rPr lang="en-US" altLang="en-US" u="sng" dirty="0"/>
              <a:t>mnemonic</a:t>
            </a:r>
          </a:p>
          <a:p>
            <a:pPr lvl="1"/>
            <a:r>
              <a:rPr lang="en-US" altLang="en-US" dirty="0"/>
              <a:t>Instructions are written in an easy-to-remember form</a:t>
            </a:r>
          </a:p>
          <a:p>
            <a:r>
              <a:rPr lang="en-US" altLang="en-US" dirty="0"/>
              <a:t>An </a:t>
            </a:r>
            <a:r>
              <a:rPr lang="en-US" altLang="en-US" u="sng" dirty="0"/>
              <a:t>assembler</a:t>
            </a:r>
            <a:r>
              <a:rPr lang="en-US" altLang="en-US" dirty="0"/>
              <a:t> translates a program written in assembly language into machine language</a:t>
            </a:r>
          </a:p>
          <a:p>
            <a:r>
              <a:rPr lang="en-US" altLang="en-US" dirty="0"/>
              <a:t>Using assembly language instructions</a:t>
            </a:r>
            <a:r>
              <a:rPr lang="en-US" altLang="en-US" b="1" dirty="0">
                <a:latin typeface="Courier New" panose="02070309020205020404" pitchFamily="49" charset="0"/>
                <a:cs typeface="Courier New" panose="02070309020205020404" pitchFamily="49" charset="0"/>
              </a:rPr>
              <a:t>, wages = rate * hours </a:t>
            </a:r>
            <a:r>
              <a:rPr lang="en-US" altLang="en-US" dirty="0"/>
              <a:t>can be written as:</a:t>
            </a:r>
          </a:p>
        </p:txBody>
      </p:sp>
      <p:sp>
        <p:nvSpPr>
          <p:cNvPr id="2" name="Content Placeholder 1"/>
          <p:cNvSpPr>
            <a:spLocks noGrp="1"/>
          </p:cNvSpPr>
          <p:nvPr>
            <p:ph idx="11"/>
          </p:nvPr>
        </p:nvSpPr>
        <p:spPr>
          <a:xfrm>
            <a:off x="365125" y="3733800"/>
            <a:ext cx="8415338" cy="946798"/>
          </a:xfrm>
        </p:spPr>
        <p:txBody>
          <a:bodyPr/>
          <a:lstStyle/>
          <a:p>
            <a:pPr marL="457200" lvl="1" indent="0">
              <a:buNone/>
            </a:pPr>
            <a:r>
              <a:rPr lang="en-US" altLang="en-US" b="1" dirty="0">
                <a:latin typeface="Courier New" panose="02070309020205020404" pitchFamily="49" charset="0"/>
                <a:cs typeface="Courier New" panose="02070309020205020404" pitchFamily="49" charset="0"/>
              </a:rPr>
              <a:t>LOAD rate</a:t>
            </a:r>
          </a:p>
          <a:p>
            <a:pPr marL="457200" lvl="1" indent="0">
              <a:buNone/>
            </a:pPr>
            <a:r>
              <a:rPr lang="en-US" altLang="en-US" b="1" dirty="0">
                <a:latin typeface="Courier New" panose="02070309020205020404" pitchFamily="49" charset="0"/>
                <a:cs typeface="Courier New" panose="02070309020205020404" pitchFamily="49" charset="0"/>
              </a:rPr>
              <a:t>MULT hours</a:t>
            </a:r>
          </a:p>
          <a:p>
            <a:pPr marL="457200" lvl="1" indent="0">
              <a:buNone/>
            </a:pPr>
            <a:r>
              <a:rPr lang="en-US" altLang="en-US" b="1" dirty="0">
                <a:latin typeface="Courier New" panose="02070309020205020404" pitchFamily="49" charset="0"/>
                <a:cs typeface="Courier New" panose="02070309020205020404" pitchFamily="49" charset="0"/>
              </a:rPr>
              <a:t>STOR wages</a:t>
            </a:r>
            <a:endParaRPr lang="en-US" altLang="en-US" dirty="0">
              <a:latin typeface="Courier New" panose="02070309020205020404" pitchFamily="49" charset="0"/>
              <a:cs typeface="Courier New" panose="02070309020205020404" pitchFamily="4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dirty="0">
                <a:latin typeface="Calibri (Body)"/>
              </a:rPr>
              <a:t>The Evolution of Programming Languages (3 of 3)</a:t>
            </a:r>
          </a:p>
        </p:txBody>
      </p:sp>
      <p:sp>
        <p:nvSpPr>
          <p:cNvPr id="25603" name="Rectangle 3"/>
          <p:cNvSpPr>
            <a:spLocks noGrp="1" noChangeArrowheads="1"/>
          </p:cNvSpPr>
          <p:nvPr>
            <p:ph idx="1"/>
          </p:nvPr>
        </p:nvSpPr>
        <p:spPr>
          <a:xfrm>
            <a:off x="365125" y="1538819"/>
            <a:ext cx="8415338" cy="1769715"/>
          </a:xfrm>
        </p:spPr>
        <p:txBody>
          <a:bodyPr/>
          <a:lstStyle/>
          <a:p>
            <a:r>
              <a:rPr lang="en-US" altLang="en-US" u="sng" dirty="0"/>
              <a:t>High-level languages</a:t>
            </a:r>
            <a:r>
              <a:rPr lang="en-US" altLang="en-US" dirty="0"/>
              <a:t> include Basic, FORTRAN, COBOL, C, C++, C#, Java, and Python</a:t>
            </a:r>
          </a:p>
          <a:p>
            <a:r>
              <a:rPr lang="en-US" altLang="en-US" u="sng" dirty="0"/>
              <a:t>Compiler</a:t>
            </a:r>
            <a:r>
              <a:rPr lang="en-US" altLang="en-US" dirty="0"/>
              <a:t>: translates a program written in a high-level language into machine language</a:t>
            </a:r>
          </a:p>
          <a:p>
            <a:r>
              <a:rPr lang="en-US" altLang="en-US" dirty="0"/>
              <a:t>In C++, the weekly wages equation can be written as:</a:t>
            </a:r>
          </a:p>
        </p:txBody>
      </p:sp>
      <p:sp>
        <p:nvSpPr>
          <p:cNvPr id="2" name="Content Placeholder 1"/>
          <p:cNvSpPr>
            <a:spLocks noGrp="1"/>
          </p:cNvSpPr>
          <p:nvPr>
            <p:ph idx="11"/>
          </p:nvPr>
        </p:nvSpPr>
        <p:spPr>
          <a:xfrm>
            <a:off x="365125" y="3505200"/>
            <a:ext cx="8415338" cy="296235"/>
          </a:xfrm>
        </p:spPr>
        <p:txBody>
          <a:bodyPr/>
          <a:lstStyle/>
          <a:p>
            <a:pPr marL="444500" indent="0">
              <a:buNone/>
            </a:pPr>
            <a:r>
              <a:rPr lang="en-US" altLang="en-US" b="1" dirty="0">
                <a:latin typeface="Courier New" panose="02070309020205020404" pitchFamily="49" charset="0"/>
                <a:cs typeface="Courier New" panose="02070309020205020404" pitchFamily="49" charset="0"/>
              </a:rPr>
              <a:t>wages = rate * hours;</a:t>
            </a:r>
            <a:endParaRPr lang="en-IN"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Processing a C++ Program (1 of 4)</a:t>
            </a:r>
            <a:endParaRPr lang="en-IN" dirty="0">
              <a:latin typeface="+mn-lt"/>
            </a:endParaRPr>
          </a:p>
        </p:txBody>
      </p:sp>
      <p:pic>
        <p:nvPicPr>
          <p:cNvPr id="5122" name="Content Placeholder 3" descr="A program code. The words in the variable names are merged in the code, and the code contains the following keywords: using namespace, int, return. Line 1: Hash include left single angle bracket i o stream right single angle bracket. Line 2: using namespace, s t d, semicolon. Line 3. int, main, left parenthesis, right parenthesis. Line 4: left brace. Line 5. C out, left double angle bracket, left double quotation mark, My first C plus plus program., right double quotation mark, left double angle bracket, end l, semicolon. Line 6. Return 0, semicolon. Line 7: right brace. The output of the program displays the following text—sample run colon My first C plus plus pro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275454"/>
            <a:ext cx="7094637" cy="3220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1"/>
          </p:nvPr>
        </p:nvSpPr>
        <p:spPr>
          <a:xfrm>
            <a:off x="365125" y="4667689"/>
            <a:ext cx="8415338" cy="742511"/>
          </a:xfrm>
        </p:spPr>
        <p:txBody>
          <a:bodyPr/>
          <a:lstStyle/>
          <a:p>
            <a:pPr marL="0" indent="0">
              <a:buNone/>
            </a:pPr>
            <a:r>
              <a:rPr lang="en-US" altLang="en-US" dirty="0">
                <a:cs typeface="Courier New" panose="02070309020205020404" pitchFamily="49" charset="0"/>
              </a:rPr>
              <a:t>Sample Run: </a:t>
            </a:r>
          </a:p>
          <a:p>
            <a:pPr marL="0" indent="0">
              <a:buNone/>
            </a:pPr>
            <a:r>
              <a:rPr lang="en-US" altLang="en-US" b="1" dirty="0">
                <a:latin typeface="Courier New" panose="02070309020205020404" pitchFamily="49" charset="0"/>
                <a:cs typeface="Courier New" panose="02070309020205020404" pitchFamily="49" charset="0"/>
              </a:rPr>
              <a:t>My first C++ program.</a:t>
            </a:r>
          </a:p>
        </p:txBody>
      </p:sp>
    </p:spTree>
    <p:extLst>
      <p:ext uri="{BB962C8B-B14F-4D97-AF65-F5344CB8AC3E}">
        <p14:creationId xmlns:p14="http://schemas.microsoft.com/office/powerpoint/2010/main" val="3188474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777766" y="409904"/>
            <a:ext cx="7994868" cy="288944"/>
          </a:xfrm>
        </p:spPr>
        <p:txBody>
          <a:bodyPr/>
          <a:lstStyle/>
          <a:p>
            <a:r>
              <a:rPr lang="en-US" altLang="en-US" dirty="0">
                <a:latin typeface="+mn-lt"/>
              </a:rPr>
              <a:t>Processing a C++ Program (2 of 4)</a:t>
            </a:r>
          </a:p>
        </p:txBody>
      </p:sp>
      <p:sp>
        <p:nvSpPr>
          <p:cNvPr id="27651" name="Rectangle 5"/>
          <p:cNvSpPr>
            <a:spLocks noGrp="1" noChangeArrowheads="1"/>
          </p:cNvSpPr>
          <p:nvPr>
            <p:ph idx="1"/>
          </p:nvPr>
        </p:nvSpPr>
        <p:spPr>
          <a:xfrm>
            <a:off x="381655" y="1546138"/>
            <a:ext cx="8382278" cy="972574"/>
          </a:xfrm>
        </p:spPr>
        <p:txBody>
          <a:bodyPr/>
          <a:lstStyle/>
          <a:p>
            <a:r>
              <a:rPr lang="en-US" altLang="en-US" dirty="0"/>
              <a:t>Steps needed to process a C++ program</a:t>
            </a:r>
          </a:p>
          <a:p>
            <a:pPr marL="571500" lvl="1" indent="-342900">
              <a:buFont typeface="+mj-lt"/>
              <a:buAutoNum type="arabicPeriod"/>
            </a:pPr>
            <a:r>
              <a:rPr lang="en-US" altLang="en-US" dirty="0"/>
              <a:t>Use a text editor to create the </a:t>
            </a:r>
            <a:r>
              <a:rPr lang="en-US" altLang="en-US" u="sng" dirty="0"/>
              <a:t>source code (source program)</a:t>
            </a:r>
            <a:r>
              <a:rPr lang="en-US" altLang="en-US" dirty="0"/>
              <a:t> in C++</a:t>
            </a:r>
          </a:p>
          <a:p>
            <a:pPr marL="571500" lvl="1" indent="-342900">
              <a:buFont typeface="+mj-lt"/>
              <a:buAutoNum type="arabicPeriod"/>
            </a:pPr>
            <a:r>
              <a:rPr lang="en-US" altLang="en-US" dirty="0"/>
              <a:t>Include preprocessor directives</a:t>
            </a:r>
          </a:p>
        </p:txBody>
      </p:sp>
      <p:sp>
        <p:nvSpPr>
          <p:cNvPr id="2" name="Content Placeholder 1">
            <a:extLst>
              <a:ext uri="{FF2B5EF4-FFF2-40B4-BE49-F238E27FC236}">
                <a16:creationId xmlns:a16="http://schemas.microsoft.com/office/drawing/2014/main" id="{11B75FE3-A735-4552-BC40-23F3D6F0ECBC}"/>
              </a:ext>
            </a:extLst>
          </p:cNvPr>
          <p:cNvSpPr>
            <a:spLocks noGrp="1"/>
          </p:cNvSpPr>
          <p:nvPr>
            <p:ph idx="11"/>
          </p:nvPr>
        </p:nvSpPr>
        <p:spPr>
          <a:xfrm>
            <a:off x="387728" y="2573847"/>
            <a:ext cx="8382278" cy="574003"/>
          </a:xfrm>
        </p:spPr>
        <p:txBody>
          <a:bodyPr/>
          <a:lstStyle/>
          <a:p>
            <a:pPr marL="800100" lvl="3" indent="-228600"/>
            <a:r>
              <a:rPr lang="en-US" altLang="en-US" sz="1600" dirty="0"/>
              <a:t>Begin with the symbol # and are processed by the </a:t>
            </a:r>
            <a:r>
              <a:rPr lang="en-US" altLang="en-US" sz="1600" u="sng" dirty="0"/>
              <a:t>preprocessor</a:t>
            </a:r>
          </a:p>
          <a:p>
            <a:pPr marL="571500" lvl="1" indent="-342900">
              <a:buFont typeface="+mj-lt"/>
              <a:buAutoNum type="arabicPeriod" startAt="3"/>
            </a:pPr>
            <a:r>
              <a:rPr lang="en-US" altLang="en-US" dirty="0"/>
              <a:t>Use the compiler to:</a:t>
            </a:r>
          </a:p>
        </p:txBody>
      </p:sp>
      <p:sp>
        <p:nvSpPr>
          <p:cNvPr id="3" name="Content Placeholder 2">
            <a:extLst>
              <a:ext uri="{FF2B5EF4-FFF2-40B4-BE49-F238E27FC236}">
                <a16:creationId xmlns:a16="http://schemas.microsoft.com/office/drawing/2014/main" id="{E2BDC81F-E9F3-4A5C-9ABC-32659DB4C6F3}"/>
              </a:ext>
            </a:extLst>
          </p:cNvPr>
          <p:cNvSpPr>
            <a:spLocks noGrp="1"/>
          </p:cNvSpPr>
          <p:nvPr>
            <p:ph idx="12"/>
          </p:nvPr>
        </p:nvSpPr>
        <p:spPr>
          <a:xfrm>
            <a:off x="390356" y="3236046"/>
            <a:ext cx="8382278" cy="1120307"/>
          </a:xfrm>
        </p:spPr>
        <p:txBody>
          <a:bodyPr/>
          <a:lstStyle/>
          <a:p>
            <a:pPr marL="800100" lvl="3" indent="-228600"/>
            <a:r>
              <a:rPr lang="en-US" altLang="en-US" sz="1600" dirty="0"/>
              <a:t>Check that the program obeys the language rules</a:t>
            </a:r>
          </a:p>
          <a:p>
            <a:pPr marL="800100" lvl="3" indent="-228600"/>
            <a:r>
              <a:rPr lang="en-US" altLang="en-US" sz="1600" dirty="0"/>
              <a:t>Translate the program into machine language (</a:t>
            </a:r>
            <a:r>
              <a:rPr lang="en-US" altLang="en-US" sz="1600" b="1" dirty="0"/>
              <a:t>object program</a:t>
            </a:r>
            <a:r>
              <a:rPr lang="en-US" altLang="en-US" sz="1600" dirty="0"/>
              <a:t>)</a:t>
            </a:r>
          </a:p>
          <a:p>
            <a:pPr marL="571500" lvl="1" indent="-342900">
              <a:buFont typeface="+mj-lt"/>
              <a:buAutoNum type="arabicPeriod" startAt="4"/>
            </a:pPr>
            <a:r>
              <a:rPr lang="en-US" altLang="en-US" dirty="0"/>
              <a:t>Use an </a:t>
            </a:r>
            <a:r>
              <a:rPr lang="en-US" dirty="0"/>
              <a:t>integrated development environment (IDE) to develop programs in a high-level language</a:t>
            </a:r>
          </a:p>
        </p:txBody>
      </p:sp>
      <p:sp>
        <p:nvSpPr>
          <p:cNvPr id="4" name="Content Placeholder 3">
            <a:extLst>
              <a:ext uri="{FF2B5EF4-FFF2-40B4-BE49-F238E27FC236}">
                <a16:creationId xmlns:a16="http://schemas.microsoft.com/office/drawing/2014/main" id="{F15A58B4-487A-46EE-BFC7-611788887E45}"/>
              </a:ext>
            </a:extLst>
          </p:cNvPr>
          <p:cNvSpPr>
            <a:spLocks noGrp="1"/>
          </p:cNvSpPr>
          <p:nvPr>
            <p:ph idx="13"/>
          </p:nvPr>
        </p:nvSpPr>
        <p:spPr>
          <a:xfrm>
            <a:off x="387728" y="4444549"/>
            <a:ext cx="8382278" cy="1714315"/>
          </a:xfrm>
        </p:spPr>
        <p:txBody>
          <a:bodyPr/>
          <a:lstStyle/>
          <a:p>
            <a:pPr marL="800100" lvl="3" indent="-228600"/>
            <a:r>
              <a:rPr lang="en-US" altLang="en-US" sz="1600" dirty="0"/>
              <a:t>Programs such as mathematical functions are available</a:t>
            </a:r>
          </a:p>
          <a:p>
            <a:pPr marL="800100" lvl="3" indent="-228600"/>
            <a:r>
              <a:rPr lang="en-US" altLang="en-US" sz="1600" dirty="0"/>
              <a:t>The </a:t>
            </a:r>
            <a:r>
              <a:rPr lang="en-US" altLang="en-US" sz="1600" u="sng" dirty="0"/>
              <a:t>library</a:t>
            </a:r>
            <a:r>
              <a:rPr lang="en-US" altLang="en-US" sz="1600" dirty="0"/>
              <a:t> contains prewritten code you can use</a:t>
            </a:r>
          </a:p>
          <a:p>
            <a:pPr marL="800100" lvl="3" indent="-228600"/>
            <a:r>
              <a:rPr lang="en-US" altLang="en-US" sz="1600" dirty="0"/>
              <a:t>A </a:t>
            </a:r>
            <a:r>
              <a:rPr lang="en-US" altLang="en-US" sz="1600" u="sng" dirty="0"/>
              <a:t>linker</a:t>
            </a:r>
            <a:r>
              <a:rPr lang="en-US" altLang="en-US" sz="1600" dirty="0"/>
              <a:t> combines object program with other programs in the library to create executable code</a:t>
            </a:r>
          </a:p>
          <a:p>
            <a:pPr marL="571500" lvl="1" indent="-342900">
              <a:buFont typeface="+mj-lt"/>
              <a:buAutoNum type="arabicPeriod" startAt="5"/>
            </a:pPr>
            <a:r>
              <a:rPr lang="en-US" altLang="en-US" dirty="0"/>
              <a:t>The </a:t>
            </a:r>
            <a:r>
              <a:rPr lang="en-US" altLang="en-US" u="sng" dirty="0"/>
              <a:t>loader</a:t>
            </a:r>
            <a:r>
              <a:rPr lang="en-US" altLang="en-US" dirty="0"/>
              <a:t> loads executable program into main memory</a:t>
            </a:r>
          </a:p>
          <a:p>
            <a:pPr marL="571500" lvl="1" indent="-342900">
              <a:buFont typeface="+mj-lt"/>
              <a:buAutoNum type="arabicPeriod" startAt="5"/>
            </a:pPr>
            <a:r>
              <a:rPr lang="en-US" altLang="en-US" dirty="0"/>
              <a:t>The last step is to execute the program</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en-US" dirty="0">
                <a:latin typeface="Calibri (Body)"/>
              </a:rPr>
              <a:t>Processing a C++ Program (3 of 4)</a:t>
            </a:r>
          </a:p>
        </p:txBody>
      </p:sp>
      <p:sp>
        <p:nvSpPr>
          <p:cNvPr id="28675" name="Rectangle 5"/>
          <p:cNvSpPr>
            <a:spLocks noGrp="1" noChangeArrowheads="1"/>
          </p:cNvSpPr>
          <p:nvPr>
            <p:ph idx="1"/>
          </p:nvPr>
        </p:nvSpPr>
        <p:spPr>
          <a:xfrm>
            <a:off x="365125" y="1538818"/>
            <a:ext cx="8415338" cy="1235723"/>
          </a:xfrm>
        </p:spPr>
        <p:txBody>
          <a:bodyPr/>
          <a:lstStyle/>
          <a:p>
            <a:r>
              <a:rPr lang="en-US" altLang="en-US" dirty="0"/>
              <a:t>IDEs are quite user friendly</a:t>
            </a:r>
          </a:p>
          <a:p>
            <a:pPr lvl="1"/>
            <a:r>
              <a:rPr lang="en-US" altLang="en-US" dirty="0"/>
              <a:t>Compiler identifies the syntax errors and also suggests how to correct them</a:t>
            </a:r>
          </a:p>
          <a:p>
            <a:pPr lvl="1"/>
            <a:r>
              <a:rPr lang="en-US" altLang="en-US" u="sng" dirty="0"/>
              <a:t>Build</a:t>
            </a:r>
            <a:r>
              <a:rPr lang="en-US" altLang="en-US" dirty="0"/>
              <a:t> or </a:t>
            </a:r>
            <a:r>
              <a:rPr lang="en-US" altLang="en-US" u="sng" dirty="0"/>
              <a:t>Rebuild</a:t>
            </a:r>
            <a:r>
              <a:rPr lang="en-US" altLang="en-US" dirty="0"/>
              <a:t> is a simple command that links the object code with the resources used from the IDE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dirty="0">
                <a:latin typeface="Calibri (Body)"/>
              </a:rPr>
              <a:t>Processing a C++ Program (4 of 4)</a:t>
            </a:r>
          </a:p>
        </p:txBody>
      </p:sp>
      <p:sp>
        <p:nvSpPr>
          <p:cNvPr id="5" name="Text Placeholder 4"/>
          <p:cNvSpPr>
            <a:spLocks noGrp="1"/>
          </p:cNvSpPr>
          <p:nvPr>
            <p:ph idx="1"/>
          </p:nvPr>
        </p:nvSpPr>
        <p:spPr>
          <a:xfrm>
            <a:off x="365125" y="1538819"/>
            <a:ext cx="8415338" cy="204671"/>
          </a:xfrm>
        </p:spPr>
        <p:txBody>
          <a:bodyPr/>
          <a:lstStyle/>
          <a:p>
            <a:pPr marL="0" indent="0">
              <a:buNone/>
              <a:tabLst>
                <a:tab pos="2154238" algn="l"/>
              </a:tabLst>
            </a:pPr>
            <a:r>
              <a:rPr lang="en-US" sz="1400" b="1" dirty="0"/>
              <a:t>FIGURE 1-2 </a:t>
            </a:r>
            <a:r>
              <a:rPr lang="en-US" sz="1400" dirty="0"/>
              <a:t>Processing a C++ program</a:t>
            </a:r>
          </a:p>
        </p:txBody>
      </p:sp>
      <p:pic>
        <p:nvPicPr>
          <p:cNvPr id="7" name="Content placeholder 2" descr="The flow chart representing C plus plus program shows the following steps:&#10;Step 1: Editor&#10;Step 2: Preprocessor&#10;Step 3: Compiler&#10;Step 4: Linker&#10;Step 5: Loader&#10;Step 6: Execution.&#10;Step 3 leads to step 1 if a syntax error occurs. An external source library connects to the linker in step 4."/>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881663"/>
            <a:ext cx="7742873" cy="3866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3EF3F6-2C8A-975C-CD35-781D18C1BF95}"/>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BC28F79-18DE-DB4A-0DF1-AADF0F1D82F1}"/>
              </a:ext>
            </a:extLst>
          </p:cNvPr>
          <p:cNvSpPr>
            <a:spLocks noGrp="1"/>
          </p:cNvSpPr>
          <p:nvPr>
            <p:ph idx="11"/>
          </p:nvPr>
        </p:nvSpPr>
        <p:spPr/>
        <p:txBody>
          <a:bodyPr/>
          <a:lstStyle/>
          <a:p>
            <a:endParaRPr lang="en-US"/>
          </a:p>
        </p:txBody>
      </p:sp>
      <p:sp>
        <p:nvSpPr>
          <p:cNvPr id="6" name="Content Placeholder 5">
            <a:extLst>
              <a:ext uri="{FF2B5EF4-FFF2-40B4-BE49-F238E27FC236}">
                <a16:creationId xmlns:a16="http://schemas.microsoft.com/office/drawing/2014/main" id="{E370B1EB-F1E1-C3BB-3B75-502747155973}"/>
              </a:ext>
            </a:extLst>
          </p:cNvPr>
          <p:cNvSpPr>
            <a:spLocks noGrp="1"/>
          </p:cNvSpPr>
          <p:nvPr>
            <p:ph idx="1"/>
          </p:nvPr>
        </p:nvSpPr>
        <p:spPr/>
        <p:txBody>
          <a:bodyPr/>
          <a:lstStyle/>
          <a:p>
            <a:endParaRPr lang="en-US"/>
          </a:p>
        </p:txBody>
      </p:sp>
      <p:sp>
        <p:nvSpPr>
          <p:cNvPr id="7" name="Rectangle 2">
            <a:extLst>
              <a:ext uri="{FF2B5EF4-FFF2-40B4-BE49-F238E27FC236}">
                <a16:creationId xmlns:a16="http://schemas.microsoft.com/office/drawing/2014/main" id="{C318576D-65C3-5D7A-0CE9-AA5A2F9F3FE6}"/>
              </a:ext>
            </a:extLst>
          </p:cNvPr>
          <p:cNvSpPr>
            <a:spLocks noChangeArrowheads="1"/>
          </p:cNvSpPr>
          <p:nvPr/>
        </p:nvSpPr>
        <p:spPr bwMode="auto">
          <a:xfrm>
            <a:off x="1143000" y="1720840"/>
            <a:ext cx="66294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Editor</a:t>
            </a:r>
            <a:r>
              <a:rPr kumimoji="0" lang="en-US" altLang="en-US" sz="1800" b="0" i="0" u="none" strike="noStrike" cap="none" normalizeH="0" baseline="0" dirty="0">
                <a:ln>
                  <a:noFill/>
                </a:ln>
                <a:solidFill>
                  <a:schemeClr val="tx1"/>
                </a:solidFill>
                <a:effectLst/>
                <a:latin typeface="Arial" panose="020B0604020202020204" pitchFamily="34" charset="0"/>
              </a:rPr>
              <a:t>: Writing the C++ program (not part of the compilation process itself).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Preprocessor</a:t>
            </a:r>
            <a:r>
              <a:rPr kumimoji="0" lang="en-US" altLang="en-US" sz="1800" b="0" i="0" u="none" strike="noStrike" cap="none" normalizeH="0" baseline="0" dirty="0">
                <a:ln>
                  <a:noFill/>
                </a:ln>
                <a:solidFill>
                  <a:schemeClr val="tx1"/>
                </a:solidFill>
                <a:effectLst/>
                <a:latin typeface="Arial" panose="020B0604020202020204" pitchFamily="34" charset="0"/>
              </a:rPr>
              <a:t>: Preparing the code (e.g., macro expansion, including header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Compiler</a:t>
            </a:r>
            <a:r>
              <a:rPr kumimoji="0" lang="en-US" altLang="en-US" sz="1800" b="0" i="0" u="none" strike="noStrike" cap="none" normalizeH="0" baseline="0" dirty="0">
                <a:ln>
                  <a:noFill/>
                </a:ln>
                <a:solidFill>
                  <a:schemeClr val="tx1"/>
                </a:solidFill>
                <a:effectLst/>
                <a:latin typeface="Arial" panose="020B0604020202020204" pitchFamily="34" charset="0"/>
              </a:rPr>
              <a:t>: Translating the preprocessed code into assembly language and then into an object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Linker</a:t>
            </a:r>
            <a:r>
              <a:rPr kumimoji="0" lang="en-US" altLang="en-US" sz="1800" b="0" i="0" u="none" strike="noStrike" cap="none" normalizeH="0" baseline="0" dirty="0">
                <a:ln>
                  <a:noFill/>
                </a:ln>
                <a:solidFill>
                  <a:schemeClr val="tx1"/>
                </a:solidFill>
                <a:effectLst/>
                <a:latin typeface="Arial" panose="020B0604020202020204" pitchFamily="34" charset="0"/>
              </a:rPr>
              <a:t>: Linking object files and libraries to create an executable.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Loader</a:t>
            </a:r>
            <a:r>
              <a:rPr kumimoji="0" lang="en-US" altLang="en-US" sz="1800" b="0" i="0" u="none" strike="noStrike" cap="none" normalizeH="0" baseline="0" dirty="0">
                <a:ln>
                  <a:noFill/>
                </a:ln>
                <a:solidFill>
                  <a:schemeClr val="tx1"/>
                </a:solidFill>
                <a:effectLst/>
                <a:latin typeface="Arial" panose="020B0604020202020204" pitchFamily="34" charset="0"/>
              </a:rPr>
              <a:t>: Loading the executable into memory (not part of the compilation process itself).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Execution</a:t>
            </a:r>
            <a:r>
              <a:rPr kumimoji="0" lang="en-US" altLang="en-US" sz="1800" b="0" i="0" u="none" strike="noStrike" cap="none" normalizeH="0" baseline="0" dirty="0">
                <a:ln>
                  <a:noFill/>
                </a:ln>
                <a:solidFill>
                  <a:schemeClr val="tx1"/>
                </a:solidFill>
                <a:effectLst/>
                <a:latin typeface="Arial" panose="020B0604020202020204" pitchFamily="34" charset="0"/>
              </a:rPr>
              <a:t>: Running the program (not part of the compilation process itself). </a:t>
            </a:r>
          </a:p>
        </p:txBody>
      </p:sp>
    </p:spTree>
    <p:extLst>
      <p:ext uri="{BB962C8B-B14F-4D97-AF65-F5344CB8AC3E}">
        <p14:creationId xmlns:p14="http://schemas.microsoft.com/office/powerpoint/2010/main" val="1447283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BAB962-AE82-62C2-3C64-9873D6C72827}"/>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D467A2EF-2ED5-662A-E29A-67D2305EB4B7}"/>
              </a:ext>
            </a:extLst>
          </p:cNvPr>
          <p:cNvSpPr>
            <a:spLocks noGrp="1"/>
          </p:cNvSpPr>
          <p:nvPr>
            <p:ph idx="11"/>
          </p:nvPr>
        </p:nvSpPr>
        <p:spPr/>
        <p:txBody>
          <a:bodyPr/>
          <a:lstStyle/>
          <a:p>
            <a:endParaRPr lang="en-US"/>
          </a:p>
        </p:txBody>
      </p:sp>
      <p:sp>
        <p:nvSpPr>
          <p:cNvPr id="5" name="Rectangle 1">
            <a:extLst>
              <a:ext uri="{FF2B5EF4-FFF2-40B4-BE49-F238E27FC236}">
                <a16:creationId xmlns:a16="http://schemas.microsoft.com/office/drawing/2014/main" id="{B3471E3B-2CC2-E588-C1FA-647B3301D48A}"/>
              </a:ext>
            </a:extLst>
          </p:cNvPr>
          <p:cNvSpPr>
            <a:spLocks noGrp="1" noChangeArrowheads="1"/>
          </p:cNvSpPr>
          <p:nvPr>
            <p:ph idx="1"/>
          </p:nvPr>
        </p:nvSpPr>
        <p:spPr bwMode="auto">
          <a:xfrm>
            <a:off x="1257300" y="680932"/>
            <a:ext cx="662940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err="1">
                <a:solidFill>
                  <a:schemeClr val="tx1"/>
                </a:solidFill>
                <a:latin typeface="Arial" panose="020B0604020202020204" pitchFamily="34" charset="0"/>
              </a:rPr>
              <a:t>gcc</a:t>
            </a:r>
            <a:r>
              <a:rPr lang="en-US" altLang="en-US" sz="1800" b="1" dirty="0">
                <a:solidFill>
                  <a:schemeClr val="tx1"/>
                </a:solidFill>
                <a:latin typeface="Arial" panose="020B0604020202020204" pitchFamily="34" charset="0"/>
              </a:rPr>
              <a:t>-c</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Preprocessor (Step 2)</a:t>
            </a:r>
            <a:r>
              <a:rPr kumimoji="0" lang="en-US" altLang="en-US" sz="1800" b="0" i="0" u="none" strike="noStrike" cap="none" normalizeH="0" baseline="0" dirty="0">
                <a:ln>
                  <a:noFill/>
                </a:ln>
                <a:solidFill>
                  <a:schemeClr val="tx1"/>
                </a:solidFill>
                <a:effectLst/>
                <a:latin typeface="Arial" panose="020B0604020202020204" pitchFamily="34" charset="0"/>
              </a:rPr>
              <a:t>: The source code is preprocessed.</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Compiler (Step 3)</a:t>
            </a:r>
            <a:r>
              <a:rPr kumimoji="0" lang="en-US" altLang="en-US" sz="1800" b="0" i="0" u="none" strike="noStrike" cap="none" normalizeH="0" baseline="0" dirty="0">
                <a:ln>
                  <a:noFill/>
                </a:ln>
                <a:solidFill>
                  <a:schemeClr val="tx1"/>
                </a:solidFill>
                <a:effectLst/>
                <a:latin typeface="Arial" panose="020B0604020202020204" pitchFamily="34" charset="0"/>
              </a:rPr>
              <a:t>: The preprocessed code is compiled into an object file (e.g., .o</a:t>
            </a:r>
            <a:r>
              <a:rPr lang="en-US" altLang="en-US" dirty="0">
                <a:solidFill>
                  <a:schemeClr val="tx1"/>
                </a:solidFill>
                <a:latin typeface="Arial" panose="020B0604020202020204" pitchFamily="34" charset="0"/>
              </a:rPr>
              <a:t> or .obj)</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What </a:t>
            </a:r>
            <a:r>
              <a:rPr kumimoji="0" lang="en-US" altLang="en-US" sz="1800" b="1" i="0" u="none" strike="noStrike" cap="none" normalizeH="0" baseline="0" dirty="0" err="1">
                <a:ln>
                  <a:noFill/>
                </a:ln>
                <a:solidFill>
                  <a:schemeClr val="tx1"/>
                </a:solidFill>
                <a:effectLst/>
                <a:latin typeface="Arial" panose="020B0604020202020204" pitchFamily="34" charset="0"/>
              </a:rPr>
              <a:t>gcc</a:t>
            </a:r>
            <a:r>
              <a:rPr kumimoji="0" lang="en-US" altLang="en-US" sz="1800" b="1" i="0" u="none" strike="noStrike" cap="none" normalizeH="0" baseline="0" dirty="0">
                <a:ln>
                  <a:noFill/>
                </a:ln>
                <a:solidFill>
                  <a:schemeClr val="tx1"/>
                </a:solidFill>
                <a:effectLst/>
                <a:latin typeface="Arial" panose="020B0604020202020204" pitchFamily="34" charset="0"/>
              </a:rPr>
              <a:t> –c does not do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does not perform the linking step (Step 4). Therefore, no executable is created. It stops after generating the object file.</a:t>
            </a:r>
          </a:p>
          <a:p>
            <a:pPr marL="0" indent="0" eaLnBrk="0" fontAlgn="base" hangingPunct="0">
              <a:lnSpc>
                <a:spcPct val="100000"/>
              </a:lnSpc>
              <a:spcBef>
                <a:spcPct val="0"/>
              </a:spcBef>
              <a:spcAft>
                <a:spcPct val="0"/>
              </a:spcAft>
              <a:buClrTx/>
              <a:buNone/>
            </a:pPr>
            <a:r>
              <a:rPr lang="en-US" altLang="en-US" sz="1800" b="1" dirty="0" err="1">
                <a:solidFill>
                  <a:schemeClr val="tx1"/>
                </a:solidFill>
                <a:latin typeface="Arial" panose="020B0604020202020204" pitchFamily="34" charset="0"/>
              </a:rPr>
              <a:t>gcc</a:t>
            </a:r>
            <a:r>
              <a:rPr lang="en-US" altLang="en-US" sz="1800" b="1" dirty="0">
                <a:solidFill>
                  <a:schemeClr val="tx1"/>
                </a:solidFill>
                <a:latin typeface="Arial" panose="020B0604020202020204" pitchFamily="34" charset="0"/>
              </a:rPr>
              <a:t> -o</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Preprocessor (Step 2)</a:t>
            </a:r>
            <a:r>
              <a:rPr kumimoji="0" lang="en-US" altLang="en-US" sz="1800" b="0" i="0" u="none" strike="noStrike" cap="none" normalizeH="0" baseline="0" dirty="0">
                <a:ln>
                  <a:noFill/>
                </a:ln>
                <a:solidFill>
                  <a:schemeClr val="tx1"/>
                </a:solidFill>
                <a:effectLst/>
                <a:latin typeface="Arial" panose="020B0604020202020204" pitchFamily="34" charset="0"/>
              </a:rPr>
              <a:t>: The source code is preprocessed.</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Compiler (Step 3)</a:t>
            </a:r>
            <a:r>
              <a:rPr kumimoji="0" lang="en-US" altLang="en-US" sz="1800" b="0" i="0" u="none" strike="noStrike" cap="none" normalizeH="0" baseline="0" dirty="0">
                <a:ln>
                  <a:noFill/>
                </a:ln>
                <a:solidFill>
                  <a:schemeClr val="tx1"/>
                </a:solidFill>
                <a:effectLst/>
                <a:latin typeface="Arial" panose="020B0604020202020204" pitchFamily="34" charset="0"/>
              </a:rPr>
              <a:t>: The preprocessed code is compiled into an object file.</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Linker (Step 4)</a:t>
            </a:r>
            <a:r>
              <a:rPr kumimoji="0" lang="en-US" altLang="en-US" sz="1800" b="0" i="0" u="none" strike="noStrike" cap="none" normalizeH="0" baseline="0" dirty="0">
                <a:ln>
                  <a:noFill/>
                </a:ln>
                <a:solidFill>
                  <a:schemeClr val="tx1"/>
                </a:solidFill>
                <a:effectLst/>
                <a:latin typeface="Arial" panose="020B0604020202020204" pitchFamily="34" charset="0"/>
              </a:rPr>
              <a:t>: The object file is linked with necessary libraries to produce an executable.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a:t>
            </a:r>
            <a:r>
              <a:rPr kumimoji="0" lang="en-US" altLang="en-US" sz="1800" b="1" i="0" u="none" strike="noStrike" cap="none" normalizeH="0" baseline="0" dirty="0" err="1">
                <a:ln>
                  <a:noFill/>
                </a:ln>
                <a:solidFill>
                  <a:schemeClr val="tx1"/>
                </a:solidFill>
                <a:effectLst/>
                <a:latin typeface="Arial" panose="020B0604020202020204" pitchFamily="34" charset="0"/>
              </a:rPr>
              <a:t>gcc</a:t>
            </a:r>
            <a:r>
              <a:rPr kumimoji="0" lang="en-US" altLang="en-US" sz="1800" b="1" i="0" u="none" strike="noStrike" cap="none" normalizeH="0" baseline="0" dirty="0">
                <a:ln>
                  <a:noFill/>
                </a:ln>
                <a:solidFill>
                  <a:schemeClr val="tx1"/>
                </a:solidFill>
                <a:effectLst/>
                <a:latin typeface="Arial" panose="020B0604020202020204" pitchFamily="34" charset="0"/>
              </a:rPr>
              <a:t> –o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does </a:t>
            </a: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 performs all steps from preprocessing through linking. The result is an executable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696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latin typeface="Calibri (Body)"/>
              </a:rPr>
              <a:t>Objectives (2 of 2)</a:t>
            </a:r>
          </a:p>
        </p:txBody>
      </p:sp>
      <p:sp>
        <p:nvSpPr>
          <p:cNvPr id="4099" name="Rectangle 3"/>
          <p:cNvSpPr>
            <a:spLocks noGrp="1" noChangeArrowheads="1"/>
          </p:cNvSpPr>
          <p:nvPr>
            <p:ph idx="1"/>
          </p:nvPr>
        </p:nvSpPr>
        <p:spPr>
          <a:xfrm>
            <a:off x="365125" y="1538818"/>
            <a:ext cx="8415338" cy="1886670"/>
          </a:xfrm>
        </p:spPr>
        <p:txBody>
          <a:bodyPr/>
          <a:lstStyle/>
          <a:p>
            <a:pPr lvl="1"/>
            <a:r>
              <a:rPr lang="pt-BR" altLang="en-US" dirty="0"/>
              <a:t>Examine a C++ program</a:t>
            </a:r>
          </a:p>
          <a:p>
            <a:pPr lvl="1"/>
            <a:r>
              <a:rPr lang="en-US" altLang="en-US" dirty="0"/>
              <a:t>Explore how a C++ program is processed</a:t>
            </a:r>
          </a:p>
          <a:p>
            <a:pPr lvl="1"/>
            <a:r>
              <a:rPr lang="en-US" altLang="en-US" dirty="0"/>
              <a:t>Learn what an algorithm is and explore problem-solving techniques</a:t>
            </a:r>
          </a:p>
          <a:p>
            <a:pPr lvl="1"/>
            <a:r>
              <a:rPr lang="en-US" altLang="en-US" dirty="0"/>
              <a:t>Become aware of structured design and object-oriented design programming methodologies</a:t>
            </a:r>
          </a:p>
          <a:p>
            <a:pPr lvl="1"/>
            <a:r>
              <a:rPr lang="en-US" altLang="en-US" dirty="0"/>
              <a:t>Become aware of Standard C++, ANSI/ISO Standard C++, C++11, and C++14</a:t>
            </a:r>
          </a:p>
        </p:txBody>
      </p:sp>
    </p:spTree>
    <p:extLst>
      <p:ext uri="{BB962C8B-B14F-4D97-AF65-F5344CB8AC3E}">
        <p14:creationId xmlns:p14="http://schemas.microsoft.com/office/powerpoint/2010/main" val="177254374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66605"/>
            <a:ext cx="8026400" cy="575542"/>
          </a:xfrm>
        </p:spPr>
        <p:txBody>
          <a:bodyPr/>
          <a:lstStyle/>
          <a:p>
            <a:r>
              <a:rPr lang="en-US" altLang="en-US" dirty="0">
                <a:latin typeface="Calibri (Body)"/>
              </a:rPr>
              <a:t>Programming with the Problem Analysis–Coding–Execution Cycle</a:t>
            </a:r>
            <a:endParaRPr lang="en-IN" dirty="0"/>
          </a:p>
        </p:txBody>
      </p:sp>
      <p:sp>
        <p:nvSpPr>
          <p:cNvPr id="2" name="Content Placeholder 1"/>
          <p:cNvSpPr>
            <a:spLocks noGrp="1"/>
          </p:cNvSpPr>
          <p:nvPr>
            <p:ph idx="1"/>
          </p:nvPr>
        </p:nvSpPr>
        <p:spPr>
          <a:xfrm>
            <a:off x="365125" y="1538819"/>
            <a:ext cx="3292475" cy="2880781"/>
          </a:xfrm>
        </p:spPr>
        <p:txBody>
          <a:bodyPr/>
          <a:lstStyle/>
          <a:p>
            <a:r>
              <a:rPr lang="en-US" altLang="en-US" dirty="0"/>
              <a:t>Programming is a process of problem solving</a:t>
            </a:r>
          </a:p>
          <a:p>
            <a:r>
              <a:rPr lang="en-US" altLang="en-US" dirty="0"/>
              <a:t>An </a:t>
            </a:r>
            <a:r>
              <a:rPr lang="en-US" altLang="en-US" u="sng" dirty="0"/>
              <a:t>algorithm</a:t>
            </a:r>
            <a:r>
              <a:rPr lang="en-US" altLang="en-US" dirty="0"/>
              <a:t> is a step-by-step problem-solving process</a:t>
            </a:r>
          </a:p>
          <a:p>
            <a:pPr lvl="1"/>
            <a:r>
              <a:rPr lang="en-US" altLang="en-US" dirty="0"/>
              <a:t>A solution is achieved in a finite amount of time</a:t>
            </a:r>
          </a:p>
        </p:txBody>
      </p:sp>
      <p:sp>
        <p:nvSpPr>
          <p:cNvPr id="5" name="Content Placeholder 4"/>
          <p:cNvSpPr>
            <a:spLocks noGrp="1"/>
          </p:cNvSpPr>
          <p:nvPr>
            <p:ph idx="11"/>
          </p:nvPr>
        </p:nvSpPr>
        <p:spPr>
          <a:xfrm>
            <a:off x="3886200" y="1371601"/>
            <a:ext cx="4894263" cy="204671"/>
          </a:xfrm>
        </p:spPr>
        <p:txBody>
          <a:bodyPr/>
          <a:lstStyle/>
          <a:p>
            <a:pPr marL="0" indent="0">
              <a:buNone/>
            </a:pPr>
            <a:r>
              <a:rPr lang="en-US" sz="1400" b="1" dirty="0"/>
              <a:t>FIGURE 1-3 </a:t>
            </a:r>
            <a:r>
              <a:rPr lang="en-US" sz="1400" dirty="0"/>
              <a:t>Problem analysis–coding–execution cycle</a:t>
            </a:r>
          </a:p>
        </p:txBody>
      </p:sp>
      <p:pic>
        <p:nvPicPr>
          <p:cNvPr id="10" name="Content Placeholder 5" descr="A flow chart depicts the problem analysis–coding–execution cycle. The steps in the flow chart are as follows:&#10;Step 1: Problem&#10;Step 2: Analysis&#10;Step 3: Algorithm design&#10;Step 4: Coding&#10;Step 5: Preprocessor&#10;Step 6: Compiler&#10;Step 7: Linker&#10;Step 8: Loader&#10;Step 9: Execution&#10;Step 10: Results.&#10;An arrow from step 6 leads to step 4 if an error occurs. An arrow from step 9 leads to steps 4, 3, and 2 if an error occurs. An arrow leads from 6 to 7 and 9 to 10 if an error occurs. The leftmost box consists of an external source library connected to Linker."/>
          <p:cNvPicPr>
            <a:picLocks noGrp="1" noChangeAspect="1" noChangeArrowheads="1"/>
          </p:cNvPicPr>
          <p:nvPr>
            <p:ph idx="12"/>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3891841" y="1694690"/>
            <a:ext cx="4490159" cy="46299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733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dirty="0">
                <a:latin typeface="Calibri (Body)"/>
              </a:rPr>
              <a:t>The Problem Analysis–Coding–Execution Cycle (1 of 5)</a:t>
            </a:r>
          </a:p>
        </p:txBody>
      </p:sp>
      <p:sp>
        <p:nvSpPr>
          <p:cNvPr id="31747" name="Rectangle 3"/>
          <p:cNvSpPr>
            <a:spLocks noGrp="1" noChangeArrowheads="1"/>
          </p:cNvSpPr>
          <p:nvPr>
            <p:ph idx="1"/>
          </p:nvPr>
        </p:nvSpPr>
        <p:spPr>
          <a:xfrm>
            <a:off x="365125" y="1538818"/>
            <a:ext cx="8415338" cy="2885405"/>
          </a:xfrm>
        </p:spPr>
        <p:txBody>
          <a:bodyPr/>
          <a:lstStyle/>
          <a:p>
            <a:r>
              <a:rPr lang="en-US" altLang="en-US" dirty="0"/>
              <a:t>Step 1: Analyze the problem</a:t>
            </a:r>
          </a:p>
          <a:p>
            <a:pPr lvl="1"/>
            <a:r>
              <a:rPr lang="en-US" altLang="en-US" dirty="0"/>
              <a:t>Outline the problem and its requirements</a:t>
            </a:r>
          </a:p>
          <a:p>
            <a:pPr lvl="1"/>
            <a:r>
              <a:rPr lang="en-US" altLang="en-US" dirty="0"/>
              <a:t>Design steps (algorithm) to solve the problem</a:t>
            </a:r>
          </a:p>
          <a:p>
            <a:r>
              <a:rPr lang="en-US" altLang="en-US" dirty="0"/>
              <a:t>Step 2: Implement the algorithm</a:t>
            </a:r>
          </a:p>
          <a:p>
            <a:pPr lvl="1"/>
            <a:r>
              <a:rPr lang="en-US" altLang="en-US" dirty="0"/>
              <a:t>Implement the algorithm in code</a:t>
            </a:r>
          </a:p>
          <a:p>
            <a:pPr lvl="1"/>
            <a:r>
              <a:rPr lang="en-US" altLang="en-US" dirty="0"/>
              <a:t>Verify that the algorithm works</a:t>
            </a:r>
          </a:p>
          <a:p>
            <a:r>
              <a:rPr lang="en-US" altLang="en-US" dirty="0"/>
              <a:t>Step 3: Maintain the program</a:t>
            </a:r>
          </a:p>
          <a:p>
            <a:pPr lvl="1"/>
            <a:r>
              <a:rPr lang="en-US" altLang="en-US" dirty="0"/>
              <a:t>Use and modify the program if the problem domain changes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latin typeface="Calibri (Body)"/>
              </a:rPr>
              <a:t>The Problem Analysis–Coding–Execution Cycle (2 of 5)</a:t>
            </a:r>
          </a:p>
        </p:txBody>
      </p:sp>
      <p:sp>
        <p:nvSpPr>
          <p:cNvPr id="32771" name="Rectangle 3"/>
          <p:cNvSpPr>
            <a:spLocks noGrp="1" noChangeArrowheads="1"/>
          </p:cNvSpPr>
          <p:nvPr>
            <p:ph idx="1"/>
          </p:nvPr>
        </p:nvSpPr>
        <p:spPr>
          <a:xfrm>
            <a:off x="365125" y="1538818"/>
            <a:ext cx="8415338" cy="3430170"/>
          </a:xfrm>
        </p:spPr>
        <p:txBody>
          <a:bodyPr/>
          <a:lstStyle/>
          <a:p>
            <a:r>
              <a:rPr lang="en-US" altLang="en-US" dirty="0"/>
              <a:t>Analyze the problem using these steps:</a:t>
            </a:r>
          </a:p>
          <a:p>
            <a:pPr lvl="1"/>
            <a:r>
              <a:rPr lang="en-US" altLang="en-US" dirty="0"/>
              <a:t>Step 1: Thoroughly understand the problem and all requirements</a:t>
            </a:r>
          </a:p>
          <a:p>
            <a:pPr lvl="1"/>
            <a:r>
              <a:rPr lang="en-US" altLang="en-US" dirty="0"/>
              <a:t>Step 2: Understand the problem requirements</a:t>
            </a:r>
          </a:p>
          <a:p>
            <a:pPr lvl="3"/>
            <a:r>
              <a:rPr lang="en-US" altLang="en-US" dirty="0"/>
              <a:t>Does program require user interaction?</a:t>
            </a:r>
          </a:p>
          <a:p>
            <a:pPr lvl="3"/>
            <a:r>
              <a:rPr lang="en-US" altLang="en-US" dirty="0"/>
              <a:t>Does program manipulate data? </a:t>
            </a:r>
          </a:p>
          <a:p>
            <a:pPr lvl="3"/>
            <a:r>
              <a:rPr lang="en-US" altLang="en-US" dirty="0"/>
              <a:t>What is the output?</a:t>
            </a:r>
          </a:p>
          <a:p>
            <a:pPr lvl="1"/>
            <a:r>
              <a:rPr lang="en-US" altLang="en-US" dirty="0"/>
              <a:t>Step 3: If complex, divide the problem into subproblems</a:t>
            </a:r>
          </a:p>
          <a:p>
            <a:pPr lvl="3"/>
            <a:r>
              <a:rPr lang="en-US" altLang="en-US" dirty="0"/>
              <a:t>Analyze and design algorithms for each subproblem</a:t>
            </a:r>
          </a:p>
          <a:p>
            <a:r>
              <a:rPr lang="en-US" altLang="en-US" dirty="0"/>
              <a:t>Check the correctness of algorithm</a:t>
            </a:r>
          </a:p>
          <a:p>
            <a:pPr lvl="1"/>
            <a:r>
              <a:rPr lang="en-US" altLang="en-US" dirty="0"/>
              <a:t>Test the algorithm using sample data</a:t>
            </a:r>
          </a:p>
          <a:p>
            <a:pPr lvl="1"/>
            <a:r>
              <a:rPr lang="en-US" altLang="en-US" dirty="0"/>
              <a:t>Some mathematical analysis might be required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dirty="0">
                <a:latin typeface="Calibri (Body)"/>
              </a:rPr>
              <a:t>The Problem Analysis–Coding–Execution Cycle (3 of 5)</a:t>
            </a:r>
          </a:p>
        </p:txBody>
      </p:sp>
      <p:sp>
        <p:nvSpPr>
          <p:cNvPr id="33795" name="Rectangle 3"/>
          <p:cNvSpPr>
            <a:spLocks noGrp="1" noChangeArrowheads="1"/>
          </p:cNvSpPr>
          <p:nvPr>
            <p:ph idx="1"/>
          </p:nvPr>
        </p:nvSpPr>
        <p:spPr>
          <a:xfrm>
            <a:off x="365125" y="1538818"/>
            <a:ext cx="8415338" cy="1078757"/>
          </a:xfrm>
        </p:spPr>
        <p:txBody>
          <a:bodyPr/>
          <a:lstStyle/>
          <a:p>
            <a:r>
              <a:rPr lang="en-US" altLang="en-US" dirty="0"/>
              <a:t>Once the algorithm is designed and correctness is verified</a:t>
            </a:r>
          </a:p>
          <a:p>
            <a:pPr lvl="1"/>
            <a:r>
              <a:rPr lang="en-US" altLang="en-US" dirty="0"/>
              <a:t>Write the equivalent code in high-level language</a:t>
            </a:r>
          </a:p>
          <a:p>
            <a:r>
              <a:rPr lang="en-US" altLang="en-US" dirty="0"/>
              <a:t>Enter the program using a text editor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latin typeface="Calibri (Body)"/>
              </a:rPr>
              <a:t>The Problem Analysis–Coding–Execution Cycle (4 of 5)</a:t>
            </a:r>
          </a:p>
        </p:txBody>
      </p:sp>
      <p:sp>
        <p:nvSpPr>
          <p:cNvPr id="34819" name="Rectangle 3"/>
          <p:cNvSpPr>
            <a:spLocks noGrp="1" noChangeArrowheads="1"/>
          </p:cNvSpPr>
          <p:nvPr>
            <p:ph idx="1"/>
          </p:nvPr>
        </p:nvSpPr>
        <p:spPr>
          <a:xfrm>
            <a:off x="365125" y="1538818"/>
            <a:ext cx="8415338" cy="3097771"/>
          </a:xfrm>
        </p:spPr>
        <p:txBody>
          <a:bodyPr/>
          <a:lstStyle/>
          <a:p>
            <a:r>
              <a:rPr lang="en-US" altLang="en-US" dirty="0"/>
              <a:t>Run code through the compiler</a:t>
            </a:r>
          </a:p>
          <a:p>
            <a:r>
              <a:rPr lang="en-US" altLang="en-US" dirty="0"/>
              <a:t>If compiler generates errors</a:t>
            </a:r>
          </a:p>
          <a:p>
            <a:pPr lvl="1"/>
            <a:r>
              <a:rPr lang="en-US" altLang="en-US" dirty="0"/>
              <a:t>Look at code and remove errors</a:t>
            </a:r>
          </a:p>
          <a:p>
            <a:pPr lvl="1"/>
            <a:r>
              <a:rPr lang="en-US" altLang="en-US" dirty="0"/>
              <a:t>Run code again through compiler</a:t>
            </a:r>
          </a:p>
          <a:p>
            <a:r>
              <a:rPr lang="en-US" altLang="en-US" dirty="0"/>
              <a:t>If there are no syntax errors</a:t>
            </a:r>
          </a:p>
          <a:p>
            <a:pPr lvl="1"/>
            <a:r>
              <a:rPr lang="en-US" altLang="en-US" dirty="0"/>
              <a:t>Compiler generates equivalent machine code</a:t>
            </a:r>
          </a:p>
          <a:p>
            <a:r>
              <a:rPr lang="en-US" altLang="en-US" dirty="0"/>
              <a:t>Link machine code with the system’s resources</a:t>
            </a:r>
          </a:p>
          <a:p>
            <a:pPr lvl="1"/>
            <a:r>
              <a:rPr lang="en-US" altLang="en-US" dirty="0"/>
              <a:t>Performed by the linker</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Calibri (Body)"/>
              </a:rPr>
              <a:t>The Problem Analysis–Coding–Execution Cycle (5 of 5)</a:t>
            </a:r>
          </a:p>
        </p:txBody>
      </p:sp>
      <p:sp>
        <p:nvSpPr>
          <p:cNvPr id="35843" name="Rectangle 3"/>
          <p:cNvSpPr>
            <a:spLocks noGrp="1" noChangeArrowheads="1"/>
          </p:cNvSpPr>
          <p:nvPr>
            <p:ph idx="1"/>
          </p:nvPr>
        </p:nvSpPr>
        <p:spPr>
          <a:xfrm>
            <a:off x="365125" y="1538818"/>
            <a:ext cx="8415338" cy="1817421"/>
          </a:xfrm>
        </p:spPr>
        <p:txBody>
          <a:bodyPr/>
          <a:lstStyle/>
          <a:p>
            <a:r>
              <a:rPr lang="en-US" altLang="en-US" dirty="0"/>
              <a:t>Once compiled and linked, the loader can place program into main memory for execution</a:t>
            </a:r>
          </a:p>
          <a:p>
            <a:r>
              <a:rPr lang="en-US" altLang="en-US" dirty="0"/>
              <a:t>The final step is to execute the program</a:t>
            </a:r>
          </a:p>
          <a:p>
            <a:r>
              <a:rPr lang="en-US" altLang="en-US" dirty="0"/>
              <a:t>Compiler guarantees that the program follows the rules of the language</a:t>
            </a:r>
          </a:p>
          <a:p>
            <a:pPr lvl="1"/>
            <a:r>
              <a:rPr lang="en-US" altLang="en-US" dirty="0"/>
              <a:t>Does not guarantee that the program will run correctly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latin typeface="Calibri (Body)"/>
              </a:rPr>
              <a:t>Example 1-1 (1 of 2)</a:t>
            </a:r>
          </a:p>
        </p:txBody>
      </p:sp>
      <p:sp>
        <p:nvSpPr>
          <p:cNvPr id="36867" name="Rectangle 3"/>
          <p:cNvSpPr>
            <a:spLocks noGrp="1" noChangeArrowheads="1"/>
          </p:cNvSpPr>
          <p:nvPr>
            <p:ph idx="1"/>
          </p:nvPr>
        </p:nvSpPr>
        <p:spPr>
          <a:xfrm>
            <a:off x="365125" y="1538819"/>
            <a:ext cx="8415338" cy="738664"/>
          </a:xfrm>
        </p:spPr>
        <p:txBody>
          <a:bodyPr/>
          <a:lstStyle/>
          <a:p>
            <a:r>
              <a:rPr lang="en-US" altLang="en-US" dirty="0"/>
              <a:t>Design an algorithm to find the perimeter and area of a rectangle</a:t>
            </a:r>
          </a:p>
          <a:p>
            <a:r>
              <a:rPr lang="en-US" altLang="en-US" dirty="0"/>
              <a:t>The perimeter and area of the rectangle are given by the following formulas:</a:t>
            </a:r>
          </a:p>
        </p:txBody>
      </p:sp>
      <p:sp>
        <p:nvSpPr>
          <p:cNvPr id="2" name="Content Placeholder 1"/>
          <p:cNvSpPr>
            <a:spLocks noGrp="1"/>
          </p:cNvSpPr>
          <p:nvPr>
            <p:ph idx="11"/>
          </p:nvPr>
        </p:nvSpPr>
        <p:spPr>
          <a:xfrm>
            <a:off x="365125" y="2381689"/>
            <a:ext cx="8415338" cy="742511"/>
          </a:xfrm>
        </p:spPr>
        <p:txBody>
          <a:bodyPr/>
          <a:lstStyle/>
          <a:p>
            <a:pPr marL="457200" indent="0">
              <a:buNone/>
            </a:pPr>
            <a:r>
              <a:rPr lang="en-US" altLang="en-US" b="1" dirty="0">
                <a:latin typeface="Courier New" panose="02070309020205020404" pitchFamily="49" charset="0"/>
                <a:cs typeface="Courier New" panose="02070309020205020404" pitchFamily="49" charset="0"/>
              </a:rPr>
              <a:t>perimeter = 2 * (length + width)</a:t>
            </a:r>
          </a:p>
          <a:p>
            <a:pPr marL="457200" indent="0">
              <a:buNone/>
            </a:pPr>
            <a:r>
              <a:rPr lang="en-US" altLang="en-US" b="1" dirty="0">
                <a:latin typeface="Courier New" panose="02070309020205020404" pitchFamily="49" charset="0"/>
                <a:cs typeface="Courier New" panose="02070309020205020404" pitchFamily="49" charset="0"/>
              </a:rPr>
              <a:t>area = length * width</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Example 1-1 (2 of 2)</a:t>
            </a:r>
            <a:endParaRPr lang="en-IN" dirty="0">
              <a:latin typeface="Calibri (Body)"/>
            </a:endParaRPr>
          </a:p>
        </p:txBody>
      </p:sp>
      <p:sp>
        <p:nvSpPr>
          <p:cNvPr id="2" name="Content Placeholder 1"/>
          <p:cNvSpPr>
            <a:spLocks noGrp="1"/>
          </p:cNvSpPr>
          <p:nvPr>
            <p:ph idx="1"/>
          </p:nvPr>
        </p:nvSpPr>
        <p:spPr>
          <a:xfrm>
            <a:off x="365125" y="1538819"/>
            <a:ext cx="8415338" cy="1312667"/>
          </a:xfrm>
        </p:spPr>
        <p:txBody>
          <a:bodyPr/>
          <a:lstStyle/>
          <a:p>
            <a:r>
              <a:rPr lang="en-US" altLang="en-US" dirty="0"/>
              <a:t>Algorithm</a:t>
            </a:r>
          </a:p>
          <a:p>
            <a:pPr lvl="1"/>
            <a:r>
              <a:rPr lang="en-US" altLang="en-US" dirty="0"/>
              <a:t>Get the length of the rectangle</a:t>
            </a:r>
          </a:p>
          <a:p>
            <a:pPr lvl="1"/>
            <a:r>
              <a:rPr lang="en-US" altLang="en-US" dirty="0"/>
              <a:t>Get the width of the rectangle</a:t>
            </a:r>
          </a:p>
          <a:p>
            <a:pPr lvl="1"/>
            <a:r>
              <a:rPr lang="en-US" altLang="en-US" dirty="0"/>
              <a:t>Find the perimeter with this equation:</a:t>
            </a:r>
          </a:p>
        </p:txBody>
      </p:sp>
      <p:sp>
        <p:nvSpPr>
          <p:cNvPr id="5" name="Content Placeholder 4"/>
          <p:cNvSpPr>
            <a:spLocks noGrp="1"/>
          </p:cNvSpPr>
          <p:nvPr>
            <p:ph idx="11"/>
          </p:nvPr>
        </p:nvSpPr>
        <p:spPr>
          <a:xfrm>
            <a:off x="365125" y="2895600"/>
            <a:ext cx="8415338" cy="266611"/>
          </a:xfrm>
        </p:spPr>
        <p:txBody>
          <a:bodyPr/>
          <a:lstStyle/>
          <a:p>
            <a:pPr marL="360363" lvl="1" indent="180975">
              <a:spcBef>
                <a:spcPts val="1200"/>
              </a:spcBef>
              <a:buClr>
                <a:schemeClr val="accent2"/>
              </a:buClr>
              <a:buNone/>
            </a:pPr>
            <a:r>
              <a:rPr lang="en-US" altLang="en-US" b="1" dirty="0">
                <a:latin typeface="Courier New" panose="02070309020205020404" pitchFamily="49" charset="0"/>
                <a:cs typeface="Courier New" panose="02070309020205020404" pitchFamily="49" charset="0"/>
              </a:rPr>
              <a:t>perimeter = 2 * (length + width)</a:t>
            </a:r>
          </a:p>
        </p:txBody>
      </p:sp>
      <p:sp>
        <p:nvSpPr>
          <p:cNvPr id="6" name="Content Placeholder 5"/>
          <p:cNvSpPr>
            <a:spLocks noGrp="1"/>
          </p:cNvSpPr>
          <p:nvPr>
            <p:ph idx="12"/>
          </p:nvPr>
        </p:nvSpPr>
        <p:spPr>
          <a:xfrm>
            <a:off x="347662" y="3276600"/>
            <a:ext cx="8415338" cy="263149"/>
          </a:xfrm>
        </p:spPr>
        <p:txBody>
          <a:bodyPr/>
          <a:lstStyle/>
          <a:p>
            <a:pPr marL="444500" lvl="1" indent="-179388">
              <a:spcBef>
                <a:spcPts val="1200"/>
              </a:spcBef>
              <a:buClr>
                <a:schemeClr val="accent2"/>
              </a:buClr>
            </a:pPr>
            <a:r>
              <a:rPr lang="en-US" altLang="en-US" dirty="0"/>
              <a:t>Find the area with this equation:</a:t>
            </a:r>
          </a:p>
        </p:txBody>
      </p:sp>
      <p:sp>
        <p:nvSpPr>
          <p:cNvPr id="7" name="Content Placeholder 6"/>
          <p:cNvSpPr>
            <a:spLocks noGrp="1"/>
          </p:cNvSpPr>
          <p:nvPr>
            <p:ph idx="13"/>
          </p:nvPr>
        </p:nvSpPr>
        <p:spPr>
          <a:xfrm>
            <a:off x="350005" y="3733800"/>
            <a:ext cx="8415338" cy="266611"/>
          </a:xfrm>
        </p:spPr>
        <p:txBody>
          <a:bodyPr/>
          <a:lstStyle/>
          <a:p>
            <a:pPr marL="541338" lvl="1" indent="0">
              <a:spcBef>
                <a:spcPts val="1200"/>
              </a:spcBef>
              <a:buClr>
                <a:schemeClr val="accent2"/>
              </a:buClr>
              <a:buNone/>
            </a:pPr>
            <a:r>
              <a:rPr lang="en-US" altLang="en-US" b="1" dirty="0">
                <a:latin typeface="Courier New" panose="02070309020205020404" pitchFamily="49" charset="0"/>
                <a:cs typeface="Courier New" panose="02070309020205020404" pitchFamily="49" charset="0"/>
              </a:rPr>
              <a:t>area = length * width</a:t>
            </a:r>
          </a:p>
        </p:txBody>
      </p:sp>
    </p:spTree>
    <p:extLst>
      <p:ext uri="{BB962C8B-B14F-4D97-AF65-F5344CB8AC3E}">
        <p14:creationId xmlns:p14="http://schemas.microsoft.com/office/powerpoint/2010/main" val="1655698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98E4F-72E7-4451-8923-419382FB5C6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3B566B93-CDA7-78F3-4BC1-835787BE00BF}"/>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BB207675-8DD3-46C1-F78A-E51895B7542F}"/>
              </a:ext>
            </a:extLst>
          </p:cNvPr>
          <p:cNvSpPr>
            <a:spLocks noGrp="1"/>
          </p:cNvSpPr>
          <p:nvPr>
            <p:ph idx="11"/>
          </p:nvPr>
        </p:nvSpPr>
        <p:spPr/>
        <p:txBody>
          <a:bodyPr/>
          <a:lstStyle/>
          <a:p>
            <a:endParaRPr lang="en-US"/>
          </a:p>
        </p:txBody>
      </p:sp>
      <p:sp>
        <p:nvSpPr>
          <p:cNvPr id="6" name="TextBox 5">
            <a:extLst>
              <a:ext uri="{FF2B5EF4-FFF2-40B4-BE49-F238E27FC236}">
                <a16:creationId xmlns:a16="http://schemas.microsoft.com/office/drawing/2014/main" id="{7A5586AF-2040-657B-249A-825B69BD9130}"/>
              </a:ext>
            </a:extLst>
          </p:cNvPr>
          <p:cNvSpPr txBox="1"/>
          <p:nvPr/>
        </p:nvSpPr>
        <p:spPr>
          <a:xfrm>
            <a:off x="1752600" y="973319"/>
            <a:ext cx="6508376" cy="5478423"/>
          </a:xfrm>
          <a:prstGeom prst="rect">
            <a:avLst/>
          </a:prstGeom>
          <a:noFill/>
        </p:spPr>
        <p:txBody>
          <a:bodyPr wrap="square">
            <a:spAutoFit/>
          </a:bodyPr>
          <a:lstStyle/>
          <a:p>
            <a:r>
              <a:rPr lang="en-US" sz="1400" dirty="0"/>
              <a:t>#include &lt;iostream&gt;</a:t>
            </a:r>
          </a:p>
          <a:p>
            <a:r>
              <a:rPr lang="en-US" sz="1400" dirty="0"/>
              <a:t>using namespace std;</a:t>
            </a:r>
          </a:p>
          <a:p>
            <a:endParaRPr lang="en-US" sz="1400" dirty="0"/>
          </a:p>
          <a:p>
            <a:r>
              <a:rPr lang="en-US" sz="1400" dirty="0"/>
              <a:t>int main() {</a:t>
            </a:r>
          </a:p>
          <a:p>
            <a:r>
              <a:rPr lang="en-US" sz="1400" dirty="0"/>
              <a:t>    // Declare variables to hold the length, width, perimeter, and area</a:t>
            </a:r>
          </a:p>
          <a:p>
            <a:r>
              <a:rPr lang="en-US" sz="1400" dirty="0"/>
              <a:t>    double length, width, perimeter, area;</a:t>
            </a:r>
          </a:p>
          <a:p>
            <a:endParaRPr lang="en-US" sz="1400" dirty="0"/>
          </a:p>
          <a:p>
            <a:r>
              <a:rPr lang="en-US" sz="1400" dirty="0"/>
              <a:t>    // Input the length and width from the user</a:t>
            </a:r>
          </a:p>
          <a:p>
            <a:r>
              <a:rPr lang="en-US" sz="1400" dirty="0"/>
              <a:t>    </a:t>
            </a:r>
            <a:r>
              <a:rPr lang="en-US" sz="1400" dirty="0" err="1"/>
              <a:t>cout</a:t>
            </a:r>
            <a:r>
              <a:rPr lang="en-US" sz="1400" dirty="0"/>
              <a:t> &lt;&lt; "Enter the length of the rectangle: ";</a:t>
            </a:r>
          </a:p>
          <a:p>
            <a:r>
              <a:rPr lang="en-US" sz="1400" dirty="0"/>
              <a:t>    </a:t>
            </a:r>
            <a:r>
              <a:rPr lang="en-US" sz="1400" dirty="0" err="1"/>
              <a:t>cin</a:t>
            </a:r>
            <a:r>
              <a:rPr lang="en-US" sz="1400" dirty="0"/>
              <a:t> &gt;&gt; length;</a:t>
            </a:r>
          </a:p>
          <a:p>
            <a:r>
              <a:rPr lang="en-US" sz="1400" dirty="0"/>
              <a:t>    </a:t>
            </a:r>
            <a:r>
              <a:rPr lang="en-US" sz="1400" dirty="0" err="1"/>
              <a:t>cout</a:t>
            </a:r>
            <a:r>
              <a:rPr lang="en-US" sz="1400" dirty="0"/>
              <a:t> &lt;&lt; "Enter the width of the rectangle: ";</a:t>
            </a:r>
          </a:p>
          <a:p>
            <a:r>
              <a:rPr lang="en-US" sz="1400" dirty="0"/>
              <a:t>    </a:t>
            </a:r>
            <a:r>
              <a:rPr lang="en-US" sz="1400" dirty="0" err="1"/>
              <a:t>cin</a:t>
            </a:r>
            <a:r>
              <a:rPr lang="en-US" sz="1400" dirty="0"/>
              <a:t> &gt;&gt; width;</a:t>
            </a:r>
          </a:p>
          <a:p>
            <a:endParaRPr lang="en-US" sz="1400" dirty="0"/>
          </a:p>
          <a:p>
            <a:r>
              <a:rPr lang="en-US" sz="1400" dirty="0"/>
              <a:t>    // Calculate the perimeter</a:t>
            </a:r>
          </a:p>
          <a:p>
            <a:r>
              <a:rPr lang="en-US" sz="1400" dirty="0"/>
              <a:t>    perimeter = 2 * (length + width);</a:t>
            </a:r>
          </a:p>
          <a:p>
            <a:endParaRPr lang="en-US" sz="1400" dirty="0"/>
          </a:p>
          <a:p>
            <a:r>
              <a:rPr lang="en-US" sz="1400" dirty="0"/>
              <a:t>    // Calculate the area</a:t>
            </a:r>
          </a:p>
          <a:p>
            <a:r>
              <a:rPr lang="en-US" sz="1400" dirty="0"/>
              <a:t>    area = length * width;</a:t>
            </a:r>
          </a:p>
          <a:p>
            <a:endParaRPr lang="en-US" sz="1400" dirty="0"/>
          </a:p>
          <a:p>
            <a:r>
              <a:rPr lang="en-US" sz="1400" dirty="0"/>
              <a:t>    // Output the results</a:t>
            </a:r>
          </a:p>
          <a:p>
            <a:r>
              <a:rPr lang="en-US" sz="1400" dirty="0"/>
              <a:t>    </a:t>
            </a:r>
            <a:r>
              <a:rPr lang="en-US" sz="1400" dirty="0" err="1"/>
              <a:t>cout</a:t>
            </a:r>
            <a:r>
              <a:rPr lang="en-US" sz="1400" dirty="0"/>
              <a:t> &lt;&lt; "Perimeter of the rectangle: " &lt;&lt; perimeter &lt;&lt; </a:t>
            </a:r>
            <a:r>
              <a:rPr lang="en-US" sz="1400" dirty="0" err="1"/>
              <a:t>endl</a:t>
            </a:r>
            <a:r>
              <a:rPr lang="en-US" sz="1400" dirty="0"/>
              <a:t>;</a:t>
            </a:r>
          </a:p>
          <a:p>
            <a:r>
              <a:rPr lang="en-US" sz="1400" dirty="0"/>
              <a:t>    </a:t>
            </a:r>
            <a:r>
              <a:rPr lang="en-US" sz="1400" dirty="0" err="1"/>
              <a:t>cout</a:t>
            </a:r>
            <a:r>
              <a:rPr lang="en-US" sz="1400" dirty="0"/>
              <a:t> &lt;&lt; "Area of the rectangle: " &lt;&lt; area &lt;&lt; </a:t>
            </a:r>
            <a:r>
              <a:rPr lang="en-US" sz="1400" dirty="0" err="1"/>
              <a:t>endl</a:t>
            </a:r>
            <a:r>
              <a:rPr lang="en-US" sz="1400" dirty="0"/>
              <a:t>;</a:t>
            </a:r>
          </a:p>
          <a:p>
            <a:endParaRPr lang="en-US" sz="1400" dirty="0"/>
          </a:p>
          <a:p>
            <a:r>
              <a:rPr lang="en-US" sz="1400" dirty="0"/>
              <a:t>    return 0;</a:t>
            </a:r>
          </a:p>
          <a:p>
            <a:r>
              <a:rPr lang="en-US" sz="1400" dirty="0"/>
              <a:t>}</a:t>
            </a:r>
          </a:p>
        </p:txBody>
      </p:sp>
    </p:spTree>
    <p:extLst>
      <p:ext uri="{BB962C8B-B14F-4D97-AF65-F5344CB8AC3E}">
        <p14:creationId xmlns:p14="http://schemas.microsoft.com/office/powerpoint/2010/main" val="1671252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dirty="0">
                <a:latin typeface="Calibri (Body)"/>
              </a:rPr>
              <a:t>Example 1-5 (1 of 4)</a:t>
            </a:r>
          </a:p>
        </p:txBody>
      </p:sp>
      <p:sp>
        <p:nvSpPr>
          <p:cNvPr id="38915" name="Rectangle 3"/>
          <p:cNvSpPr>
            <a:spLocks noGrp="1" noChangeArrowheads="1"/>
          </p:cNvSpPr>
          <p:nvPr>
            <p:ph idx="1"/>
          </p:nvPr>
        </p:nvSpPr>
        <p:spPr>
          <a:xfrm>
            <a:off x="365125" y="1538818"/>
            <a:ext cx="8415338" cy="3225498"/>
          </a:xfrm>
        </p:spPr>
        <p:txBody>
          <a:bodyPr/>
          <a:lstStyle/>
          <a:p>
            <a:r>
              <a:rPr lang="en-US" altLang="en-US" dirty="0"/>
              <a:t>Calculate each student’s grade</a:t>
            </a:r>
          </a:p>
          <a:p>
            <a:pPr lvl="1"/>
            <a:r>
              <a:rPr lang="en-US" altLang="en-US" dirty="0"/>
              <a:t>There are 10 students in a class</a:t>
            </a:r>
          </a:p>
          <a:p>
            <a:pPr lvl="1"/>
            <a:r>
              <a:rPr lang="en-US" altLang="en-US" dirty="0"/>
              <a:t>Each student has taken five tests</a:t>
            </a:r>
          </a:p>
          <a:p>
            <a:pPr lvl="1"/>
            <a:r>
              <a:rPr lang="en-US" altLang="en-US" dirty="0"/>
              <a:t>Each test is worth 100 points</a:t>
            </a:r>
          </a:p>
          <a:p>
            <a:r>
              <a:rPr lang="en-US" altLang="en-US" dirty="0"/>
              <a:t>Design algorithms to: </a:t>
            </a:r>
          </a:p>
          <a:p>
            <a:pPr lvl="1"/>
            <a:r>
              <a:rPr lang="en-US" altLang="en-US" dirty="0"/>
              <a:t>Calculate the grade for each student and class average</a:t>
            </a:r>
          </a:p>
          <a:p>
            <a:pPr lvl="1"/>
            <a:r>
              <a:rPr lang="en-US" altLang="en-US" dirty="0"/>
              <a:t>Find the average test score</a:t>
            </a:r>
          </a:p>
          <a:p>
            <a:pPr lvl="1"/>
            <a:r>
              <a:rPr lang="en-US" altLang="en-US" dirty="0"/>
              <a:t>Determine the grade</a:t>
            </a:r>
          </a:p>
          <a:p>
            <a:r>
              <a:rPr lang="en-US" altLang="en-US" dirty="0"/>
              <a:t>Use the provided data: students’ names and test scores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Calibri (Body)"/>
              </a:rPr>
              <a:t>Introduction</a:t>
            </a:r>
          </a:p>
        </p:txBody>
      </p:sp>
      <p:sp>
        <p:nvSpPr>
          <p:cNvPr id="6147" name="Rectangle 3"/>
          <p:cNvSpPr>
            <a:spLocks noGrp="1" noChangeArrowheads="1"/>
          </p:cNvSpPr>
          <p:nvPr>
            <p:ph idx="1"/>
          </p:nvPr>
        </p:nvSpPr>
        <p:spPr>
          <a:xfrm>
            <a:off x="365125" y="1538818"/>
            <a:ext cx="8415338" cy="1525033"/>
          </a:xfrm>
        </p:spPr>
        <p:txBody>
          <a:bodyPr/>
          <a:lstStyle/>
          <a:p>
            <a:r>
              <a:rPr lang="en-US" altLang="en-US" dirty="0"/>
              <a:t>Without software, a computer is useless</a:t>
            </a:r>
          </a:p>
          <a:p>
            <a:r>
              <a:rPr lang="en-US" altLang="en-US" dirty="0"/>
              <a:t>Software is developed with programming languages</a:t>
            </a:r>
          </a:p>
          <a:p>
            <a:pPr lvl="1"/>
            <a:r>
              <a:rPr lang="en-US" altLang="en-US" dirty="0"/>
              <a:t>C++ is a programming language</a:t>
            </a:r>
          </a:p>
          <a:p>
            <a:r>
              <a:rPr lang="en-US" altLang="en-US" dirty="0"/>
              <a:t>C++ is suited for a wide variety of programming tasks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Calibri (Body)"/>
              </a:rPr>
              <a:t>Example 1-5 (2 of 4)</a:t>
            </a:r>
          </a:p>
        </p:txBody>
      </p:sp>
      <p:sp>
        <p:nvSpPr>
          <p:cNvPr id="39939" name="Rectangle 3"/>
          <p:cNvSpPr>
            <a:spLocks noGrp="1" noChangeArrowheads="1"/>
          </p:cNvSpPr>
          <p:nvPr>
            <p:ph idx="1"/>
          </p:nvPr>
        </p:nvSpPr>
        <p:spPr>
          <a:xfrm>
            <a:off x="365125" y="1538819"/>
            <a:ext cx="8415338" cy="1538883"/>
          </a:xfrm>
        </p:spPr>
        <p:txBody>
          <a:bodyPr/>
          <a:lstStyle/>
          <a:p>
            <a:r>
              <a:rPr lang="en-US" altLang="en-US" dirty="0"/>
              <a:t>Algorithm to determine the average test score</a:t>
            </a:r>
          </a:p>
          <a:p>
            <a:pPr lvl="1"/>
            <a:r>
              <a:rPr lang="en-US" altLang="en-US" dirty="0"/>
              <a:t>Get the five test scores</a:t>
            </a:r>
          </a:p>
          <a:p>
            <a:pPr lvl="1"/>
            <a:r>
              <a:rPr lang="en-US" altLang="en-US" dirty="0"/>
              <a:t>Add the five test scores</a:t>
            </a:r>
          </a:p>
          <a:p>
            <a:pPr lvl="2"/>
            <a:r>
              <a:rPr lang="en-US" altLang="en-US" dirty="0"/>
              <a:t>The sum of the test scores is represented by </a:t>
            </a:r>
            <a:r>
              <a:rPr lang="en-US" altLang="en-US" b="1" dirty="0">
                <a:latin typeface="Courier New" panose="02070309020205020404" pitchFamily="49" charset="0"/>
                <a:cs typeface="Courier New" panose="02070309020205020404" pitchFamily="49" charset="0"/>
              </a:rPr>
              <a:t>sum</a:t>
            </a:r>
          </a:p>
          <a:p>
            <a:pPr lvl="2"/>
            <a:r>
              <a:rPr lang="en-US" altLang="en-US" dirty="0"/>
              <a:t>Suppose </a:t>
            </a:r>
            <a:r>
              <a:rPr lang="en-US" altLang="en-US" b="1" dirty="0">
                <a:latin typeface="Courier New" panose="02070309020205020404" pitchFamily="49" charset="0"/>
                <a:cs typeface="Courier New" panose="02070309020205020404" pitchFamily="49" charset="0"/>
              </a:rPr>
              <a:t>average</a:t>
            </a:r>
            <a:r>
              <a:rPr lang="en-US" altLang="en-US" b="1" dirty="0">
                <a:latin typeface="Times New Roman" panose="02020603050405020304" pitchFamily="18" charset="0"/>
                <a:cs typeface="Times New Roman" panose="02020603050405020304" pitchFamily="18" charset="0"/>
              </a:rPr>
              <a:t> </a:t>
            </a:r>
            <a:r>
              <a:rPr lang="en-US" altLang="en-US" dirty="0"/>
              <a:t>stands for the average test score:</a:t>
            </a:r>
          </a:p>
        </p:txBody>
      </p:sp>
      <p:sp>
        <p:nvSpPr>
          <p:cNvPr id="2" name="Content Placeholder 1"/>
          <p:cNvSpPr>
            <a:spLocks noGrp="1"/>
          </p:cNvSpPr>
          <p:nvPr>
            <p:ph idx="11"/>
          </p:nvPr>
        </p:nvSpPr>
        <p:spPr>
          <a:xfrm>
            <a:off x="365125" y="3124200"/>
            <a:ext cx="8415338" cy="236988"/>
          </a:xfrm>
        </p:spPr>
        <p:txBody>
          <a:bodyPr/>
          <a:lstStyle/>
          <a:p>
            <a:pPr marL="722313" lvl="2" indent="0">
              <a:spcBef>
                <a:spcPts val="1200"/>
              </a:spcBef>
              <a:buClr>
                <a:schemeClr val="accent2"/>
              </a:buClr>
              <a:buNone/>
            </a:pPr>
            <a:r>
              <a:rPr lang="en-US" altLang="en-US" b="1" dirty="0">
                <a:latin typeface="Courier New" panose="02070309020205020404" pitchFamily="49" charset="0"/>
                <a:cs typeface="Courier New" panose="02070309020205020404" pitchFamily="49" charset="0"/>
              </a:rPr>
              <a:t>average = sum / 5;</a:t>
            </a:r>
            <a:endParaRPr lang="en-US" altLang="en-US" dirty="0">
              <a:latin typeface="Courier New" panose="02070309020205020404" pitchFamily="49" charset="0"/>
              <a:cs typeface="Courier New" panose="02070309020205020404" pitchFamily="49" charset="0"/>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6"/>
          <p:cNvSpPr>
            <a:spLocks noGrp="1" noChangeArrowheads="1"/>
          </p:cNvSpPr>
          <p:nvPr>
            <p:ph type="title"/>
          </p:nvPr>
        </p:nvSpPr>
        <p:spPr/>
        <p:txBody>
          <a:bodyPr/>
          <a:lstStyle/>
          <a:p>
            <a:r>
              <a:rPr lang="en-US" altLang="en-US" dirty="0">
                <a:latin typeface="Calibri (Body)"/>
              </a:rPr>
              <a:t>Example</a:t>
            </a:r>
            <a:r>
              <a:rPr lang="en-US" altLang="en-US" dirty="0"/>
              <a:t> 1-5 (3 of 4)</a:t>
            </a:r>
          </a:p>
        </p:txBody>
      </p:sp>
      <p:sp>
        <p:nvSpPr>
          <p:cNvPr id="49157" name="Rectangle 1027"/>
          <p:cNvSpPr>
            <a:spLocks noGrp="1" noChangeArrowheads="1"/>
          </p:cNvSpPr>
          <p:nvPr>
            <p:ph idx="1"/>
          </p:nvPr>
        </p:nvSpPr>
        <p:spPr>
          <a:xfrm>
            <a:off x="365125" y="1538819"/>
            <a:ext cx="8415338" cy="292388"/>
          </a:xfrm>
        </p:spPr>
        <p:txBody>
          <a:bodyPr/>
          <a:lstStyle/>
          <a:p>
            <a:r>
              <a:rPr lang="en-US" dirty="0"/>
              <a:t>Algorithm to determine the grade:</a:t>
            </a:r>
          </a:p>
        </p:txBody>
      </p:sp>
      <p:sp>
        <p:nvSpPr>
          <p:cNvPr id="3" name="Content Placeholder 2">
            <a:extLst>
              <a:ext uri="{FF2B5EF4-FFF2-40B4-BE49-F238E27FC236}">
                <a16:creationId xmlns:a16="http://schemas.microsoft.com/office/drawing/2014/main" id="{A811004C-68D6-4D12-A9B7-80320C0F8E14}"/>
              </a:ext>
            </a:extLst>
          </p:cNvPr>
          <p:cNvSpPr>
            <a:spLocks noGrp="1"/>
          </p:cNvSpPr>
          <p:nvPr>
            <p:ph idx="11"/>
          </p:nvPr>
        </p:nvSpPr>
        <p:spPr>
          <a:xfrm>
            <a:off x="365125" y="2049780"/>
            <a:ext cx="8415338" cy="3724096"/>
          </a:xfrm>
        </p:spPr>
        <p:txBody>
          <a:bodyPr/>
          <a:lstStyle/>
          <a:p>
            <a:pPr marL="457200" indent="0">
              <a:lnSpc>
                <a:spcPct val="100000"/>
              </a:lnSpc>
              <a:buNone/>
            </a:pPr>
            <a:r>
              <a:rPr lang="en-US" sz="1400" b="1" dirty="0">
                <a:latin typeface="Courier New" panose="02070309020205020404" pitchFamily="49" charset="0"/>
                <a:cs typeface="Courier New" panose="02070309020205020404" pitchFamily="49" charset="0"/>
              </a:rPr>
              <a:t>if average is greater than or equal to 90</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grade = A</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otherwise </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if average is greater than or equal to 80 and less than 90</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grade = B</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otherwise </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if average is greater than or equal to 70 and less than 80</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grade = C</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otherwise </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if average is greater than or equal to 60 and less than 70</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grade = D</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otherwise </a:t>
            </a:r>
          </a:p>
          <a:p>
            <a:pPr marL="457200" indent="0">
              <a:lnSpc>
                <a:spcPct val="100000"/>
              </a:lnSpc>
              <a:spcBef>
                <a:spcPts val="600"/>
              </a:spcBef>
              <a:buNone/>
            </a:pPr>
            <a:r>
              <a:rPr lang="en-US" sz="1400" b="1" dirty="0">
                <a:latin typeface="Courier New" panose="02070309020205020404" pitchFamily="49" charset="0"/>
                <a:cs typeface="Courier New" panose="02070309020205020404" pitchFamily="49" charset="0"/>
              </a:rPr>
              <a:t>    grade = F</a:t>
            </a:r>
            <a:endParaRPr lang="en-IN" sz="1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title"/>
          </p:nvPr>
        </p:nvSpPr>
        <p:spPr/>
        <p:txBody>
          <a:bodyPr/>
          <a:lstStyle/>
          <a:p>
            <a:r>
              <a:rPr lang="en-US" altLang="en-US" dirty="0">
                <a:latin typeface="Calibri (Body)"/>
              </a:rPr>
              <a:t>Example 1-5 (4 of 4)</a:t>
            </a:r>
          </a:p>
        </p:txBody>
      </p:sp>
      <p:sp>
        <p:nvSpPr>
          <p:cNvPr id="41987" name="Rectangle 1027"/>
          <p:cNvSpPr>
            <a:spLocks noGrp="1" noChangeArrowheads="1"/>
          </p:cNvSpPr>
          <p:nvPr>
            <p:ph idx="1"/>
          </p:nvPr>
        </p:nvSpPr>
        <p:spPr>
          <a:xfrm>
            <a:off x="365125" y="1538819"/>
            <a:ext cx="8415338" cy="972574"/>
          </a:xfrm>
        </p:spPr>
        <p:txBody>
          <a:bodyPr/>
          <a:lstStyle/>
          <a:p>
            <a:r>
              <a:rPr lang="en-US" altLang="en-US" dirty="0"/>
              <a:t>Main algorithm is presented below: </a:t>
            </a:r>
          </a:p>
          <a:p>
            <a:pPr marL="571500" lvl="1" indent="-342900">
              <a:buFont typeface="+mj-lt"/>
              <a:buAutoNum type="arabicPeriod"/>
            </a:pPr>
            <a:r>
              <a:rPr lang="en-US" altLang="en-US" b="1" dirty="0">
                <a:latin typeface="Courier New" panose="02070309020205020404" pitchFamily="49" charset="0"/>
                <a:cs typeface="Courier New" panose="02070309020205020404" pitchFamily="49" charset="0"/>
              </a:rPr>
              <a:t>totalAverage = 0;</a:t>
            </a:r>
            <a:endParaRPr lang="en-US" altLang="en-US" dirty="0">
              <a:latin typeface="Courier New" panose="02070309020205020404" pitchFamily="49" charset="0"/>
              <a:cs typeface="Courier New" panose="02070309020205020404" pitchFamily="49" charset="0"/>
            </a:endParaRPr>
          </a:p>
          <a:p>
            <a:pPr marL="571500" lvl="1" indent="-342900">
              <a:buFont typeface="+mj-lt"/>
              <a:buAutoNum type="arabicPeriod"/>
            </a:pPr>
            <a:r>
              <a:rPr lang="en-US" altLang="en-US" dirty="0"/>
              <a:t>Repeat the following for each student:</a:t>
            </a:r>
          </a:p>
        </p:txBody>
      </p:sp>
      <p:sp>
        <p:nvSpPr>
          <p:cNvPr id="3" name="Content Placeholder 2">
            <a:extLst>
              <a:ext uri="{FF2B5EF4-FFF2-40B4-BE49-F238E27FC236}">
                <a16:creationId xmlns:a16="http://schemas.microsoft.com/office/drawing/2014/main" id="{AAF9FEB0-9CB5-49BE-80D9-08A2EC404FAD}"/>
              </a:ext>
            </a:extLst>
          </p:cNvPr>
          <p:cNvSpPr>
            <a:spLocks noGrp="1"/>
          </p:cNvSpPr>
          <p:nvPr>
            <p:ph idx="12"/>
          </p:nvPr>
        </p:nvSpPr>
        <p:spPr>
          <a:xfrm>
            <a:off x="364331" y="2595626"/>
            <a:ext cx="8415338" cy="1483868"/>
          </a:xfrm>
        </p:spPr>
        <p:txBody>
          <a:bodyPr/>
          <a:lstStyle/>
          <a:p>
            <a:pPr lvl="2"/>
            <a:r>
              <a:rPr lang="en-US" altLang="en-US" dirty="0"/>
              <a:t>Get student’s name</a:t>
            </a:r>
          </a:p>
          <a:p>
            <a:pPr lvl="2"/>
            <a:r>
              <a:rPr lang="en-US" altLang="en-US" dirty="0"/>
              <a:t>Use the algorithm to find the average test score</a:t>
            </a:r>
          </a:p>
          <a:p>
            <a:pPr lvl="2"/>
            <a:r>
              <a:rPr lang="en-US" altLang="en-US" dirty="0"/>
              <a:t>Use the algorithm to find the grade</a:t>
            </a:r>
          </a:p>
          <a:p>
            <a:pPr marL="571500" lvl="1" indent="-342900">
              <a:buFont typeface="+mj-lt"/>
              <a:buAutoNum type="arabicPeriod" startAt="3"/>
            </a:pPr>
            <a:r>
              <a:rPr lang="en-US" altLang="en-US" dirty="0"/>
              <a:t>Update </a:t>
            </a:r>
            <a:r>
              <a:rPr lang="en-US" altLang="en-US" b="1" dirty="0" err="1">
                <a:latin typeface="Courier New" panose="02070309020205020404" pitchFamily="49" charset="0"/>
                <a:cs typeface="Courier New" panose="02070309020205020404" pitchFamily="49" charset="0"/>
              </a:rPr>
              <a:t>totalAverage</a:t>
            </a:r>
            <a:r>
              <a:rPr lang="en-US" altLang="en-US" dirty="0"/>
              <a:t> by adding current student’s average test score</a:t>
            </a:r>
          </a:p>
          <a:p>
            <a:pPr marL="571500" lvl="1" indent="-342900">
              <a:buFont typeface="+mj-lt"/>
              <a:buAutoNum type="arabicPeriod" startAt="3"/>
            </a:pPr>
            <a:r>
              <a:rPr lang="en-US" altLang="en-US" dirty="0"/>
              <a:t>Determine the class average as follows:</a:t>
            </a:r>
            <a:endParaRPr lang="en-US" altLang="en-US" b="1" dirty="0">
              <a:latin typeface="Courier New" panose="02070309020205020404" pitchFamily="49" charset="0"/>
              <a:cs typeface="Courier New" panose="02070309020205020404" pitchFamily="49" charset="0"/>
            </a:endParaRPr>
          </a:p>
        </p:txBody>
      </p:sp>
      <p:sp>
        <p:nvSpPr>
          <p:cNvPr id="2" name="Content Placeholder 1"/>
          <p:cNvSpPr>
            <a:spLocks noGrp="1"/>
          </p:cNvSpPr>
          <p:nvPr>
            <p:ph idx="11"/>
          </p:nvPr>
        </p:nvSpPr>
        <p:spPr>
          <a:xfrm>
            <a:off x="364331" y="4222119"/>
            <a:ext cx="8415338" cy="378514"/>
          </a:xfrm>
        </p:spPr>
        <p:txBody>
          <a:bodyPr/>
          <a:lstStyle/>
          <a:p>
            <a:pPr marL="0" lvl="1" indent="541338">
              <a:spcBef>
                <a:spcPts val="1200"/>
              </a:spcBef>
              <a:buClr>
                <a:schemeClr val="accent2"/>
              </a:buClr>
              <a:buNone/>
            </a:pPr>
            <a:r>
              <a:rPr lang="en-US" altLang="en-US" b="1" dirty="0" err="1">
                <a:latin typeface="Courier New" panose="02070309020205020404" pitchFamily="49" charset="0"/>
                <a:cs typeface="Courier New" panose="02070309020205020404" pitchFamily="49" charset="0"/>
              </a:rPr>
              <a:t>classAverage</a:t>
            </a:r>
            <a:r>
              <a:rPr lang="en-US" altLang="en-US" b="1" dirty="0">
                <a:latin typeface="Courier New" panose="02070309020205020404" pitchFamily="49" charset="0"/>
                <a:cs typeface="Courier New" panose="02070309020205020404" pitchFamily="49" charset="0"/>
              </a:rPr>
              <a:t> = </a:t>
            </a:r>
            <a:r>
              <a:rPr lang="en-US" altLang="en-US" b="1" dirty="0" err="1">
                <a:latin typeface="Courier New" panose="02070309020205020404" pitchFamily="49" charset="0"/>
                <a:cs typeface="Courier New" panose="02070309020205020404" pitchFamily="49" charset="0"/>
              </a:rPr>
              <a:t>totalAverage</a:t>
            </a:r>
            <a:r>
              <a:rPr lang="en-US" altLang="en-US" b="1" dirty="0">
                <a:latin typeface="Courier New" panose="02070309020205020404" pitchFamily="49" charset="0"/>
                <a:cs typeface="Courier New" panose="02070309020205020404" pitchFamily="49" charset="0"/>
              </a:rPr>
              <a:t> / 10</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dirty="0">
                <a:latin typeface="Calibri (Body)"/>
              </a:rPr>
              <a:t>Programming Methodologies</a:t>
            </a:r>
          </a:p>
        </p:txBody>
      </p:sp>
      <p:sp>
        <p:nvSpPr>
          <p:cNvPr id="43011" name="Rectangle 3"/>
          <p:cNvSpPr>
            <a:spLocks noGrp="1" noChangeArrowheads="1"/>
          </p:cNvSpPr>
          <p:nvPr>
            <p:ph idx="1"/>
          </p:nvPr>
        </p:nvSpPr>
        <p:spPr/>
        <p:txBody>
          <a:bodyPr/>
          <a:lstStyle/>
          <a:p>
            <a:r>
              <a:rPr lang="en-US" altLang="en-US" dirty="0"/>
              <a:t>Two popular approaches to programming design</a:t>
            </a:r>
          </a:p>
          <a:p>
            <a:pPr lvl="1"/>
            <a:r>
              <a:rPr lang="en-US" altLang="en-US" dirty="0"/>
              <a:t>Structured</a:t>
            </a:r>
          </a:p>
          <a:p>
            <a:pPr lvl="1"/>
            <a:r>
              <a:rPr lang="en-US" altLang="en-US" dirty="0"/>
              <a:t>Object-oriented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latin typeface="Calibri (Body)"/>
              </a:rPr>
              <a:t>Structured Programming</a:t>
            </a:r>
          </a:p>
        </p:txBody>
      </p:sp>
      <p:sp>
        <p:nvSpPr>
          <p:cNvPr id="44035" name="Rectangle 3"/>
          <p:cNvSpPr>
            <a:spLocks noGrp="1" noChangeArrowheads="1"/>
          </p:cNvSpPr>
          <p:nvPr>
            <p:ph idx="1"/>
          </p:nvPr>
        </p:nvSpPr>
        <p:spPr>
          <a:xfrm>
            <a:off x="365125" y="1538818"/>
            <a:ext cx="8415338" cy="2885405"/>
          </a:xfrm>
        </p:spPr>
        <p:txBody>
          <a:bodyPr/>
          <a:lstStyle/>
          <a:p>
            <a:r>
              <a:rPr lang="en-US" altLang="en-US" u="sng" dirty="0"/>
              <a:t>Structured design</a:t>
            </a:r>
            <a:r>
              <a:rPr lang="en-US" altLang="en-US" dirty="0"/>
              <a:t> </a:t>
            </a:r>
          </a:p>
          <a:p>
            <a:pPr lvl="1"/>
            <a:r>
              <a:rPr lang="en-US" altLang="en-US" dirty="0"/>
              <a:t>Involves dividing a problem into smaller subproblems</a:t>
            </a:r>
          </a:p>
          <a:p>
            <a:r>
              <a:rPr lang="en-US" altLang="en-US" u="sng" dirty="0"/>
              <a:t>Structured programming</a:t>
            </a:r>
          </a:p>
          <a:p>
            <a:pPr lvl="1"/>
            <a:r>
              <a:rPr lang="en-US" altLang="en-US" dirty="0"/>
              <a:t>Involves implementing a structured design</a:t>
            </a:r>
          </a:p>
          <a:p>
            <a:r>
              <a:rPr lang="en-US" altLang="en-US" dirty="0"/>
              <a:t>The </a:t>
            </a:r>
            <a:r>
              <a:rPr lang="en-US" altLang="en-US" u="sng" dirty="0"/>
              <a:t>structured design</a:t>
            </a:r>
            <a:r>
              <a:rPr lang="en-US" altLang="en-US" dirty="0"/>
              <a:t> approach is also called:</a:t>
            </a:r>
          </a:p>
          <a:p>
            <a:pPr lvl="1"/>
            <a:r>
              <a:rPr lang="en-US" altLang="en-US" u="sng" dirty="0"/>
              <a:t>Top-down (or bottom-up) design</a:t>
            </a:r>
          </a:p>
          <a:p>
            <a:pPr lvl="1"/>
            <a:r>
              <a:rPr lang="en-US" altLang="en-US" u="sng" dirty="0"/>
              <a:t>Stepwise refinement</a:t>
            </a:r>
          </a:p>
          <a:p>
            <a:pPr lvl="1"/>
            <a:r>
              <a:rPr lang="en-US" altLang="en-US" u="sng" dirty="0"/>
              <a:t>Modular programming</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p:txBody>
          <a:bodyPr/>
          <a:lstStyle/>
          <a:p>
            <a:r>
              <a:rPr lang="en-US" altLang="en-US" dirty="0">
                <a:latin typeface="Calibri (Body)"/>
              </a:rPr>
              <a:t>Object-Oriented Programming (1 of 3)</a:t>
            </a:r>
          </a:p>
        </p:txBody>
      </p:sp>
      <p:sp>
        <p:nvSpPr>
          <p:cNvPr id="45059" name="Rectangle 1027"/>
          <p:cNvSpPr>
            <a:spLocks noGrp="1" noChangeArrowheads="1"/>
          </p:cNvSpPr>
          <p:nvPr>
            <p:ph idx="1"/>
          </p:nvPr>
        </p:nvSpPr>
        <p:spPr>
          <a:xfrm>
            <a:off x="365125" y="1538818"/>
            <a:ext cx="8415338" cy="1865126"/>
          </a:xfrm>
        </p:spPr>
        <p:txBody>
          <a:bodyPr/>
          <a:lstStyle/>
          <a:p>
            <a:r>
              <a:rPr lang="en-US" altLang="en-US" u="sng" dirty="0"/>
              <a:t>Object-oriented design (OOD)</a:t>
            </a:r>
          </a:p>
          <a:p>
            <a:pPr lvl="1"/>
            <a:r>
              <a:rPr lang="en-US" altLang="en-US" dirty="0"/>
              <a:t>Identify components called objects</a:t>
            </a:r>
          </a:p>
          <a:p>
            <a:pPr lvl="1"/>
            <a:r>
              <a:rPr lang="en-US" altLang="en-US" dirty="0"/>
              <a:t>Determine how objects interact with each other</a:t>
            </a:r>
          </a:p>
          <a:p>
            <a:r>
              <a:rPr lang="en-US" altLang="en-US" dirty="0"/>
              <a:t>Specify relevant data and possible operations to be performed on that data</a:t>
            </a:r>
          </a:p>
          <a:p>
            <a:r>
              <a:rPr lang="en-US" altLang="en-US" dirty="0"/>
              <a:t>Each object consists of data and operations on that data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Calibri (Body)"/>
              </a:rPr>
              <a:t>Object-Oriented Programming (2 of 3)</a:t>
            </a:r>
          </a:p>
        </p:txBody>
      </p:sp>
      <p:sp>
        <p:nvSpPr>
          <p:cNvPr id="46083" name="Rectangle 3"/>
          <p:cNvSpPr>
            <a:spLocks noGrp="1" noChangeArrowheads="1"/>
          </p:cNvSpPr>
          <p:nvPr>
            <p:ph idx="1"/>
          </p:nvPr>
        </p:nvSpPr>
        <p:spPr>
          <a:xfrm>
            <a:off x="365125" y="1538818"/>
            <a:ext cx="8415338" cy="2497607"/>
          </a:xfrm>
        </p:spPr>
        <p:txBody>
          <a:bodyPr/>
          <a:lstStyle/>
          <a:p>
            <a:r>
              <a:rPr lang="en-US" altLang="en-US" dirty="0"/>
              <a:t>An object combines data and operations on the data into a single unit</a:t>
            </a:r>
          </a:p>
          <a:p>
            <a:r>
              <a:rPr lang="en-US" altLang="en-US" dirty="0"/>
              <a:t>A programming language that implements OOD is called an </a:t>
            </a:r>
            <a:r>
              <a:rPr lang="en-US" altLang="en-US" u="sng" dirty="0"/>
              <a:t>object-oriented programming (OOP)</a:t>
            </a:r>
            <a:r>
              <a:rPr lang="en-US" altLang="en-US" dirty="0"/>
              <a:t> language</a:t>
            </a:r>
          </a:p>
          <a:p>
            <a:r>
              <a:rPr lang="en-US" altLang="en-US" dirty="0"/>
              <a:t>To design and use objects, you must learn how to:</a:t>
            </a:r>
          </a:p>
          <a:p>
            <a:pPr lvl="1"/>
            <a:r>
              <a:rPr lang="en-US" altLang="en-US" dirty="0"/>
              <a:t>Represent data in computer memory</a:t>
            </a:r>
          </a:p>
          <a:p>
            <a:pPr lvl="1"/>
            <a:r>
              <a:rPr lang="en-US" altLang="en-US" dirty="0"/>
              <a:t>Manipulate data</a:t>
            </a:r>
          </a:p>
          <a:p>
            <a:pPr lvl="1"/>
            <a:r>
              <a:rPr lang="en-US" altLang="en-US" dirty="0"/>
              <a:t>Implement operations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latin typeface="Calibri (Body)"/>
              </a:rPr>
              <a:t>Object-Oriented Programming (3 of 3)</a:t>
            </a:r>
          </a:p>
        </p:txBody>
      </p:sp>
      <p:sp>
        <p:nvSpPr>
          <p:cNvPr id="47107" name="Rectangle 3"/>
          <p:cNvSpPr>
            <a:spLocks noGrp="1" noChangeArrowheads="1"/>
          </p:cNvSpPr>
          <p:nvPr>
            <p:ph idx="1"/>
          </p:nvPr>
        </p:nvSpPr>
        <p:spPr>
          <a:xfrm>
            <a:off x="365125" y="1538818"/>
            <a:ext cx="8415338" cy="2603790"/>
          </a:xfrm>
        </p:spPr>
        <p:txBody>
          <a:bodyPr/>
          <a:lstStyle/>
          <a:p>
            <a:r>
              <a:rPr lang="en-US" altLang="en-US" dirty="0"/>
              <a:t>To create operations:</a:t>
            </a:r>
          </a:p>
          <a:p>
            <a:pPr lvl="1"/>
            <a:r>
              <a:rPr lang="en-US" altLang="en-US" dirty="0"/>
              <a:t>Write algorithms and implement them in a programming language</a:t>
            </a:r>
          </a:p>
          <a:p>
            <a:pPr lvl="1"/>
            <a:r>
              <a:rPr lang="en-US" altLang="en-US" dirty="0"/>
              <a:t>Use functions to implement algorithms</a:t>
            </a:r>
          </a:p>
          <a:p>
            <a:r>
              <a:rPr lang="en-US" altLang="en-US" dirty="0"/>
              <a:t>Learn how to combine data and operations on the data into a single unit called a class</a:t>
            </a:r>
          </a:p>
          <a:p>
            <a:r>
              <a:rPr lang="en-US" altLang="en-US" dirty="0"/>
              <a:t>C++ was designed to implement OOD</a:t>
            </a:r>
          </a:p>
          <a:p>
            <a:r>
              <a:rPr lang="en-US" altLang="en-US" dirty="0"/>
              <a:t>OOD is used with structured design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dirty="0">
                <a:latin typeface="Calibri (Body)"/>
              </a:rPr>
              <a:t>ANSI/ISO Standard C++</a:t>
            </a:r>
          </a:p>
        </p:txBody>
      </p:sp>
      <p:sp>
        <p:nvSpPr>
          <p:cNvPr id="48131" name="Rectangle 3"/>
          <p:cNvSpPr>
            <a:spLocks noGrp="1" noChangeArrowheads="1"/>
          </p:cNvSpPr>
          <p:nvPr>
            <p:ph idx="1"/>
          </p:nvPr>
        </p:nvSpPr>
        <p:spPr>
          <a:xfrm>
            <a:off x="365125" y="1538818"/>
            <a:ext cx="8415338" cy="2417585"/>
          </a:xfrm>
        </p:spPr>
        <p:txBody>
          <a:bodyPr/>
          <a:lstStyle/>
          <a:p>
            <a:r>
              <a:rPr lang="en-US" altLang="en-US" dirty="0"/>
              <a:t>C++ evolved from C</a:t>
            </a:r>
          </a:p>
          <a:p>
            <a:r>
              <a:rPr lang="en-US" altLang="en-US" dirty="0"/>
              <a:t>C++ designed by Bjarne Stroustrup at Bell Laboratories in early 1980s</a:t>
            </a:r>
          </a:p>
          <a:p>
            <a:pPr lvl="1"/>
            <a:r>
              <a:rPr lang="en-US" altLang="en-US" dirty="0"/>
              <a:t>Many different C++ compilers were available</a:t>
            </a:r>
          </a:p>
          <a:p>
            <a:r>
              <a:rPr lang="en-US" altLang="en-US" dirty="0"/>
              <a:t>C++ programs were not always portable from one compiler to another</a:t>
            </a:r>
          </a:p>
          <a:p>
            <a:r>
              <a:rPr lang="en-US" altLang="en-US" dirty="0"/>
              <a:t>In mid-1998, ANSI/ISO C++ language standards were approved</a:t>
            </a:r>
          </a:p>
          <a:p>
            <a:r>
              <a:rPr lang="en-US" altLang="en-US" dirty="0"/>
              <a:t>Second standard, called C++11, was approved in 2011</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dirty="0">
                <a:latin typeface="Calibri (Body)"/>
              </a:rPr>
              <a:t>Quick Review (1 of 3)</a:t>
            </a:r>
          </a:p>
        </p:txBody>
      </p:sp>
      <p:sp>
        <p:nvSpPr>
          <p:cNvPr id="49155" name="Rectangle 3"/>
          <p:cNvSpPr>
            <a:spLocks noGrp="1" noChangeArrowheads="1"/>
          </p:cNvSpPr>
          <p:nvPr>
            <p:ph idx="1"/>
          </p:nvPr>
        </p:nvSpPr>
        <p:spPr>
          <a:xfrm>
            <a:off x="365125" y="1538818"/>
            <a:ext cx="8415338" cy="2391424"/>
          </a:xfrm>
        </p:spPr>
        <p:txBody>
          <a:bodyPr/>
          <a:lstStyle/>
          <a:p>
            <a:r>
              <a:rPr lang="en-US" altLang="en-US" dirty="0"/>
              <a:t>A computer is an electronic device that can perform arithmetic and logical operations</a:t>
            </a:r>
          </a:p>
          <a:p>
            <a:r>
              <a:rPr lang="en-US" altLang="en-US" dirty="0"/>
              <a:t>A computer system has hardware and software components</a:t>
            </a:r>
          </a:p>
          <a:p>
            <a:pPr lvl="1"/>
            <a:r>
              <a:rPr lang="en-US" altLang="en-US" dirty="0"/>
              <a:t>The central processing unit (CPU) is the brain</a:t>
            </a:r>
          </a:p>
          <a:p>
            <a:pPr lvl="1"/>
            <a:r>
              <a:rPr lang="en-US" altLang="en-US" dirty="0"/>
              <a:t>Primary storage (MM) is volatile; secondary storage (e.g., disk) is permanent</a:t>
            </a:r>
          </a:p>
          <a:p>
            <a:pPr lvl="1"/>
            <a:r>
              <a:rPr lang="en-US" altLang="en-US" dirty="0"/>
              <a:t>The operating system monitors overall activity of the computer and provides services</a:t>
            </a:r>
          </a:p>
          <a:p>
            <a:pPr lvl="1"/>
            <a:r>
              <a:rPr lang="en-US" altLang="en-US" dirty="0"/>
              <a:t>There are various kinds of languages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latin typeface="Calibri (Body)"/>
              </a:rPr>
              <a:t>A Brief Overview of the History of Computers (1 of 3)</a:t>
            </a:r>
          </a:p>
        </p:txBody>
      </p:sp>
      <p:sp>
        <p:nvSpPr>
          <p:cNvPr id="7171" name="Rectangle 3"/>
          <p:cNvSpPr>
            <a:spLocks noGrp="1" noChangeArrowheads="1"/>
          </p:cNvSpPr>
          <p:nvPr>
            <p:ph idx="1"/>
          </p:nvPr>
        </p:nvSpPr>
        <p:spPr>
          <a:xfrm>
            <a:off x="365125" y="1538818"/>
            <a:ext cx="8415338" cy="2673039"/>
          </a:xfrm>
        </p:spPr>
        <p:txBody>
          <a:bodyPr/>
          <a:lstStyle/>
          <a:p>
            <a:r>
              <a:rPr lang="en-US" altLang="en-US" dirty="0"/>
              <a:t>Early calculation devices</a:t>
            </a:r>
          </a:p>
          <a:p>
            <a:pPr lvl="1"/>
            <a:r>
              <a:rPr lang="en-US" altLang="en-US" dirty="0"/>
              <a:t>Abacus</a:t>
            </a:r>
          </a:p>
          <a:p>
            <a:pPr lvl="1"/>
            <a:r>
              <a:rPr lang="en-US" altLang="en-US" dirty="0"/>
              <a:t>Pascaline</a:t>
            </a:r>
          </a:p>
          <a:p>
            <a:pPr lvl="1"/>
            <a:r>
              <a:rPr lang="en-US" altLang="en-US" dirty="0"/>
              <a:t>Leibniz device</a:t>
            </a:r>
          </a:p>
          <a:p>
            <a:pPr lvl="1"/>
            <a:r>
              <a:rPr lang="en-US" altLang="en-US" dirty="0"/>
              <a:t>Jacquard’s weaving looms</a:t>
            </a:r>
          </a:p>
          <a:p>
            <a:pPr lvl="1"/>
            <a:r>
              <a:rPr lang="en-US" altLang="en-US" dirty="0"/>
              <a:t>Babbage machines: difference and analytic engines</a:t>
            </a:r>
          </a:p>
          <a:p>
            <a:pPr lvl="1"/>
            <a:r>
              <a:rPr lang="en-US" altLang="en-US" dirty="0"/>
              <a:t>Hollerith machine</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altLang="en-US" dirty="0">
                <a:latin typeface="Calibri (Body)"/>
              </a:rPr>
              <a:t>Quick Review (2 of 3)</a:t>
            </a:r>
          </a:p>
        </p:txBody>
      </p:sp>
      <p:sp>
        <p:nvSpPr>
          <p:cNvPr id="50179" name="Rectangle 5"/>
          <p:cNvSpPr>
            <a:spLocks noGrp="1" noChangeArrowheads="1"/>
          </p:cNvSpPr>
          <p:nvPr>
            <p:ph idx="1"/>
          </p:nvPr>
        </p:nvSpPr>
        <p:spPr>
          <a:xfrm>
            <a:off x="365125" y="1538818"/>
            <a:ext cx="8415338" cy="2885405"/>
          </a:xfrm>
        </p:spPr>
        <p:txBody>
          <a:bodyPr/>
          <a:lstStyle/>
          <a:p>
            <a:r>
              <a:rPr lang="en-US" altLang="en-US" dirty="0"/>
              <a:t>Compiler: translates high-level language into machine code</a:t>
            </a:r>
          </a:p>
          <a:p>
            <a:r>
              <a:rPr lang="en-US" altLang="en-US" dirty="0"/>
              <a:t>Algorithm:</a:t>
            </a:r>
          </a:p>
          <a:p>
            <a:pPr lvl="1"/>
            <a:r>
              <a:rPr lang="en-US" altLang="en-US" dirty="0"/>
              <a:t>Step-by-step problem-solving process</a:t>
            </a:r>
          </a:p>
          <a:p>
            <a:pPr lvl="1"/>
            <a:r>
              <a:rPr lang="en-US" altLang="en-US" dirty="0"/>
              <a:t>Arrives at a solution in a finite amount of time</a:t>
            </a:r>
          </a:p>
          <a:p>
            <a:r>
              <a:rPr lang="en-US" altLang="en-US" dirty="0"/>
              <a:t>Problem-solving process</a:t>
            </a:r>
          </a:p>
          <a:p>
            <a:pPr marL="571500" lvl="1" indent="-342900">
              <a:buFont typeface="+mj-lt"/>
              <a:buAutoNum type="arabicPeriod"/>
            </a:pPr>
            <a:r>
              <a:rPr lang="en-US" altLang="en-US" dirty="0"/>
              <a:t>Analyze the problem and design an algorithm</a:t>
            </a:r>
          </a:p>
          <a:p>
            <a:pPr marL="571500" lvl="1" indent="-342900">
              <a:buFont typeface="+mj-lt"/>
              <a:buAutoNum type="arabicPeriod"/>
            </a:pPr>
            <a:r>
              <a:rPr lang="en-US" altLang="en-US" dirty="0"/>
              <a:t>Implement the algorithm in code</a:t>
            </a:r>
          </a:p>
          <a:p>
            <a:pPr marL="571500" lvl="1" indent="-342900">
              <a:buFont typeface="+mj-lt"/>
              <a:buAutoNum type="arabicPeriod"/>
            </a:pPr>
            <a:r>
              <a:rPr lang="en-US" altLang="en-US" dirty="0"/>
              <a:t>Maintain the program</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latin typeface="Calibri (Body)"/>
              </a:rPr>
              <a:t>Quick Review (3 of 3)</a:t>
            </a:r>
          </a:p>
        </p:txBody>
      </p:sp>
      <p:sp>
        <p:nvSpPr>
          <p:cNvPr id="51203" name="Rectangle 3"/>
          <p:cNvSpPr>
            <a:spLocks noGrp="1" noChangeArrowheads="1"/>
          </p:cNvSpPr>
          <p:nvPr>
            <p:ph idx="1"/>
          </p:nvPr>
        </p:nvSpPr>
        <p:spPr>
          <a:xfrm>
            <a:off x="365125" y="1538818"/>
            <a:ext cx="8415338" cy="2099036"/>
          </a:xfrm>
        </p:spPr>
        <p:txBody>
          <a:bodyPr/>
          <a:lstStyle/>
          <a:p>
            <a:r>
              <a:rPr lang="en-US" altLang="en-US" dirty="0"/>
              <a:t>Structured design</a:t>
            </a:r>
          </a:p>
          <a:p>
            <a:pPr lvl="1"/>
            <a:r>
              <a:rPr lang="en-US" altLang="en-US" dirty="0"/>
              <a:t>Problem is divided into smaller subproblems</a:t>
            </a:r>
          </a:p>
          <a:p>
            <a:pPr lvl="1"/>
            <a:r>
              <a:rPr lang="en-US" altLang="en-US" dirty="0"/>
              <a:t>Each subproblem is solved</a:t>
            </a:r>
          </a:p>
          <a:p>
            <a:pPr lvl="1"/>
            <a:r>
              <a:rPr lang="en-US" altLang="en-US" dirty="0"/>
              <a:t>Combine solutions to all subproblems</a:t>
            </a:r>
          </a:p>
          <a:p>
            <a:r>
              <a:rPr lang="en-US" altLang="en-US" dirty="0"/>
              <a:t>Object-oriented design (OOD) program: a collection of interacting objects</a:t>
            </a:r>
          </a:p>
          <a:p>
            <a:pPr lvl="1"/>
            <a:r>
              <a:rPr lang="en-US" altLang="en-US" dirty="0"/>
              <a:t>Object: data and operations on those data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Calibri (Body)"/>
              </a:rPr>
              <a:t>A Brief Overview of the History of Computers (2 of 3)</a:t>
            </a:r>
          </a:p>
        </p:txBody>
      </p:sp>
      <p:sp>
        <p:nvSpPr>
          <p:cNvPr id="8195" name="Rectangle 3"/>
          <p:cNvSpPr>
            <a:spLocks noGrp="1" noChangeArrowheads="1"/>
          </p:cNvSpPr>
          <p:nvPr>
            <p:ph idx="1"/>
          </p:nvPr>
        </p:nvSpPr>
        <p:spPr>
          <a:xfrm>
            <a:off x="365125" y="1538818"/>
            <a:ext cx="8415338" cy="1992853"/>
          </a:xfrm>
        </p:spPr>
        <p:txBody>
          <a:bodyPr/>
          <a:lstStyle/>
          <a:p>
            <a:r>
              <a:rPr lang="en-US" altLang="en-US" dirty="0"/>
              <a:t>Early computer-like machines</a:t>
            </a:r>
          </a:p>
          <a:p>
            <a:pPr lvl="1"/>
            <a:r>
              <a:rPr lang="en-US" altLang="en-US" dirty="0"/>
              <a:t>Mark I</a:t>
            </a:r>
          </a:p>
          <a:p>
            <a:pPr lvl="1"/>
            <a:r>
              <a:rPr lang="en-US" dirty="0"/>
              <a:t>Electronic Numerical Integrator and Calculator (</a:t>
            </a:r>
            <a:r>
              <a:rPr lang="en-US" altLang="en-US" dirty="0"/>
              <a:t>ENIAC)</a:t>
            </a:r>
          </a:p>
          <a:p>
            <a:pPr lvl="1"/>
            <a:r>
              <a:rPr lang="en-US" altLang="en-US" dirty="0"/>
              <a:t>Von Neumann architecture</a:t>
            </a:r>
          </a:p>
          <a:p>
            <a:pPr lvl="1"/>
            <a:r>
              <a:rPr lang="en-US" dirty="0"/>
              <a:t>Universal Automatic Computer (</a:t>
            </a:r>
            <a:r>
              <a:rPr lang="en-US" altLang="en-US" dirty="0"/>
              <a:t>UNIVAC)</a:t>
            </a:r>
          </a:p>
          <a:p>
            <a:pPr lvl="1"/>
            <a:r>
              <a:rPr lang="en-US" altLang="en-US" dirty="0"/>
              <a:t>Transistors and microprocessors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Calibri (Body)"/>
              </a:rPr>
              <a:t>A Brief Overview of the History of Computers (3 of 3)</a:t>
            </a:r>
          </a:p>
        </p:txBody>
      </p:sp>
      <p:sp>
        <p:nvSpPr>
          <p:cNvPr id="9219" name="Rectangle 3"/>
          <p:cNvSpPr>
            <a:spLocks noGrp="1" noChangeArrowheads="1"/>
          </p:cNvSpPr>
          <p:nvPr>
            <p:ph idx="1"/>
          </p:nvPr>
        </p:nvSpPr>
        <p:spPr/>
        <p:txBody>
          <a:bodyPr/>
          <a:lstStyle/>
          <a:p>
            <a:r>
              <a:rPr lang="en-US" altLang="en-US" dirty="0"/>
              <a:t>Categories of computers</a:t>
            </a:r>
          </a:p>
          <a:p>
            <a:pPr lvl="1"/>
            <a:r>
              <a:rPr lang="en-US" altLang="en-US" dirty="0"/>
              <a:t>Mainframe computers</a:t>
            </a:r>
          </a:p>
          <a:p>
            <a:pPr lvl="1"/>
            <a:r>
              <a:rPr lang="en-US" altLang="en-US" dirty="0"/>
              <a:t>Midsize computers</a:t>
            </a:r>
          </a:p>
          <a:p>
            <a:pPr lvl="1"/>
            <a:r>
              <a:rPr lang="en-US" altLang="en-US" dirty="0"/>
              <a:t>Micro computers (personal computers)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dirty="0">
                <a:latin typeface="Calibri (Body)"/>
              </a:rPr>
              <a:t>Elements of a Computer System</a:t>
            </a:r>
          </a:p>
        </p:txBody>
      </p:sp>
      <p:sp>
        <p:nvSpPr>
          <p:cNvPr id="10243" name="Rectangle 3"/>
          <p:cNvSpPr>
            <a:spLocks noGrp="1" noChangeArrowheads="1"/>
          </p:cNvSpPr>
          <p:nvPr>
            <p:ph idx="1"/>
          </p:nvPr>
        </p:nvSpPr>
        <p:spPr>
          <a:xfrm>
            <a:off x="365125" y="1538818"/>
            <a:ext cx="8415338" cy="972574"/>
          </a:xfrm>
        </p:spPr>
        <p:txBody>
          <a:bodyPr/>
          <a:lstStyle/>
          <a:p>
            <a:r>
              <a:rPr lang="en-US" altLang="en-US" dirty="0"/>
              <a:t>Two main components</a:t>
            </a:r>
          </a:p>
          <a:p>
            <a:pPr lvl="1"/>
            <a:r>
              <a:rPr lang="en-US" altLang="en-US" dirty="0"/>
              <a:t>Hardware</a:t>
            </a:r>
          </a:p>
          <a:p>
            <a:pPr lvl="1"/>
            <a:r>
              <a:rPr lang="en-US" altLang="en-US" dirty="0"/>
              <a:t>Software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Calibri (Body)"/>
              </a:rPr>
              <a:t>Hardware</a:t>
            </a:r>
          </a:p>
        </p:txBody>
      </p:sp>
      <p:sp>
        <p:nvSpPr>
          <p:cNvPr id="11267" name="Rectangle 3"/>
          <p:cNvSpPr>
            <a:spLocks noGrp="1" noChangeArrowheads="1"/>
          </p:cNvSpPr>
          <p:nvPr>
            <p:ph idx="1"/>
          </p:nvPr>
        </p:nvSpPr>
        <p:spPr>
          <a:xfrm>
            <a:off x="365125" y="1538818"/>
            <a:ext cx="8415338" cy="1631216"/>
          </a:xfrm>
        </p:spPr>
        <p:txBody>
          <a:bodyPr/>
          <a:lstStyle/>
          <a:p>
            <a:r>
              <a:rPr lang="en-US" altLang="en-US" dirty="0"/>
              <a:t>Central processing unit (C</a:t>
            </a:r>
            <a:r>
              <a:rPr lang="en-US" altLang="en-US" sz="100" dirty="0"/>
              <a:t> </a:t>
            </a:r>
            <a:r>
              <a:rPr lang="en-US" altLang="en-US" dirty="0"/>
              <a:t>P</a:t>
            </a:r>
            <a:r>
              <a:rPr lang="en-US" altLang="en-US" sz="100" dirty="0"/>
              <a:t> </a:t>
            </a:r>
            <a:r>
              <a:rPr lang="en-US" altLang="en-US" dirty="0"/>
              <a:t>U)</a:t>
            </a:r>
          </a:p>
          <a:p>
            <a:r>
              <a:rPr lang="en-US" altLang="en-US" dirty="0"/>
              <a:t>Main memory (M</a:t>
            </a:r>
            <a:r>
              <a:rPr lang="en-US" altLang="en-US" sz="100" dirty="0"/>
              <a:t> </a:t>
            </a:r>
            <a:r>
              <a:rPr lang="en-US" altLang="en-US" dirty="0"/>
              <a:t>M) or random access memory (R</a:t>
            </a:r>
            <a:r>
              <a:rPr lang="en-US" altLang="en-US" sz="100" dirty="0"/>
              <a:t> </a:t>
            </a:r>
            <a:r>
              <a:rPr lang="en-US" altLang="en-US" dirty="0"/>
              <a:t>A</a:t>
            </a:r>
            <a:r>
              <a:rPr lang="en-US" altLang="en-US" sz="100" dirty="0"/>
              <a:t> </a:t>
            </a:r>
            <a:r>
              <a:rPr lang="en-US" altLang="en-US" dirty="0"/>
              <a:t>M)</a:t>
            </a:r>
          </a:p>
          <a:p>
            <a:r>
              <a:rPr lang="en-US" altLang="en-US" dirty="0"/>
              <a:t>Secondary storage</a:t>
            </a:r>
          </a:p>
          <a:p>
            <a:r>
              <a:rPr lang="en-US" altLang="en-US" dirty="0"/>
              <a:t>Input/output devices</a:t>
            </a:r>
          </a:p>
        </p:txBody>
      </p:sp>
    </p:spTree>
  </p:cSld>
  <p:clrMapOvr>
    <a:masterClrMapping/>
  </p:clrMapOvr>
  <p:transition/>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6131</TotalTime>
  <Words>2700</Words>
  <Application>Microsoft Office PowerPoint</Application>
  <PresentationFormat>On-screen Show (4:3)</PresentationFormat>
  <Paragraphs>406</Paragraphs>
  <Slides>51</Slides>
  <Notes>42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Calibri (Body)</vt:lpstr>
      <vt:lpstr>Arial</vt:lpstr>
      <vt:lpstr>Calibri</vt:lpstr>
      <vt:lpstr>Calibri Light</vt:lpstr>
      <vt:lpstr>Courier New</vt:lpstr>
      <vt:lpstr>Times New Roman</vt:lpstr>
      <vt:lpstr>Office Theme</vt:lpstr>
      <vt:lpstr>Equation</vt:lpstr>
      <vt:lpstr>Chapter 1</vt:lpstr>
      <vt:lpstr>Objectives (1 of 2)</vt:lpstr>
      <vt:lpstr>Objectives (2 of 2)</vt:lpstr>
      <vt:lpstr>Introduction</vt:lpstr>
      <vt:lpstr>A Brief Overview of the History of Computers (1 of 3)</vt:lpstr>
      <vt:lpstr>A Brief Overview of the History of Computers (2 of 3)</vt:lpstr>
      <vt:lpstr>A Brief Overview of the History of Computers (3 of 3)</vt:lpstr>
      <vt:lpstr>Elements of a Computer System</vt:lpstr>
      <vt:lpstr>Hardware</vt:lpstr>
      <vt:lpstr>Central Processing Unit and Main Memory (1 of 4)</vt:lpstr>
      <vt:lpstr>Central Processing Unit and Main Memory (2 of 4)</vt:lpstr>
      <vt:lpstr>Central Processing Unit and Main Memory (3 of 4)</vt:lpstr>
      <vt:lpstr>Central Processing Unit and Main Memory (4 of 4)</vt:lpstr>
      <vt:lpstr>Secondary Storage</vt:lpstr>
      <vt:lpstr>Input/Output Devices</vt:lpstr>
      <vt:lpstr>Software</vt:lpstr>
      <vt:lpstr>The Language of a Computer (1 of 4)</vt:lpstr>
      <vt:lpstr>The Language of a Computer (2 of 4)</vt:lpstr>
      <vt:lpstr>The Language of a Computer (3 of 4)</vt:lpstr>
      <vt:lpstr>The Language of a Computer (4 of 4)</vt:lpstr>
      <vt:lpstr>The Evolution of Programming Languages (1 of 3)</vt:lpstr>
      <vt:lpstr>The Evolution of Programming Languages (2 of 3)</vt:lpstr>
      <vt:lpstr>The Evolution of Programming Languages (3 of 3)</vt:lpstr>
      <vt:lpstr>Processing a C++ Program (1 of 4)</vt:lpstr>
      <vt:lpstr>Processing a C++ Program (2 of 4)</vt:lpstr>
      <vt:lpstr>Processing a C++ Program (3 of 4)</vt:lpstr>
      <vt:lpstr>Processing a C++ Program (4 of 4)</vt:lpstr>
      <vt:lpstr>PowerPoint Presentation</vt:lpstr>
      <vt:lpstr>PowerPoint Presentation</vt:lpstr>
      <vt:lpstr>Programming with the Problem Analysis–Coding–Execution Cycle</vt:lpstr>
      <vt:lpstr>The Problem Analysis–Coding–Execution Cycle (1 of 5)</vt:lpstr>
      <vt:lpstr>The Problem Analysis–Coding–Execution Cycle (2 of 5)</vt:lpstr>
      <vt:lpstr>The Problem Analysis–Coding–Execution Cycle (3 of 5)</vt:lpstr>
      <vt:lpstr>The Problem Analysis–Coding–Execution Cycle (4 of 5)</vt:lpstr>
      <vt:lpstr>The Problem Analysis–Coding–Execution Cycle (5 of 5)</vt:lpstr>
      <vt:lpstr>Example 1-1 (1 of 2)</vt:lpstr>
      <vt:lpstr>Example 1-1 (2 of 2)</vt:lpstr>
      <vt:lpstr>PowerPoint Presentation</vt:lpstr>
      <vt:lpstr>Example 1-5 (1 of 4)</vt:lpstr>
      <vt:lpstr>Example 1-5 (2 of 4)</vt:lpstr>
      <vt:lpstr>Example 1-5 (3 of 4)</vt:lpstr>
      <vt:lpstr>Example 1-5 (4 of 4)</vt:lpstr>
      <vt:lpstr>Programming Methodologies</vt:lpstr>
      <vt:lpstr>Structured Programming</vt:lpstr>
      <vt:lpstr>Object-Oriented Programming (1 of 3)</vt:lpstr>
      <vt:lpstr>Object-Oriented Programming (2 of 3)</vt:lpstr>
      <vt:lpstr>Object-Oriented Programming (3 of 3)</vt:lpstr>
      <vt:lpstr>ANSI/ISO Standard C++</vt:lpstr>
      <vt:lpstr>Quick Review (1 of 3)</vt:lpstr>
      <vt:lpstr>Quick Review (2 of 3)</vt:lpstr>
      <vt:lpstr>Quick Review (3 of 3)</vt:lpstr>
    </vt:vector>
  </TitlesOfParts>
  <Company>Course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Author</dc:creator>
  <cp:lastModifiedBy>Qian, Cheng</cp:lastModifiedBy>
  <cp:revision>284</cp:revision>
  <cp:lastPrinted>2010-11-12T17:54:40Z</cp:lastPrinted>
  <dcterms:created xsi:type="dcterms:W3CDTF">2007-02-15T20:50:52Z</dcterms:created>
  <dcterms:modified xsi:type="dcterms:W3CDTF">2024-08-27T23:10:04Z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1933890983</vt:i4>
  </property>
  <property fmtid="{D5CDD505-2E9C-101B-9397-08002B2CF9AE}" pid="3" name="_NewReviewCycle">
    <vt:lpwstr/>
  </property>
  <property fmtid="{D5CDD505-2E9C-101B-9397-08002B2CF9AE}" pid="4" name="_EmailSubject">
    <vt:lpwstr>Malik supps</vt:lpwstr>
  </property>
  <property fmtid="{D5CDD505-2E9C-101B-9397-08002B2CF9AE}" pid="5" name="_AuthorEmail">
    <vt:lpwstr>Alyssa.Pratt@cengage.com</vt:lpwstr>
  </property>
  <property fmtid="{D5CDD505-2E9C-101B-9397-08002B2CF9AE}" pid="6" name="_AuthorEmailDisplayName">
    <vt:lpwstr>Pratt, Alyssa</vt:lpwstr>
  </property>
  <property fmtid="{D5CDD505-2E9C-101B-9397-08002B2CF9AE}" pid="7" name="_PreviousAdHocReviewCycleID">
    <vt:i4>-685122576</vt:i4>
  </property>
</Properties>
</file>