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92" r:id="rId1"/>
  </p:sldMasterIdLst>
  <p:notesMasterIdLst>
    <p:notesMasterId r:id="rId55"/>
  </p:notesMasterIdLst>
  <p:sldIdLst>
    <p:sldId id="362" r:id="rId2"/>
    <p:sldId id="261" r:id="rId3"/>
    <p:sldId id="315" r:id="rId4"/>
    <p:sldId id="260" r:id="rId5"/>
    <p:sldId id="263" r:id="rId6"/>
    <p:sldId id="264" r:id="rId7"/>
    <p:sldId id="268" r:id="rId8"/>
    <p:sldId id="302" r:id="rId9"/>
    <p:sldId id="269" r:id="rId10"/>
    <p:sldId id="289" r:id="rId11"/>
    <p:sldId id="365" r:id="rId12"/>
    <p:sldId id="366" r:id="rId13"/>
    <p:sldId id="303" r:id="rId14"/>
    <p:sldId id="367" r:id="rId15"/>
    <p:sldId id="305" r:id="rId16"/>
    <p:sldId id="368" r:id="rId17"/>
    <p:sldId id="313" r:id="rId18"/>
    <p:sldId id="369" r:id="rId19"/>
    <p:sldId id="370" r:id="rId20"/>
    <p:sldId id="310" r:id="rId21"/>
    <p:sldId id="373" r:id="rId22"/>
    <p:sldId id="363" r:id="rId23"/>
    <p:sldId id="364" r:id="rId24"/>
    <p:sldId id="277" r:id="rId25"/>
    <p:sldId id="278" r:id="rId26"/>
    <p:sldId id="316" r:id="rId27"/>
    <p:sldId id="317" r:id="rId28"/>
    <p:sldId id="372" r:id="rId29"/>
    <p:sldId id="321" r:id="rId30"/>
    <p:sldId id="323" r:id="rId31"/>
    <p:sldId id="324" r:id="rId32"/>
    <p:sldId id="325" r:id="rId33"/>
    <p:sldId id="374" r:id="rId34"/>
    <p:sldId id="375" r:id="rId35"/>
    <p:sldId id="329" r:id="rId36"/>
    <p:sldId id="330" r:id="rId37"/>
    <p:sldId id="339" r:id="rId38"/>
    <p:sldId id="340" r:id="rId39"/>
    <p:sldId id="341" r:id="rId40"/>
    <p:sldId id="342" r:id="rId41"/>
    <p:sldId id="343" r:id="rId42"/>
    <p:sldId id="345" r:id="rId43"/>
    <p:sldId id="346" r:id="rId44"/>
    <p:sldId id="371" r:id="rId45"/>
    <p:sldId id="348" r:id="rId46"/>
    <p:sldId id="349" r:id="rId47"/>
    <p:sldId id="350" r:id="rId48"/>
    <p:sldId id="354" r:id="rId49"/>
    <p:sldId id="355" r:id="rId50"/>
    <p:sldId id="286" r:id="rId51"/>
    <p:sldId id="287" r:id="rId52"/>
    <p:sldId id="288" r:id="rId53"/>
    <p:sldId id="360" r:id="rId5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3333FF"/>
    <a:srgbClr val="638DAD"/>
    <a:srgbClr val="00A589"/>
    <a:srgbClr val="333399"/>
    <a:srgbClr val="B2B2B2"/>
    <a:srgbClr val="800000"/>
    <a:srgbClr val="996600"/>
    <a:srgbClr val="FF9999"/>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26" autoAdjust="0"/>
    <p:restoredTop sz="90791" autoAdjust="0"/>
  </p:normalViewPr>
  <p:slideViewPr>
    <p:cSldViewPr>
      <p:cViewPr varScale="1">
        <p:scale>
          <a:sx n="50" d="100"/>
          <a:sy n="50" d="100"/>
        </p:scale>
        <p:origin x="1812" y="324"/>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8" d="100"/>
        <a:sy n="78" d="100"/>
      </p:scale>
      <p:origin x="0" y="636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29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US" dirty="0"/>
          </a:p>
        </p:txBody>
      </p:sp>
      <p:sp>
        <p:nvSpPr>
          <p:cNvPr id="2529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US" dirty="0"/>
          </a:p>
        </p:txBody>
      </p:sp>
      <p:sp>
        <p:nvSpPr>
          <p:cNvPr id="593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29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29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US" dirty="0"/>
          </a:p>
        </p:txBody>
      </p:sp>
      <p:sp>
        <p:nvSpPr>
          <p:cNvPr id="2529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cs typeface="+mn-cs"/>
              </a:defRPr>
            </a:lvl1pPr>
          </a:lstStyle>
          <a:p>
            <a:pPr>
              <a:defRPr/>
            </a:pPr>
            <a:fld id="{FBB9819F-0CDF-4F86-912E-D28D67AF99B0}" type="slidenum">
              <a:rPr lang="en-US"/>
              <a:pPr>
                <a:defRPr/>
              </a:pPr>
              <a:t>‹#›</a:t>
            </a:fld>
            <a:endParaRPr lang="en-US" dirty="0"/>
          </a:p>
        </p:txBody>
      </p:sp>
    </p:spTree>
    <p:extLst>
      <p:ext uri="{BB962C8B-B14F-4D97-AF65-F5344CB8AC3E}">
        <p14:creationId xmlns:p14="http://schemas.microsoft.com/office/powerpoint/2010/main" val="14687635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8" name="Slide Number Placeholder 3"/>
          <p:cNvSpPr>
            <a:spLocks noGrp="1"/>
          </p:cNvSpPr>
          <p:nvPr>
            <p:ph type="sldNum" sz="quarter" idx="5"/>
          </p:nvPr>
        </p:nvSpPr>
        <p:spPr/>
        <p:txBody>
          <a:bodyPr/>
          <a:lstStyle/>
          <a:p>
            <a:pPr>
              <a:defRPr/>
            </a:pPr>
            <a:fld id="{598E8B47-3B10-48B8-8E80-EA6655FB56F5}"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p:txBody>
          <a:bodyPr/>
          <a:lstStyle/>
          <a:p>
            <a:pPr>
              <a:defRPr/>
            </a:pPr>
            <a:fld id="{719E6137-C026-4558-8AB6-4341AA724BF6}"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6" name="Slide Number Placeholder 3"/>
          <p:cNvSpPr>
            <a:spLocks noGrp="1"/>
          </p:cNvSpPr>
          <p:nvPr>
            <p:ph type="sldNum" sz="quarter" idx="5"/>
          </p:nvPr>
        </p:nvSpPr>
        <p:spPr/>
        <p:txBody>
          <a:bodyPr/>
          <a:lstStyle/>
          <a:p>
            <a:pPr>
              <a:defRPr/>
            </a:pPr>
            <a:fld id="{DFB9BEF4-A3CF-4654-8700-62D3BCB9B754}" type="slidenum">
              <a:rPr lang="en-US" smtClean="0"/>
              <a:pPr>
                <a:defRPr/>
              </a:pPr>
              <a:t>13</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1684" name="Slide Number Placeholder 3"/>
          <p:cNvSpPr>
            <a:spLocks noGrp="1"/>
          </p:cNvSpPr>
          <p:nvPr>
            <p:ph type="sldNum" sz="quarter" idx="5"/>
          </p:nvPr>
        </p:nvSpPr>
        <p:spPr/>
        <p:txBody>
          <a:bodyPr/>
          <a:lstStyle/>
          <a:p>
            <a:pPr>
              <a:defRPr/>
            </a:pPr>
            <a:fld id="{FB92630B-D94F-4D41-8480-2011FEC4BC6C}" type="slidenum">
              <a:rPr lang="en-US" smtClean="0"/>
              <a:pPr>
                <a:defRPr/>
              </a:pPr>
              <a:t>15</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3732" name="Slide Number Placeholder 3"/>
          <p:cNvSpPr>
            <a:spLocks noGrp="1"/>
          </p:cNvSpPr>
          <p:nvPr>
            <p:ph type="sldNum" sz="quarter" idx="5"/>
          </p:nvPr>
        </p:nvSpPr>
        <p:spPr/>
        <p:txBody>
          <a:bodyPr/>
          <a:lstStyle/>
          <a:p>
            <a:pPr>
              <a:defRPr/>
            </a:pPr>
            <a:fld id="{E8E8E5E5-F532-48D7-8211-D4435B6154DC}" type="slidenum">
              <a:rPr lang="en-US" smtClean="0"/>
              <a:pPr>
                <a:defRPr/>
              </a:pPr>
              <a:t>17</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6804" name="Slide Number Placeholder 3"/>
          <p:cNvSpPr>
            <a:spLocks noGrp="1"/>
          </p:cNvSpPr>
          <p:nvPr>
            <p:ph type="sldNum" sz="quarter" idx="5"/>
          </p:nvPr>
        </p:nvSpPr>
        <p:spPr/>
        <p:txBody>
          <a:bodyPr/>
          <a:lstStyle/>
          <a:p>
            <a:pPr>
              <a:defRPr/>
            </a:pPr>
            <a:fld id="{C5D0AD60-BEA3-4C45-B098-006CE2EA513D}" type="slidenum">
              <a:rPr lang="en-US" smtClean="0"/>
              <a:pPr>
                <a:defRPr/>
              </a:pPr>
              <a:t>20</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8" name="Slide Number Placeholder 3"/>
          <p:cNvSpPr>
            <a:spLocks noGrp="1"/>
          </p:cNvSpPr>
          <p:nvPr>
            <p:ph type="sldNum" sz="quarter" idx="5"/>
          </p:nvPr>
        </p:nvSpPr>
        <p:spPr/>
        <p:txBody>
          <a:bodyPr/>
          <a:lstStyle/>
          <a:p>
            <a:pPr>
              <a:defRPr/>
            </a:pPr>
            <a:fld id="{C0A85849-95E1-4DFE-A14A-6F40FBDEBA5A}" type="slidenum">
              <a:rPr lang="en-US" smtClean="0"/>
              <a:pPr>
                <a:defRPr/>
              </a:pPr>
              <a:t>24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p:txBody>
          <a:bodyPr/>
          <a:lstStyle/>
          <a:p>
            <a:pPr>
              <a:defRPr/>
            </a:pPr>
            <a:fld id="{8EBB7CB3-49B2-436E-BE5F-64D723911BE3}" type="slidenum">
              <a:rPr lang="en-US" smtClean="0"/>
              <a:pPr>
                <a:defRPr/>
              </a:pPr>
              <a:t>25</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p:txBody>
          <a:bodyPr/>
          <a:lstStyle/>
          <a:p>
            <a:pPr>
              <a:defRPr/>
            </a:pPr>
            <a:fld id="{B3C02DEA-8557-4759-BC8B-354748A6EA2A}" type="slidenum">
              <a:rPr lang="en-US" smtClean="0"/>
              <a:pPr>
                <a:defRPr/>
              </a:pPr>
              <a:t>26</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a:ln/>
        </p:spPr>
      </p:sp>
      <p:sp>
        <p:nvSpPr>
          <p:cNvPr id="849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p:txBody>
          <a:bodyPr/>
          <a:lstStyle/>
          <a:p>
            <a:pPr>
              <a:defRPr/>
            </a:pPr>
            <a:fld id="{363FB368-3373-421C-BE69-B67958A9248C}" type="slidenum">
              <a:rPr lang="en-US" smtClean="0"/>
              <a:pPr>
                <a:defRPr/>
              </a:pPr>
              <a:t>27</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p:txBody>
          <a:bodyPr/>
          <a:lstStyle/>
          <a:p>
            <a:pPr>
              <a:defRPr/>
            </a:pPr>
            <a:fld id="{4497EA51-E68F-48E0-9AB9-25FD72352645}" type="slidenum">
              <a:rPr lang="en-US" smtClean="0"/>
              <a:pPr>
                <a:defRPr/>
              </a:pPr>
              <a:t>29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8372" name="Slide Number Placeholder 3"/>
          <p:cNvSpPr>
            <a:spLocks noGrp="1"/>
          </p:cNvSpPr>
          <p:nvPr>
            <p:ph type="sldNum" sz="quarter" idx="5"/>
          </p:nvPr>
        </p:nvSpPr>
        <p:spPr/>
        <p:txBody>
          <a:bodyPr/>
          <a:lstStyle/>
          <a:p>
            <a:pPr>
              <a:defRPr/>
            </a:pPr>
            <a:fld id="{FB4F485A-3AD9-4924-8325-9160DB5B3C23}"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p:txBody>
          <a:bodyPr/>
          <a:lstStyle/>
          <a:p>
            <a:pPr>
              <a:defRPr/>
            </a:pPr>
            <a:fld id="{5232882C-3306-4767-A8CF-9868B6F27EC8}" type="slidenum">
              <a:rPr lang="en-US" smtClean="0"/>
              <a:pPr>
                <a:defRPr/>
              </a:pPr>
              <a:t>30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4996" name="Slide Number Placeholder 3"/>
          <p:cNvSpPr>
            <a:spLocks noGrp="1"/>
          </p:cNvSpPr>
          <p:nvPr>
            <p:ph type="sldNum" sz="quarter" idx="5"/>
          </p:nvPr>
        </p:nvSpPr>
        <p:spPr/>
        <p:txBody>
          <a:bodyPr/>
          <a:lstStyle/>
          <a:p>
            <a:pPr>
              <a:defRPr/>
            </a:pPr>
            <a:fld id="{1F9AA9C5-F9FD-4537-87B2-71E3F3E4656B}" type="slidenum">
              <a:rPr lang="en-US" smtClean="0"/>
              <a:pPr>
                <a:defRPr/>
              </a:pPr>
              <a:t>31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p:txBody>
          <a:bodyPr/>
          <a:lstStyle/>
          <a:p>
            <a:pPr>
              <a:defRPr/>
            </a:pPr>
            <a:fld id="{57C55672-0E9F-421B-9F94-192A2B2B4257}" type="slidenum">
              <a:rPr lang="en-US" smtClean="0"/>
              <a:pPr>
                <a:defRPr/>
              </a:pPr>
              <a:t>32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p:txBody>
          <a:bodyPr/>
          <a:lstStyle/>
          <a:p>
            <a:pPr>
              <a:defRPr/>
            </a:pPr>
            <a:fld id="{0418D2D4-C13C-454C-B94D-A3A1A3E0198A}" type="slidenum">
              <a:rPr lang="en-US" smtClean="0"/>
              <a:pPr>
                <a:defRPr/>
              </a:pPr>
              <a:t>35</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p:txBody>
          <a:bodyPr/>
          <a:lstStyle/>
          <a:p>
            <a:pPr>
              <a:defRPr/>
            </a:pPr>
            <a:fld id="{2B002E10-A9FB-43B2-8B44-EB63CE3AD23C}" type="slidenum">
              <a:rPr lang="en-US" smtClean="0"/>
              <a:pPr>
                <a:defRPr/>
              </a:pPr>
              <a:t>36</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p:txBody>
          <a:bodyPr/>
          <a:lstStyle/>
          <a:p>
            <a:pPr>
              <a:defRPr/>
            </a:pPr>
            <a:fld id="{0587B85D-61F8-4043-8E1F-4CE13ADF7C6D}" type="slidenum">
              <a:rPr lang="en-US" smtClean="0"/>
              <a:pPr>
                <a:defRPr/>
              </a:pPr>
              <a:t>37</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p:txBody>
          <a:bodyPr/>
          <a:lstStyle/>
          <a:p>
            <a:pPr>
              <a:defRPr/>
            </a:pPr>
            <a:fld id="{67FF5781-68F2-45EC-B222-AFBEC00E66FE}" type="slidenum">
              <a:rPr lang="en-US" smtClean="0"/>
              <a:pPr>
                <a:defRPr/>
              </a:pPr>
              <a:t>38</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p:txBody>
          <a:bodyPr/>
          <a:lstStyle/>
          <a:p>
            <a:pPr>
              <a:defRPr/>
            </a:pPr>
            <a:fld id="{894F21AE-D07D-4D23-A7D3-82B3C9B29DD7}" type="slidenum">
              <a:rPr lang="en-US" smtClean="0"/>
              <a:pPr>
                <a:defRPr/>
              </a:pPr>
              <a:t>39</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p:txBody>
          <a:bodyPr/>
          <a:lstStyle/>
          <a:p>
            <a:pPr>
              <a:defRPr/>
            </a:pPr>
            <a:fld id="{889EB8BE-59D0-4625-8EA3-1A29A0DF2778}" type="slidenum">
              <a:rPr lang="en-US" smtClean="0"/>
              <a:pPr>
                <a:defRPr/>
              </a:pPr>
              <a:t>40</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p:txBody>
          <a:bodyPr/>
          <a:lstStyle/>
          <a:p>
            <a:pPr>
              <a:defRPr/>
            </a:pPr>
            <a:fld id="{FC8168F2-3EFE-4920-8D3F-463312004E1A}" type="slidenum">
              <a:rPr lang="en-US" smtClean="0"/>
              <a:pPr>
                <a:defRPr/>
              </a:pPr>
              <a:t>41</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9396" name="Slide Number Placeholder 3"/>
          <p:cNvSpPr>
            <a:spLocks noGrp="1"/>
          </p:cNvSpPr>
          <p:nvPr>
            <p:ph type="sldNum" sz="quarter" idx="5"/>
          </p:nvPr>
        </p:nvSpPr>
        <p:spPr/>
        <p:txBody>
          <a:bodyPr/>
          <a:lstStyle/>
          <a:p>
            <a:pPr>
              <a:defRPr/>
            </a:pPr>
            <a:fld id="{569ADB94-5E64-438C-B728-398727708359}"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6" name="Slide Number Placeholder 3"/>
          <p:cNvSpPr>
            <a:spLocks noGrp="1"/>
          </p:cNvSpPr>
          <p:nvPr>
            <p:ph type="sldNum" sz="quarter" idx="5"/>
          </p:nvPr>
        </p:nvSpPr>
        <p:spPr/>
        <p:txBody>
          <a:bodyPr/>
          <a:lstStyle/>
          <a:p>
            <a:pPr>
              <a:defRPr/>
            </a:pPr>
            <a:fld id="{340397B5-535E-4187-A30A-93B69AF9CC4A}" type="slidenum">
              <a:rPr lang="en-US" smtClean="0"/>
              <a:pPr>
                <a:defRPr/>
              </a:pPr>
              <a:t>42</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p:txBody>
          <a:bodyPr/>
          <a:lstStyle/>
          <a:p>
            <a:pPr>
              <a:defRPr/>
            </a:pPr>
            <a:fld id="{3AC119C5-BC07-4A92-8490-8B957954880D}" type="slidenum">
              <a:rPr lang="en-US" smtClean="0"/>
              <a:pPr>
                <a:defRPr/>
              </a:pPr>
              <a:t>43</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8308" name="Slide Number Placeholder 3"/>
          <p:cNvSpPr>
            <a:spLocks noGrp="1"/>
          </p:cNvSpPr>
          <p:nvPr>
            <p:ph type="sldNum" sz="quarter" idx="5"/>
          </p:nvPr>
        </p:nvSpPr>
        <p:spPr/>
        <p:txBody>
          <a:bodyPr/>
          <a:lstStyle/>
          <a:p>
            <a:pPr>
              <a:defRPr/>
            </a:pPr>
            <a:fld id="{C442700F-54B6-4987-AE4E-FF78DD9E2A4A}" type="slidenum">
              <a:rPr lang="en-US" smtClean="0"/>
              <a:pPr>
                <a:defRPr/>
              </a:pPr>
              <a:t>45</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p:txBody>
          <a:bodyPr/>
          <a:lstStyle/>
          <a:p>
            <a:pPr>
              <a:defRPr/>
            </a:pPr>
            <a:fld id="{DF8DDFB0-5FB1-44D1-BA26-97581F3D184D}" type="slidenum">
              <a:rPr lang="en-US" smtClean="0"/>
              <a:pPr>
                <a:defRPr/>
              </a:pPr>
              <a:t>46</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p:txBody>
          <a:bodyPr/>
          <a:lstStyle/>
          <a:p>
            <a:pPr>
              <a:defRPr/>
            </a:pPr>
            <a:fld id="{D7E920C8-BB41-471B-A519-18BB52C0BABC}" type="slidenum">
              <a:rPr lang="en-US" smtClean="0"/>
              <a:pPr>
                <a:defRPr/>
              </a:pPr>
              <a:t>47</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p:txBody>
          <a:bodyPr/>
          <a:lstStyle/>
          <a:p>
            <a:pPr>
              <a:defRPr/>
            </a:pPr>
            <a:fld id="{81E490E4-8589-472C-9875-6162310C39F5}" type="slidenum">
              <a:rPr lang="en-US" smtClean="0"/>
              <a:pPr>
                <a:defRPr/>
              </a:pPr>
              <a:t>48</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3428" name="Slide Number Placeholder 3"/>
          <p:cNvSpPr>
            <a:spLocks noGrp="1"/>
          </p:cNvSpPr>
          <p:nvPr>
            <p:ph type="sldNum" sz="quarter" idx="5"/>
          </p:nvPr>
        </p:nvSpPr>
        <p:spPr/>
        <p:txBody>
          <a:bodyPr/>
          <a:lstStyle/>
          <a:p>
            <a:pPr>
              <a:defRPr/>
            </a:pPr>
            <a:fld id="{70B0D936-A9F7-46B1-AE96-C04E64EDA7DB}" type="slidenum">
              <a:rPr lang="en-US" smtClean="0"/>
              <a:pPr>
                <a:defRPr/>
              </a:pPr>
              <a:t>49</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4452" name="Slide Number Placeholder 3"/>
          <p:cNvSpPr>
            <a:spLocks noGrp="1"/>
          </p:cNvSpPr>
          <p:nvPr>
            <p:ph type="sldNum" sz="quarter" idx="5"/>
          </p:nvPr>
        </p:nvSpPr>
        <p:spPr/>
        <p:txBody>
          <a:bodyPr/>
          <a:lstStyle/>
          <a:p>
            <a:pPr>
              <a:defRPr/>
            </a:pPr>
            <a:fld id="{9AE2A05F-ED2A-438E-A7B7-086F58FE438B}" type="slidenum">
              <a:rPr lang="en-US" smtClean="0"/>
              <a:pPr>
                <a:defRPr/>
              </a:pPr>
              <a:t>50</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5476" name="Slide Number Placeholder 3"/>
          <p:cNvSpPr>
            <a:spLocks noGrp="1"/>
          </p:cNvSpPr>
          <p:nvPr>
            <p:ph type="sldNum" sz="quarter" idx="5"/>
          </p:nvPr>
        </p:nvSpPr>
        <p:spPr/>
        <p:txBody>
          <a:bodyPr/>
          <a:lstStyle/>
          <a:p>
            <a:pPr>
              <a:defRPr/>
            </a:pPr>
            <a:fld id="{46124D2F-C18D-4E4A-8019-AA627C7D1107}" type="slidenum">
              <a:rPr lang="en-US" smtClean="0"/>
              <a:pPr>
                <a:defRPr/>
              </a:pPr>
              <a:t>51</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500" name="Slide Number Placeholder 3"/>
          <p:cNvSpPr>
            <a:spLocks noGrp="1"/>
          </p:cNvSpPr>
          <p:nvPr>
            <p:ph type="sldNum" sz="quarter" idx="5"/>
          </p:nvPr>
        </p:nvSpPr>
        <p:spPr/>
        <p:txBody>
          <a:bodyPr/>
          <a:lstStyle/>
          <a:p>
            <a:pPr>
              <a:defRPr/>
            </a:pPr>
            <a:fld id="{424A8694-AF72-4B52-858B-DA5AEB486774}" type="slidenum">
              <a:rPr lang="en-US" smtClean="0"/>
              <a:pPr>
                <a:defRPr/>
              </a:pPr>
              <a:t>52</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0420" name="Slide Number Placeholder 3"/>
          <p:cNvSpPr>
            <a:spLocks noGrp="1"/>
          </p:cNvSpPr>
          <p:nvPr>
            <p:ph type="sldNum" sz="quarter" idx="5"/>
          </p:nvPr>
        </p:nvSpPr>
        <p:spPr/>
        <p:txBody>
          <a:bodyPr/>
          <a:lstStyle/>
          <a:p>
            <a:pPr>
              <a:defRPr/>
            </a:pPr>
            <a:fld id="{A1E938A1-6FC6-4C9D-9D46-A921299C2715}"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7524" name="Slide Number Placeholder 3"/>
          <p:cNvSpPr>
            <a:spLocks noGrp="1"/>
          </p:cNvSpPr>
          <p:nvPr>
            <p:ph type="sldNum" sz="quarter" idx="5"/>
          </p:nvPr>
        </p:nvSpPr>
        <p:spPr/>
        <p:txBody>
          <a:bodyPr/>
          <a:lstStyle/>
          <a:p>
            <a:pPr>
              <a:defRPr/>
            </a:pPr>
            <a:fld id="{0B1B6583-FF8D-4D88-BCDB-A27C82902114}" type="slidenum">
              <a:rPr lang="en-US" smtClean="0"/>
              <a:pPr>
                <a:defRPr/>
              </a:pPr>
              <a:t>53</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1444" name="Slide Number Placeholder 3"/>
          <p:cNvSpPr>
            <a:spLocks noGrp="1"/>
          </p:cNvSpPr>
          <p:nvPr>
            <p:ph type="sldNum" sz="quarter" idx="5"/>
          </p:nvPr>
        </p:nvSpPr>
        <p:spPr/>
        <p:txBody>
          <a:bodyPr/>
          <a:lstStyle/>
          <a:p>
            <a:pPr>
              <a:defRPr/>
            </a:pPr>
            <a:fld id="{8058CD52-E716-435F-BA20-6FECC961B758}" type="slidenum">
              <a:rPr lang="en-US" smtClean="0"/>
              <a:pPr>
                <a:defRPr/>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2468" name="Slide Number Placeholder 3"/>
          <p:cNvSpPr>
            <a:spLocks noGrp="1"/>
          </p:cNvSpPr>
          <p:nvPr>
            <p:ph type="sldNum" sz="quarter" idx="5"/>
          </p:nvPr>
        </p:nvSpPr>
        <p:spPr/>
        <p:txBody>
          <a:bodyPr/>
          <a:lstStyle/>
          <a:p>
            <a:pPr>
              <a:defRPr/>
            </a:pPr>
            <a:fld id="{6589E772-D900-401D-A722-17855D9D0828}" type="slidenum">
              <a:rPr lang="en-US" smtClean="0"/>
              <a:pPr>
                <a:defRPr/>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2" name="Slide Number Placeholder 3"/>
          <p:cNvSpPr>
            <a:spLocks noGrp="1"/>
          </p:cNvSpPr>
          <p:nvPr>
            <p:ph type="sldNum" sz="quarter" idx="5"/>
          </p:nvPr>
        </p:nvSpPr>
        <p:spPr/>
        <p:txBody>
          <a:bodyPr/>
          <a:lstStyle/>
          <a:p>
            <a:pPr>
              <a:defRPr/>
            </a:pPr>
            <a:fld id="{7299985A-B8EE-4561-8ADF-D19C1D70FE7F}"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p:txBody>
          <a:bodyPr/>
          <a:lstStyle/>
          <a:p>
            <a:pPr>
              <a:defRPr/>
            </a:pPr>
            <a:fld id="{72AE035A-000C-4D37-9E5A-F8E0A6F9E89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40" name="Slide Number Placeholder 3"/>
          <p:cNvSpPr>
            <a:spLocks noGrp="1"/>
          </p:cNvSpPr>
          <p:nvPr>
            <p:ph type="sldNum" sz="quarter" idx="5"/>
          </p:nvPr>
        </p:nvSpPr>
        <p:spPr/>
        <p:txBody>
          <a:bodyPr/>
          <a:lstStyle/>
          <a:p>
            <a:pPr>
              <a:defRPr/>
            </a:pPr>
            <a:fld id="{243B5447-430F-41C6-9722-E951F470470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2" name="Footer Placeholder 3">
            <a:extLst>
              <a:ext uri="{FF2B5EF4-FFF2-40B4-BE49-F238E27FC236}">
                <a16:creationId xmlns:a16="http://schemas.microsoft.com/office/drawing/2014/main" id="{8C8F523D-7974-4E4D-8BFD-B4009ADE4F8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A364F027-6B63-4B34-9F4F-24AA17A8763D}"/>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3">
            <a:extLst>
              <a:ext uri="{FF2B5EF4-FFF2-40B4-BE49-F238E27FC236}">
                <a16:creationId xmlns:a16="http://schemas.microsoft.com/office/drawing/2014/main" id="{0AA9CFD7-1C59-4611-B434-DC34E63C839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3">
            <a:extLst>
              <a:ext uri="{FF2B5EF4-FFF2-40B4-BE49-F238E27FC236}">
                <a16:creationId xmlns:a16="http://schemas.microsoft.com/office/drawing/2014/main" id="{B9FC1924-DCAE-4447-888E-534D18583566}"/>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4423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209801"/>
            <a:ext cx="8415338" cy="5333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895600"/>
            <a:ext cx="8415338" cy="5333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2089" y="3505200"/>
            <a:ext cx="8415338" cy="5333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3">
            <a:extLst>
              <a:ext uri="{FF2B5EF4-FFF2-40B4-BE49-F238E27FC236}">
                <a16:creationId xmlns:a16="http://schemas.microsoft.com/office/drawing/2014/main" id="{33FD1E1D-DB0F-4BB9-B139-986AFD8A6E2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776286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213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1905001"/>
            <a:ext cx="8415338" cy="304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438401"/>
            <a:ext cx="8415338"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2089" y="2971801"/>
            <a:ext cx="8415338" cy="4572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2089" y="35814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2089" y="40386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394164" y="44196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394164" y="48006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409190" y="51816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9"/>
          </p:nvPr>
        </p:nvSpPr>
        <p:spPr>
          <a:xfrm>
            <a:off x="417948" y="5562600"/>
            <a:ext cx="8415338" cy="3048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Footer Placeholder 3">
            <a:extLst>
              <a:ext uri="{FF2B5EF4-FFF2-40B4-BE49-F238E27FC236}">
                <a16:creationId xmlns:a16="http://schemas.microsoft.com/office/drawing/2014/main" id="{A2104A6A-6689-44EE-BF2F-5C365498237E}"/>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904430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3">
            <a:extLst>
              <a:ext uri="{FF2B5EF4-FFF2-40B4-BE49-F238E27FC236}">
                <a16:creationId xmlns:a16="http://schemas.microsoft.com/office/drawing/2014/main" id="{C32879CD-6312-4F9C-9DCB-ED1081AD7C4A}"/>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9" name="Footer Placeholder 3">
            <a:extLst>
              <a:ext uri="{FF2B5EF4-FFF2-40B4-BE49-F238E27FC236}">
                <a16:creationId xmlns:a16="http://schemas.microsoft.com/office/drawing/2014/main" id="{4F8BB076-F86A-40A0-9791-BAEB63C9C62C}"/>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Footer Placeholder 3">
            <a:extLst>
              <a:ext uri="{FF2B5EF4-FFF2-40B4-BE49-F238E27FC236}">
                <a16:creationId xmlns:a16="http://schemas.microsoft.com/office/drawing/2014/main" id="{9738B860-F144-4D4F-BD41-D140B87E75B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4003" r:id="rId5"/>
    <p:sldLayoutId id="2147484004" r:id="rId6"/>
    <p:sldLayoutId id="2147483997" r:id="rId7"/>
    <p:sldLayoutId id="2147483998" r:id="rId8"/>
    <p:sldLayoutId id="2147483999" r:id="rId9"/>
    <p:sldLayoutId id="2147484000" r:id="rId10"/>
    <p:sldLayoutId id="2147484001" r:id="rId11"/>
    <p:sldLayoutId id="2147484002"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6.xml"/><Relationship Id="rId4" Type="http://schemas.openxmlformats.org/officeDocument/2006/relationships/image" Target="../media/image35.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p:txBody>
          <a:bodyPr/>
          <a:lstStyle/>
          <a:p>
            <a:r>
              <a:rPr lang="en-US" altLang="en-US" dirty="0">
                <a:latin typeface="+mn-lt"/>
              </a:rPr>
              <a:t>Chapter 6</a:t>
            </a:r>
          </a:p>
        </p:txBody>
      </p:sp>
      <p:sp>
        <p:nvSpPr>
          <p:cNvPr id="3" name="Subtitle 2"/>
          <p:cNvSpPr>
            <a:spLocks noGrp="1"/>
          </p:cNvSpPr>
          <p:nvPr>
            <p:ph type="subTitle" idx="1"/>
          </p:nvPr>
        </p:nvSpPr>
        <p:spPr>
          <a:xfrm>
            <a:off x="698500" y="3730752"/>
            <a:ext cx="7747000" cy="233910"/>
          </a:xfrm>
        </p:spPr>
        <p:txBody>
          <a:bodyPr/>
          <a:lstStyle/>
          <a:p>
            <a:r>
              <a:rPr lang="en-US" altLang="en-US" dirty="0">
                <a:solidFill>
                  <a:schemeClr val="tx1"/>
                </a:solidFill>
              </a:rPr>
              <a:t>User-Defined Functions</a:t>
            </a:r>
            <a:endParaRPr lang="en-US" dirty="0">
              <a:solidFill>
                <a:schemeClr val="tx1"/>
              </a:solidFill>
            </a:endParaRPr>
          </a:p>
        </p:txBody>
      </p:sp>
      <p:sp>
        <p:nvSpPr>
          <p:cNvPr id="4" name="Footer Placeholder 5">
            <a:extLst>
              <a:ext uri="{FF2B5EF4-FFF2-40B4-BE49-F238E27FC236}">
                <a16:creationId xmlns:a16="http://schemas.microsoft.com/office/drawing/2014/main" id="{B49DAED5-68B8-4E7B-BDCF-DCA90522FC8B}"/>
              </a:ext>
            </a:extLst>
          </p:cNvPr>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dirty="0">
                <a:latin typeface="+mn-lt"/>
              </a:rPr>
              <a:t>Value-Returning Functions (3 of 3)</a:t>
            </a:r>
          </a:p>
        </p:txBody>
      </p:sp>
      <p:sp>
        <p:nvSpPr>
          <p:cNvPr id="17411" name="Rectangle 3"/>
          <p:cNvSpPr>
            <a:spLocks noGrp="1" noChangeArrowheads="1"/>
          </p:cNvSpPr>
          <p:nvPr>
            <p:ph idx="1"/>
          </p:nvPr>
        </p:nvSpPr>
        <p:spPr>
          <a:xfrm>
            <a:off x="457200" y="1447800"/>
            <a:ext cx="8229600" cy="2651495"/>
          </a:xfrm>
        </p:spPr>
        <p:txBody>
          <a:bodyPr/>
          <a:lstStyle/>
          <a:p>
            <a:pPr eaLnBrk="1" hangingPunct="1"/>
            <a:r>
              <a:rPr lang="en-US" altLang="en-US" u="sng" dirty="0"/>
              <a:t>Heading</a:t>
            </a:r>
            <a:r>
              <a:rPr lang="en-US" altLang="en-US" dirty="0"/>
              <a:t> (or </a:t>
            </a:r>
            <a:r>
              <a:rPr lang="en-US" altLang="en-US" u="sng" dirty="0"/>
              <a:t>function header</a:t>
            </a:r>
            <a:r>
              <a:rPr lang="en-US" altLang="en-US" dirty="0"/>
              <a:t>): the first line of the function</a:t>
            </a:r>
          </a:p>
          <a:p>
            <a:pPr lvl="1" eaLnBrk="1" hangingPunct="1"/>
            <a:r>
              <a:rPr lang="en-US" altLang="en-US" dirty="0"/>
              <a:t>Example:</a:t>
            </a:r>
            <a:r>
              <a:rPr lang="en-US" altLang="en-US" dirty="0">
                <a:latin typeface="Courier New" panose="02070309020205020404" pitchFamily="49" charset="0"/>
                <a:cs typeface="Courier New" panose="02070309020205020404" pitchFamily="49" charset="0"/>
              </a:rPr>
              <a:t> </a:t>
            </a:r>
            <a:r>
              <a:rPr lang="en-US" altLang="en-US" b="1" dirty="0">
                <a:latin typeface="Courier New" pitchFamily="49" charset="0"/>
                <a:cs typeface="Courier New" pitchFamily="49" charset="0"/>
              </a:rPr>
              <a:t>int abs(int number)</a:t>
            </a:r>
          </a:p>
          <a:p>
            <a:pPr eaLnBrk="1" hangingPunct="1"/>
            <a:r>
              <a:rPr lang="en-US" altLang="en-US" dirty="0"/>
              <a:t>The </a:t>
            </a:r>
            <a:r>
              <a:rPr lang="en-US" altLang="en-US" u="sng" dirty="0"/>
              <a:t>body</a:t>
            </a:r>
            <a:r>
              <a:rPr lang="en-US" altLang="en-US" dirty="0"/>
              <a:t> is the function’s code that accomplishes the task</a:t>
            </a:r>
          </a:p>
          <a:p>
            <a:pPr eaLnBrk="1" hangingPunct="1"/>
            <a:r>
              <a:rPr lang="en-US" altLang="en-US" u="sng" dirty="0"/>
              <a:t>Formal parameter</a:t>
            </a:r>
            <a:r>
              <a:rPr lang="en-US" altLang="en-US" dirty="0"/>
              <a:t>: a variable declared in the heading </a:t>
            </a:r>
          </a:p>
          <a:p>
            <a:pPr lvl="1" eaLnBrk="1" hangingPunct="1"/>
            <a:r>
              <a:rPr lang="en-US" altLang="en-US" dirty="0"/>
              <a:t>Example:</a:t>
            </a:r>
            <a:r>
              <a:rPr lang="en-US" altLang="en-US" dirty="0">
                <a:latin typeface="Courier New" panose="02070309020205020404" pitchFamily="49" charset="0"/>
                <a:cs typeface="Courier New" panose="02070309020205020404" pitchFamily="49" charset="0"/>
              </a:rPr>
              <a:t> </a:t>
            </a:r>
            <a:r>
              <a:rPr lang="en-US" altLang="en-US" b="1" dirty="0">
                <a:latin typeface="Courier New" pitchFamily="49" charset="0"/>
                <a:cs typeface="Courier New" pitchFamily="49" charset="0"/>
              </a:rPr>
              <a:t>number</a:t>
            </a:r>
            <a:endParaRPr lang="en-US" altLang="en-US" b="1" dirty="0"/>
          </a:p>
          <a:p>
            <a:pPr eaLnBrk="1" hangingPunct="1"/>
            <a:r>
              <a:rPr lang="en-US" altLang="en-US" dirty="0"/>
              <a:t>Actual parameter: a variable or expression listed in a call to a function</a:t>
            </a:r>
          </a:p>
          <a:p>
            <a:pPr lvl="1" eaLnBrk="1" hangingPunct="1"/>
            <a:r>
              <a:rPr lang="en-US" altLang="en-US" dirty="0"/>
              <a:t>Example:</a:t>
            </a:r>
            <a:r>
              <a:rPr lang="en-US" altLang="en-US" dirty="0">
                <a:latin typeface="Courier New" panose="02070309020205020404" pitchFamily="49" charset="0"/>
                <a:cs typeface="Courier New" panose="02070309020205020404" pitchFamily="49" charset="0"/>
              </a:rPr>
              <a:t> </a:t>
            </a:r>
            <a:r>
              <a:rPr lang="en-US" altLang="en-US" b="1" dirty="0">
                <a:latin typeface="Courier New" pitchFamily="49" charset="0"/>
                <a:cs typeface="Courier New" pitchFamily="49" charset="0"/>
              </a:rPr>
              <a:t>x = pow(u, v)</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Syntax: Value-Returning Function</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Syntax</a:t>
            </a:r>
          </a:p>
        </p:txBody>
      </p:sp>
      <p:pic>
        <p:nvPicPr>
          <p:cNvPr id="1026" name="Content Placeholder 3" descr="functionType functionName(formal parameter list)&#10;{&#10;    statements&#10;}"/>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1938750"/>
            <a:ext cx="5800922" cy="11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82089" y="3200400"/>
            <a:ext cx="8415338" cy="296235"/>
          </a:xfrm>
        </p:spPr>
        <p:txBody>
          <a:bodyPr/>
          <a:lstStyle/>
          <a:p>
            <a:r>
              <a:rPr lang="en-US" altLang="en-US" b="1" dirty="0" err="1">
                <a:latin typeface="Courier New" pitchFamily="49" charset="0"/>
              </a:rPr>
              <a:t>functionType</a:t>
            </a:r>
            <a:r>
              <a:rPr lang="en-US" altLang="en-US" dirty="0"/>
              <a:t> is also called the </a:t>
            </a:r>
            <a:r>
              <a:rPr lang="en-US" altLang="en-US" u="sng" dirty="0"/>
              <a:t>data type</a:t>
            </a:r>
            <a:r>
              <a:rPr lang="en-US" altLang="en-US" dirty="0"/>
              <a:t> or </a:t>
            </a:r>
            <a:r>
              <a:rPr lang="en-US" altLang="en-US" u="sng" dirty="0"/>
              <a:t>return type</a:t>
            </a:r>
          </a:p>
        </p:txBody>
      </p:sp>
    </p:spTree>
    <p:extLst>
      <p:ext uri="{BB962C8B-B14F-4D97-AF65-F5344CB8AC3E}">
        <p14:creationId xmlns:p14="http://schemas.microsoft.com/office/powerpoint/2010/main" val="1838258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Syntax: Formal Parameter List</a:t>
            </a:r>
            <a:endParaRPr lang="en-IN" dirty="0">
              <a:latin typeface="+mn-lt"/>
            </a:endParaRPr>
          </a:p>
        </p:txBody>
      </p:sp>
      <p:pic>
        <p:nvPicPr>
          <p:cNvPr id="8" name="Content Placeholder 2" descr="dataType identifier, dataType identifier,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81000" y="1538288"/>
            <a:ext cx="5436527" cy="442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Content Placeholder 3"/>
          <p:cNvSpPr>
            <a:spLocks noGrp="1"/>
          </p:cNvSpPr>
          <p:nvPr>
            <p:ph idx="11"/>
          </p:nvPr>
        </p:nvSpPr>
        <p:spPr>
          <a:xfrm>
            <a:off x="381000" y="2209801"/>
            <a:ext cx="8415338" cy="204671"/>
          </a:xfrm>
        </p:spPr>
        <p:txBody>
          <a:bodyPr/>
          <a:lstStyle/>
          <a:p>
            <a:pPr marL="0" indent="0">
              <a:buNone/>
            </a:pPr>
            <a:r>
              <a:rPr lang="en-US" sz="1400" b="1" dirty="0"/>
              <a:t>FIGURE 6-1 </a:t>
            </a:r>
            <a:r>
              <a:rPr lang="en-US" sz="1400" dirty="0"/>
              <a:t>Various parts of the function </a:t>
            </a:r>
            <a:r>
              <a:rPr lang="en-US" sz="1400" b="1" dirty="0"/>
              <a:t>abs</a:t>
            </a:r>
            <a:endParaRPr lang="en-US" sz="1400" dirty="0"/>
          </a:p>
        </p:txBody>
      </p:sp>
      <p:pic>
        <p:nvPicPr>
          <p:cNvPr id="2050" name="Content Placeholder 5" descr="A program statement shows various parts of the function a b s.&#10;Line 1: int a b s left parenthesis int number right parenthesis.&#10;Line 2: Left brace.&#10;Line 3: if left parenthesis number is less than 0 right parenthesis&#10;Line 4: indented once: number equals negative number semicolon.&#10;Line 5: return number semicolon.&#10;Line 6: right brace.&#10;int is function heading and function return type. a b s is the function name. int number is the formal parameter list. Number is the formal parameter. Line 2 to Line 6 is the function body."/>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381000" y="2590800"/>
            <a:ext cx="7773074" cy="2438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5115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latin typeface="+mn-lt"/>
              </a:rPr>
              <a:t>Function Call</a:t>
            </a:r>
          </a:p>
        </p:txBody>
      </p:sp>
      <p:sp>
        <p:nvSpPr>
          <p:cNvPr id="4" name="Content Placeholder 3"/>
          <p:cNvSpPr>
            <a:spLocks noGrp="1"/>
          </p:cNvSpPr>
          <p:nvPr>
            <p:ph idx="1"/>
          </p:nvPr>
        </p:nvSpPr>
        <p:spPr>
          <a:xfrm>
            <a:off x="365125" y="1538818"/>
            <a:ext cx="8415338" cy="292388"/>
          </a:xfrm>
        </p:spPr>
        <p:txBody>
          <a:bodyPr/>
          <a:lstStyle/>
          <a:p>
            <a:r>
              <a:rPr lang="en-US" altLang="en-US" dirty="0">
                <a:latin typeface="Calibri" pitchFamily="34" charset="0"/>
              </a:rPr>
              <a:t>Syntax to call a value-returning function</a:t>
            </a:r>
          </a:p>
        </p:txBody>
      </p:sp>
      <p:pic>
        <p:nvPicPr>
          <p:cNvPr id="7" name="Content Placeholder 4" descr="functionName(actual parameter list)"/>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85800" y="2057400"/>
            <a:ext cx="469582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Syntax: Actual Parameter List</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The syntax of the actual parameter list is:</a:t>
            </a:r>
          </a:p>
        </p:txBody>
      </p:sp>
      <p:pic>
        <p:nvPicPr>
          <p:cNvPr id="14" name="Content Placeholder 3" descr="expression or variable, expression or variable,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1905000"/>
            <a:ext cx="5922377" cy="470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idx="12"/>
          </p:nvPr>
        </p:nvSpPr>
        <p:spPr>
          <a:xfrm>
            <a:off x="381000" y="2527012"/>
            <a:ext cx="8415338" cy="292388"/>
          </a:xfrm>
        </p:spPr>
        <p:txBody>
          <a:bodyPr/>
          <a:lstStyle/>
          <a:p>
            <a:r>
              <a:rPr lang="en-US" altLang="en-US" dirty="0"/>
              <a:t>The formal parameter list can be empty</a:t>
            </a:r>
          </a:p>
        </p:txBody>
      </p:sp>
      <p:pic>
        <p:nvPicPr>
          <p:cNvPr id="15" name="Content Placeholder 6" descr="functionType functionName()"/>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85800" y="2971800"/>
            <a:ext cx="3505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Content Placeholder 7"/>
          <p:cNvSpPr>
            <a:spLocks noGrp="1"/>
          </p:cNvSpPr>
          <p:nvPr>
            <p:ph idx="14"/>
          </p:nvPr>
        </p:nvSpPr>
        <p:spPr>
          <a:xfrm>
            <a:off x="382089" y="3581400"/>
            <a:ext cx="8415338" cy="292388"/>
          </a:xfrm>
        </p:spPr>
        <p:txBody>
          <a:bodyPr/>
          <a:lstStyle/>
          <a:p>
            <a:r>
              <a:rPr lang="en-US" altLang="en-US" dirty="0"/>
              <a:t>A call to a value-returning function with an empty formal parameter list is:</a:t>
            </a:r>
          </a:p>
        </p:txBody>
      </p:sp>
      <p:pic>
        <p:nvPicPr>
          <p:cNvPr id="16" name="Content Placeholder 8" descr="functionName()"/>
          <p:cNvPicPr>
            <a:picLocks noGrp="1" noChangeAspect="1" noChangeArrowheads="1"/>
          </p:cNvPicPr>
          <p:nvPr>
            <p:ph idx="15"/>
          </p:nvPr>
        </p:nvPicPr>
        <p:blipFill>
          <a:blip r:embed="rId4">
            <a:extLst>
              <a:ext uri="{28A0092B-C50C-407E-A947-70E740481C1C}">
                <a14:useLocalDpi xmlns:a14="http://schemas.microsoft.com/office/drawing/2010/main" val="0"/>
              </a:ext>
            </a:extLst>
          </a:blip>
          <a:srcRect/>
          <a:stretch>
            <a:fillRect/>
          </a:stretch>
        </p:blipFill>
        <p:spPr bwMode="auto">
          <a:xfrm>
            <a:off x="733216" y="3967871"/>
            <a:ext cx="1933784" cy="44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8535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404751"/>
            <a:ext cx="8026400" cy="299249"/>
          </a:xfrm>
        </p:spPr>
        <p:txBody>
          <a:bodyPr/>
          <a:lstStyle/>
          <a:p>
            <a:pPr eaLnBrk="1" hangingPunct="1"/>
            <a:r>
              <a:rPr lang="en-US" altLang="en-US" dirty="0">
                <a:latin typeface="Courier New" pitchFamily="49" charset="0"/>
              </a:rPr>
              <a:t>return</a:t>
            </a:r>
            <a:r>
              <a:rPr lang="en-US" altLang="en-US" dirty="0"/>
              <a:t> </a:t>
            </a:r>
            <a:r>
              <a:rPr lang="en-US" altLang="en-US" dirty="0">
                <a:latin typeface="+mn-lt"/>
              </a:rPr>
              <a:t>Statement</a:t>
            </a:r>
          </a:p>
        </p:txBody>
      </p:sp>
      <p:sp>
        <p:nvSpPr>
          <p:cNvPr id="22531" name="Rectangle 3"/>
          <p:cNvSpPr>
            <a:spLocks noGrp="1" noChangeArrowheads="1"/>
          </p:cNvSpPr>
          <p:nvPr>
            <p:ph idx="1"/>
          </p:nvPr>
        </p:nvSpPr>
        <p:spPr>
          <a:xfrm>
            <a:off x="365125" y="1538818"/>
            <a:ext cx="8415338" cy="632481"/>
          </a:xfrm>
        </p:spPr>
        <p:txBody>
          <a:bodyPr/>
          <a:lstStyle/>
          <a:p>
            <a:pPr eaLnBrk="1" hangingPunct="1"/>
            <a:r>
              <a:rPr lang="en-US" altLang="en-US" dirty="0"/>
              <a:t>A function returns its value via the </a:t>
            </a:r>
            <a:r>
              <a:rPr lang="en-US" altLang="en-US" b="1" dirty="0">
                <a:solidFill>
                  <a:srgbClr val="055C91"/>
                </a:solidFill>
                <a:latin typeface="Courier New" pitchFamily="49" charset="0"/>
              </a:rPr>
              <a:t>return</a:t>
            </a:r>
            <a:r>
              <a:rPr lang="en-US" altLang="en-US" dirty="0"/>
              <a:t> statement</a:t>
            </a:r>
          </a:p>
          <a:p>
            <a:pPr lvl="1" eaLnBrk="1" hangingPunct="1"/>
            <a:r>
              <a:rPr lang="en-US" altLang="en-US" dirty="0"/>
              <a:t>It passes this value outside the function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10490"/>
            <a:ext cx="8026400" cy="287771"/>
          </a:xfrm>
        </p:spPr>
        <p:txBody>
          <a:bodyPr/>
          <a:lstStyle/>
          <a:p>
            <a:r>
              <a:rPr lang="en-US" altLang="en-US" dirty="0">
                <a:latin typeface="+mn-lt"/>
              </a:rPr>
              <a:t>Syntax: </a:t>
            </a:r>
            <a:r>
              <a:rPr lang="en-US" altLang="en-US" dirty="0">
                <a:latin typeface="Courier New" pitchFamily="49" charset="0"/>
              </a:rPr>
              <a:t>return</a:t>
            </a:r>
            <a:r>
              <a:rPr lang="en-US" altLang="en-US" dirty="0"/>
              <a:t> </a:t>
            </a:r>
            <a:r>
              <a:rPr lang="en-US" altLang="en-US" dirty="0">
                <a:latin typeface="+mn-lt"/>
              </a:rPr>
              <a:t>Statement (1 of 2)</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altLang="en-US" dirty="0"/>
              <a:t>The </a:t>
            </a:r>
            <a:r>
              <a:rPr lang="en-US" altLang="en-US" b="1" dirty="0">
                <a:solidFill>
                  <a:srgbClr val="055C91"/>
                </a:solidFill>
                <a:latin typeface="Courier New" pitchFamily="49" charset="0"/>
              </a:rPr>
              <a:t>return</a:t>
            </a:r>
            <a:r>
              <a:rPr lang="en-US" altLang="en-US" dirty="0">
                <a:solidFill>
                  <a:srgbClr val="055C91"/>
                </a:solidFill>
              </a:rPr>
              <a:t> </a:t>
            </a:r>
            <a:r>
              <a:rPr lang="en-US" altLang="en-US" dirty="0"/>
              <a:t>statement has this syntax:</a:t>
            </a:r>
          </a:p>
        </p:txBody>
      </p:sp>
      <p:pic>
        <p:nvPicPr>
          <p:cNvPr id="8" name="Content Placeholder 7" descr="return exp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85800" y="1962150"/>
            <a:ext cx="1866900" cy="476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Content Placeholder 5"/>
          <p:cNvSpPr>
            <a:spLocks noGrp="1"/>
          </p:cNvSpPr>
          <p:nvPr>
            <p:ph idx="12"/>
          </p:nvPr>
        </p:nvSpPr>
        <p:spPr>
          <a:xfrm>
            <a:off x="381000" y="2590800"/>
            <a:ext cx="8415338" cy="2157514"/>
          </a:xfrm>
        </p:spPr>
        <p:txBody>
          <a:bodyPr/>
          <a:lstStyle/>
          <a:p>
            <a:r>
              <a:rPr lang="en-US" altLang="en-US" dirty="0"/>
              <a:t>In C++,</a:t>
            </a:r>
            <a:r>
              <a:rPr lang="en-US" altLang="en-US" dirty="0">
                <a:solidFill>
                  <a:srgbClr val="055C91"/>
                </a:solidFill>
              </a:rPr>
              <a:t> </a:t>
            </a:r>
            <a:r>
              <a:rPr lang="en-US" altLang="en-US" b="1" dirty="0">
                <a:solidFill>
                  <a:srgbClr val="055C91"/>
                </a:solidFill>
                <a:latin typeface="Courier New" pitchFamily="49" charset="0"/>
              </a:rPr>
              <a:t>return</a:t>
            </a:r>
            <a:r>
              <a:rPr lang="en-US" altLang="en-US" dirty="0">
                <a:solidFill>
                  <a:srgbClr val="055C91"/>
                </a:solidFill>
              </a:rPr>
              <a:t> </a:t>
            </a:r>
            <a:r>
              <a:rPr lang="en-US" altLang="en-US" dirty="0"/>
              <a:t>is a reserved word</a:t>
            </a:r>
          </a:p>
          <a:p>
            <a:r>
              <a:rPr lang="en-US" altLang="en-US" dirty="0"/>
              <a:t>When a </a:t>
            </a:r>
            <a:r>
              <a:rPr lang="en-US" altLang="en-US" b="1" dirty="0">
                <a:solidFill>
                  <a:srgbClr val="055C91"/>
                </a:solidFill>
                <a:latin typeface="Courier New" panose="02070309020205020404" pitchFamily="49" charset="0"/>
                <a:cs typeface="Courier New" panose="02070309020205020404" pitchFamily="49" charset="0"/>
              </a:rPr>
              <a:t>return</a:t>
            </a:r>
            <a:r>
              <a:rPr lang="en-US" altLang="en-US" dirty="0">
                <a:solidFill>
                  <a:srgbClr val="638DAD"/>
                </a:solidFill>
              </a:rPr>
              <a:t> </a:t>
            </a:r>
            <a:r>
              <a:rPr lang="en-US" altLang="en-US" dirty="0"/>
              <a:t>statement executes</a:t>
            </a:r>
          </a:p>
          <a:p>
            <a:pPr lvl="1"/>
            <a:r>
              <a:rPr lang="en-US" altLang="en-US" dirty="0"/>
              <a:t>The function immediately terminates</a:t>
            </a:r>
          </a:p>
          <a:p>
            <a:pPr lvl="1"/>
            <a:r>
              <a:rPr lang="en-US" altLang="en-US" dirty="0"/>
              <a:t>Control goes back to the caller</a:t>
            </a:r>
          </a:p>
          <a:p>
            <a:r>
              <a:rPr lang="en-US" altLang="en-US" dirty="0"/>
              <a:t>When a </a:t>
            </a:r>
            <a:r>
              <a:rPr lang="en-US" altLang="en-US" b="1" dirty="0">
                <a:solidFill>
                  <a:srgbClr val="055C91"/>
                </a:solidFill>
                <a:latin typeface="Courier New" pitchFamily="49" charset="0"/>
              </a:rPr>
              <a:t>return</a:t>
            </a:r>
            <a:r>
              <a:rPr lang="en-US" altLang="en-US" dirty="0"/>
              <a:t> statement executes in the function </a:t>
            </a:r>
            <a:r>
              <a:rPr lang="en-US" altLang="en-US" b="1" dirty="0">
                <a:latin typeface="Courier New" pitchFamily="49" charset="0"/>
              </a:rPr>
              <a:t>main</a:t>
            </a:r>
            <a:r>
              <a:rPr lang="en-US" altLang="en-US" dirty="0"/>
              <a:t>, the program terminates</a:t>
            </a:r>
            <a:endParaRPr lang="en-US" dirty="0"/>
          </a:p>
        </p:txBody>
      </p:sp>
    </p:spTree>
    <p:extLst>
      <p:ext uri="{BB962C8B-B14F-4D97-AF65-F5344CB8AC3E}">
        <p14:creationId xmlns:p14="http://schemas.microsoft.com/office/powerpoint/2010/main" val="1146843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latin typeface="+mn-lt"/>
              </a:rPr>
              <a:t>Syntax: </a:t>
            </a:r>
            <a:r>
              <a:rPr lang="en-US" altLang="en-US" dirty="0">
                <a:latin typeface="Courier New" pitchFamily="49" charset="0"/>
              </a:rPr>
              <a:t>return</a:t>
            </a:r>
            <a:r>
              <a:rPr lang="en-US" altLang="en-US" dirty="0"/>
              <a:t> </a:t>
            </a:r>
            <a:r>
              <a:rPr lang="en-US" altLang="en-US" dirty="0">
                <a:latin typeface="+mn-lt"/>
              </a:rPr>
              <a:t>Statement (2 of 2)</a:t>
            </a:r>
          </a:p>
        </p:txBody>
      </p:sp>
      <p:sp>
        <p:nvSpPr>
          <p:cNvPr id="2" name="Text Placeholder 1"/>
          <p:cNvSpPr>
            <a:spLocks noGrp="1"/>
          </p:cNvSpPr>
          <p:nvPr>
            <p:ph idx="1"/>
          </p:nvPr>
        </p:nvSpPr>
        <p:spPr>
          <a:xfrm>
            <a:off x="365125" y="1538818"/>
            <a:ext cx="8415338" cy="207364"/>
          </a:xfrm>
        </p:spPr>
        <p:txBody>
          <a:bodyPr/>
          <a:lstStyle/>
          <a:p>
            <a:pPr marL="0" indent="0">
              <a:buNone/>
            </a:pPr>
            <a:r>
              <a:rPr lang="en-US" sz="1400" b="1" dirty="0"/>
              <a:t>FIGURE 6-2 </a:t>
            </a:r>
            <a:r>
              <a:rPr lang="en-US" sz="1400" dirty="0"/>
              <a:t>Various parts of the function </a:t>
            </a:r>
            <a:r>
              <a:rPr lang="en-US" sz="1400" b="1" dirty="0">
                <a:latin typeface="Courier New" panose="02070309020205020404" pitchFamily="49" charset="0"/>
                <a:cs typeface="Courier New" panose="02070309020205020404" pitchFamily="49" charset="0"/>
              </a:rPr>
              <a:t>larger</a:t>
            </a:r>
            <a:endParaRPr lang="en-US" sz="1400" dirty="0">
              <a:latin typeface="Courier New" panose="02070309020205020404" pitchFamily="49" charset="0"/>
              <a:cs typeface="Courier New" panose="02070309020205020404" pitchFamily="49" charset="0"/>
            </a:endParaRPr>
          </a:p>
        </p:txBody>
      </p:sp>
      <p:pic>
        <p:nvPicPr>
          <p:cNvPr id="3074" name="Content Placeholder 2" descr="A program statement shows various parts of the function larger.&#10;Line 1: double larger left parenthesis double x comma double y right parenthesis.&#10;Line 2: Left brace.&#10;Line 3: indented once: double max semicolon.&#10;Line 4: if left parenthesis x is greater than or equals y right parenthesis&#10;Line 5: indented twice: max equals x semicolon.&#10;Line 6: else.&#10;Line 7: max equals y semicolon.&#10;Line 8: return max semicolon.&#10;Line 9: right brace.&#10;Double is function heading and function return type. Larger is the function name. Double x comma double y is the formal parameter list. x and y are the formal parameters. Line 2 to Line 6 is the function body. Max is the local variable. Return max semicolon is the function return valu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828800"/>
            <a:ext cx="7773074" cy="3340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Function Prototype</a:t>
            </a:r>
            <a:endParaRPr lang="en-IN" dirty="0">
              <a:latin typeface="+mn-lt"/>
            </a:endParaRPr>
          </a:p>
        </p:txBody>
      </p:sp>
      <p:sp>
        <p:nvSpPr>
          <p:cNvPr id="3" name="Content Placeholder 2"/>
          <p:cNvSpPr>
            <a:spLocks noGrp="1"/>
          </p:cNvSpPr>
          <p:nvPr>
            <p:ph idx="1"/>
          </p:nvPr>
        </p:nvSpPr>
        <p:spPr>
          <a:xfrm>
            <a:off x="365125" y="1538819"/>
            <a:ext cx="8415338" cy="707886"/>
          </a:xfrm>
        </p:spPr>
        <p:txBody>
          <a:bodyPr/>
          <a:lstStyle/>
          <a:p>
            <a:pPr>
              <a:spcBef>
                <a:spcPct val="40000"/>
              </a:spcBef>
            </a:pPr>
            <a:r>
              <a:rPr lang="en-US" altLang="en-US" dirty="0"/>
              <a:t>A </a:t>
            </a:r>
            <a:r>
              <a:rPr lang="en-US" altLang="en-US" u="sng" dirty="0"/>
              <a:t>function prototype</a:t>
            </a:r>
            <a:r>
              <a:rPr lang="en-US" altLang="en-US" dirty="0"/>
              <a:t> is the function heading without the body of the function</a:t>
            </a:r>
          </a:p>
          <a:p>
            <a:pPr>
              <a:spcBef>
                <a:spcPct val="40000"/>
              </a:spcBef>
            </a:pPr>
            <a:r>
              <a:rPr lang="en-US" dirty="0"/>
              <a:t>The general syntax of the function prototype of a value-returning function is:</a:t>
            </a:r>
          </a:p>
        </p:txBody>
      </p:sp>
      <p:pic>
        <p:nvPicPr>
          <p:cNvPr id="8" name="Content Placeholder 7" descr="functionType functionName(parameter lis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466975"/>
            <a:ext cx="5600700"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idx="13"/>
          </p:nvPr>
        </p:nvSpPr>
        <p:spPr>
          <a:xfrm>
            <a:off x="382089" y="3124200"/>
            <a:ext cx="8415338" cy="707886"/>
          </a:xfrm>
        </p:spPr>
        <p:txBody>
          <a:bodyPr/>
          <a:lstStyle/>
          <a:p>
            <a:pPr>
              <a:spcBef>
                <a:spcPct val="40000"/>
              </a:spcBef>
            </a:pPr>
            <a:r>
              <a:rPr lang="en-US" altLang="en-US" dirty="0"/>
              <a:t>It is not necessary to specify the variable name in the parameter list</a:t>
            </a:r>
          </a:p>
          <a:p>
            <a:pPr>
              <a:spcBef>
                <a:spcPct val="40000"/>
              </a:spcBef>
            </a:pPr>
            <a:r>
              <a:rPr lang="en-US" altLang="en-US" dirty="0"/>
              <a:t>The data type of each parameter must be specified </a:t>
            </a:r>
          </a:p>
        </p:txBody>
      </p:sp>
    </p:spTree>
    <p:extLst>
      <p:ext uri="{BB962C8B-B14F-4D97-AF65-F5344CB8AC3E}">
        <p14:creationId xmlns:p14="http://schemas.microsoft.com/office/powerpoint/2010/main" val="28651295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Value-Returning Functions: Some Peculiarities (1 of 2)</a:t>
            </a:r>
            <a:endParaRPr lang="en-IN" dirty="0">
              <a:latin typeface="+mn-lt"/>
            </a:endParaRPr>
          </a:p>
        </p:txBody>
      </p:sp>
      <p:pic>
        <p:nvPicPr>
          <p:cNvPr id="4098" name="Content Placeholder 2" descr="Program code. In the code, the words in the variable names are merged. Line 1. i n t secret, left parenthesis, i n t x, right parenthesis. Line 2. left brace. Line 3. Indented once, if, left parenthesis, x, greater than, 5, right parenthesis, forward slash, forward slash, Line 1. Line 4. Indented once, return 2, asterisk, x, semi-colon, forward slash, forward slash, Line 2. Line 5. right brace."/>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1000" y="1582736"/>
            <a:ext cx="3729394" cy="1529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a:extLst>
              <a:ext uri="{FF2B5EF4-FFF2-40B4-BE49-F238E27FC236}">
                <a16:creationId xmlns:a16="http://schemas.microsoft.com/office/drawing/2014/main" id="{FDDF4BC6-0D66-4218-966A-C13B78749CA0}"/>
              </a:ext>
            </a:extLst>
          </p:cNvPr>
          <p:cNvSpPr>
            <a:spLocks noGrp="1"/>
          </p:cNvSpPr>
          <p:nvPr>
            <p:ph idx="12"/>
          </p:nvPr>
        </p:nvSpPr>
        <p:spPr>
          <a:xfrm>
            <a:off x="381000" y="3365212"/>
            <a:ext cx="8415338" cy="292388"/>
          </a:xfrm>
        </p:spPr>
        <p:txBody>
          <a:bodyPr/>
          <a:lstStyle/>
          <a:p>
            <a:pPr marL="0" indent="0">
              <a:buNone/>
            </a:pPr>
            <a:r>
              <a:rPr lang="en-US" dirty="0"/>
              <a:t>A correct definition of the function </a:t>
            </a:r>
            <a:r>
              <a:rPr lang="en-US" b="1" dirty="0"/>
              <a:t>secret</a:t>
            </a:r>
            <a:r>
              <a:rPr lang="en-US" dirty="0"/>
              <a:t> is:</a:t>
            </a:r>
            <a:endParaRPr lang="en-IN" dirty="0"/>
          </a:p>
        </p:txBody>
      </p:sp>
      <p:pic>
        <p:nvPicPr>
          <p:cNvPr id="4100" name="Content Placeholder 3" descr="Program code. In the code, the words in the variable names are merged. Line 1. i n t secret, left parenthesis, i n t x, right parenthesis. Line 2. left brace. Line 3. Indented once, if, left parenthesis, x, greater than, 5, right parenthesis, forward slash, forward slash, Line 1. Line 4. Indented twice, return 2, asterisk, x, semi-colon, forward slash, forward slash, Line 2. Line 5. Indented once, return x, semi-colon,  forward slash, forward slash, Line 3. Line 6. right brace."/>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t="17454"/>
          <a:stretch/>
        </p:blipFill>
        <p:spPr bwMode="auto">
          <a:xfrm>
            <a:off x="381000" y="3886200"/>
            <a:ext cx="4595546" cy="1839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71963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latin typeface="+mn-lt"/>
              </a:rPr>
              <a:t>Objectives (1 of 2)</a:t>
            </a:r>
          </a:p>
        </p:txBody>
      </p:sp>
      <p:sp>
        <p:nvSpPr>
          <p:cNvPr id="8195" name="Rectangle 3"/>
          <p:cNvSpPr>
            <a:spLocks noGrp="1" noChangeArrowheads="1"/>
          </p:cNvSpPr>
          <p:nvPr>
            <p:ph idx="1"/>
          </p:nvPr>
        </p:nvSpPr>
        <p:spPr>
          <a:xfrm>
            <a:off x="365125" y="1538818"/>
            <a:ext cx="8415338" cy="2859244"/>
          </a:xfrm>
        </p:spPr>
        <p:txBody>
          <a:bodyPr/>
          <a:lstStyle/>
          <a:p>
            <a:r>
              <a:rPr lang="en-US" altLang="en-US" dirty="0"/>
              <a:t>In this chapter, you will:</a:t>
            </a:r>
          </a:p>
          <a:p>
            <a:pPr lvl="1"/>
            <a:r>
              <a:rPr lang="en-US" altLang="en-US" dirty="0"/>
              <a:t>Learn about standard (predefined) functions </a:t>
            </a:r>
            <a:r>
              <a:rPr lang="en-US" dirty="0"/>
              <a:t>and discover how to use them in a program</a:t>
            </a:r>
            <a:endParaRPr lang="en-US" altLang="en-US" dirty="0"/>
          </a:p>
          <a:p>
            <a:pPr lvl="1"/>
            <a:r>
              <a:rPr lang="en-US" altLang="en-US" dirty="0"/>
              <a:t>Learn about user-defined functions</a:t>
            </a:r>
          </a:p>
          <a:p>
            <a:pPr lvl="1"/>
            <a:r>
              <a:rPr lang="en-US" altLang="en-US" dirty="0"/>
              <a:t>Examine value-returning functions</a:t>
            </a:r>
            <a:r>
              <a:rPr lang="en-US" dirty="0"/>
              <a:t> , including actual and formal parameters</a:t>
            </a:r>
            <a:endParaRPr lang="en-US" altLang="en-US" dirty="0"/>
          </a:p>
          <a:p>
            <a:pPr lvl="1"/>
            <a:r>
              <a:rPr lang="en-US" altLang="en-US" dirty="0"/>
              <a:t>Explore how to construct and use a value-returning, user-defined function in a program</a:t>
            </a:r>
          </a:p>
          <a:p>
            <a:pPr lvl="1"/>
            <a:r>
              <a:rPr lang="en-US" altLang="en-US" dirty="0"/>
              <a:t>Learn about function prototypes</a:t>
            </a:r>
          </a:p>
          <a:p>
            <a:pPr lvl="1"/>
            <a:r>
              <a:rPr lang="en-US" altLang="en-US" dirty="0"/>
              <a:t>Learn how to construct and use void functions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latin typeface="+mn-lt"/>
              </a:rPr>
              <a:t>Value-Returning Functions: Some Peculiarities (2 of 2)</a:t>
            </a:r>
          </a:p>
        </p:txBody>
      </p:sp>
      <p:sp>
        <p:nvSpPr>
          <p:cNvPr id="2" name="Content Placeholder 1"/>
          <p:cNvSpPr>
            <a:spLocks noGrp="1"/>
          </p:cNvSpPr>
          <p:nvPr>
            <p:ph idx="1"/>
          </p:nvPr>
        </p:nvSpPr>
        <p:spPr>
          <a:xfrm>
            <a:off x="365125" y="1538818"/>
            <a:ext cx="8415338" cy="296235"/>
          </a:xfrm>
        </p:spPr>
        <p:txBody>
          <a:bodyPr/>
          <a:lstStyle/>
          <a:p>
            <a:r>
              <a:rPr lang="en-US" dirty="0"/>
              <a:t>Examples pointing out that the </a:t>
            </a:r>
            <a:r>
              <a:rPr lang="en-US" b="1" dirty="0">
                <a:solidFill>
                  <a:srgbClr val="055C91"/>
                </a:solidFill>
                <a:latin typeface="Courier New" panose="02070309020205020404" pitchFamily="49" charset="0"/>
                <a:cs typeface="Courier New" panose="02070309020205020404" pitchFamily="49" charset="0"/>
              </a:rPr>
              <a:t>return</a:t>
            </a:r>
            <a:r>
              <a:rPr lang="en-US" dirty="0"/>
              <a:t> statement only returns one value</a:t>
            </a:r>
          </a:p>
        </p:txBody>
      </p:sp>
      <p:pic>
        <p:nvPicPr>
          <p:cNvPr id="5122" name="Content Placeholder 3" descr="Program code. In the code, the words in the variable names are merged. Line 1. return x, comma, y, semi-colon,  forward slash, forward slash, only the value of y will be returned. Line 2. i n t f u n c R e t 1, left parenthesis, right parenthesis. Line 3. left brace. Line 4. Indented once, i n t x, equals, 45, semi-colon. Line 5. Indented once, return 23, comma, x, semi-colon,  forward slash, forward slash, only the value of x is returned. Line 6. right brace. Line 7. i n t f u n R e t 2, left parenthesis, i n t z, right parenthesis . Line 8. left brace. Line 9. Indented once, i n t a, equals, 2, semi-colon. Line 10. Indented once, i n t b, equals, 3, semi-colon. Line 11. Indented once, return 2, asterisk, a, plus, b, comma, z, plus, b, semi-colon. Line 12. Indented twice, forward slash, forward slash, only the value of z, plus, b is returned. Line 13. right brac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13550" y="1978914"/>
            <a:ext cx="7054050" cy="39646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D20B-B2E8-2658-1465-50D58A50BAC3}"/>
              </a:ext>
            </a:extLst>
          </p:cNvPr>
          <p:cNvSpPr>
            <a:spLocks noGrp="1"/>
          </p:cNvSpPr>
          <p:nvPr>
            <p:ph type="title"/>
          </p:nvPr>
        </p:nvSpPr>
        <p:spPr/>
        <p:txBody>
          <a:bodyPr/>
          <a:lstStyle/>
          <a:p>
            <a:r>
              <a:rPr lang="en-US" dirty="0"/>
              <a:t>Problem: Even or Odd Number Check</a:t>
            </a:r>
          </a:p>
        </p:txBody>
      </p:sp>
      <p:sp>
        <p:nvSpPr>
          <p:cNvPr id="3" name="Content Placeholder 2">
            <a:extLst>
              <a:ext uri="{FF2B5EF4-FFF2-40B4-BE49-F238E27FC236}">
                <a16:creationId xmlns:a16="http://schemas.microsoft.com/office/drawing/2014/main" id="{AD7F1F46-ABCA-359A-6849-3F0BA02DE8F8}"/>
              </a:ext>
            </a:extLst>
          </p:cNvPr>
          <p:cNvSpPr>
            <a:spLocks noGrp="1"/>
          </p:cNvSpPr>
          <p:nvPr>
            <p:ph idx="1"/>
          </p:nvPr>
        </p:nvSpPr>
        <p:spPr>
          <a:xfrm>
            <a:off x="373062" y="1447800"/>
            <a:ext cx="8415338" cy="4447371"/>
          </a:xfrm>
        </p:spPr>
        <p:txBody>
          <a:bodyPr/>
          <a:lstStyle/>
          <a:p>
            <a:r>
              <a:rPr lang="en-US" sz="2400" dirty="0"/>
              <a:t>In this exercise, you are required to write a program that checks whether a given number is even or odd. The program will prompt the user for a number and display a message indicating whether the number is even or odd.</a:t>
            </a:r>
          </a:p>
          <a:p>
            <a:r>
              <a:rPr lang="en-US" sz="2400" dirty="0"/>
              <a:t>Instructions:</a:t>
            </a:r>
          </a:p>
          <a:p>
            <a:pPr lvl="1"/>
            <a:r>
              <a:rPr lang="en-US" sz="2000" dirty="0"/>
              <a:t>Function Declaration:</a:t>
            </a:r>
          </a:p>
          <a:p>
            <a:pPr lvl="2"/>
            <a:r>
              <a:rPr lang="en-US" sz="1800" dirty="0"/>
              <a:t>Write a function bool </a:t>
            </a:r>
            <a:r>
              <a:rPr lang="en-US" sz="1800" dirty="0" err="1"/>
              <a:t>isEven</a:t>
            </a:r>
            <a:r>
              <a:rPr lang="en-US" sz="1800" dirty="0"/>
              <a:t>(int num) that takes an integer num as input and returns true if the number is even, and false if it is odd.</a:t>
            </a:r>
          </a:p>
          <a:p>
            <a:pPr lvl="1"/>
            <a:r>
              <a:rPr lang="en-US" sz="2000" dirty="0"/>
              <a:t>Main Function:</a:t>
            </a:r>
          </a:p>
          <a:p>
            <a:pPr lvl="2"/>
            <a:r>
              <a:rPr lang="en-US" sz="1800" dirty="0"/>
              <a:t>Inside the main function, prompt the user to enter a number.</a:t>
            </a:r>
          </a:p>
          <a:p>
            <a:pPr lvl="2"/>
            <a:r>
              <a:rPr lang="en-US" sz="1800" dirty="0"/>
              <a:t>Use the </a:t>
            </a:r>
            <a:r>
              <a:rPr lang="en-US" sz="1800" dirty="0" err="1"/>
              <a:t>isEven</a:t>
            </a:r>
            <a:r>
              <a:rPr lang="en-US" sz="1800" dirty="0"/>
              <a:t> function to check if the number is even or odd.</a:t>
            </a:r>
          </a:p>
          <a:p>
            <a:pPr lvl="2"/>
            <a:r>
              <a:rPr lang="en-US" sz="1800" dirty="0"/>
              <a:t>Based on the return value of the </a:t>
            </a:r>
            <a:r>
              <a:rPr lang="en-US" sz="1800" dirty="0" err="1"/>
              <a:t>isEven</a:t>
            </a:r>
            <a:r>
              <a:rPr lang="en-US" sz="1800" dirty="0"/>
              <a:t> function, display whether the number is "even" or "odd".</a:t>
            </a:r>
          </a:p>
        </p:txBody>
      </p:sp>
    </p:spTree>
    <p:extLst>
      <p:ext uri="{BB962C8B-B14F-4D97-AF65-F5344CB8AC3E}">
        <p14:creationId xmlns:p14="http://schemas.microsoft.com/office/powerpoint/2010/main" val="1127035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More Examples of Value-Returning Functions (1 of 2)</a:t>
            </a:r>
          </a:p>
        </p:txBody>
      </p:sp>
      <p:pic>
        <p:nvPicPr>
          <p:cNvPr id="7170" name="Content Placeholder 2" descr="Program code. In the code, the words in the variable names are merged. Line 1. char course Grade, left parenthesis, i n t score, right parenthesis. Line 2. left brace. Line 3. Indented once, switch, left parenthesis, score, forward slash, 10, right parenthesis. Line 4. Indented once, left brace. Line 5. Indented once, case 0, colon. Line 6. Indented once, case 1, colon. Line 7. Indented once, case 2, colon . Line 8. Indented once, case 3, colon. Line 9. Indented once, case 4, colon. Line 10. Indented once, case 5, colon. Line 11. Indented twice, return, left single quotation mark, F, right single quotation mark, semi-colon. Line 12. Indented once, case 6, colon. Line 13. Indented twice, return, left single quotation mark, D, right single quotation mark, semi-colon. Line 14. Indented once, case 7, colon. Line 15. Indented twice, return, left single quotation mark, C, right single quotation mark, semi-colon. Line 16. Indented once, case 8, colon. Line 17. Indented twice, return, left single quotation mark, B, right single quotation mark, semi-colon. Line 18. Indented once, case 9, colon. Line 19. Indented once, case 10, colon. Line 20. Indented twice, return, left single quotation mark, A, right single quotation mark, semi-colon. Line 21. Indented once, right brace. Line 22. right brac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524000"/>
            <a:ext cx="2901362" cy="4558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93174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mn-lt"/>
              </a:rPr>
              <a:t>More Examples of Value-Returning Functions (2 of 2)</a:t>
            </a:r>
          </a:p>
        </p:txBody>
      </p:sp>
      <p:sp>
        <p:nvSpPr>
          <p:cNvPr id="3" name="Content Placeholder 2"/>
          <p:cNvSpPr>
            <a:spLocks noGrp="1"/>
          </p:cNvSpPr>
          <p:nvPr>
            <p:ph idx="1"/>
          </p:nvPr>
        </p:nvSpPr>
        <p:spPr>
          <a:xfrm>
            <a:off x="365125" y="1538818"/>
            <a:ext cx="8415338" cy="1945148"/>
          </a:xfrm>
        </p:spPr>
        <p:txBody>
          <a:bodyPr/>
          <a:lstStyle/>
          <a:p>
            <a:r>
              <a:rPr lang="en-US" dirty="0"/>
              <a:t>In addition to Example 6-3 </a:t>
            </a:r>
            <a:r>
              <a:rPr lang="en-US" b="1" dirty="0">
                <a:latin typeface="Courier New" panose="02070309020205020404" pitchFamily="49" charset="0"/>
                <a:cs typeface="Courier New" panose="02070309020205020404" pitchFamily="49" charset="0"/>
              </a:rPr>
              <a:t>courseGrade</a:t>
            </a:r>
            <a:r>
              <a:rPr lang="en-US" dirty="0"/>
              <a:t>, other examples are given in the text</a:t>
            </a:r>
          </a:p>
          <a:p>
            <a:pPr lvl="1"/>
            <a:r>
              <a:rPr lang="en-US" dirty="0"/>
              <a:t>Example 6-4 (rolling a pair of dice)</a:t>
            </a:r>
          </a:p>
          <a:p>
            <a:pPr lvl="1"/>
            <a:r>
              <a:rPr lang="en-US" dirty="0"/>
              <a:t>Example 6-5 (Fibonacci number)</a:t>
            </a:r>
          </a:p>
          <a:p>
            <a:pPr lvl="1"/>
            <a:r>
              <a:rPr lang="en-US" dirty="0"/>
              <a:t>Example 6-6 (palindrome)</a:t>
            </a:r>
          </a:p>
          <a:p>
            <a:pPr lvl="1"/>
            <a:r>
              <a:rPr lang="en-US" dirty="0"/>
              <a:t>Example 6-7 (cable company)</a:t>
            </a:r>
          </a:p>
        </p:txBody>
      </p:sp>
    </p:spTree>
    <p:extLst>
      <p:ext uri="{BB962C8B-B14F-4D97-AF65-F5344CB8AC3E}">
        <p14:creationId xmlns:p14="http://schemas.microsoft.com/office/powerpoint/2010/main" val="221300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en-US" dirty="0">
                <a:latin typeface="+mn-lt"/>
              </a:rPr>
              <a:t>Flow of Compilation and Execution (1 of 2)</a:t>
            </a:r>
          </a:p>
        </p:txBody>
      </p:sp>
      <p:sp>
        <p:nvSpPr>
          <p:cNvPr id="28675" name="Rectangle 3"/>
          <p:cNvSpPr>
            <a:spLocks noGrp="1" noChangeArrowheads="1"/>
          </p:cNvSpPr>
          <p:nvPr>
            <p:ph idx="1"/>
          </p:nvPr>
        </p:nvSpPr>
        <p:spPr>
          <a:xfrm>
            <a:off x="365125" y="1538818"/>
            <a:ext cx="8415338" cy="1971309"/>
          </a:xfrm>
        </p:spPr>
        <p:txBody>
          <a:bodyPr/>
          <a:lstStyle/>
          <a:p>
            <a:r>
              <a:rPr lang="en-US" altLang="en-US" dirty="0"/>
              <a:t>Execution always begins at the first statement in the function </a:t>
            </a:r>
            <a:r>
              <a:rPr lang="en-US" altLang="en-US" b="1" dirty="0">
                <a:latin typeface="Courier New" panose="02070309020205020404" pitchFamily="49" charset="0"/>
                <a:cs typeface="Courier New" panose="02070309020205020404" pitchFamily="49" charset="0"/>
              </a:rPr>
              <a:t>main</a:t>
            </a:r>
          </a:p>
          <a:p>
            <a:r>
              <a:rPr lang="en-US" altLang="en-US" dirty="0"/>
              <a:t>Other functions are executed only when called</a:t>
            </a:r>
          </a:p>
          <a:p>
            <a:r>
              <a:rPr lang="en-US" altLang="en-US" dirty="0"/>
              <a:t>Function prototypes appear before any function definition</a:t>
            </a:r>
          </a:p>
          <a:p>
            <a:pPr lvl="1"/>
            <a:r>
              <a:rPr lang="en-US" altLang="en-US" dirty="0"/>
              <a:t>The compiler translates these first</a:t>
            </a:r>
          </a:p>
          <a:p>
            <a:r>
              <a:rPr lang="en-US" altLang="en-US" dirty="0"/>
              <a:t>The compiler can then correctly translate a function call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latin typeface="+mn-lt"/>
              </a:rPr>
              <a:t>Flow of Compilation and Execution (2 of 2)</a:t>
            </a:r>
          </a:p>
        </p:txBody>
      </p:sp>
      <p:sp>
        <p:nvSpPr>
          <p:cNvPr id="29699" name="Rectangle 3"/>
          <p:cNvSpPr>
            <a:spLocks noGrp="1" noChangeArrowheads="1"/>
          </p:cNvSpPr>
          <p:nvPr>
            <p:ph idx="1"/>
          </p:nvPr>
        </p:nvSpPr>
        <p:spPr>
          <a:xfrm>
            <a:off x="365125" y="1538818"/>
            <a:ext cx="8415338" cy="1663532"/>
          </a:xfrm>
        </p:spPr>
        <p:txBody>
          <a:bodyPr/>
          <a:lstStyle/>
          <a:p>
            <a:r>
              <a:rPr lang="en-US" altLang="en-US" dirty="0"/>
              <a:t>A function call transfers control to the first statement in the body of the called function </a:t>
            </a:r>
          </a:p>
          <a:p>
            <a:r>
              <a:rPr lang="en-US" altLang="en-US" dirty="0"/>
              <a:t>When the end of a called function is executed, control is passed back to the point immediately following the function call</a:t>
            </a:r>
          </a:p>
          <a:p>
            <a:pPr lvl="1"/>
            <a:r>
              <a:rPr lang="en-US" altLang="en-US" dirty="0"/>
              <a:t>A function’s returned value replaces the function call statement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latin typeface="+mn-lt"/>
              </a:rPr>
              <a:t>Void Functions (1 of 4)</a:t>
            </a:r>
          </a:p>
        </p:txBody>
      </p:sp>
      <p:sp>
        <p:nvSpPr>
          <p:cNvPr id="30723" name="Rectangle 3"/>
          <p:cNvSpPr>
            <a:spLocks noGrp="1" noChangeArrowheads="1"/>
          </p:cNvSpPr>
          <p:nvPr>
            <p:ph idx="1"/>
          </p:nvPr>
        </p:nvSpPr>
        <p:spPr>
          <a:xfrm>
            <a:off x="365125" y="1538818"/>
            <a:ext cx="8415338" cy="2157514"/>
          </a:xfrm>
        </p:spPr>
        <p:txBody>
          <a:bodyPr/>
          <a:lstStyle/>
          <a:p>
            <a:pPr eaLnBrk="1" hangingPunct="1"/>
            <a:r>
              <a:rPr lang="en-US" altLang="en-US" dirty="0"/>
              <a:t>User-defined </a:t>
            </a:r>
            <a:r>
              <a:rPr lang="en-US" altLang="en-US" u="sng" dirty="0"/>
              <a:t>void functions</a:t>
            </a:r>
            <a:r>
              <a:rPr lang="en-US" altLang="en-US" dirty="0"/>
              <a:t> can be placed either before or after the function </a:t>
            </a:r>
            <a:r>
              <a:rPr lang="en-US" altLang="en-US" b="1" dirty="0">
                <a:latin typeface="Courier New" pitchFamily="49" charset="0"/>
              </a:rPr>
              <a:t>main</a:t>
            </a:r>
            <a:r>
              <a:rPr lang="en-US" altLang="en-US" dirty="0"/>
              <a:t> </a:t>
            </a:r>
          </a:p>
          <a:p>
            <a:pPr eaLnBrk="1" hangingPunct="1"/>
            <a:r>
              <a:rPr lang="en-US" altLang="en-US" dirty="0"/>
              <a:t>If user-defined void functions are placed after the function </a:t>
            </a:r>
            <a:r>
              <a:rPr lang="en-US" altLang="en-US" b="1" dirty="0">
                <a:latin typeface="Courier New" pitchFamily="49" charset="0"/>
              </a:rPr>
              <a:t>main</a:t>
            </a:r>
          </a:p>
          <a:p>
            <a:pPr lvl="1" eaLnBrk="1" hangingPunct="1"/>
            <a:r>
              <a:rPr lang="en-US" altLang="en-US" dirty="0"/>
              <a:t>The function prototype must be placed before the function </a:t>
            </a:r>
            <a:r>
              <a:rPr lang="en-US" altLang="en-US" b="1" dirty="0">
                <a:latin typeface="Courier New" pitchFamily="49" charset="0"/>
              </a:rPr>
              <a:t>main</a:t>
            </a:r>
          </a:p>
          <a:p>
            <a:pPr eaLnBrk="1" hangingPunct="1"/>
            <a:r>
              <a:rPr lang="en-US" altLang="en-US" dirty="0"/>
              <a:t>A void function does not have a return type</a:t>
            </a:r>
          </a:p>
          <a:p>
            <a:pPr lvl="1" eaLnBrk="1" hangingPunct="1"/>
            <a:r>
              <a:rPr lang="en-US" altLang="en-US" dirty="0"/>
              <a:t>A </a:t>
            </a:r>
            <a:r>
              <a:rPr lang="en-US" altLang="en-US" b="1" dirty="0">
                <a:solidFill>
                  <a:srgbClr val="055C91"/>
                </a:solidFill>
                <a:latin typeface="Courier New" pitchFamily="49" charset="0"/>
              </a:rPr>
              <a:t>return</a:t>
            </a:r>
            <a:r>
              <a:rPr lang="en-US" altLang="en-US" dirty="0">
                <a:solidFill>
                  <a:srgbClr val="055C91"/>
                </a:solidFill>
              </a:rPr>
              <a:t> </a:t>
            </a:r>
            <a:r>
              <a:rPr lang="en-US" altLang="en-US" dirty="0"/>
              <a:t>statement without any value is typically used to exit the function early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dirty="0">
                <a:latin typeface="+mn-lt"/>
              </a:rPr>
              <a:t>Void Functions (2 of 4)</a:t>
            </a:r>
          </a:p>
        </p:txBody>
      </p:sp>
      <p:sp>
        <p:nvSpPr>
          <p:cNvPr id="31747" name="Rectangle 3"/>
          <p:cNvSpPr>
            <a:spLocks noGrp="1" noChangeArrowheads="1"/>
          </p:cNvSpPr>
          <p:nvPr>
            <p:ph idx="1"/>
          </p:nvPr>
        </p:nvSpPr>
        <p:spPr/>
        <p:txBody>
          <a:bodyPr/>
          <a:lstStyle/>
          <a:p>
            <a:pPr eaLnBrk="1" hangingPunct="1"/>
            <a:r>
              <a:rPr lang="en-US" altLang="en-US" dirty="0"/>
              <a:t>Formal parameters are optional</a:t>
            </a:r>
          </a:p>
          <a:p>
            <a:pPr eaLnBrk="1" hangingPunct="1"/>
            <a:r>
              <a:rPr lang="en-US" altLang="en-US" dirty="0"/>
              <a:t>A call to a void function is a stand-alone statement</a:t>
            </a:r>
          </a:p>
          <a:p>
            <a:r>
              <a:rPr lang="en-US" dirty="0"/>
              <a:t>The function definition of void functions with parameters has the following syntax:</a:t>
            </a:r>
            <a:endParaRPr lang="en-US" altLang="en-US" dirty="0"/>
          </a:p>
        </p:txBody>
      </p:sp>
      <p:pic>
        <p:nvPicPr>
          <p:cNvPr id="7" name="Content Placeholder 4" descr="void functionName(formal parameter list)&#10;{&#10;    statements&#10;}"/>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762000" y="3124200"/>
            <a:ext cx="5419725" cy="1228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Void Functions (3 of 4)</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Formal parameter list syntax</a:t>
            </a:r>
          </a:p>
        </p:txBody>
      </p:sp>
      <p:pic>
        <p:nvPicPr>
          <p:cNvPr id="14" name="Content Placeholder 3" descr="dataType&amp; variable, dataType&amp; variable,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02259" y="1981200"/>
            <a:ext cx="5241341" cy="44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6"/>
          <p:cNvSpPr>
            <a:spLocks noGrp="1"/>
          </p:cNvSpPr>
          <p:nvPr>
            <p:ph idx="13"/>
          </p:nvPr>
        </p:nvSpPr>
        <p:spPr>
          <a:xfrm>
            <a:off x="382089" y="2590800"/>
            <a:ext cx="8415338" cy="292388"/>
          </a:xfrm>
        </p:spPr>
        <p:txBody>
          <a:bodyPr/>
          <a:lstStyle/>
          <a:p>
            <a:r>
              <a:rPr lang="en-US" altLang="en-US" dirty="0"/>
              <a:t>Function call syntax</a:t>
            </a:r>
          </a:p>
        </p:txBody>
      </p:sp>
      <p:pic>
        <p:nvPicPr>
          <p:cNvPr id="15" name="Content Placeholder 7" descr="functionName(actual parameter list);"/>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713539" y="3048000"/>
            <a:ext cx="5306261" cy="539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Content Placeholder 8"/>
          <p:cNvSpPr>
            <a:spLocks noGrp="1"/>
          </p:cNvSpPr>
          <p:nvPr>
            <p:ph idx="15"/>
          </p:nvPr>
        </p:nvSpPr>
        <p:spPr>
          <a:xfrm>
            <a:off x="382089" y="3733800"/>
            <a:ext cx="8415338" cy="292388"/>
          </a:xfrm>
        </p:spPr>
        <p:txBody>
          <a:bodyPr/>
          <a:lstStyle/>
          <a:p>
            <a:r>
              <a:rPr lang="en-US" altLang="en-US" dirty="0"/>
              <a:t>Actual parameter list syntax</a:t>
            </a:r>
            <a:endParaRPr lang="en-IN" dirty="0"/>
          </a:p>
        </p:txBody>
      </p:sp>
      <p:pic>
        <p:nvPicPr>
          <p:cNvPr id="16" name="Content Placeholder 9" descr="expression or variable, expression or variable, ..."/>
          <p:cNvPicPr>
            <a:picLocks noGrp="1"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762000" y="4201942"/>
            <a:ext cx="6050222" cy="4462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725073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en-US" dirty="0">
                <a:latin typeface="+mn-lt"/>
              </a:rPr>
              <a:t>Void Functions (4 of 4)</a:t>
            </a:r>
          </a:p>
        </p:txBody>
      </p:sp>
      <p:sp>
        <p:nvSpPr>
          <p:cNvPr id="33795" name="Rectangle 3"/>
          <p:cNvSpPr>
            <a:spLocks noGrp="1" noChangeArrowheads="1"/>
          </p:cNvSpPr>
          <p:nvPr>
            <p:ph idx="1"/>
          </p:nvPr>
        </p:nvSpPr>
        <p:spPr>
          <a:xfrm>
            <a:off x="365125" y="1538818"/>
            <a:ext cx="8415338" cy="1498872"/>
          </a:xfrm>
        </p:spPr>
        <p:txBody>
          <a:bodyPr/>
          <a:lstStyle/>
          <a:p>
            <a:pPr eaLnBrk="1" hangingPunct="1"/>
            <a:r>
              <a:rPr lang="en-US" altLang="en-US" dirty="0"/>
              <a:t>Two types of formal parameters</a:t>
            </a:r>
          </a:p>
          <a:p>
            <a:pPr lvl="1"/>
            <a:r>
              <a:rPr lang="en-US" altLang="en-US" u="sng" dirty="0"/>
              <a:t>Value parameter</a:t>
            </a:r>
            <a:r>
              <a:rPr lang="en-US" altLang="en-US" dirty="0"/>
              <a:t>: a formal parameter that receives a copy of the content of corresponding actual parameter</a:t>
            </a:r>
          </a:p>
          <a:p>
            <a:pPr lvl="1"/>
            <a:r>
              <a:rPr lang="en-US" altLang="en-US" u="sng" dirty="0"/>
              <a:t>Reference parameter</a:t>
            </a:r>
            <a:r>
              <a:rPr lang="en-US" altLang="en-US" dirty="0"/>
              <a:t>: a formal parameter that receives the location (memory address) of the corresponding actual parameter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en-US" dirty="0">
                <a:latin typeface="+mn-lt"/>
              </a:rPr>
              <a:t>Objectives (2 of 2)</a:t>
            </a:r>
          </a:p>
        </p:txBody>
      </p:sp>
      <p:sp>
        <p:nvSpPr>
          <p:cNvPr id="9219" name="Rectangle 3"/>
          <p:cNvSpPr>
            <a:spLocks noGrp="1" noChangeArrowheads="1"/>
          </p:cNvSpPr>
          <p:nvPr>
            <p:ph idx="1"/>
          </p:nvPr>
        </p:nvSpPr>
        <p:spPr>
          <a:xfrm>
            <a:off x="365125" y="1538818"/>
            <a:ext cx="8415338" cy="2643801"/>
          </a:xfrm>
        </p:spPr>
        <p:txBody>
          <a:bodyPr/>
          <a:lstStyle/>
          <a:p>
            <a:pPr lvl="1"/>
            <a:r>
              <a:rPr lang="en-US" altLang="en-US" dirty="0"/>
              <a:t>Discover the difference between value and reference parameters</a:t>
            </a:r>
          </a:p>
          <a:p>
            <a:pPr lvl="1"/>
            <a:r>
              <a:rPr lang="en-US" altLang="en-US" dirty="0"/>
              <a:t>Explore reference parameters and value-returning functions</a:t>
            </a:r>
          </a:p>
          <a:p>
            <a:pPr lvl="1"/>
            <a:r>
              <a:rPr lang="en-US" altLang="en-US" dirty="0"/>
              <a:t>Learn about the scope of an identifier</a:t>
            </a:r>
          </a:p>
          <a:p>
            <a:pPr lvl="1"/>
            <a:r>
              <a:rPr lang="en-US" altLang="en-US" dirty="0"/>
              <a:t>Examine the difference between local and global identifiers</a:t>
            </a:r>
          </a:p>
          <a:p>
            <a:pPr lvl="1"/>
            <a:r>
              <a:rPr lang="en-US" altLang="en-US" dirty="0"/>
              <a:t>Discover static variables</a:t>
            </a:r>
          </a:p>
          <a:p>
            <a:pPr lvl="1"/>
            <a:r>
              <a:rPr lang="en-US" altLang="en-US" dirty="0"/>
              <a:t>Learn how to debug programs using drivers and stubs</a:t>
            </a:r>
          </a:p>
          <a:p>
            <a:pPr lvl="1"/>
            <a:r>
              <a:rPr lang="en-US" altLang="en-US" dirty="0"/>
              <a:t>Learn function overloading</a:t>
            </a:r>
          </a:p>
          <a:p>
            <a:pPr lvl="1"/>
            <a:r>
              <a:rPr lang="en-US" altLang="en-US" dirty="0"/>
              <a:t>Explore functions with default parameters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ltLang="en-US" dirty="0">
                <a:latin typeface="+mn-lt"/>
              </a:rPr>
              <a:t>Value Parameters</a:t>
            </a:r>
          </a:p>
        </p:txBody>
      </p:sp>
      <p:sp>
        <p:nvSpPr>
          <p:cNvPr id="34819" name="Rectangle 3"/>
          <p:cNvSpPr>
            <a:spLocks noGrp="1" noChangeArrowheads="1"/>
          </p:cNvSpPr>
          <p:nvPr>
            <p:ph idx="1"/>
          </p:nvPr>
        </p:nvSpPr>
        <p:spPr>
          <a:xfrm>
            <a:off x="365125" y="1538818"/>
            <a:ext cx="8415338" cy="1663532"/>
          </a:xfrm>
        </p:spPr>
        <p:txBody>
          <a:bodyPr/>
          <a:lstStyle/>
          <a:p>
            <a:pPr eaLnBrk="1" hangingPunct="1"/>
            <a:r>
              <a:rPr lang="en-US" altLang="en-US" dirty="0"/>
              <a:t>If a formal parameter is a value parameter, the value of the corresponding actual parameter is copied into it </a:t>
            </a:r>
          </a:p>
          <a:p>
            <a:pPr lvl="1" eaLnBrk="1" hangingPunct="1"/>
            <a:r>
              <a:rPr lang="en-US" altLang="en-US" dirty="0"/>
              <a:t>A formal parameter has its own copy of the data </a:t>
            </a:r>
          </a:p>
          <a:p>
            <a:pPr eaLnBrk="1" hangingPunct="1"/>
            <a:r>
              <a:rPr lang="en-US" altLang="en-US" dirty="0"/>
              <a:t>During program execution, a formal parameter manipulates the data stored in its own memory space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en-US" dirty="0">
                <a:latin typeface="+mn-lt"/>
              </a:rPr>
              <a:t>Reference Variables as Parameters (1 of 2)</a:t>
            </a:r>
          </a:p>
        </p:txBody>
      </p:sp>
      <p:sp>
        <p:nvSpPr>
          <p:cNvPr id="35843" name="Rectangle 3"/>
          <p:cNvSpPr>
            <a:spLocks noGrp="1" noChangeArrowheads="1"/>
          </p:cNvSpPr>
          <p:nvPr>
            <p:ph idx="1"/>
          </p:nvPr>
        </p:nvSpPr>
        <p:spPr/>
        <p:txBody>
          <a:bodyPr/>
          <a:lstStyle/>
          <a:p>
            <a:pPr eaLnBrk="1" hangingPunct="1"/>
            <a:r>
              <a:rPr lang="en-US" altLang="en-US" dirty="0"/>
              <a:t>If a formal parameter is a reference parameter:</a:t>
            </a:r>
          </a:p>
          <a:p>
            <a:pPr lvl="1" eaLnBrk="1" hangingPunct="1"/>
            <a:r>
              <a:rPr lang="en-US" altLang="en-US" dirty="0"/>
              <a:t>It receives the memory address of the corresponding actual parameter</a:t>
            </a:r>
          </a:p>
          <a:p>
            <a:pPr eaLnBrk="1" hangingPunct="1"/>
            <a:r>
              <a:rPr lang="en-US" altLang="en-US" dirty="0"/>
              <a:t>During program execution to manipulate data:</a:t>
            </a:r>
          </a:p>
          <a:p>
            <a:pPr lvl="1" eaLnBrk="1" hangingPunct="1"/>
            <a:r>
              <a:rPr lang="en-US" altLang="en-US" dirty="0"/>
              <a:t>Changes to a formal parameter will change the corresponding actual parameter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dirty="0">
                <a:latin typeface="+mn-lt"/>
              </a:rPr>
              <a:t>Reference Variables as Parameters (2 of 2)</a:t>
            </a:r>
          </a:p>
        </p:txBody>
      </p:sp>
      <p:sp>
        <p:nvSpPr>
          <p:cNvPr id="36867" name="Rectangle 3"/>
          <p:cNvSpPr>
            <a:spLocks noGrp="1" noChangeArrowheads="1"/>
          </p:cNvSpPr>
          <p:nvPr>
            <p:ph idx="1"/>
          </p:nvPr>
        </p:nvSpPr>
        <p:spPr>
          <a:xfrm>
            <a:off x="365125" y="1538818"/>
            <a:ext cx="8415338" cy="1312667"/>
          </a:xfrm>
        </p:spPr>
        <p:txBody>
          <a:bodyPr/>
          <a:lstStyle/>
          <a:p>
            <a:pPr eaLnBrk="1" hangingPunct="1"/>
            <a:r>
              <a:rPr lang="en-US" altLang="en-US" dirty="0"/>
              <a:t>Reference parameters are useful in three situations: </a:t>
            </a:r>
          </a:p>
          <a:p>
            <a:pPr lvl="1"/>
            <a:r>
              <a:rPr lang="en-US" altLang="en-US" dirty="0"/>
              <a:t>When changing the actual parameter</a:t>
            </a:r>
          </a:p>
          <a:p>
            <a:pPr lvl="1" eaLnBrk="1" hangingPunct="1"/>
            <a:r>
              <a:rPr lang="en-US" altLang="en-US" dirty="0"/>
              <a:t>When returning more than one value</a:t>
            </a:r>
          </a:p>
          <a:p>
            <a:pPr lvl="1" eaLnBrk="1" hangingPunct="1"/>
            <a:r>
              <a:rPr lang="en-US" altLang="en-US" dirty="0"/>
              <a:t>When passing the address would save memory space and time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6AB5D-B74D-7101-E001-5861CD87F3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34AA57-5527-990E-6C75-FAD3DE991D5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C11CB2E-7D56-4020-3540-B2A04B508909}"/>
              </a:ext>
            </a:extLst>
          </p:cNvPr>
          <p:cNvPicPr>
            <a:picLocks noChangeAspect="1"/>
          </p:cNvPicPr>
          <p:nvPr/>
        </p:nvPicPr>
        <p:blipFill>
          <a:blip r:embed="rId2"/>
          <a:stretch>
            <a:fillRect/>
          </a:stretch>
        </p:blipFill>
        <p:spPr>
          <a:xfrm>
            <a:off x="1447800" y="1545906"/>
            <a:ext cx="5372796" cy="4191000"/>
          </a:xfrm>
          <a:prstGeom prst="rect">
            <a:avLst/>
          </a:prstGeom>
        </p:spPr>
      </p:pic>
    </p:spTree>
    <p:extLst>
      <p:ext uri="{BB962C8B-B14F-4D97-AF65-F5344CB8AC3E}">
        <p14:creationId xmlns:p14="http://schemas.microsoft.com/office/powerpoint/2010/main" val="20498237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3E5CD-1EC3-9EB3-E319-0FD088510C4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666971-D450-177D-692A-5E5322512865}"/>
              </a:ext>
            </a:extLst>
          </p:cNvPr>
          <p:cNvPicPr>
            <a:picLocks noGrp="1" noChangeAspect="1"/>
          </p:cNvPicPr>
          <p:nvPr>
            <p:ph idx="1"/>
          </p:nvPr>
        </p:nvPicPr>
        <p:blipFill>
          <a:blip r:embed="rId2"/>
          <a:stretch>
            <a:fillRect/>
          </a:stretch>
        </p:blipFill>
        <p:spPr>
          <a:xfrm>
            <a:off x="457200" y="1600200"/>
            <a:ext cx="8007700" cy="4100512"/>
          </a:xfrm>
        </p:spPr>
      </p:pic>
    </p:spTree>
    <p:extLst>
      <p:ext uri="{BB962C8B-B14F-4D97-AF65-F5344CB8AC3E}">
        <p14:creationId xmlns:p14="http://schemas.microsoft.com/office/powerpoint/2010/main" val="1004595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ltLang="en-US" dirty="0">
                <a:latin typeface="+mn-lt"/>
              </a:rPr>
              <a:t>Value and Reference Parameters and Memory Allocation (1 of 2)</a:t>
            </a:r>
          </a:p>
        </p:txBody>
      </p:sp>
      <p:sp>
        <p:nvSpPr>
          <p:cNvPr id="37891" name="Rectangle 3"/>
          <p:cNvSpPr>
            <a:spLocks noGrp="1" noChangeArrowheads="1"/>
          </p:cNvSpPr>
          <p:nvPr>
            <p:ph idx="1"/>
          </p:nvPr>
        </p:nvSpPr>
        <p:spPr>
          <a:xfrm>
            <a:off x="365125" y="1538818"/>
            <a:ext cx="8415338" cy="1974387"/>
          </a:xfrm>
        </p:spPr>
        <p:txBody>
          <a:bodyPr/>
          <a:lstStyle/>
          <a:p>
            <a:pPr eaLnBrk="1" hangingPunct="1"/>
            <a:r>
              <a:rPr lang="en-US" altLang="en-US" dirty="0"/>
              <a:t>When a function is called:</a:t>
            </a:r>
          </a:p>
          <a:p>
            <a:pPr lvl="1" eaLnBrk="1" hangingPunct="1"/>
            <a:r>
              <a:rPr lang="en-US" altLang="en-US" dirty="0"/>
              <a:t>Memory for its formal parameters and its local variables is allocated in the function data area </a:t>
            </a:r>
          </a:p>
          <a:p>
            <a:pPr eaLnBrk="1" hangingPunct="1"/>
            <a:r>
              <a:rPr lang="en-US" altLang="en-US" dirty="0"/>
              <a:t>For a value parameter, the actual parameter’s value is copied into the formal parameter’s memory cell</a:t>
            </a:r>
          </a:p>
          <a:p>
            <a:pPr lvl="1" eaLnBrk="1" hangingPunct="1"/>
            <a:r>
              <a:rPr lang="en-US" altLang="en-US" dirty="0"/>
              <a:t>Changes to the formal parameter do not affect the actual parameter’s value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title"/>
          </p:nvPr>
        </p:nvSpPr>
        <p:spPr/>
        <p:txBody>
          <a:bodyPr/>
          <a:lstStyle/>
          <a:p>
            <a:pPr eaLnBrk="1" hangingPunct="1"/>
            <a:r>
              <a:rPr lang="en-US" altLang="en-US" dirty="0">
                <a:latin typeface="+mn-lt"/>
              </a:rPr>
              <a:t>Value and Reference Parameters and Memory Allocation (2 of 2)</a:t>
            </a:r>
          </a:p>
        </p:txBody>
      </p:sp>
      <p:sp>
        <p:nvSpPr>
          <p:cNvPr id="38915" name="Rectangle 5"/>
          <p:cNvSpPr>
            <a:spLocks noGrp="1" noChangeArrowheads="1"/>
          </p:cNvSpPr>
          <p:nvPr>
            <p:ph idx="1"/>
          </p:nvPr>
        </p:nvSpPr>
        <p:spPr>
          <a:xfrm>
            <a:off x="365125" y="1538818"/>
            <a:ext cx="8415338" cy="1528111"/>
          </a:xfrm>
        </p:spPr>
        <p:txBody>
          <a:bodyPr/>
          <a:lstStyle/>
          <a:p>
            <a:pPr eaLnBrk="1" hangingPunct="1"/>
            <a:r>
              <a:rPr lang="en-US" altLang="en-US" dirty="0"/>
              <a:t>For a reference parameter, the actual parameter’s address passes to the formal parameter</a:t>
            </a:r>
          </a:p>
          <a:p>
            <a:pPr lvl="1" eaLnBrk="1" hangingPunct="1">
              <a:buFont typeface="Arial" charset="0"/>
              <a:buChar char="•"/>
            </a:pPr>
            <a:r>
              <a:rPr lang="en-US" altLang="en-US" dirty="0"/>
              <a:t>Both formal and actual parameters refer to the same memory location</a:t>
            </a:r>
          </a:p>
          <a:p>
            <a:pPr lvl="1" eaLnBrk="1" hangingPunct="1">
              <a:buFont typeface="Arial" charset="0"/>
              <a:buChar char="•"/>
            </a:pPr>
            <a:r>
              <a:rPr lang="en-US" altLang="en-US" dirty="0"/>
              <a:t>During execution, any change made to the formal parameter’s value immediately changes the actual parameter’s value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latin typeface="+mn-lt"/>
              </a:rPr>
              <a:t>Reference Parameters and Value-Returning Functions</a:t>
            </a:r>
          </a:p>
        </p:txBody>
      </p:sp>
      <p:sp>
        <p:nvSpPr>
          <p:cNvPr id="39939" name="Rectangle 3"/>
          <p:cNvSpPr>
            <a:spLocks noGrp="1" noChangeArrowheads="1"/>
          </p:cNvSpPr>
          <p:nvPr>
            <p:ph idx="1"/>
          </p:nvPr>
        </p:nvSpPr>
        <p:spPr>
          <a:xfrm>
            <a:off x="365125" y="1538818"/>
            <a:ext cx="8415338" cy="2109808"/>
          </a:xfrm>
        </p:spPr>
        <p:txBody>
          <a:bodyPr/>
          <a:lstStyle/>
          <a:p>
            <a:pPr eaLnBrk="1" hangingPunct="1"/>
            <a:r>
              <a:rPr lang="en-US" altLang="en-US" dirty="0"/>
              <a:t>Can also use reference parameters in a value-returning function</a:t>
            </a:r>
          </a:p>
          <a:p>
            <a:pPr lvl="1" eaLnBrk="1" hangingPunct="1"/>
            <a:r>
              <a:rPr lang="en-US" altLang="en-US" dirty="0"/>
              <a:t>Not recommended</a:t>
            </a:r>
          </a:p>
          <a:p>
            <a:pPr eaLnBrk="1" hangingPunct="1"/>
            <a:r>
              <a:rPr lang="en-US" altLang="en-US" dirty="0"/>
              <a:t>By definition, a value-returning function returns a single value via </a:t>
            </a:r>
            <a:r>
              <a:rPr lang="en-US" altLang="en-US" b="1" dirty="0">
                <a:solidFill>
                  <a:srgbClr val="055C91"/>
                </a:solidFill>
                <a:latin typeface="Courier New" pitchFamily="49" charset="0"/>
              </a:rPr>
              <a:t>return</a:t>
            </a:r>
            <a:r>
              <a:rPr lang="en-US" altLang="en-US" dirty="0"/>
              <a:t> statement</a:t>
            </a:r>
          </a:p>
          <a:p>
            <a:pPr eaLnBrk="1" hangingPunct="1"/>
            <a:r>
              <a:rPr lang="en-US" altLang="en-US" dirty="0"/>
              <a:t>If a function needs to return more than one value, change it to a void function and use reference parameters to return the values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en-US" dirty="0">
                <a:latin typeface="+mn-lt"/>
              </a:rPr>
              <a:t>Scope of an Identifier</a:t>
            </a:r>
          </a:p>
        </p:txBody>
      </p:sp>
      <p:sp>
        <p:nvSpPr>
          <p:cNvPr id="28677" name="Rectangle 3"/>
          <p:cNvSpPr>
            <a:spLocks noGrp="1" noChangeArrowheads="1"/>
          </p:cNvSpPr>
          <p:nvPr>
            <p:ph idx="1"/>
          </p:nvPr>
        </p:nvSpPr>
        <p:spPr>
          <a:xfrm>
            <a:off x="365125" y="1538818"/>
            <a:ext cx="8415338" cy="1971309"/>
          </a:xfrm>
        </p:spPr>
        <p:txBody>
          <a:bodyPr/>
          <a:lstStyle/>
          <a:p>
            <a:r>
              <a:rPr lang="en-US" u="sng" dirty="0"/>
              <a:t>Scope</a:t>
            </a:r>
            <a:r>
              <a:rPr lang="en-US" dirty="0"/>
              <a:t> of an identifier: where in the program the identifier is accessible</a:t>
            </a:r>
          </a:p>
          <a:p>
            <a:r>
              <a:rPr lang="en-US" u="sng" dirty="0"/>
              <a:t>Local identifier</a:t>
            </a:r>
            <a:r>
              <a:rPr lang="en-US" dirty="0"/>
              <a:t>: identifiers declared within a function (or block)</a:t>
            </a:r>
          </a:p>
          <a:p>
            <a:r>
              <a:rPr lang="en-US" u="sng" dirty="0"/>
              <a:t>Global identifier</a:t>
            </a:r>
            <a:r>
              <a:rPr lang="en-US" dirty="0"/>
              <a:t>: identifiers declared outside of every function definition</a:t>
            </a:r>
          </a:p>
          <a:p>
            <a:r>
              <a:rPr lang="en-US" dirty="0"/>
              <a:t>C++ does not allow nested functions</a:t>
            </a:r>
          </a:p>
          <a:p>
            <a:pPr lvl="1"/>
            <a:r>
              <a:rPr lang="en-US" dirty="0"/>
              <a:t>Definition of one function cannot be included in the body of another function</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dirty="0">
                <a:latin typeface="+mn-lt"/>
              </a:rPr>
              <a:t>Rules Applied When an Identifier is Accessed (1 of 2)</a:t>
            </a:r>
          </a:p>
        </p:txBody>
      </p:sp>
      <p:sp>
        <p:nvSpPr>
          <p:cNvPr id="41987" name="Content Placeholder 2"/>
          <p:cNvSpPr>
            <a:spLocks noGrp="1"/>
          </p:cNvSpPr>
          <p:nvPr>
            <p:ph idx="1"/>
          </p:nvPr>
        </p:nvSpPr>
        <p:spPr>
          <a:xfrm>
            <a:off x="365125" y="1538818"/>
            <a:ext cx="8415338" cy="1652760"/>
          </a:xfrm>
        </p:spPr>
        <p:txBody>
          <a:bodyPr/>
          <a:lstStyle/>
          <a:p>
            <a:r>
              <a:rPr lang="en-US" altLang="en-US" dirty="0"/>
              <a:t>Global identifiers are accessible by a function or block if:</a:t>
            </a:r>
          </a:p>
          <a:p>
            <a:pPr lvl="1"/>
            <a:r>
              <a:rPr lang="en-US" altLang="en-US" dirty="0"/>
              <a:t>The identifier is declared before the function definition (block)</a:t>
            </a:r>
          </a:p>
          <a:p>
            <a:pPr lvl="1"/>
            <a:r>
              <a:rPr lang="en-US" altLang="en-US" dirty="0"/>
              <a:t>The function name different from the identifier</a:t>
            </a:r>
          </a:p>
          <a:p>
            <a:pPr lvl="1"/>
            <a:r>
              <a:rPr lang="en-US" altLang="en-US" dirty="0"/>
              <a:t>All parameters to the function have different names than the identifier name</a:t>
            </a:r>
          </a:p>
          <a:p>
            <a:pPr lvl="1"/>
            <a:r>
              <a:rPr lang="en-US" altLang="en-US" dirty="0"/>
              <a:t>All local identifiers have different names than the identifier 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en-US" dirty="0">
                <a:latin typeface="+mn-lt"/>
              </a:rPr>
              <a:t>Introduction</a:t>
            </a:r>
          </a:p>
        </p:txBody>
      </p:sp>
      <p:sp>
        <p:nvSpPr>
          <p:cNvPr id="11267" name="Rectangle 3"/>
          <p:cNvSpPr>
            <a:spLocks noGrp="1" noChangeArrowheads="1"/>
          </p:cNvSpPr>
          <p:nvPr>
            <p:ph idx="1"/>
          </p:nvPr>
        </p:nvSpPr>
        <p:spPr>
          <a:xfrm>
            <a:off x="365125" y="1538818"/>
            <a:ext cx="8415338" cy="1184940"/>
          </a:xfrm>
        </p:spPr>
        <p:txBody>
          <a:bodyPr/>
          <a:lstStyle/>
          <a:p>
            <a:r>
              <a:rPr lang="en-US" altLang="en-US" dirty="0"/>
              <a:t>Functions allow complicated programs to be divided into manageable pieces </a:t>
            </a:r>
          </a:p>
          <a:p>
            <a:r>
              <a:rPr lang="en-US" altLang="en-US" dirty="0"/>
              <a:t>Functions are often called </a:t>
            </a:r>
            <a:r>
              <a:rPr lang="en-US" altLang="en-US" u="sng" dirty="0"/>
              <a:t>modules</a:t>
            </a:r>
          </a:p>
          <a:p>
            <a:r>
              <a:rPr lang="en-US" altLang="en-US" dirty="0"/>
              <a:t>They are like miniature programs that can be combined to form larger programs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altLang="en-US" dirty="0">
                <a:latin typeface="+mn-lt"/>
              </a:rPr>
              <a:t>Rules Applied When an Identifier is Accessed (2 of 2) </a:t>
            </a:r>
          </a:p>
        </p:txBody>
      </p:sp>
      <p:sp>
        <p:nvSpPr>
          <p:cNvPr id="43011" name="Content Placeholder 2"/>
          <p:cNvSpPr>
            <a:spLocks noGrp="1"/>
          </p:cNvSpPr>
          <p:nvPr>
            <p:ph idx="1"/>
          </p:nvPr>
        </p:nvSpPr>
        <p:spPr>
          <a:xfrm>
            <a:off x="365125" y="1538818"/>
            <a:ext cx="8415338" cy="2051331"/>
          </a:xfrm>
        </p:spPr>
        <p:txBody>
          <a:bodyPr/>
          <a:lstStyle/>
          <a:p>
            <a:r>
              <a:rPr lang="en-US" altLang="en-US" dirty="0"/>
              <a:t>(Nested block) – an identifier declared within a block is accessible:</a:t>
            </a:r>
          </a:p>
          <a:p>
            <a:pPr lvl="1"/>
            <a:r>
              <a:rPr lang="en-US" altLang="en-US" dirty="0"/>
              <a:t>From its point of declaration to the end of the block in which it is declared</a:t>
            </a:r>
          </a:p>
          <a:p>
            <a:pPr lvl="1"/>
            <a:r>
              <a:rPr lang="en-US" altLang="en-US" dirty="0"/>
              <a:t>Within nested blocks if no identifier with the same name exists</a:t>
            </a:r>
          </a:p>
          <a:p>
            <a:r>
              <a:rPr lang="en-US" altLang="en-US" dirty="0"/>
              <a:t>The scope of a function name is similar to the scope of an identifier declared outside any block</a:t>
            </a:r>
          </a:p>
          <a:p>
            <a:pPr lvl="1"/>
            <a:r>
              <a:rPr lang="en-US" altLang="en-US" dirty="0"/>
              <a:t>The function name scope is the same as the global variable scope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latin typeface="+mn-lt"/>
              </a:rPr>
              <a:t>Other Notes about Global Variables</a:t>
            </a:r>
          </a:p>
        </p:txBody>
      </p:sp>
      <p:sp>
        <p:nvSpPr>
          <p:cNvPr id="31749" name="Rectangle 3"/>
          <p:cNvSpPr>
            <a:spLocks noGrp="1" noChangeArrowheads="1"/>
          </p:cNvSpPr>
          <p:nvPr>
            <p:ph idx="1"/>
          </p:nvPr>
        </p:nvSpPr>
        <p:spPr>
          <a:xfrm>
            <a:off x="365125" y="1538818"/>
            <a:ext cx="8415338" cy="3130088"/>
          </a:xfrm>
        </p:spPr>
        <p:txBody>
          <a:bodyPr/>
          <a:lstStyle/>
          <a:p>
            <a:r>
              <a:rPr lang="en-US" dirty="0"/>
              <a:t>Some compilers initialize global variables to default values</a:t>
            </a:r>
          </a:p>
          <a:p>
            <a:r>
              <a:rPr lang="en-US" dirty="0"/>
              <a:t>The </a:t>
            </a:r>
            <a:r>
              <a:rPr lang="en-US" u="sng" dirty="0"/>
              <a:t>scope resolution operator</a:t>
            </a:r>
            <a:r>
              <a:rPr lang="en-US" dirty="0"/>
              <a:t> in C++ is </a:t>
            </a:r>
            <a:r>
              <a:rPr lang="en-US" b="1" dirty="0">
                <a:latin typeface="Courier New" panose="02070309020205020404" pitchFamily="49" charset="0"/>
                <a:cs typeface="Courier New" panose="02070309020205020404" pitchFamily="49" charset="0"/>
              </a:rPr>
              <a:t>::</a:t>
            </a:r>
            <a:r>
              <a:rPr lang="en-US" dirty="0"/>
              <a:t> </a:t>
            </a:r>
          </a:p>
          <a:p>
            <a:r>
              <a:rPr lang="en-US" dirty="0"/>
              <a:t>By using the scope resolution operator:</a:t>
            </a:r>
          </a:p>
          <a:p>
            <a:pPr lvl="1"/>
            <a:r>
              <a:rPr lang="en-US" dirty="0"/>
              <a:t>A global variable declared before the definition of a function (or block) can be accessed by the function (or block) even if the function (or block) has an identifier with the same name as the global variable</a:t>
            </a:r>
          </a:p>
          <a:p>
            <a:r>
              <a:rPr lang="en-US" altLang="en-US" dirty="0"/>
              <a:t>To access a global variable declared after the definition of a function, the function must not contain any identifier with the same name</a:t>
            </a:r>
          </a:p>
          <a:p>
            <a:pPr lvl="1"/>
            <a:r>
              <a:rPr lang="en-US" altLang="en-US" dirty="0"/>
              <a:t>Reserved word </a:t>
            </a:r>
            <a:r>
              <a:rPr lang="en-US" altLang="en-US" b="1" dirty="0">
                <a:solidFill>
                  <a:srgbClr val="055C91"/>
                </a:solidFill>
                <a:latin typeface="Courier New" pitchFamily="49" charset="0"/>
                <a:cs typeface="Courier New" pitchFamily="49" charset="0"/>
              </a:rPr>
              <a:t>extern</a:t>
            </a:r>
            <a:r>
              <a:rPr lang="en-US" altLang="en-US" dirty="0"/>
              <a:t> indicates that a global variable has been declared elsewhere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mn-lt"/>
              </a:rPr>
              <a:t>Global Variables, Named Constants, and Side Effects</a:t>
            </a:r>
          </a:p>
        </p:txBody>
      </p:sp>
      <p:sp>
        <p:nvSpPr>
          <p:cNvPr id="33797" name="Rectangle 3"/>
          <p:cNvSpPr>
            <a:spLocks noGrp="1" noChangeArrowheads="1"/>
          </p:cNvSpPr>
          <p:nvPr>
            <p:ph idx="1"/>
          </p:nvPr>
        </p:nvSpPr>
        <p:spPr>
          <a:xfrm>
            <a:off x="365125" y="1538818"/>
            <a:ext cx="8415338" cy="2311402"/>
          </a:xfrm>
        </p:spPr>
        <p:txBody>
          <a:bodyPr/>
          <a:lstStyle/>
          <a:p>
            <a:r>
              <a:rPr lang="en-US" dirty="0"/>
              <a:t>Using global variables causes side effects</a:t>
            </a:r>
          </a:p>
          <a:p>
            <a:r>
              <a:rPr lang="en-US" dirty="0"/>
              <a:t>A function that uses global variables is not independent</a:t>
            </a:r>
          </a:p>
          <a:p>
            <a:r>
              <a:rPr lang="en-US" dirty="0"/>
              <a:t>If more than one function uses the same global variable: </a:t>
            </a:r>
          </a:p>
          <a:p>
            <a:pPr lvl="1"/>
            <a:r>
              <a:rPr lang="en-US" dirty="0"/>
              <a:t>It can be difficult to debug problems with the code</a:t>
            </a:r>
          </a:p>
          <a:p>
            <a:pPr lvl="1"/>
            <a:r>
              <a:rPr lang="en-US" dirty="0"/>
              <a:t>Problems caused in one area of the program may appear to be from another area</a:t>
            </a:r>
          </a:p>
          <a:p>
            <a:r>
              <a:rPr lang="en-US" dirty="0"/>
              <a:t>Global named constants have no side effects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dirty="0">
                <a:latin typeface="+mn-lt"/>
              </a:rPr>
              <a:t>Static and Automatic Variables (1 of 2)</a:t>
            </a:r>
          </a:p>
        </p:txBody>
      </p:sp>
      <p:sp>
        <p:nvSpPr>
          <p:cNvPr id="47107" name="Rectangle 3"/>
          <p:cNvSpPr>
            <a:spLocks noGrp="1" noChangeArrowheads="1"/>
          </p:cNvSpPr>
          <p:nvPr>
            <p:ph idx="1"/>
          </p:nvPr>
        </p:nvSpPr>
        <p:spPr>
          <a:xfrm>
            <a:off x="365125" y="1538818"/>
            <a:ext cx="8415338" cy="1711238"/>
          </a:xfrm>
        </p:spPr>
        <p:txBody>
          <a:bodyPr/>
          <a:lstStyle/>
          <a:p>
            <a:pPr eaLnBrk="1" hangingPunct="1"/>
            <a:r>
              <a:rPr lang="en-US" altLang="en-US" u="sng" dirty="0"/>
              <a:t>Automatic variable</a:t>
            </a:r>
            <a:r>
              <a:rPr lang="en-US" altLang="en-US" dirty="0"/>
              <a:t>: memory is allocated at block entry and deallocated at block exit</a:t>
            </a:r>
          </a:p>
          <a:p>
            <a:pPr lvl="1" eaLnBrk="1" hangingPunct="1"/>
            <a:r>
              <a:rPr lang="en-US" altLang="en-US" dirty="0"/>
              <a:t>By default, variables declared within a block are automatic variables </a:t>
            </a:r>
          </a:p>
          <a:p>
            <a:pPr eaLnBrk="1" hangingPunct="1"/>
            <a:r>
              <a:rPr lang="en-US" altLang="en-US" u="sng" dirty="0"/>
              <a:t>Static variable</a:t>
            </a:r>
            <a:r>
              <a:rPr lang="en-US" altLang="en-US" dirty="0"/>
              <a:t>: memory remains allocated as long as the program executes</a:t>
            </a:r>
          </a:p>
          <a:p>
            <a:pPr lvl="1" eaLnBrk="1" hangingPunct="1"/>
            <a:r>
              <a:rPr lang="en-US" altLang="en-US" dirty="0"/>
              <a:t>Global variables declared outside of any block are static variables</a:t>
            </a:r>
            <a:endParaRPr lang="en-US" altLang="en-US" u="sng"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Static and Automatic Variables (2 of 2)</a:t>
            </a:r>
            <a:endParaRPr lang="en-IN" dirty="0">
              <a:latin typeface="+mn-lt"/>
            </a:endParaRPr>
          </a:p>
        </p:txBody>
      </p:sp>
      <p:sp>
        <p:nvSpPr>
          <p:cNvPr id="3" name="Content Placeholder 2"/>
          <p:cNvSpPr>
            <a:spLocks noGrp="1"/>
          </p:cNvSpPr>
          <p:nvPr>
            <p:ph idx="1"/>
          </p:nvPr>
        </p:nvSpPr>
        <p:spPr>
          <a:xfrm>
            <a:off x="365125" y="1538819"/>
            <a:ext cx="8415338" cy="738664"/>
          </a:xfrm>
        </p:spPr>
        <p:txBody>
          <a:bodyPr/>
          <a:lstStyle/>
          <a:p>
            <a:pPr>
              <a:defRPr/>
            </a:pPr>
            <a:r>
              <a:rPr lang="en-US" dirty="0"/>
              <a:t>Declare a static variable within a block by using the reserved word </a:t>
            </a:r>
            <a:r>
              <a:rPr lang="en-US" b="1" dirty="0">
                <a:solidFill>
                  <a:srgbClr val="055C91"/>
                </a:solidFill>
                <a:latin typeface="Courier New" panose="02070309020205020404" pitchFamily="49" charset="0"/>
                <a:cs typeface="Courier New" panose="02070309020205020404" pitchFamily="49" charset="0"/>
              </a:rPr>
              <a:t>static</a:t>
            </a:r>
          </a:p>
          <a:p>
            <a:pPr>
              <a:defRPr/>
            </a:pPr>
            <a:r>
              <a:rPr lang="en-US" dirty="0"/>
              <a:t>The syntax for declaring a static variable is:</a:t>
            </a:r>
            <a:endParaRPr lang="en-IN" dirty="0"/>
          </a:p>
        </p:txBody>
      </p:sp>
      <p:pic>
        <p:nvPicPr>
          <p:cNvPr id="6146" name="Content Placeholder 3" descr="static dataType identifier;"/>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2438400"/>
            <a:ext cx="4514601" cy="590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81000" y="3124201"/>
            <a:ext cx="8415338" cy="632481"/>
          </a:xfrm>
        </p:spPr>
        <p:txBody>
          <a:bodyPr/>
          <a:lstStyle/>
          <a:p>
            <a:pPr>
              <a:defRPr/>
            </a:pPr>
            <a:r>
              <a:rPr lang="en-US" dirty="0"/>
              <a:t>Static variables declared within a block are local to the block</a:t>
            </a:r>
          </a:p>
          <a:p>
            <a:pPr lvl="1">
              <a:defRPr/>
            </a:pPr>
            <a:r>
              <a:rPr lang="en-US" dirty="0"/>
              <a:t>Have same scope as any other local identifier in that block</a:t>
            </a:r>
          </a:p>
        </p:txBody>
      </p:sp>
    </p:spTree>
    <p:extLst>
      <p:ext uri="{BB962C8B-B14F-4D97-AF65-F5344CB8AC3E}">
        <p14:creationId xmlns:p14="http://schemas.microsoft.com/office/powerpoint/2010/main" val="12770129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762000" y="410490"/>
            <a:ext cx="8026400" cy="287771"/>
          </a:xfrm>
        </p:spPr>
        <p:txBody>
          <a:bodyPr/>
          <a:lstStyle/>
          <a:p>
            <a:pPr eaLnBrk="1" hangingPunct="1"/>
            <a:r>
              <a:rPr lang="en-US" altLang="en-US" dirty="0">
                <a:latin typeface="+mn-lt"/>
              </a:rPr>
              <a:t>Debugging: Using Drivers and Stubs</a:t>
            </a:r>
          </a:p>
        </p:txBody>
      </p:sp>
      <p:sp>
        <p:nvSpPr>
          <p:cNvPr id="49155" name="Content Placeholder 2"/>
          <p:cNvSpPr>
            <a:spLocks noGrp="1"/>
          </p:cNvSpPr>
          <p:nvPr>
            <p:ph idx="1"/>
          </p:nvPr>
        </p:nvSpPr>
        <p:spPr>
          <a:xfrm>
            <a:off x="365125" y="1538818"/>
            <a:ext cx="8415338" cy="1477328"/>
          </a:xfrm>
        </p:spPr>
        <p:txBody>
          <a:bodyPr/>
          <a:lstStyle/>
          <a:p>
            <a:pPr eaLnBrk="1" hangingPunct="1"/>
            <a:r>
              <a:rPr lang="en-US" altLang="en-US" dirty="0"/>
              <a:t>A </a:t>
            </a:r>
            <a:r>
              <a:rPr lang="en-US" altLang="en-US" u="sng" dirty="0"/>
              <a:t>driver</a:t>
            </a:r>
            <a:r>
              <a:rPr lang="en-US" altLang="en-US" dirty="0"/>
              <a:t> program is a separate program used to test a function</a:t>
            </a:r>
          </a:p>
          <a:p>
            <a:pPr eaLnBrk="1" hangingPunct="1"/>
            <a:r>
              <a:rPr lang="en-US" altLang="en-US" dirty="0"/>
              <a:t>When results calculated by one function are needed in another function, use a function stub</a:t>
            </a:r>
          </a:p>
          <a:p>
            <a:pPr eaLnBrk="1" hangingPunct="1"/>
            <a:r>
              <a:rPr lang="en-US" altLang="en-US" dirty="0"/>
              <a:t>A </a:t>
            </a:r>
            <a:r>
              <a:rPr lang="en-US" altLang="en-US" u="sng" dirty="0"/>
              <a:t>function stub</a:t>
            </a:r>
            <a:r>
              <a:rPr lang="en-US" altLang="en-US" dirty="0"/>
              <a:t> is a function that is not fully coded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762000" y="410490"/>
            <a:ext cx="8026400" cy="287771"/>
          </a:xfrm>
        </p:spPr>
        <p:txBody>
          <a:bodyPr/>
          <a:lstStyle/>
          <a:p>
            <a:pPr eaLnBrk="1" hangingPunct="1"/>
            <a:r>
              <a:rPr lang="en-US" altLang="en-US" dirty="0">
                <a:latin typeface="+mn-lt"/>
              </a:rPr>
              <a:t>Function Overloading: An Introduction</a:t>
            </a:r>
          </a:p>
        </p:txBody>
      </p:sp>
      <p:sp>
        <p:nvSpPr>
          <p:cNvPr id="50179" name="Rectangle 3"/>
          <p:cNvSpPr>
            <a:spLocks noGrp="1" noChangeArrowheads="1"/>
          </p:cNvSpPr>
          <p:nvPr>
            <p:ph idx="1"/>
          </p:nvPr>
        </p:nvSpPr>
        <p:spPr>
          <a:xfrm>
            <a:off x="365125" y="1538818"/>
            <a:ext cx="8415338" cy="2682273"/>
          </a:xfrm>
        </p:spPr>
        <p:txBody>
          <a:bodyPr/>
          <a:lstStyle/>
          <a:p>
            <a:pPr eaLnBrk="1" hangingPunct="1">
              <a:spcBef>
                <a:spcPct val="40000"/>
              </a:spcBef>
            </a:pPr>
            <a:r>
              <a:rPr lang="en-US" altLang="en-US" dirty="0"/>
              <a:t>In a C++ program, several functions can have the same name </a:t>
            </a:r>
          </a:p>
          <a:p>
            <a:pPr>
              <a:spcBef>
                <a:spcPct val="40000"/>
              </a:spcBef>
            </a:pPr>
            <a:r>
              <a:rPr lang="en-US" altLang="en-US" u="sng" dirty="0"/>
              <a:t>Function overloading</a:t>
            </a:r>
            <a:r>
              <a:rPr lang="en-US" altLang="en-US" dirty="0"/>
              <a:t> </a:t>
            </a:r>
            <a:r>
              <a:rPr lang="en-US" altLang="en-US" dirty="0">
                <a:sym typeface="Wingdings" panose="05000000000000000000" pitchFamily="2" charset="2"/>
              </a:rPr>
              <a:t>(</a:t>
            </a:r>
            <a:r>
              <a:rPr lang="en-US" dirty="0"/>
              <a:t>or </a:t>
            </a:r>
            <a:r>
              <a:rPr lang="en-US" u="sng" dirty="0"/>
              <a:t>overloading a function name</a:t>
            </a:r>
            <a:r>
              <a:rPr lang="en-US" dirty="0"/>
              <a:t>)</a:t>
            </a:r>
            <a:r>
              <a:rPr lang="en-US" altLang="en-US" dirty="0">
                <a:sym typeface="Wingdings" panose="05000000000000000000" pitchFamily="2" charset="2"/>
              </a:rPr>
              <a:t> occurs when</a:t>
            </a:r>
            <a:r>
              <a:rPr lang="en-US" altLang="en-US" dirty="0"/>
              <a:t> creating several functions with the same name</a:t>
            </a:r>
          </a:p>
          <a:p>
            <a:r>
              <a:rPr lang="en-US" altLang="en-US" dirty="0"/>
              <a:t>Two functions are said to have </a:t>
            </a:r>
            <a:r>
              <a:rPr lang="en-US" altLang="en-US" u="sng" dirty="0"/>
              <a:t>different formal parameter lists</a:t>
            </a:r>
            <a:r>
              <a:rPr lang="en-US" altLang="en-US" dirty="0"/>
              <a:t> if both functions have either:</a:t>
            </a:r>
          </a:p>
          <a:p>
            <a:pPr lvl="1"/>
            <a:r>
              <a:rPr lang="en-US" altLang="en-US" dirty="0"/>
              <a:t>A different number of formal parameters</a:t>
            </a:r>
          </a:p>
          <a:p>
            <a:pPr lvl="1"/>
            <a:r>
              <a:rPr lang="en-US" altLang="en-US" dirty="0"/>
              <a:t>If the number of formal parameters is the same, but the data type of the formal parameters differs in at least one position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dirty="0">
                <a:latin typeface="+mn-lt"/>
              </a:rPr>
              <a:t>Function Overloading</a:t>
            </a:r>
          </a:p>
        </p:txBody>
      </p:sp>
      <p:sp>
        <p:nvSpPr>
          <p:cNvPr id="51203" name="Rectangle 3"/>
          <p:cNvSpPr>
            <a:spLocks noGrp="1" noChangeArrowheads="1"/>
          </p:cNvSpPr>
          <p:nvPr>
            <p:ph idx="1"/>
          </p:nvPr>
        </p:nvSpPr>
        <p:spPr>
          <a:xfrm>
            <a:off x="365125" y="1538818"/>
            <a:ext cx="8415338" cy="1789721"/>
          </a:xfrm>
        </p:spPr>
        <p:txBody>
          <a:bodyPr/>
          <a:lstStyle/>
          <a:p>
            <a:r>
              <a:rPr lang="en-US" altLang="en-US" dirty="0"/>
              <a:t>Overloaded functions must have different formal parameter lists</a:t>
            </a:r>
          </a:p>
          <a:p>
            <a:pPr>
              <a:spcBef>
                <a:spcPct val="40000"/>
              </a:spcBef>
            </a:pPr>
            <a:r>
              <a:rPr lang="en-US" altLang="en-US" dirty="0"/>
              <a:t>The </a:t>
            </a:r>
            <a:r>
              <a:rPr lang="en-US" altLang="en-US" u="sng" dirty="0"/>
              <a:t>signature</a:t>
            </a:r>
            <a:r>
              <a:rPr lang="en-US" altLang="en-US" dirty="0"/>
              <a:t>: the name and formal parameter list of the function</a:t>
            </a:r>
          </a:p>
          <a:p>
            <a:pPr lvl="1">
              <a:spcBef>
                <a:spcPct val="40000"/>
              </a:spcBef>
            </a:pPr>
            <a:r>
              <a:rPr lang="en-US" altLang="en-US" dirty="0"/>
              <a:t>Does not include the return type of the function</a:t>
            </a:r>
          </a:p>
          <a:p>
            <a:pPr>
              <a:spcBef>
                <a:spcPct val="40000"/>
              </a:spcBef>
            </a:pPr>
            <a:r>
              <a:rPr lang="en-US" altLang="en-US" dirty="0"/>
              <a:t>The parameter list supplied in a call to an overloaded function determines which function is executed</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dirty="0">
                <a:latin typeface="+mn-lt"/>
              </a:rPr>
              <a:t>Functions with Default Parameters (1 of 2)</a:t>
            </a:r>
          </a:p>
        </p:txBody>
      </p:sp>
      <p:sp>
        <p:nvSpPr>
          <p:cNvPr id="43013" name="Rectangle 3"/>
          <p:cNvSpPr>
            <a:spLocks noGrp="1" noChangeArrowheads="1"/>
          </p:cNvSpPr>
          <p:nvPr>
            <p:ph idx="1"/>
          </p:nvPr>
        </p:nvSpPr>
        <p:spPr>
          <a:xfrm>
            <a:off x="365125" y="1538818"/>
            <a:ext cx="8415338" cy="2109808"/>
          </a:xfrm>
        </p:spPr>
        <p:txBody>
          <a:bodyPr/>
          <a:lstStyle/>
          <a:p>
            <a:r>
              <a:rPr lang="en-US" dirty="0"/>
              <a:t>In a function call, the number of actual and formal parameters must be the same</a:t>
            </a:r>
          </a:p>
          <a:p>
            <a:pPr lvl="1"/>
            <a:r>
              <a:rPr lang="en-US" dirty="0"/>
              <a:t>C++ relaxes this condition for functions with default parameters</a:t>
            </a:r>
          </a:p>
          <a:p>
            <a:r>
              <a:rPr lang="en-US" dirty="0"/>
              <a:t>Can specify the value of a default parameter in the function prototype</a:t>
            </a:r>
          </a:p>
          <a:p>
            <a:r>
              <a:rPr lang="en-US" dirty="0"/>
              <a:t>If you do not specify the value for a default parameter when calling the function, the default value is used</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en-US" dirty="0">
                <a:latin typeface="+mn-lt"/>
              </a:rPr>
              <a:t>Functions with Default Parameters (2 of 2)</a:t>
            </a:r>
          </a:p>
        </p:txBody>
      </p:sp>
      <p:sp>
        <p:nvSpPr>
          <p:cNvPr id="54275" name="Rectangle 3"/>
          <p:cNvSpPr>
            <a:spLocks noGrp="1" noChangeArrowheads="1"/>
          </p:cNvSpPr>
          <p:nvPr>
            <p:ph idx="1"/>
          </p:nvPr>
        </p:nvSpPr>
        <p:spPr>
          <a:xfrm>
            <a:off x="365125" y="1538818"/>
            <a:ext cx="8415338" cy="1971309"/>
          </a:xfrm>
        </p:spPr>
        <p:txBody>
          <a:bodyPr/>
          <a:lstStyle/>
          <a:p>
            <a:pPr eaLnBrk="1" hangingPunct="1"/>
            <a:r>
              <a:rPr lang="en-US" altLang="en-US" dirty="0"/>
              <a:t>All default parameters must be the rightmost parameters of the function</a:t>
            </a:r>
          </a:p>
          <a:p>
            <a:pPr eaLnBrk="1" hangingPunct="1"/>
            <a:r>
              <a:rPr lang="en-US" altLang="en-US" dirty="0"/>
              <a:t>If a default parameter value is not specified:</a:t>
            </a:r>
          </a:p>
          <a:p>
            <a:pPr lvl="1" eaLnBrk="1" hangingPunct="1"/>
            <a:r>
              <a:rPr lang="en-US" altLang="en-US" dirty="0"/>
              <a:t>You must omit all of the arguments to its right</a:t>
            </a:r>
          </a:p>
          <a:p>
            <a:pPr eaLnBrk="1" hangingPunct="1"/>
            <a:r>
              <a:rPr lang="en-US" altLang="en-US" dirty="0"/>
              <a:t>Default values can be constants, global variables, or function calls</a:t>
            </a:r>
          </a:p>
          <a:p>
            <a:pPr eaLnBrk="1" hangingPunct="1"/>
            <a:r>
              <a:rPr lang="en-US" altLang="en-US" dirty="0"/>
              <a:t>Cannot assign a constant value as a default value to a reference parameter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en-US" dirty="0">
                <a:latin typeface="+mn-lt"/>
              </a:rPr>
              <a:t>Predefined Functions (1 of 2)</a:t>
            </a:r>
          </a:p>
        </p:txBody>
      </p:sp>
      <p:sp>
        <p:nvSpPr>
          <p:cNvPr id="12291" name="Rectangle 3"/>
          <p:cNvSpPr>
            <a:spLocks noGrp="1" noChangeArrowheads="1"/>
          </p:cNvSpPr>
          <p:nvPr>
            <p:ph idx="1"/>
          </p:nvPr>
        </p:nvSpPr>
        <p:spPr>
          <a:xfrm>
            <a:off x="365125" y="1538818"/>
            <a:ext cx="8415338" cy="1444498"/>
          </a:xfrm>
        </p:spPr>
        <p:txBody>
          <a:bodyPr/>
          <a:lstStyle/>
          <a:p>
            <a:pPr eaLnBrk="1" hangingPunct="1">
              <a:spcBef>
                <a:spcPts val="675"/>
              </a:spcBef>
            </a:pPr>
            <a:r>
              <a:rPr lang="en-US" altLang="en-US" dirty="0"/>
              <a:t>In C++, a function is similar to that of a function in algebra</a:t>
            </a:r>
          </a:p>
          <a:p>
            <a:pPr lvl="1" eaLnBrk="1" hangingPunct="1">
              <a:spcBef>
                <a:spcPts val="675"/>
              </a:spcBef>
            </a:pPr>
            <a:r>
              <a:rPr lang="en-US" altLang="en-US" dirty="0"/>
              <a:t>It has a name</a:t>
            </a:r>
          </a:p>
          <a:p>
            <a:pPr lvl="1" eaLnBrk="1" hangingPunct="1">
              <a:spcBef>
                <a:spcPts val="675"/>
              </a:spcBef>
            </a:pPr>
            <a:r>
              <a:rPr lang="en-US" altLang="en-US" dirty="0"/>
              <a:t>It does some computation</a:t>
            </a:r>
          </a:p>
          <a:p>
            <a:pPr eaLnBrk="1" hangingPunct="1"/>
            <a:r>
              <a:rPr lang="en-US" altLang="en-US" dirty="0"/>
              <a:t>Some of the predefined mathematical functions are: </a:t>
            </a:r>
          </a:p>
        </p:txBody>
      </p:sp>
      <p:sp>
        <p:nvSpPr>
          <p:cNvPr id="3" name="Content Placeholder 2"/>
          <p:cNvSpPr>
            <a:spLocks noGrp="1"/>
          </p:cNvSpPr>
          <p:nvPr>
            <p:ph idx="11"/>
          </p:nvPr>
        </p:nvSpPr>
        <p:spPr>
          <a:xfrm>
            <a:off x="365125" y="3048000"/>
            <a:ext cx="8415338" cy="946798"/>
          </a:xfrm>
        </p:spPr>
        <p:txBody>
          <a:bodyPr/>
          <a:lstStyle/>
          <a:p>
            <a:pPr marL="346075" lvl="1" indent="-3175">
              <a:buNone/>
            </a:pPr>
            <a:r>
              <a:rPr lang="en-US" altLang="en-US" b="1" dirty="0" err="1">
                <a:latin typeface="Courier New" pitchFamily="49" charset="0"/>
              </a:rPr>
              <a:t>pow</a:t>
            </a:r>
            <a:r>
              <a:rPr lang="en-US" altLang="en-US" b="1" dirty="0">
                <a:latin typeface="Courier New" pitchFamily="49" charset="0"/>
              </a:rPr>
              <a:t>(x, y)</a:t>
            </a:r>
          </a:p>
          <a:p>
            <a:pPr marL="346075" lvl="1" indent="-3175">
              <a:buNone/>
            </a:pPr>
            <a:r>
              <a:rPr lang="en-US" altLang="en-US" b="1" dirty="0" err="1">
                <a:latin typeface="Courier New" pitchFamily="49" charset="0"/>
              </a:rPr>
              <a:t>sqrt</a:t>
            </a:r>
            <a:r>
              <a:rPr lang="en-US" altLang="en-US" b="1" dirty="0">
                <a:latin typeface="Courier New" pitchFamily="49" charset="0"/>
              </a:rPr>
              <a:t>(x)</a:t>
            </a:r>
          </a:p>
          <a:p>
            <a:pPr marL="346075" lvl="1" indent="-3175">
              <a:buNone/>
            </a:pPr>
            <a:r>
              <a:rPr lang="en-US" altLang="en-US" b="1" dirty="0">
                <a:latin typeface="Courier New" pitchFamily="49" charset="0"/>
              </a:rPr>
              <a:t>	floor(x)</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dirty="0">
                <a:latin typeface="+mn-lt"/>
              </a:rPr>
              <a:t>Quick Review (1 of 4)</a:t>
            </a:r>
          </a:p>
        </p:txBody>
      </p:sp>
      <p:sp>
        <p:nvSpPr>
          <p:cNvPr id="55299" name="Rectangle 3"/>
          <p:cNvSpPr>
            <a:spLocks noGrp="1" noChangeArrowheads="1"/>
          </p:cNvSpPr>
          <p:nvPr>
            <p:ph idx="1"/>
          </p:nvPr>
        </p:nvSpPr>
        <p:spPr>
          <a:xfrm>
            <a:off x="365125" y="1538818"/>
            <a:ext cx="8415338" cy="2662267"/>
          </a:xfrm>
        </p:spPr>
        <p:txBody>
          <a:bodyPr/>
          <a:lstStyle/>
          <a:p>
            <a:r>
              <a:rPr lang="en-US" altLang="en-US" dirty="0"/>
              <a:t>Functions (modules) divide a program into manageable tasks</a:t>
            </a:r>
          </a:p>
          <a:p>
            <a:r>
              <a:rPr lang="en-US" altLang="en-US" dirty="0"/>
              <a:t>C++ provides standard, predefined functions</a:t>
            </a:r>
          </a:p>
          <a:p>
            <a:r>
              <a:rPr lang="en-US" altLang="en-US" dirty="0"/>
              <a:t>Two types of user-defined functions: value-returning functions and void functions</a:t>
            </a:r>
          </a:p>
          <a:p>
            <a:r>
              <a:rPr lang="en-US" altLang="en-US" dirty="0"/>
              <a:t>Variables defined in a function heading are called formal parameters</a:t>
            </a:r>
          </a:p>
          <a:p>
            <a:r>
              <a:rPr lang="en-US" altLang="en-US" dirty="0"/>
              <a:t>Expressions, variables, or constant values in a function call are called actual parameters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r>
              <a:rPr lang="en-US" altLang="en-US" dirty="0">
                <a:latin typeface="+mn-lt"/>
              </a:rPr>
              <a:t>Quick Review (2 of 4)</a:t>
            </a:r>
          </a:p>
        </p:txBody>
      </p:sp>
      <p:sp>
        <p:nvSpPr>
          <p:cNvPr id="56323" name="Rectangle 5"/>
          <p:cNvSpPr>
            <a:spLocks noGrp="1" noChangeArrowheads="1"/>
          </p:cNvSpPr>
          <p:nvPr>
            <p:ph idx="1"/>
          </p:nvPr>
        </p:nvSpPr>
        <p:spPr>
          <a:xfrm>
            <a:off x="365125" y="1538818"/>
            <a:ext cx="8415338" cy="2369880"/>
          </a:xfrm>
        </p:spPr>
        <p:txBody>
          <a:bodyPr/>
          <a:lstStyle/>
          <a:p>
            <a:r>
              <a:rPr lang="en-US" altLang="en-US" dirty="0"/>
              <a:t>Function heading and the body of the function are called the definition of the function</a:t>
            </a:r>
          </a:p>
          <a:p>
            <a:r>
              <a:rPr lang="en-US" altLang="en-US" dirty="0"/>
              <a:t>A value-returning function returns its value via the </a:t>
            </a:r>
            <a:r>
              <a:rPr lang="en-US" altLang="en-US" b="1" dirty="0">
                <a:solidFill>
                  <a:srgbClr val="055C91"/>
                </a:solidFill>
                <a:latin typeface="Courier New" panose="02070309020205020404" pitchFamily="49" charset="0"/>
                <a:cs typeface="Courier New" panose="02070309020205020404" pitchFamily="49" charset="0"/>
              </a:rPr>
              <a:t>return</a:t>
            </a:r>
            <a:r>
              <a:rPr lang="en-US" altLang="en-US" dirty="0"/>
              <a:t> statement</a:t>
            </a:r>
          </a:p>
          <a:p>
            <a:r>
              <a:rPr lang="en-US" altLang="en-US" dirty="0"/>
              <a:t>A prototype is the function heading without the body of the function </a:t>
            </a:r>
          </a:p>
          <a:p>
            <a:r>
              <a:rPr lang="en-US" altLang="en-US" dirty="0"/>
              <a:t>User-defined functions execute only when they are called</a:t>
            </a:r>
          </a:p>
          <a:p>
            <a:r>
              <a:rPr lang="en-US" altLang="en-US" dirty="0"/>
              <a:t>Void functions do not have a data type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latin typeface="+mn-lt"/>
              </a:rPr>
              <a:t>Quick Review (3 of 4)</a:t>
            </a:r>
          </a:p>
        </p:txBody>
      </p:sp>
      <p:sp>
        <p:nvSpPr>
          <p:cNvPr id="57347" name="Rectangle 3"/>
          <p:cNvSpPr>
            <a:spLocks noGrp="1" noChangeArrowheads="1"/>
          </p:cNvSpPr>
          <p:nvPr>
            <p:ph idx="1"/>
          </p:nvPr>
        </p:nvSpPr>
        <p:spPr>
          <a:xfrm>
            <a:off x="365125" y="1538818"/>
            <a:ext cx="8415338" cy="2420663"/>
          </a:xfrm>
        </p:spPr>
        <p:txBody>
          <a:bodyPr/>
          <a:lstStyle/>
          <a:p>
            <a:r>
              <a:rPr lang="en-US" altLang="en-US" dirty="0"/>
              <a:t>There are two types of formal parameters</a:t>
            </a:r>
          </a:p>
          <a:p>
            <a:pPr lvl="1"/>
            <a:r>
              <a:rPr lang="en-US" altLang="en-US" dirty="0"/>
              <a:t>A value parameter receives a copy of its corresponding actual parameter</a:t>
            </a:r>
          </a:p>
          <a:p>
            <a:pPr lvl="1"/>
            <a:r>
              <a:rPr lang="en-US" altLang="en-US" dirty="0"/>
              <a:t>A reference parameter receives the memory address of its corresponding actual parameter</a:t>
            </a:r>
          </a:p>
          <a:p>
            <a:r>
              <a:rPr lang="en-US" altLang="en-US" dirty="0"/>
              <a:t>Variables declared within a function (or block) are called local variables</a:t>
            </a:r>
          </a:p>
          <a:p>
            <a:r>
              <a:rPr lang="en-US" altLang="en-US" dirty="0"/>
              <a:t>Variables declared outside of every function definition (and block) are global variables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r>
              <a:rPr lang="en-US" altLang="en-US" dirty="0">
                <a:latin typeface="+mn-lt"/>
              </a:rPr>
              <a:t>Quick Review (4 of 4)</a:t>
            </a:r>
          </a:p>
        </p:txBody>
      </p:sp>
      <p:sp>
        <p:nvSpPr>
          <p:cNvPr id="58371" name="Rectangle 5"/>
          <p:cNvSpPr>
            <a:spLocks noGrp="1" noChangeArrowheads="1"/>
          </p:cNvSpPr>
          <p:nvPr>
            <p:ph idx="1"/>
          </p:nvPr>
        </p:nvSpPr>
        <p:spPr>
          <a:xfrm>
            <a:off x="365125" y="1538818"/>
            <a:ext cx="8415338" cy="1769715"/>
          </a:xfrm>
        </p:spPr>
        <p:txBody>
          <a:bodyPr/>
          <a:lstStyle/>
          <a:p>
            <a:pPr eaLnBrk="1" hangingPunct="1"/>
            <a:r>
              <a:rPr lang="en-US" altLang="en-US" dirty="0"/>
              <a:t>An automatic variable is a variable for which memory is allocated on function/block entry and deallocated on function/block exit</a:t>
            </a:r>
          </a:p>
          <a:p>
            <a:pPr eaLnBrk="1" hangingPunct="1"/>
            <a:r>
              <a:rPr lang="en-US" altLang="en-US" dirty="0"/>
              <a:t>A static variable is a variable for which memory remains allocated throughout the execution of the program</a:t>
            </a:r>
          </a:p>
          <a:p>
            <a:pPr eaLnBrk="1" hangingPunct="1"/>
            <a:r>
              <a:rPr lang="en-US" altLang="en-US" dirty="0"/>
              <a:t>C++ functions can have default parameters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altLang="en-US" dirty="0">
                <a:latin typeface="+mn-lt"/>
              </a:rPr>
              <a:t>Predefined Functions (2 of 2)</a:t>
            </a:r>
          </a:p>
        </p:txBody>
      </p:sp>
      <p:sp>
        <p:nvSpPr>
          <p:cNvPr id="13315" name="Rectangle 3"/>
          <p:cNvSpPr>
            <a:spLocks noGrp="1" noChangeArrowheads="1"/>
          </p:cNvSpPr>
          <p:nvPr>
            <p:ph idx="1"/>
          </p:nvPr>
        </p:nvSpPr>
        <p:spPr>
          <a:xfrm>
            <a:off x="365125" y="1538818"/>
            <a:ext cx="8415338" cy="2157514"/>
          </a:xfrm>
        </p:spPr>
        <p:txBody>
          <a:bodyPr/>
          <a:lstStyle/>
          <a:p>
            <a:pPr eaLnBrk="1" hangingPunct="1"/>
            <a:r>
              <a:rPr lang="en-US" altLang="en-US" dirty="0"/>
              <a:t>Predefined functions are organized into separate libraries </a:t>
            </a:r>
          </a:p>
          <a:p>
            <a:pPr lvl="1" eaLnBrk="1" hangingPunct="1"/>
            <a:r>
              <a:rPr lang="en-US" altLang="en-US" dirty="0"/>
              <a:t>I/O functions are in </a:t>
            </a:r>
            <a:r>
              <a:rPr lang="en-US" altLang="en-US" b="1" dirty="0">
                <a:latin typeface="Courier New" pitchFamily="49" charset="0"/>
              </a:rPr>
              <a:t>iostream</a:t>
            </a:r>
            <a:r>
              <a:rPr lang="en-US" altLang="en-US" dirty="0"/>
              <a:t> header</a:t>
            </a:r>
          </a:p>
          <a:p>
            <a:pPr lvl="1" eaLnBrk="1" hangingPunct="1"/>
            <a:r>
              <a:rPr lang="en-US" altLang="en-US" dirty="0"/>
              <a:t>Math functions are in </a:t>
            </a:r>
            <a:r>
              <a:rPr lang="en-US" altLang="en-US" b="1" dirty="0">
                <a:latin typeface="Courier New" pitchFamily="49" charset="0"/>
              </a:rPr>
              <a:t>cmath</a:t>
            </a:r>
            <a:r>
              <a:rPr lang="en-US" altLang="en-US" dirty="0"/>
              <a:t> header</a:t>
            </a:r>
          </a:p>
          <a:p>
            <a:pPr eaLnBrk="1" hangingPunct="1"/>
            <a:r>
              <a:rPr lang="en-US" altLang="en-US" dirty="0"/>
              <a:t>To use predefined functions, you must include the header file using an </a:t>
            </a:r>
            <a:r>
              <a:rPr lang="en-US" altLang="en-US" b="1" dirty="0">
                <a:latin typeface="Courier New" pitchFamily="49" charset="0"/>
              </a:rPr>
              <a:t>include</a:t>
            </a:r>
            <a:r>
              <a:rPr lang="en-US" altLang="en-US" dirty="0"/>
              <a:t> statement</a:t>
            </a:r>
          </a:p>
          <a:p>
            <a:pPr eaLnBrk="1" hangingPunct="1"/>
            <a:r>
              <a:rPr lang="en-US" altLang="en-US" dirty="0"/>
              <a:t>See Table 6-1 in the text for some common predefined functions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dirty="0">
                <a:latin typeface="+mn-lt"/>
              </a:rPr>
              <a:t>User-Defined Functions</a:t>
            </a:r>
          </a:p>
        </p:txBody>
      </p:sp>
      <p:sp>
        <p:nvSpPr>
          <p:cNvPr id="14339" name="Rectangle 3"/>
          <p:cNvSpPr>
            <a:spLocks noGrp="1" noChangeArrowheads="1"/>
          </p:cNvSpPr>
          <p:nvPr>
            <p:ph idx="1"/>
          </p:nvPr>
        </p:nvSpPr>
        <p:spPr>
          <a:xfrm>
            <a:off x="365125" y="1538818"/>
            <a:ext cx="8415338" cy="1418850"/>
          </a:xfrm>
        </p:spPr>
        <p:txBody>
          <a:bodyPr/>
          <a:lstStyle/>
          <a:p>
            <a:pPr eaLnBrk="1" hangingPunct="1"/>
            <a:r>
              <a:rPr lang="en-US" altLang="en-US" u="sng" dirty="0"/>
              <a:t>Value-returning functions</a:t>
            </a:r>
            <a:r>
              <a:rPr lang="en-US" altLang="en-US" dirty="0"/>
              <a:t> have a return type</a:t>
            </a:r>
          </a:p>
          <a:p>
            <a:pPr lvl="1" eaLnBrk="1" hangingPunct="1"/>
            <a:r>
              <a:rPr lang="en-US" altLang="en-US" dirty="0"/>
              <a:t>Return a value of a specific data type using the </a:t>
            </a:r>
            <a:r>
              <a:rPr lang="en-US" altLang="en-US" b="1" dirty="0">
                <a:solidFill>
                  <a:srgbClr val="055C91"/>
                </a:solidFill>
                <a:latin typeface="Courier New" pitchFamily="49" charset="0"/>
              </a:rPr>
              <a:t>return</a:t>
            </a:r>
            <a:r>
              <a:rPr lang="en-US" altLang="en-US" dirty="0"/>
              <a:t> statement</a:t>
            </a:r>
          </a:p>
          <a:p>
            <a:pPr eaLnBrk="1" hangingPunct="1"/>
            <a:r>
              <a:rPr lang="en-US" altLang="en-US" u="sng" dirty="0"/>
              <a:t>Void functions</a:t>
            </a:r>
            <a:r>
              <a:rPr lang="en-US" altLang="en-US" dirty="0"/>
              <a:t> do not have a return type</a:t>
            </a:r>
          </a:p>
          <a:p>
            <a:pPr lvl="1" eaLnBrk="1" hangingPunct="1"/>
            <a:r>
              <a:rPr lang="en-US" altLang="en-US" i="1" dirty="0"/>
              <a:t>Do not </a:t>
            </a:r>
            <a:r>
              <a:rPr lang="en-US" altLang="en-US" dirty="0"/>
              <a:t>use a </a:t>
            </a:r>
            <a:r>
              <a:rPr lang="en-US" altLang="en-US" b="1" dirty="0">
                <a:solidFill>
                  <a:srgbClr val="055C91"/>
                </a:solidFill>
                <a:latin typeface="Courier New" pitchFamily="49" charset="0"/>
              </a:rPr>
              <a:t>return</a:t>
            </a:r>
            <a:r>
              <a:rPr lang="en-US" altLang="en-US" dirty="0"/>
              <a:t> statement to return a value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latin typeface="+mn-lt"/>
              </a:rPr>
              <a:t>Value-Returning Functions (1 of 3)</a:t>
            </a:r>
          </a:p>
        </p:txBody>
      </p:sp>
      <p:sp>
        <p:nvSpPr>
          <p:cNvPr id="15363" name="Rectangle 3"/>
          <p:cNvSpPr>
            <a:spLocks noGrp="1" noChangeArrowheads="1"/>
          </p:cNvSpPr>
          <p:nvPr>
            <p:ph idx="1"/>
          </p:nvPr>
        </p:nvSpPr>
        <p:spPr>
          <a:xfrm>
            <a:off x="365125" y="1538818"/>
            <a:ext cx="8415338" cy="2105192"/>
          </a:xfrm>
        </p:spPr>
        <p:txBody>
          <a:bodyPr/>
          <a:lstStyle/>
          <a:p>
            <a:pPr eaLnBrk="1" hangingPunct="1"/>
            <a:r>
              <a:rPr lang="en-US" altLang="en-US" dirty="0"/>
              <a:t>To use these functions, you must:</a:t>
            </a:r>
          </a:p>
          <a:p>
            <a:pPr lvl="1" eaLnBrk="1" hangingPunct="1"/>
            <a:r>
              <a:rPr lang="en-US" altLang="en-US" dirty="0"/>
              <a:t>Include the appropriate header file in your program using the include statement</a:t>
            </a:r>
          </a:p>
          <a:p>
            <a:pPr lvl="1" eaLnBrk="1" hangingPunct="1"/>
            <a:r>
              <a:rPr lang="en-US" altLang="en-US" dirty="0"/>
              <a:t>Know the following items:</a:t>
            </a:r>
          </a:p>
          <a:p>
            <a:pPr lvl="2" eaLnBrk="1" hangingPunct="1"/>
            <a:r>
              <a:rPr lang="en-US" altLang="en-US" dirty="0"/>
              <a:t>Name of the function</a:t>
            </a:r>
          </a:p>
          <a:p>
            <a:pPr lvl="2" eaLnBrk="1" hangingPunct="1"/>
            <a:r>
              <a:rPr lang="en-US" altLang="en-US" dirty="0"/>
              <a:t>Number of parameters, if any</a:t>
            </a:r>
          </a:p>
          <a:p>
            <a:pPr lvl="2" eaLnBrk="1" hangingPunct="1"/>
            <a:r>
              <a:rPr lang="en-US" altLang="en-US" dirty="0"/>
              <a:t>Data type of each parameter</a:t>
            </a:r>
          </a:p>
          <a:p>
            <a:pPr lvl="2" eaLnBrk="1" hangingPunct="1"/>
            <a:r>
              <a:rPr lang="en-US" altLang="en-US" dirty="0"/>
              <a:t>Data type of the value returned, called the type of the function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pPr eaLnBrk="1" hangingPunct="1"/>
            <a:r>
              <a:rPr lang="en-US" altLang="en-US" dirty="0">
                <a:latin typeface="+mn-lt"/>
              </a:rPr>
              <a:t>Value-Returning Functions (2 of 3)</a:t>
            </a:r>
          </a:p>
        </p:txBody>
      </p:sp>
      <p:sp>
        <p:nvSpPr>
          <p:cNvPr id="16387" name="Rectangle 5"/>
          <p:cNvSpPr>
            <a:spLocks noGrp="1" noChangeArrowheads="1"/>
          </p:cNvSpPr>
          <p:nvPr>
            <p:ph idx="1"/>
          </p:nvPr>
        </p:nvSpPr>
        <p:spPr>
          <a:xfrm>
            <a:off x="365125" y="1538818"/>
            <a:ext cx="8415338" cy="2665345"/>
          </a:xfrm>
        </p:spPr>
        <p:txBody>
          <a:bodyPr/>
          <a:lstStyle/>
          <a:p>
            <a:pPr eaLnBrk="1" hangingPunct="1">
              <a:lnSpc>
                <a:spcPct val="90000"/>
              </a:lnSpc>
            </a:pPr>
            <a:r>
              <a:rPr lang="en-US" altLang="en-US" dirty="0"/>
              <a:t>Can use the value returned by a value-returning function by:</a:t>
            </a:r>
          </a:p>
          <a:p>
            <a:pPr lvl="1" eaLnBrk="1" hangingPunct="1">
              <a:lnSpc>
                <a:spcPct val="90000"/>
              </a:lnSpc>
            </a:pPr>
            <a:r>
              <a:rPr lang="en-US" altLang="en-US" dirty="0"/>
              <a:t>Saving it for further calculation</a:t>
            </a:r>
          </a:p>
          <a:p>
            <a:pPr lvl="1" eaLnBrk="1" hangingPunct="1">
              <a:lnSpc>
                <a:spcPct val="90000"/>
              </a:lnSpc>
            </a:pPr>
            <a:r>
              <a:rPr lang="en-US" altLang="en-US" dirty="0"/>
              <a:t>Using it in some calculation </a:t>
            </a:r>
          </a:p>
          <a:p>
            <a:pPr lvl="1" eaLnBrk="1" hangingPunct="1">
              <a:lnSpc>
                <a:spcPct val="90000"/>
              </a:lnSpc>
            </a:pPr>
            <a:r>
              <a:rPr lang="en-US" altLang="en-US" dirty="0"/>
              <a:t>Printing it</a:t>
            </a:r>
          </a:p>
          <a:p>
            <a:pPr eaLnBrk="1" hangingPunct="1">
              <a:lnSpc>
                <a:spcPct val="90000"/>
              </a:lnSpc>
            </a:pPr>
            <a:r>
              <a:rPr lang="en-US" altLang="en-US" dirty="0"/>
              <a:t>A value-returning function is used:</a:t>
            </a:r>
          </a:p>
          <a:p>
            <a:pPr lvl="1">
              <a:lnSpc>
                <a:spcPct val="90000"/>
              </a:lnSpc>
            </a:pPr>
            <a:r>
              <a:rPr lang="en-US" altLang="en-US" dirty="0"/>
              <a:t>In an assignment</a:t>
            </a:r>
          </a:p>
          <a:p>
            <a:pPr lvl="1">
              <a:lnSpc>
                <a:spcPct val="90000"/>
              </a:lnSpc>
            </a:pPr>
            <a:r>
              <a:rPr lang="en-US" dirty="0"/>
              <a:t>As a parameter in a function call</a:t>
            </a:r>
          </a:p>
          <a:p>
            <a:pPr lvl="1">
              <a:lnSpc>
                <a:spcPct val="90000"/>
              </a:lnSpc>
            </a:pPr>
            <a:r>
              <a:rPr lang="en-US" altLang="en-US" dirty="0"/>
              <a:t>In an output statement</a:t>
            </a:r>
          </a:p>
        </p:txBody>
      </p:sp>
    </p:spTree>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4361</TotalTime>
  <Words>2624</Words>
  <Application>Microsoft Office PowerPoint</Application>
  <PresentationFormat>On-screen Show (4:3)</PresentationFormat>
  <Paragraphs>302</Paragraphs>
  <Slides>53</Slides>
  <Notes>40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Courier New</vt:lpstr>
      <vt:lpstr>Wingdings</vt:lpstr>
      <vt:lpstr>Malik_cpp</vt:lpstr>
      <vt:lpstr>Chapter 6</vt:lpstr>
      <vt:lpstr>Objectives (1 of 2)</vt:lpstr>
      <vt:lpstr>Objectives (2 of 2)</vt:lpstr>
      <vt:lpstr>Introduction</vt:lpstr>
      <vt:lpstr>Predefined Functions (1 of 2)</vt:lpstr>
      <vt:lpstr>Predefined Functions (2 of 2)</vt:lpstr>
      <vt:lpstr>User-Defined Functions</vt:lpstr>
      <vt:lpstr>Value-Returning Functions (1 of 3)</vt:lpstr>
      <vt:lpstr>Value-Returning Functions (2 of 3)</vt:lpstr>
      <vt:lpstr>Value-Returning Functions (3 of 3)</vt:lpstr>
      <vt:lpstr>Syntax: Value-Returning Function</vt:lpstr>
      <vt:lpstr>Syntax: Formal Parameter List</vt:lpstr>
      <vt:lpstr>Function Call</vt:lpstr>
      <vt:lpstr>Syntax: Actual Parameter List</vt:lpstr>
      <vt:lpstr>return Statement</vt:lpstr>
      <vt:lpstr>Syntax: return Statement (1 of 2)</vt:lpstr>
      <vt:lpstr>Syntax: return Statement (2 of 2)</vt:lpstr>
      <vt:lpstr>Function Prototype</vt:lpstr>
      <vt:lpstr>Value-Returning Functions: Some Peculiarities (1 of 2)</vt:lpstr>
      <vt:lpstr>Value-Returning Functions: Some Peculiarities (2 of 2)</vt:lpstr>
      <vt:lpstr>Problem: Even or Odd Number Check</vt:lpstr>
      <vt:lpstr>More Examples of Value-Returning Functions (1 of 2)</vt:lpstr>
      <vt:lpstr>More Examples of Value-Returning Functions (2 of 2)</vt:lpstr>
      <vt:lpstr>Flow of Compilation and Execution (1 of 2)</vt:lpstr>
      <vt:lpstr>Flow of Compilation and Execution (2 of 2)</vt:lpstr>
      <vt:lpstr>Void Functions (1 of 4)</vt:lpstr>
      <vt:lpstr>Void Functions (2 of 4)</vt:lpstr>
      <vt:lpstr>Void Functions (3 of 4)</vt:lpstr>
      <vt:lpstr>Void Functions (4 of 4)</vt:lpstr>
      <vt:lpstr>Value Parameters</vt:lpstr>
      <vt:lpstr>Reference Variables as Parameters (1 of 2)</vt:lpstr>
      <vt:lpstr>Reference Variables as Parameters (2 of 2)</vt:lpstr>
      <vt:lpstr>PowerPoint Presentation</vt:lpstr>
      <vt:lpstr>PowerPoint Presentation</vt:lpstr>
      <vt:lpstr>Value and Reference Parameters and Memory Allocation (1 of 2)</vt:lpstr>
      <vt:lpstr>Value and Reference Parameters and Memory Allocation (2 of 2)</vt:lpstr>
      <vt:lpstr>Reference Parameters and Value-Returning Functions</vt:lpstr>
      <vt:lpstr>Scope of an Identifier</vt:lpstr>
      <vt:lpstr>Rules Applied When an Identifier is Accessed (1 of 2)</vt:lpstr>
      <vt:lpstr>Rules Applied When an Identifier is Accessed (2 of 2) </vt:lpstr>
      <vt:lpstr>Other Notes about Global Variables</vt:lpstr>
      <vt:lpstr>Global Variables, Named Constants, and Side Effects</vt:lpstr>
      <vt:lpstr>Static and Automatic Variables (1 of 2)</vt:lpstr>
      <vt:lpstr>Static and Automatic Variables (2 of 2)</vt:lpstr>
      <vt:lpstr>Debugging: Using Drivers and Stubs</vt:lpstr>
      <vt:lpstr>Function Overloading: An Introduction</vt:lpstr>
      <vt:lpstr>Function Overloading</vt:lpstr>
      <vt:lpstr>Functions with Default Parameters (1 of 2)</vt:lpstr>
      <vt:lpstr>Functions with Default Parameters (2 of 2)</vt:lpstr>
      <vt:lpstr>Quick Review (1 of 4)</vt:lpstr>
      <vt:lpstr>Quick Review (2 of 4)</vt:lpstr>
      <vt:lpstr>Quick Review (3 of 4)</vt:lpstr>
      <vt:lpstr>Quick Review (4 of 4)</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Rita</dc:creator>
  <cp:lastModifiedBy>Qian, Cheng</cp:lastModifiedBy>
  <cp:revision>304</cp:revision>
  <cp:lastPrinted>2009-04-22T19:24:48Z</cp:lastPrinted>
  <dcterms:created xsi:type="dcterms:W3CDTF">2002-07-27T03:19:07Z</dcterms:created>
  <dcterms:modified xsi:type="dcterms:W3CDTF">2024-09-19T22:22:13Z</dcterms:modified>
</cp:coreProperties>
</file>