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90" r:id="rId2"/>
    <p:sldId id="486" r:id="rId3"/>
    <p:sldId id="487" r:id="rId4"/>
    <p:sldId id="426" r:id="rId5"/>
    <p:sldId id="477" r:id="rId6"/>
    <p:sldId id="463" r:id="rId7"/>
    <p:sldId id="464" r:id="rId8"/>
    <p:sldId id="478" r:id="rId9"/>
    <p:sldId id="479" r:id="rId10"/>
    <p:sldId id="480" r:id="rId11"/>
    <p:sldId id="481" r:id="rId12"/>
    <p:sldId id="483" r:id="rId13"/>
    <p:sldId id="482" r:id="rId14"/>
    <p:sldId id="484" r:id="rId15"/>
    <p:sldId id="485" r:id="rId16"/>
    <p:sldId id="488" r:id="rId17"/>
    <p:sldId id="4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9" autoAdjust="0"/>
  </p:normalViewPr>
  <p:slideViewPr>
    <p:cSldViewPr>
      <p:cViewPr varScale="1">
        <p:scale>
          <a:sx n="81" d="100"/>
          <a:sy n="81" d="100"/>
        </p:scale>
        <p:origin x="-1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CC1D5-4608-4DC1-94FB-CFAB49F759C6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3A30-4B30-42C9-892A-E93BB92080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3A30-4B30-42C9-892A-E93BB920804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F125-36BF-43A7-B316-4D5EA7A9B883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6B0B-4E48-458B-8DD7-34B1ED69D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Trie</a:t>
            </a:r>
            <a:r>
              <a:rPr lang="en-US" sz="3200" dirty="0" smtClean="0"/>
              <a:t> data structure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R-way existence </a:t>
            </a:r>
            <a:r>
              <a:rPr lang="en-US" dirty="0" err="1" smtClean="0"/>
              <a:t>trie</a:t>
            </a:r>
            <a:r>
              <a:rPr lang="en-US" dirty="0" smtClean="0"/>
              <a:t>: Java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StringSET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private static final </a:t>
            </a:r>
            <a:r>
              <a:rPr lang="en-US" b="1" dirty="0" err="1" smtClean="0"/>
              <a:t>int</a:t>
            </a:r>
            <a:r>
              <a:rPr lang="en-US" b="1" dirty="0" smtClean="0"/>
              <a:t> R = 128;</a:t>
            </a:r>
          </a:p>
          <a:p>
            <a:pPr>
              <a:buNone/>
            </a:pPr>
            <a:r>
              <a:rPr lang="en-US" b="1" dirty="0" smtClean="0"/>
              <a:t>private Node root = new Node();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private class Node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private Node[] next = new Node[R];</a:t>
            </a:r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boolean</a:t>
            </a:r>
            <a:r>
              <a:rPr lang="en-US" b="1" dirty="0" smtClean="0"/>
              <a:t> end;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b="1" dirty="0" smtClean="0"/>
              <a:t> contains(String s)</a:t>
            </a:r>
          </a:p>
          <a:p>
            <a:pPr>
              <a:buNone/>
            </a:pPr>
            <a:r>
              <a:rPr lang="en-US" b="1" dirty="0" smtClean="0"/>
              <a:t>{ return contains(root, s, 0);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boolean</a:t>
            </a:r>
            <a:r>
              <a:rPr lang="en-US" b="1" dirty="0" smtClean="0"/>
              <a:t> contains(Node x, String s, </a:t>
            </a:r>
            <a:r>
              <a:rPr lang="en-US" b="1" dirty="0" err="1" smtClean="0"/>
              <a:t>int</a:t>
            </a:r>
            <a:r>
              <a:rPr lang="en-US" b="1" dirty="0" smtClean="0"/>
              <a:t> d)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if (x == null) return false;</a:t>
            </a:r>
          </a:p>
          <a:p>
            <a:pPr>
              <a:buNone/>
            </a:pPr>
            <a:r>
              <a:rPr lang="en-US" b="1" dirty="0" smtClean="0"/>
              <a:t>if (d == </a:t>
            </a:r>
            <a:r>
              <a:rPr lang="en-US" b="1" dirty="0" err="1" smtClean="0"/>
              <a:t>s.length</a:t>
            </a:r>
            <a:r>
              <a:rPr lang="en-US" b="1" dirty="0" smtClean="0"/>
              <a:t>()) return </a:t>
            </a:r>
            <a:r>
              <a:rPr lang="en-US" b="1" dirty="0" err="1" smtClean="0"/>
              <a:t>x.end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char c = </a:t>
            </a:r>
            <a:r>
              <a:rPr lang="en-US" b="1" dirty="0" err="1" smtClean="0"/>
              <a:t>s.charAt</a:t>
            </a:r>
            <a:r>
              <a:rPr lang="en-US" b="1" dirty="0" smtClean="0"/>
              <a:t>(d);</a:t>
            </a:r>
          </a:p>
          <a:p>
            <a:pPr>
              <a:buNone/>
            </a:pPr>
            <a:r>
              <a:rPr lang="en-US" b="1" dirty="0" smtClean="0"/>
              <a:t>return contains(</a:t>
            </a:r>
            <a:r>
              <a:rPr lang="en-US" b="1" dirty="0" err="1" smtClean="0"/>
              <a:t>x.next</a:t>
            </a:r>
            <a:r>
              <a:rPr lang="en-US" b="1" dirty="0" smtClean="0"/>
              <a:t>[c], s, d+1);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4478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public void add(String s)</a:t>
            </a:r>
          </a:p>
          <a:p>
            <a:r>
              <a:rPr lang="en-US" sz="1200" b="1" dirty="0" smtClean="0"/>
              <a:t>{ root = add(root, s, 0); }</a:t>
            </a:r>
          </a:p>
          <a:p>
            <a:endParaRPr lang="nb-NO" sz="1200" b="1" dirty="0" smtClean="0"/>
          </a:p>
          <a:p>
            <a:r>
              <a:rPr lang="nb-NO" sz="1200" b="1" dirty="0" smtClean="0"/>
              <a:t>private Node add(Node x, String s, int d)</a:t>
            </a:r>
          </a:p>
          <a:p>
            <a:r>
              <a:rPr lang="en-US" sz="1200" b="1" dirty="0" smtClean="0"/>
              <a:t>{</a:t>
            </a:r>
          </a:p>
          <a:p>
            <a:r>
              <a:rPr lang="en-US" sz="1200" b="1" dirty="0" smtClean="0"/>
              <a:t>if (x == null) x = new Node();</a:t>
            </a:r>
          </a:p>
          <a:p>
            <a:r>
              <a:rPr lang="en-US" sz="1200" b="1" dirty="0" smtClean="0"/>
              <a:t>if (d == </a:t>
            </a:r>
            <a:r>
              <a:rPr lang="en-US" sz="1200" b="1" dirty="0" err="1" smtClean="0"/>
              <a:t>s.length</a:t>
            </a:r>
            <a:r>
              <a:rPr lang="en-US" sz="1200" b="1" dirty="0" smtClean="0"/>
              <a:t>()) </a:t>
            </a:r>
            <a:r>
              <a:rPr lang="en-US" sz="1200" b="1" dirty="0" err="1" smtClean="0"/>
              <a:t>x.end</a:t>
            </a:r>
            <a:r>
              <a:rPr lang="en-US" sz="1200" b="1" dirty="0" smtClean="0"/>
              <a:t> = true;</a:t>
            </a:r>
          </a:p>
          <a:p>
            <a:r>
              <a:rPr lang="en-US" sz="1200" b="1" dirty="0" smtClean="0"/>
              <a:t>else</a:t>
            </a:r>
          </a:p>
          <a:p>
            <a:r>
              <a:rPr lang="en-US" sz="1200" b="1" dirty="0" smtClean="0"/>
              <a:t>{</a:t>
            </a:r>
          </a:p>
          <a:p>
            <a:r>
              <a:rPr lang="en-US" sz="1200" b="1" dirty="0" smtClean="0"/>
              <a:t>char c = </a:t>
            </a:r>
            <a:r>
              <a:rPr lang="en-US" sz="1200" b="1" dirty="0" err="1" smtClean="0"/>
              <a:t>s.charAt</a:t>
            </a:r>
            <a:r>
              <a:rPr lang="en-US" sz="1200" b="1" dirty="0" smtClean="0"/>
              <a:t>(d);</a:t>
            </a:r>
          </a:p>
          <a:p>
            <a:r>
              <a:rPr lang="en-US" sz="1200" b="1" dirty="0" err="1" smtClean="0"/>
              <a:t>x.next</a:t>
            </a:r>
            <a:r>
              <a:rPr lang="en-US" sz="1200" b="1" dirty="0" smtClean="0"/>
              <a:t>[c] = add(</a:t>
            </a:r>
            <a:r>
              <a:rPr lang="en-US" sz="1200" b="1" dirty="0" err="1" smtClean="0"/>
              <a:t>x.next</a:t>
            </a:r>
            <a:r>
              <a:rPr lang="en-US" sz="1200" b="1" dirty="0" smtClean="0"/>
              <a:t>[c], s, d+1);</a:t>
            </a:r>
          </a:p>
          <a:p>
            <a:r>
              <a:rPr lang="en-US" sz="1200" b="1" dirty="0" smtClean="0"/>
              <a:t>}</a:t>
            </a:r>
          </a:p>
          <a:p>
            <a:r>
              <a:rPr lang="en-US" sz="1200" b="1" dirty="0" smtClean="0"/>
              <a:t>return x;</a:t>
            </a:r>
          </a:p>
          <a:p>
            <a:r>
              <a:rPr lang="en-US" sz="1200" b="1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TST</a:t>
            </a:r>
          </a:p>
          <a:p>
            <a:pPr lvl="1"/>
            <a:r>
              <a:rPr lang="en-US" dirty="0" smtClean="0"/>
              <a:t>Store characters in internal nodes, records in external nodes.</a:t>
            </a:r>
          </a:p>
          <a:p>
            <a:pPr lvl="1"/>
            <a:r>
              <a:rPr lang="en-US" dirty="0" smtClean="0"/>
              <a:t>Use the characters of the key to guide the search</a:t>
            </a:r>
          </a:p>
          <a:p>
            <a:pPr lvl="1"/>
            <a:r>
              <a:rPr lang="en-US" dirty="0" smtClean="0"/>
              <a:t>Each node has three children: smaller (left), equal (middle), larger (right).</a:t>
            </a:r>
          </a:p>
          <a:p>
            <a:pPr lvl="1"/>
            <a:r>
              <a:rPr lang="en-US" dirty="0" smtClean="0"/>
              <a:t>Ex. </a:t>
            </a:r>
            <a:r>
              <a:rPr lang="en-US" b="1" dirty="0" smtClean="0"/>
              <a:t>sells sea shells by the sea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69818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TST</a:t>
            </a:r>
          </a:p>
          <a:p>
            <a:pPr lvl="1"/>
            <a:r>
              <a:rPr lang="en-US" dirty="0" smtClean="0"/>
              <a:t>Store characters in internal nodes, records in external nodes.</a:t>
            </a:r>
          </a:p>
          <a:p>
            <a:pPr lvl="1"/>
            <a:r>
              <a:rPr lang="en-US" dirty="0" smtClean="0"/>
              <a:t>Use the characters of the key to guide the search</a:t>
            </a:r>
          </a:p>
          <a:p>
            <a:pPr lvl="1"/>
            <a:r>
              <a:rPr lang="en-US" dirty="0" smtClean="0"/>
              <a:t>Each node has three children: smaller (left), equal (middle), larger (right).</a:t>
            </a:r>
          </a:p>
          <a:p>
            <a:pPr lvl="1"/>
            <a:r>
              <a:rPr lang="en-US" dirty="0" smtClean="0"/>
              <a:t>Ex. </a:t>
            </a:r>
            <a:r>
              <a:rPr lang="en-US" b="1" dirty="0" smtClean="0"/>
              <a:t>sells sea shells by the sea </a:t>
            </a:r>
            <a:r>
              <a:rPr lang="en-US" b="1" dirty="0" smtClean="0">
                <a:solidFill>
                  <a:srgbClr val="FF0000"/>
                </a:solidFill>
              </a:rPr>
              <a:t>shore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05200"/>
            <a:ext cx="7067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26-Way </a:t>
            </a:r>
            <a:r>
              <a:rPr lang="en-US" dirty="0" err="1" smtClean="0"/>
              <a:t>Trie</a:t>
            </a:r>
            <a:r>
              <a:rPr lang="en-US" dirty="0" smtClean="0"/>
              <a:t> vs. TST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TST. Collapses empty links in 26-way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6659880" cy="161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43375"/>
            <a:ext cx="654558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304800"/>
            <a:ext cx="3810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3048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TST node is five fields:</a:t>
            </a:r>
          </a:p>
          <a:p>
            <a:pPr lvl="1"/>
            <a:r>
              <a:rPr lang="en-US" dirty="0" smtClean="0"/>
              <a:t>A character c.</a:t>
            </a:r>
          </a:p>
          <a:p>
            <a:pPr lvl="1"/>
            <a:r>
              <a:rPr lang="en-US" dirty="0" smtClean="0"/>
              <a:t>A reference to a left TST. [smaller]</a:t>
            </a:r>
          </a:p>
          <a:p>
            <a:pPr lvl="1"/>
            <a:r>
              <a:rPr lang="en-US" dirty="0" smtClean="0"/>
              <a:t>A reference to a middle TST. [equal]</a:t>
            </a:r>
          </a:p>
          <a:p>
            <a:pPr lvl="1"/>
            <a:r>
              <a:rPr lang="en-US" dirty="0" smtClean="0"/>
              <a:t>A reference to a right TST. [larger]</a:t>
            </a:r>
          </a:p>
          <a:p>
            <a:pPr lvl="1"/>
            <a:r>
              <a:rPr lang="en-US" dirty="0" smtClean="0"/>
              <a:t>A bit to indicate whether this node is the last character in some key.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434340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Node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char c;</a:t>
            </a:r>
          </a:p>
          <a:p>
            <a:r>
              <a:rPr lang="en-US" b="1" dirty="0" smtClean="0"/>
              <a:t>Node left, mid, right;</a:t>
            </a:r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 end;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371600"/>
            <a:ext cx="2895600" cy="501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TST: Java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public class TST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private class Node</a:t>
            </a:r>
          </a:p>
          <a:p>
            <a:pPr>
              <a:buNone/>
            </a:pPr>
            <a:r>
              <a:rPr lang="en-US" b="1" dirty="0" smtClean="0"/>
              <a:t>	{ /* see previous slide */ 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 </a:t>
            </a:r>
            <a:r>
              <a:rPr lang="en-US" b="1" dirty="0" err="1" smtClean="0"/>
              <a:t>boolean</a:t>
            </a:r>
            <a:r>
              <a:rPr lang="en-US" b="1" dirty="0" smtClean="0"/>
              <a:t> contains(String s)</a:t>
            </a:r>
          </a:p>
          <a:p>
            <a:pPr>
              <a:buNone/>
            </a:pPr>
            <a:r>
              <a:rPr lang="en-US" b="1" dirty="0" smtClean="0"/>
              <a:t>	{ return contains(root, s, 0);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private </a:t>
            </a:r>
            <a:r>
              <a:rPr lang="en-US" b="1" dirty="0" err="1" smtClean="0"/>
              <a:t>boolean</a:t>
            </a:r>
            <a:r>
              <a:rPr lang="en-US" b="1" dirty="0" smtClean="0"/>
              <a:t> contains(Node x, String s, </a:t>
            </a:r>
            <a:r>
              <a:rPr lang="en-US" b="1" dirty="0" err="1" smtClean="0"/>
              <a:t>int</a:t>
            </a:r>
            <a:r>
              <a:rPr lang="en-US" b="1" dirty="0" smtClean="0"/>
              <a:t> d)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if (x == null) return false;</a:t>
            </a:r>
          </a:p>
          <a:p>
            <a:pPr>
              <a:buNone/>
            </a:pPr>
            <a:r>
              <a:rPr lang="en-US" b="1" dirty="0" smtClean="0"/>
              <a:t>	char c = </a:t>
            </a:r>
            <a:r>
              <a:rPr lang="en-US" b="1" dirty="0" err="1" smtClean="0"/>
              <a:t>s.charAt</a:t>
            </a:r>
            <a:r>
              <a:rPr lang="en-US" b="1" dirty="0" smtClean="0"/>
              <a:t>(d);</a:t>
            </a:r>
          </a:p>
          <a:p>
            <a:pPr>
              <a:buNone/>
            </a:pPr>
            <a:r>
              <a:rPr lang="en-US" b="1" dirty="0" smtClean="0"/>
              <a:t>	if (c &lt; </a:t>
            </a:r>
            <a:r>
              <a:rPr lang="en-US" b="1" dirty="0" err="1" smtClean="0"/>
              <a:t>x.c</a:t>
            </a:r>
            <a:r>
              <a:rPr lang="en-US" b="1" dirty="0" smtClean="0"/>
              <a:t>) return contains(</a:t>
            </a:r>
            <a:r>
              <a:rPr lang="en-US" b="1" dirty="0" err="1" smtClean="0"/>
              <a:t>x.left</a:t>
            </a:r>
            <a:r>
              <a:rPr lang="en-US" b="1" dirty="0" smtClean="0"/>
              <a:t>, s, d);</a:t>
            </a:r>
          </a:p>
          <a:p>
            <a:pPr>
              <a:buNone/>
            </a:pPr>
            <a:r>
              <a:rPr lang="en-US" b="1" dirty="0" smtClean="0"/>
              <a:t>	else if (c &gt; </a:t>
            </a:r>
            <a:r>
              <a:rPr lang="en-US" b="1" dirty="0" err="1" smtClean="0"/>
              <a:t>x.c</a:t>
            </a:r>
            <a:r>
              <a:rPr lang="en-US" b="1" dirty="0" smtClean="0"/>
              <a:t>) return contains(</a:t>
            </a:r>
            <a:r>
              <a:rPr lang="en-US" b="1" dirty="0" err="1" smtClean="0"/>
              <a:t>x.right</a:t>
            </a:r>
            <a:r>
              <a:rPr lang="en-US" b="1" dirty="0" smtClean="0"/>
              <a:t>, s, d);</a:t>
            </a:r>
          </a:p>
          <a:p>
            <a:pPr>
              <a:buNone/>
            </a:pPr>
            <a:r>
              <a:rPr lang="en-US" b="1" dirty="0" smtClean="0"/>
              <a:t>	else if (d &lt; </a:t>
            </a:r>
            <a:r>
              <a:rPr lang="en-US" b="1" dirty="0" err="1" smtClean="0"/>
              <a:t>s.length</a:t>
            </a:r>
            <a:r>
              <a:rPr lang="en-US" b="1" dirty="0" smtClean="0"/>
              <a:t>()-1) return contains(x.mid, s, d+1);</a:t>
            </a:r>
          </a:p>
          <a:p>
            <a:pPr>
              <a:buNone/>
            </a:pPr>
            <a:r>
              <a:rPr lang="en-US" b="1" dirty="0" smtClean="0"/>
              <a:t>	else return </a:t>
            </a:r>
            <a:r>
              <a:rPr lang="en-US" b="1" dirty="0" err="1" smtClean="0"/>
              <a:t>x.end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600200"/>
            <a:ext cx="4114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	public void add(String s)</a:t>
            </a:r>
          </a:p>
          <a:p>
            <a:r>
              <a:rPr lang="en-US" sz="1400" b="1" dirty="0" smtClean="0"/>
              <a:t>	{ root = add(root, s, 0); }</a:t>
            </a:r>
          </a:p>
          <a:p>
            <a:endParaRPr lang="nb-NO" sz="1400" b="1" dirty="0" smtClean="0"/>
          </a:p>
          <a:p>
            <a:r>
              <a:rPr lang="nb-NO" sz="1400" b="1" dirty="0" smtClean="0"/>
              <a:t>	private Node add(Node x, String s, int d)</a:t>
            </a:r>
          </a:p>
          <a:p>
            <a:r>
              <a:rPr lang="en-US" sz="1400" b="1" dirty="0" smtClean="0"/>
              <a:t>	{</a:t>
            </a:r>
          </a:p>
          <a:p>
            <a:r>
              <a:rPr lang="en-US" sz="1400" b="1" dirty="0" smtClean="0"/>
              <a:t>	char c = </a:t>
            </a:r>
            <a:r>
              <a:rPr lang="en-US" sz="1400" b="1" dirty="0" err="1" smtClean="0"/>
              <a:t>s.charAt</a:t>
            </a:r>
            <a:r>
              <a:rPr lang="en-US" sz="1400" b="1" dirty="0" smtClean="0"/>
              <a:t>(d);</a:t>
            </a:r>
          </a:p>
          <a:p>
            <a:r>
              <a:rPr lang="en-US" sz="1400" b="1" dirty="0" smtClean="0"/>
              <a:t>	if (x == null) x = new Node(c);</a:t>
            </a:r>
          </a:p>
          <a:p>
            <a:r>
              <a:rPr lang="en-US" sz="1400" b="1" dirty="0" smtClean="0"/>
              <a:t>	if (c &lt; </a:t>
            </a:r>
            <a:r>
              <a:rPr lang="en-US" sz="1400" b="1" dirty="0" err="1" smtClean="0"/>
              <a:t>x.c</a:t>
            </a:r>
            <a:r>
              <a:rPr lang="en-US" sz="1400" b="1" dirty="0" smtClean="0"/>
              <a:t>) </a:t>
            </a:r>
            <a:r>
              <a:rPr lang="en-US" sz="1400" b="1" dirty="0" err="1" smtClean="0"/>
              <a:t>x.left</a:t>
            </a:r>
            <a:r>
              <a:rPr lang="en-US" sz="1400" b="1" dirty="0" smtClean="0"/>
              <a:t> = add(</a:t>
            </a:r>
            <a:r>
              <a:rPr lang="en-US" sz="1400" b="1" dirty="0" err="1" smtClean="0"/>
              <a:t>x.left</a:t>
            </a:r>
            <a:r>
              <a:rPr lang="en-US" sz="1400" b="1" dirty="0" smtClean="0"/>
              <a:t>, s, d);</a:t>
            </a:r>
          </a:p>
          <a:p>
            <a:r>
              <a:rPr lang="en-US" sz="1400" b="1" dirty="0" smtClean="0"/>
              <a:t>	else if (c &gt; </a:t>
            </a:r>
            <a:r>
              <a:rPr lang="en-US" sz="1400" b="1" dirty="0" err="1" smtClean="0"/>
              <a:t>x.c</a:t>
            </a:r>
            <a:r>
              <a:rPr lang="en-US" sz="1400" b="1" dirty="0" smtClean="0"/>
              <a:t>) </a:t>
            </a:r>
            <a:r>
              <a:rPr lang="en-US" sz="1400" b="1" dirty="0" err="1" smtClean="0"/>
              <a:t>x.right</a:t>
            </a:r>
            <a:r>
              <a:rPr lang="en-US" sz="1400" b="1" dirty="0" smtClean="0"/>
              <a:t> = add(</a:t>
            </a:r>
            <a:r>
              <a:rPr lang="en-US" sz="1400" b="1" dirty="0" err="1" smtClean="0"/>
              <a:t>x.right</a:t>
            </a:r>
            <a:r>
              <a:rPr lang="en-US" sz="1400" b="1" dirty="0" smtClean="0"/>
              <a:t>, s, d);</a:t>
            </a:r>
          </a:p>
          <a:p>
            <a:r>
              <a:rPr lang="en-US" sz="1400" b="1" dirty="0" smtClean="0"/>
              <a:t>	else if (d &lt; </a:t>
            </a:r>
            <a:r>
              <a:rPr lang="en-US" sz="1400" b="1" dirty="0" err="1" smtClean="0"/>
              <a:t>s.length</a:t>
            </a:r>
            <a:r>
              <a:rPr lang="en-US" sz="1400" b="1" dirty="0" smtClean="0"/>
              <a:t>()-1) x.mid = 	add(x.mid, s, d+1);</a:t>
            </a:r>
          </a:p>
          <a:p>
            <a:r>
              <a:rPr lang="en-US" sz="1400" b="1" dirty="0" smtClean="0"/>
              <a:t>	else </a:t>
            </a:r>
            <a:r>
              <a:rPr lang="en-US" sz="1400" b="1" dirty="0" err="1" smtClean="0"/>
              <a:t>x.end</a:t>
            </a:r>
            <a:r>
              <a:rPr lang="en-US" sz="1400" b="1" dirty="0" smtClean="0"/>
              <a:t> = true;</a:t>
            </a:r>
          </a:p>
          <a:p>
            <a:r>
              <a:rPr lang="en-US" sz="1400" b="1" dirty="0" smtClean="0"/>
              <a:t>	return x;</a:t>
            </a:r>
          </a:p>
          <a:p>
            <a:r>
              <a:rPr lang="en-US" sz="1400" b="1" dirty="0" smtClean="0"/>
              <a:t>	}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	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with R2 branching at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of R-way and TST.</a:t>
            </a:r>
          </a:p>
          <a:p>
            <a:pPr lvl="1"/>
            <a:r>
              <a:rPr lang="en-US" dirty="0" smtClean="0"/>
              <a:t>Do R^2-way branching at root.</a:t>
            </a:r>
          </a:p>
          <a:p>
            <a:pPr lvl="1"/>
            <a:r>
              <a:rPr lang="en-US" dirty="0" smtClean="0"/>
              <a:t>Each of R^2 root nodes points to a TST.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1724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TST vs.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Hashing.</a:t>
            </a:r>
          </a:p>
          <a:p>
            <a:pPr lvl="1"/>
            <a:r>
              <a:rPr lang="en-US" dirty="0" smtClean="0"/>
              <a:t>Need to examine entire key.</a:t>
            </a:r>
          </a:p>
          <a:p>
            <a:pPr lvl="1"/>
            <a:r>
              <a:rPr lang="en-US" dirty="0" smtClean="0"/>
              <a:t>Hits and misses cost about the same.</a:t>
            </a:r>
          </a:p>
          <a:p>
            <a:pPr lvl="1"/>
            <a:r>
              <a:rPr lang="en-US" dirty="0" smtClean="0"/>
              <a:t>Need good hash function for every key type.</a:t>
            </a:r>
          </a:p>
          <a:p>
            <a:pPr lvl="1"/>
            <a:r>
              <a:rPr lang="en-US" dirty="0" smtClean="0"/>
              <a:t>No help for ordered-key APIs.</a:t>
            </a:r>
          </a:p>
          <a:p>
            <a:r>
              <a:rPr lang="en-US" dirty="0" smtClean="0"/>
              <a:t>TSTs.</a:t>
            </a:r>
          </a:p>
          <a:p>
            <a:pPr lvl="1"/>
            <a:r>
              <a:rPr lang="en-US" dirty="0" smtClean="0"/>
              <a:t>Works only for digital keys.</a:t>
            </a:r>
          </a:p>
          <a:p>
            <a:pPr lvl="1"/>
            <a:r>
              <a:rPr lang="en-US" dirty="0" smtClean="0"/>
              <a:t>Need to examine just enough key characters.</a:t>
            </a:r>
          </a:p>
          <a:p>
            <a:pPr lvl="1"/>
            <a:r>
              <a:rPr lang="en-US" dirty="0" smtClean="0"/>
              <a:t>Search miss may only involve a few characters.</a:t>
            </a:r>
          </a:p>
          <a:p>
            <a:pPr lvl="1"/>
            <a:r>
              <a:rPr lang="en-US" dirty="0" smtClean="0"/>
              <a:t>Can handle ordered-key APIs.</a:t>
            </a:r>
          </a:p>
          <a:p>
            <a:r>
              <a:rPr lang="en-US" dirty="0" smtClean="0"/>
              <a:t>Bottom line. TSTs are faster than hashing (especially for search misses) and more flexible than red-black trees.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summary of the performance of symbol-table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Frequency of operations.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Q. Can we do better?</a:t>
            </a:r>
          </a:p>
          <a:p>
            <a:r>
              <a:rPr lang="en-US" dirty="0" smtClean="0"/>
              <a:t>A. Yes, if we can avoid examining the entire key, as with radix sorting.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81200"/>
            <a:ext cx="446532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keys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Digital key. Sequence of digits over fixed alphabet.</a:t>
            </a:r>
          </a:p>
          <a:p>
            <a:r>
              <a:rPr lang="en-US" dirty="0" smtClean="0"/>
              <a:t>Radix. Number of digits in alphabet.</a:t>
            </a:r>
          </a:p>
          <a:p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DNA: sequence of a, c, g, t.</a:t>
            </a:r>
          </a:p>
          <a:p>
            <a:pPr lvl="1"/>
            <a:r>
              <a:rPr lang="en-US" dirty="0" smtClean="0"/>
              <a:t>IPv6 address: sequence of 128 bits.</a:t>
            </a:r>
          </a:p>
          <a:p>
            <a:pPr lvl="1"/>
            <a:r>
              <a:rPr lang="en-US" dirty="0" smtClean="0"/>
              <a:t>English words: sequence of lowercase letters.</a:t>
            </a:r>
          </a:p>
          <a:p>
            <a:pPr lvl="1"/>
            <a:r>
              <a:rPr lang="en-US" dirty="0" smtClean="0"/>
              <a:t>Protein: sequence of amino acids A, C, ..., Y.</a:t>
            </a:r>
          </a:p>
          <a:p>
            <a:pPr lvl="1"/>
            <a:r>
              <a:rPr lang="en-US" dirty="0" smtClean="0"/>
              <a:t>Credit card number: sequence of 16 decimal digits.</a:t>
            </a:r>
          </a:p>
          <a:p>
            <a:pPr lvl="1"/>
            <a:r>
              <a:rPr lang="en-US" dirty="0" smtClean="0"/>
              <a:t>International words: sequence of Unicode characters.</a:t>
            </a:r>
          </a:p>
          <a:p>
            <a:pPr lvl="1"/>
            <a:r>
              <a:rPr lang="en-US" dirty="0" smtClean="0"/>
              <a:t>Library call numbers: sequence of letters, numbers, periods.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Store characters in internal nodes, not keys.</a:t>
            </a:r>
          </a:p>
          <a:p>
            <a:pPr lvl="1"/>
            <a:r>
              <a:rPr lang="en-US" dirty="0" smtClean="0"/>
              <a:t>Store records in external nodes.</a:t>
            </a:r>
          </a:p>
          <a:p>
            <a:pPr lvl="1"/>
            <a:r>
              <a:rPr lang="en-US" dirty="0" smtClean="0"/>
              <a:t>Use the characters of the key to guide the search.</a:t>
            </a:r>
          </a:p>
          <a:p>
            <a:pPr lvl="1"/>
            <a:r>
              <a:rPr lang="en-US" dirty="0" smtClean="0"/>
              <a:t>Ex. </a:t>
            </a:r>
            <a:r>
              <a:rPr lang="en-US" b="1" dirty="0" smtClean="0"/>
              <a:t>sells sea shells by the sea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733800"/>
            <a:ext cx="73628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Tries</a:t>
            </a:r>
          </a:p>
          <a:p>
            <a:pPr lvl="1"/>
            <a:r>
              <a:rPr lang="en-US" dirty="0" smtClean="0"/>
              <a:t>Store characters in internal nodes, not keys.</a:t>
            </a:r>
          </a:p>
          <a:p>
            <a:pPr lvl="1"/>
            <a:r>
              <a:rPr lang="en-US" dirty="0" smtClean="0"/>
              <a:t>Store records in external nodes.</a:t>
            </a:r>
          </a:p>
          <a:p>
            <a:pPr lvl="1"/>
            <a:r>
              <a:rPr lang="en-US" dirty="0" smtClean="0"/>
              <a:t>Use the characters of the key to guide the search.</a:t>
            </a:r>
          </a:p>
          <a:p>
            <a:pPr lvl="1"/>
            <a:r>
              <a:rPr lang="en-US" dirty="0" smtClean="0"/>
              <a:t>Ex. </a:t>
            </a:r>
            <a:r>
              <a:rPr lang="en-US" b="1" dirty="0" smtClean="0"/>
              <a:t>sells sea shells by the sea </a:t>
            </a:r>
            <a:r>
              <a:rPr lang="en-US" b="1" dirty="0" smtClean="0">
                <a:solidFill>
                  <a:srgbClr val="FF0000"/>
                </a:solidFill>
              </a:rPr>
              <a:t>shore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72675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Q. How to handle case when one key is a prefix of another?</a:t>
            </a:r>
          </a:p>
          <a:p>
            <a:pPr lvl="1"/>
            <a:r>
              <a:rPr lang="en-US" dirty="0" smtClean="0"/>
              <a:t>A1. Append sentinel character </a:t>
            </a:r>
            <a:r>
              <a:rPr lang="en-US" b="1" dirty="0" smtClean="0"/>
              <a:t>'\0' </a:t>
            </a:r>
            <a:r>
              <a:rPr lang="en-US" dirty="0" smtClean="0"/>
              <a:t>to every key so it never happens.</a:t>
            </a:r>
          </a:p>
          <a:p>
            <a:pPr lvl="1"/>
            <a:r>
              <a:rPr lang="en-US" dirty="0" smtClean="0"/>
              <a:t>A2. Store extra bit to denote which nodes correspond to keys.</a:t>
            </a:r>
          </a:p>
          <a:p>
            <a:pPr lvl="1"/>
            <a:r>
              <a:rPr lang="en-US" dirty="0" smtClean="0"/>
              <a:t>Ex. </a:t>
            </a:r>
            <a:r>
              <a:rPr lang="en-US" b="1" dirty="0" smtClean="0">
                <a:solidFill>
                  <a:srgbClr val="FF0000"/>
                </a:solidFill>
              </a:rPr>
              <a:t>she</a:t>
            </a:r>
            <a:r>
              <a:rPr lang="en-US" b="1" dirty="0" smtClean="0"/>
              <a:t> sells sea shells by the sea shore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72485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Q. How to branch to next level?</a:t>
            </a:r>
          </a:p>
          <a:p>
            <a:r>
              <a:rPr lang="en-US" dirty="0" smtClean="0"/>
              <a:t>A. One link for each possible character.</a:t>
            </a:r>
          </a:p>
          <a:p>
            <a:r>
              <a:rPr lang="en-US" dirty="0" smtClean="0"/>
              <a:t>Ex. </a:t>
            </a:r>
            <a:r>
              <a:rPr lang="en-US" b="1" dirty="0" smtClean="0"/>
              <a:t>sells sea shells by the sea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8039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Q. How to branch to next level?</a:t>
            </a:r>
          </a:p>
          <a:p>
            <a:r>
              <a:rPr lang="en-US" dirty="0" smtClean="0"/>
              <a:t>A. One link for each possible character.</a:t>
            </a:r>
          </a:p>
          <a:p>
            <a:r>
              <a:rPr lang="en-US" dirty="0" smtClean="0"/>
              <a:t>Ex. </a:t>
            </a:r>
            <a:r>
              <a:rPr lang="en-US" b="1" dirty="0" smtClean="0"/>
              <a:t>sells sea shells by the sea </a:t>
            </a:r>
            <a:r>
              <a:rPr lang="en-US" b="1" dirty="0" smtClean="0">
                <a:solidFill>
                  <a:srgbClr val="FF0000"/>
                </a:solidFill>
              </a:rPr>
              <a:t>shore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8048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R-way existence </a:t>
            </a:r>
            <a:r>
              <a:rPr lang="en-US" dirty="0" err="1" smtClean="0"/>
              <a:t>trie</a:t>
            </a:r>
            <a:r>
              <a:rPr lang="en-US" dirty="0" smtClean="0"/>
              <a:t>: Java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Node. References to R nodes.</a:t>
            </a:r>
          </a:p>
          <a:p>
            <a:pPr>
              <a:buNone/>
            </a:pPr>
            <a:r>
              <a:rPr lang="en-US" sz="1600" b="1" dirty="0" smtClean="0"/>
              <a:t>class Node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Node[] next = new Node[R];</a:t>
            </a:r>
          </a:p>
          <a:p>
            <a:pPr>
              <a:buNone/>
            </a:pPr>
            <a:r>
              <a:rPr lang="en-US" sz="1600" b="1" dirty="0" err="1" smtClean="0"/>
              <a:t>boolean</a:t>
            </a:r>
            <a:r>
              <a:rPr lang="en-US" sz="1600" b="1" dirty="0" smtClean="0"/>
              <a:t> end;</a:t>
            </a:r>
          </a:p>
          <a:p>
            <a:pPr>
              <a:buNone/>
            </a:pPr>
            <a:r>
              <a:rPr lang="en-US" sz="1600" b="1" dirty="0" smtClean="0"/>
              <a:t>}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77571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834</Words>
  <Application>Microsoft Office PowerPoint</Application>
  <PresentationFormat>On-screen Show (4:3)</PresentationFormat>
  <Paragraphs>168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Trie data structure</vt:lpstr>
      <vt:lpstr>Review: summary of the performance of symbol-table implementations</vt:lpstr>
      <vt:lpstr>Digital keys (review)</vt:lpstr>
      <vt:lpstr>Tries</vt:lpstr>
      <vt:lpstr>Tries</vt:lpstr>
      <vt:lpstr>Tries</vt:lpstr>
      <vt:lpstr>Branching in tries</vt:lpstr>
      <vt:lpstr>Branching in tries</vt:lpstr>
      <vt:lpstr>R-way existence trie: Java implementation</vt:lpstr>
      <vt:lpstr>R-way existence trie: Java implementation</vt:lpstr>
      <vt:lpstr>Ternary search tries</vt:lpstr>
      <vt:lpstr>Ternary search tries</vt:lpstr>
      <vt:lpstr>26-Way Trie vs. TST</vt:lpstr>
      <vt:lpstr>TST representation</vt:lpstr>
      <vt:lpstr>TST: Java implementation</vt:lpstr>
      <vt:lpstr>TST with R2 branching at root</vt:lpstr>
      <vt:lpstr>TST vs. hashing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 and Algorithms COMP 3160</dc:title>
  <dc:creator>Jiang</dc:creator>
  <cp:lastModifiedBy>Jiang Li</cp:lastModifiedBy>
  <cp:revision>252</cp:revision>
  <dcterms:created xsi:type="dcterms:W3CDTF">2009-09-01T17:21:11Z</dcterms:created>
  <dcterms:modified xsi:type="dcterms:W3CDTF">2013-11-12T15:20:38Z</dcterms:modified>
</cp:coreProperties>
</file>