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83" r:id="rId8"/>
    <p:sldId id="257" r:id="rId9"/>
    <p:sldId id="290" r:id="rId10"/>
    <p:sldId id="291" r:id="rId11"/>
    <p:sldId id="292" r:id="rId12"/>
    <p:sldId id="258" r:id="rId13"/>
    <p:sldId id="287" r:id="rId14"/>
    <p:sldId id="259" r:id="rId15"/>
    <p:sldId id="267" r:id="rId16"/>
    <p:sldId id="266" r:id="rId17"/>
    <p:sldId id="268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88" r:id="rId26"/>
    <p:sldId id="277" r:id="rId27"/>
    <p:sldId id="278" r:id="rId28"/>
    <p:sldId id="289" r:id="rId29"/>
    <p:sldId id="279" r:id="rId30"/>
    <p:sldId id="280" r:id="rId31"/>
    <p:sldId id="281" r:id="rId32"/>
    <p:sldId id="282" r:id="rId33"/>
    <p:sldId id="284" r:id="rId34"/>
    <p:sldId id="285" r:id="rId35"/>
    <p:sldId id="286" r:id="rId36"/>
    <p:sldId id="26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ogarin" initials="DB" lastIdx="1" clrIdx="0">
    <p:extLst>
      <p:ext uri="{19B8F6BF-5375-455C-9EA6-DF929625EA0E}">
        <p15:presenceInfo xmlns:p15="http://schemas.microsoft.com/office/powerpoint/2012/main" userId="0837b4991232a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21T18:02:35.108" idx="1">
    <p:pos x="3814" y="665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9D9A-A76A-4103-A49D-FEC59150FA7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B18-7873-42EC-82F4-DA8C6304AD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9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9D9A-A76A-4103-A49D-FEC59150FA7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B18-7873-42EC-82F4-DA8C6304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5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9D9A-A76A-4103-A49D-FEC59150FA7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B18-7873-42EC-82F4-DA8C6304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3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9D9A-A76A-4103-A49D-FEC59150FA7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B18-7873-42EC-82F4-DA8C6304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2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9D9A-A76A-4103-A49D-FEC59150FA7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B18-7873-42EC-82F4-DA8C6304AD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19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9D9A-A76A-4103-A49D-FEC59150FA7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B18-7873-42EC-82F4-DA8C6304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9D9A-A76A-4103-A49D-FEC59150FA7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B18-7873-42EC-82F4-DA8C6304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9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9D9A-A76A-4103-A49D-FEC59150FA7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B18-7873-42EC-82F4-DA8C6304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4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9D9A-A76A-4103-A49D-FEC59150FA7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B18-7873-42EC-82F4-DA8C6304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0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039D9A-A76A-4103-A49D-FEC59150FA7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248B18-7873-42EC-82F4-DA8C6304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1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9D9A-A76A-4103-A49D-FEC59150FA7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B18-7873-42EC-82F4-DA8C6304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039D9A-A76A-4103-A49D-FEC59150FA7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248B18-7873-42EC-82F4-DA8C6304ADA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56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B8DA-F1F8-45C1-A251-092AEA44E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Conceptos </a:t>
            </a:r>
            <a:r>
              <a:rPr lang="es-CR" dirty="0" err="1"/>
              <a:t>Javascript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8AE15-E581-478B-BF4F-7E56DAF3A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Desarrollo web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4123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7111-FBCB-4E3A-9BAA-B9806AB3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Diferencia entre </a:t>
            </a:r>
            <a:r>
              <a:rPr lang="es-CR" dirty="0" err="1"/>
              <a:t>var</a:t>
            </a:r>
            <a:r>
              <a:rPr lang="es-CR" dirty="0"/>
              <a:t> y </a:t>
            </a:r>
            <a:r>
              <a:rPr lang="es-CR" dirty="0" err="1"/>
              <a:t>let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FA91-029E-4DFA-AFC2-1905F7E6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b="0" i="0" dirty="0" err="1">
                <a:solidFill>
                  <a:srgbClr val="040C28"/>
                </a:solidFill>
                <a:effectLst/>
                <a:latin typeface="Google Sans"/>
              </a:rPr>
              <a:t>Let</a:t>
            </a:r>
            <a:r>
              <a:rPr lang="es-ES" b="0" i="0" dirty="0">
                <a:solidFill>
                  <a:srgbClr val="202124"/>
                </a:solidFill>
                <a:effectLst/>
                <a:latin typeface="Google Sans"/>
              </a:rPr>
              <a:t> te permite declarar variables limitando su alcance (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Google Sans"/>
              </a:rPr>
              <a:t>scope</a:t>
            </a:r>
            <a:r>
              <a:rPr lang="es-ES" b="0" i="0" dirty="0">
                <a:solidFill>
                  <a:srgbClr val="202124"/>
                </a:solidFill>
                <a:effectLst/>
                <a:latin typeface="Google Sans"/>
              </a:rPr>
              <a:t>) al bloque, declaración, o expresión donde se está usando</a:t>
            </a:r>
          </a:p>
          <a:p>
            <a:pPr marL="457200" indent="-457200">
              <a:buFont typeface="+mj-lt"/>
              <a:buAutoNum type="arabicPeriod"/>
            </a:pPr>
            <a:r>
              <a:rPr lang="es-ES" b="0" i="0" dirty="0" err="1">
                <a:solidFill>
                  <a:srgbClr val="040C28"/>
                </a:solidFill>
                <a:effectLst/>
                <a:latin typeface="Google Sans"/>
              </a:rPr>
              <a:t>var</a:t>
            </a:r>
            <a:r>
              <a:rPr lang="es-ES" b="0" i="0" dirty="0">
                <a:solidFill>
                  <a:srgbClr val="202124"/>
                </a:solidFill>
                <a:effectLst/>
                <a:latin typeface="Google Sans"/>
              </a:rPr>
              <a:t> define una variable global o local en una función sin importar el ámbito del bloque.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2037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7111-FBCB-4E3A-9BAA-B9806AB3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Diferencia entre </a:t>
            </a:r>
            <a:r>
              <a:rPr lang="es-CR" dirty="0" err="1"/>
              <a:t>var</a:t>
            </a:r>
            <a:r>
              <a:rPr lang="es-CR" dirty="0"/>
              <a:t> y </a:t>
            </a:r>
            <a:r>
              <a:rPr lang="es-CR" dirty="0" err="1"/>
              <a:t>let</a:t>
            </a:r>
            <a:endParaRPr lang="es-C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C6D29-CC29-4D60-AD51-B8A21126F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18" y="1737360"/>
            <a:ext cx="5830459" cy="4717228"/>
          </a:xfrm>
        </p:spPr>
      </p:pic>
    </p:spTree>
    <p:extLst>
      <p:ext uri="{BB962C8B-B14F-4D97-AF65-F5344CB8AC3E}">
        <p14:creationId xmlns:p14="http://schemas.microsoft.com/office/powerpoint/2010/main" val="353695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Ejemplos de nombres de variables: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80E92-B712-4056-9767-FACECFB51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59237"/>
            <a:ext cx="7524974" cy="399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2163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61C7-7E68-409D-B6F3-8BEBA5ED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Ver valores de variables.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57AFE-961C-4DE3-A02E-4BFCDFFF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Para ver el valor retornado de una función o valor de variable puede usar:</a:t>
            </a:r>
          </a:p>
          <a:p>
            <a:endParaRPr lang="es-C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E1232-1EC4-40C8-B9F6-16F18F99F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12204"/>
            <a:ext cx="7331697" cy="375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5414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Constantes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3A63B-EF1C-4B3C-B628-543010886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60" y="1836280"/>
            <a:ext cx="6391836" cy="44366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B74098-9396-4ACC-9F72-285BBF16A0E7}"/>
              </a:ext>
            </a:extLst>
          </p:cNvPr>
          <p:cNvSpPr txBox="1"/>
          <p:nvPr/>
        </p:nvSpPr>
        <p:spPr>
          <a:xfrm>
            <a:off x="1097280" y="2205318"/>
            <a:ext cx="335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R" dirty="0"/>
              <a:t>Generalmente en mayúsculas.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19419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Tipos de 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000" b="0" i="0" dirty="0">
              <a:effectLst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427212813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primitivos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R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Son tipos de datos básicos.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Representan valores simples y directos.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Los datos primitivos </a:t>
            </a:r>
            <a:r>
              <a:rPr lang="es-ES" b="1" dirty="0"/>
              <a:t>no</a:t>
            </a:r>
            <a:r>
              <a:rPr lang="es-ES" dirty="0"/>
              <a:t> tienen propiedades ni métodos.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3110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primitivos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Número (</a:t>
            </a:r>
            <a:r>
              <a:rPr lang="es-CR" dirty="0" err="1"/>
              <a:t>Number</a:t>
            </a:r>
            <a:r>
              <a:rPr lang="es-C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Cadena (</a:t>
            </a:r>
            <a:r>
              <a:rPr lang="es-CR" dirty="0" err="1"/>
              <a:t>String</a:t>
            </a:r>
            <a:r>
              <a:rPr lang="es-C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Booleano (</a:t>
            </a:r>
            <a:r>
              <a:rPr lang="es-CR" dirty="0" err="1"/>
              <a:t>Boolean</a:t>
            </a:r>
            <a:r>
              <a:rPr lang="es-CR" dirty="0"/>
              <a:t>).</a:t>
            </a:r>
          </a:p>
          <a:p>
            <a:pPr marL="749808" lvl="1" indent="-457200"/>
            <a:r>
              <a:rPr lang="es-CR" dirty="0"/>
              <a:t>falso o verdadero.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Nulo (</a:t>
            </a:r>
            <a:r>
              <a:rPr lang="es-CR" dirty="0" err="1"/>
              <a:t>Null</a:t>
            </a:r>
            <a:r>
              <a:rPr lang="es-CR" dirty="0"/>
              <a:t>).</a:t>
            </a:r>
          </a:p>
          <a:p>
            <a:pPr marL="749808" lvl="1" indent="-457200"/>
            <a:r>
              <a:rPr lang="es-CR" dirty="0"/>
              <a:t>significa la ausencia de valor.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Indefinido (</a:t>
            </a:r>
            <a:r>
              <a:rPr lang="es-CR" dirty="0" err="1"/>
              <a:t>Undefined</a:t>
            </a:r>
            <a:r>
              <a:rPr lang="es-CR" dirty="0"/>
              <a:t>), </a:t>
            </a:r>
          </a:p>
          <a:p>
            <a:pPr marL="749808" lvl="1" indent="-457200"/>
            <a:r>
              <a:rPr lang="es-CR" dirty="0"/>
              <a:t>significa que el valor no se ha </a:t>
            </a:r>
            <a:r>
              <a:rPr lang="es-CR" dirty="0" err="1"/>
              <a:t>inicialiaziado</a:t>
            </a:r>
            <a:r>
              <a:rPr lang="es-CR" dirty="0"/>
              <a:t> y que tiene valor ausente.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5289DF-DA12-45E6-AF67-B89DB5AAB7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9706201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299B67-683B-450E-8985-5848D529F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851" y="1658897"/>
            <a:ext cx="5214708" cy="4723999"/>
          </a:xfrm>
        </p:spPr>
      </p:pic>
    </p:spTree>
    <p:extLst>
      <p:ext uri="{BB962C8B-B14F-4D97-AF65-F5344CB8AC3E}">
        <p14:creationId xmlns:p14="http://schemas.microsoft.com/office/powerpoint/2010/main" val="161472948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Compuestos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Estructuras que pueden contener múltiples valores.</a:t>
            </a:r>
          </a:p>
          <a:p>
            <a:pPr marL="457200" indent="-457200">
              <a:buFont typeface="+mj-lt"/>
              <a:buAutoNum type="arabicPeriod"/>
            </a:pPr>
            <a:r>
              <a:rPr lang="es-ES" b="1" dirty="0"/>
              <a:t>Si Tienen</a:t>
            </a:r>
            <a:r>
              <a:rPr lang="es-ES" dirty="0"/>
              <a:t> propiedades y métodos.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6935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Concepto: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Lenguaje de programación ligero, interpretado y compilado “</a:t>
            </a:r>
            <a:r>
              <a:rPr lang="es-ES" dirty="0" err="1"/>
              <a:t>just</a:t>
            </a:r>
            <a:r>
              <a:rPr lang="es-ES" dirty="0"/>
              <a:t> in time”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 Aunque es reconocido principalmente como un lenguaje de scripting para páginas web, también se utiliza en diversos entornos fuera del navegador, como Node.js.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prototipos</a:t>
            </a:r>
            <a:r>
              <a:rPr lang="en-US" dirty="0"/>
              <a:t>, </a:t>
            </a:r>
            <a:r>
              <a:rPr lang="en-US" dirty="0" err="1"/>
              <a:t>multiparadigma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Soporte para programación orientada a objetos, imperativa y declarativa (por ejemplo programación funcional).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1965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Compuestos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1400" dirty="0"/>
              <a:t>Objetos (</a:t>
            </a:r>
            <a:r>
              <a:rPr lang="es-ES" sz="1400" dirty="0" err="1"/>
              <a:t>Object</a:t>
            </a:r>
            <a:r>
              <a:rPr lang="es-ES" sz="1400" dirty="0"/>
              <a:t>): Los objetos son colecciones no ordenadas de pares clave-valor.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400" dirty="0"/>
              <a:t>Arreglos (Array): Son listas ordenadas de valores, donde cada valor se identifica mediante un índice numérico. Los valores pueden ser de cualquier tipo de dato, incluidos otros arreglos y objetos.</a:t>
            </a:r>
          </a:p>
          <a:p>
            <a:pPr marL="457200" indent="-457200">
              <a:buFont typeface="+mj-lt"/>
              <a:buAutoNum type="arabicPeriod"/>
            </a:pPr>
            <a:endParaRPr lang="es-ES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E46BAD-957B-45D0-ACB8-DBB04E2865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0CDD6-CA9F-4025-8F94-D0275278D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011981"/>
            <a:ext cx="5526062" cy="496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2066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Propieades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Compuestos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1400" b="1" dirty="0"/>
              <a:t>Propiedades y Métodos: </a:t>
            </a:r>
            <a:r>
              <a:rPr lang="es-ES" sz="1400" dirty="0"/>
              <a:t>Tienen propiedades (valores asociados) y métodos (funciones asociadas) que se pueden acceder y utilizar.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400" b="1" dirty="0"/>
              <a:t>Mutabilidad: </a:t>
            </a:r>
            <a:r>
              <a:rPr lang="es-ES" sz="1400" dirty="0"/>
              <a:t>Son mutables, sus valores pueden cambiar después de haber sido creados.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400" b="1" dirty="0"/>
              <a:t>Iteración</a:t>
            </a:r>
            <a:r>
              <a:rPr lang="es-ES" sz="1400" dirty="0"/>
              <a:t>: Suelen admitir la iteración a través de bucles.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400" b="1" dirty="0" err="1"/>
              <a:t>Nesting</a:t>
            </a:r>
            <a:r>
              <a:rPr lang="es-ES" sz="1400" b="1" dirty="0"/>
              <a:t>:</a:t>
            </a:r>
            <a:r>
              <a:rPr lang="es-ES" sz="1400" dirty="0"/>
              <a:t> Se puede anidar objetos dentro de objetos y arreglos dentro de arreglos, lo que permite estructuras de datos complejas y jerárquicas.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400" b="1" dirty="0"/>
              <a:t>Dinamismo</a:t>
            </a:r>
            <a:r>
              <a:rPr lang="es-ES" sz="1400" dirty="0"/>
              <a:t>: Permite agregar, modificar o eliminar propiedades y elementos en tiempo de ejecución.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843742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Son bloques de código reutilizables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Pueden ser definidos y llamados para realizar una tarea específica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Proporcionan modularidad y abstracción.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Permitiendo dividir un programa en bloques más pequeños y manejables.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48849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Son bloques de código reutilizables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Pueden ser definidos y llamados para realizar una tarea específica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Proporcionan modularidad y abstracción.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Permitiendo dividir un programa en bloques más pequeños y manejables.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31752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8C025E-FA81-4125-B475-0B97A7F2F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797" y="789972"/>
            <a:ext cx="4758548" cy="5523436"/>
          </a:xfrm>
        </p:spPr>
      </p:pic>
    </p:spTree>
    <p:extLst>
      <p:ext uri="{BB962C8B-B14F-4D97-AF65-F5344CB8AC3E}">
        <p14:creationId xmlns:p14="http://schemas.microsoft.com/office/powerpoint/2010/main" val="3176281285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61C7-7E68-409D-B6F3-8BEBA5ED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Ver valores de variables.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57AFE-961C-4DE3-A02E-4BFCDFFF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Para ver el valor retornado de una función o valor de variable puede usar:</a:t>
            </a:r>
          </a:p>
          <a:p>
            <a:endParaRPr lang="es-C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9E1A1-D465-4A08-8DBF-E23374F9A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62272"/>
            <a:ext cx="6326171" cy="36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53294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Tipos de operadores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000" b="0" i="0" dirty="0">
              <a:effectLst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1762092420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Tipos</a:t>
            </a:r>
            <a:r>
              <a:rPr lang="en-US" sz="4000" dirty="0"/>
              <a:t> de </a:t>
            </a:r>
            <a:r>
              <a:rPr lang="en-US" sz="4000" dirty="0" err="1"/>
              <a:t>operadores</a:t>
            </a:r>
            <a:r>
              <a:rPr lang="en-US" sz="4000" dirty="0"/>
              <a:t> – </a:t>
            </a:r>
            <a:r>
              <a:rPr lang="en-US" sz="4000" dirty="0" err="1"/>
              <a:t>Aritméticos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</a:t>
            </a:r>
            <a:r>
              <a:rPr lang="en-US" sz="4000" dirty="0" err="1"/>
              <a:t>cadenas</a:t>
            </a:r>
            <a:r>
              <a:rPr lang="en-US" sz="4000" dirty="0"/>
              <a:t> de </a:t>
            </a:r>
            <a:r>
              <a:rPr lang="en-US" sz="4000" dirty="0" err="1"/>
              <a:t>texto</a:t>
            </a:r>
            <a:endParaRPr lang="en-US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654B44-C187-47F6-BD8B-FD9274B7A0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68" y="1960824"/>
            <a:ext cx="9081264" cy="3159817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65A297-899C-4439-AC2E-27B862F8FB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55578169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 - </a:t>
            </a:r>
            <a:r>
              <a:rPr lang="en-US" dirty="0" err="1"/>
              <a:t>Aritméticos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+ (Suma)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- (Resta)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* (Multiplicación)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/ (División)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% (Módulo, devuelve el residuo de una división)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++ (Incremento)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-- (Decremento)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42AAB2-3873-4CF9-9CAC-982A1BB936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073" y="2057870"/>
            <a:ext cx="6355927" cy="3383281"/>
          </a:xfrm>
        </p:spPr>
      </p:pic>
    </p:spTree>
    <p:extLst>
      <p:ext uri="{BB962C8B-B14F-4D97-AF65-F5344CB8AC3E}">
        <p14:creationId xmlns:p14="http://schemas.microsoft.com/office/powerpoint/2010/main" val="2208945109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 - </a:t>
            </a:r>
            <a:r>
              <a:rPr lang="en-US" dirty="0" err="1"/>
              <a:t>Asignación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= (Asignación)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+= (Asignación con suma)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-= (Asignación con resta)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*= (Asignación con multiplicación)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/= (Asignación con división)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%= (Asignación con módulo)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97F61A-C699-4E5E-84A4-D93264FF33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36" y="2039003"/>
            <a:ext cx="6736676" cy="2147788"/>
          </a:xfrm>
        </p:spPr>
      </p:pic>
    </p:spTree>
    <p:extLst>
      <p:ext uri="{BB962C8B-B14F-4D97-AF65-F5344CB8AC3E}">
        <p14:creationId xmlns:p14="http://schemas.microsoft.com/office/powerpoint/2010/main" val="52624802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Historia: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Nace debido a la insuficiencia de HTML.</a:t>
            </a:r>
          </a:p>
          <a:p>
            <a:pPr marL="457200" indent="-457200">
              <a:buFont typeface="+mj-lt"/>
              <a:buAutoNum type="arabicPeriod"/>
            </a:pPr>
            <a:r>
              <a:rPr lang="es-ES" b="1" dirty="0"/>
              <a:t>Brendan </a:t>
            </a:r>
            <a:r>
              <a:rPr lang="es-ES" b="1" dirty="0" err="1"/>
              <a:t>Eich</a:t>
            </a:r>
            <a:r>
              <a:rPr lang="es-ES" b="1" dirty="0"/>
              <a:t> </a:t>
            </a:r>
            <a:r>
              <a:rPr lang="es-ES" dirty="0"/>
              <a:t>en 1995.</a:t>
            </a:r>
          </a:p>
          <a:p>
            <a:pPr marL="457200" indent="-457200">
              <a:buFont typeface="+mj-lt"/>
              <a:buAutoNum type="arabicPeriod"/>
            </a:pPr>
            <a:r>
              <a:rPr lang="es-ES" b="1" dirty="0" err="1"/>
              <a:t>LiveScript</a:t>
            </a:r>
            <a:r>
              <a:rPr lang="es-ES" dirty="0"/>
              <a:t> creado por </a:t>
            </a:r>
            <a:r>
              <a:rPr lang="es-ES" dirty="0" err="1"/>
              <a:t>NetScape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b="1" dirty="0" err="1"/>
              <a:t>NetScape</a:t>
            </a:r>
            <a:r>
              <a:rPr lang="es-ES" b="1" dirty="0"/>
              <a:t> 2.0 </a:t>
            </a:r>
            <a:r>
              <a:rPr lang="es-ES" dirty="0"/>
              <a:t>fue el primer navegador capaz de interpretar JavaScript y luego los de Microsoft.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36529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 – </a:t>
            </a:r>
            <a:r>
              <a:rPr lang="en-US" dirty="0" err="1"/>
              <a:t>comparasion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== (</a:t>
            </a:r>
            <a:r>
              <a:rPr lang="en-US" sz="1800" dirty="0" err="1"/>
              <a:t>Igual</a:t>
            </a:r>
            <a:r>
              <a:rPr lang="en-US" sz="1800" dirty="0"/>
              <a:t> a, </a:t>
            </a:r>
            <a:r>
              <a:rPr lang="en-US" sz="1800" dirty="0" err="1"/>
              <a:t>verifica</a:t>
            </a:r>
            <a:r>
              <a:rPr lang="en-US" sz="1800" dirty="0"/>
              <a:t> </a:t>
            </a:r>
            <a:r>
              <a:rPr lang="en-US" sz="1800" dirty="0" err="1"/>
              <a:t>igualdad</a:t>
            </a:r>
            <a:r>
              <a:rPr lang="en-US" sz="1800" dirty="0"/>
              <a:t> sin </a:t>
            </a:r>
            <a:r>
              <a:rPr lang="en-US" sz="1800" dirty="0" err="1"/>
              <a:t>considerar</a:t>
            </a:r>
            <a:r>
              <a:rPr lang="en-US" sz="1800" dirty="0"/>
              <a:t> </a:t>
            </a:r>
            <a:r>
              <a:rPr lang="en-US" sz="1800" dirty="0" err="1"/>
              <a:t>tipo</a:t>
            </a:r>
            <a:r>
              <a:rPr lang="en-US" sz="18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=== (</a:t>
            </a:r>
            <a:r>
              <a:rPr lang="en-US" sz="1800" dirty="0" err="1"/>
              <a:t>Igual</a:t>
            </a:r>
            <a:r>
              <a:rPr lang="en-US" sz="1800" dirty="0"/>
              <a:t> a </a:t>
            </a:r>
            <a:r>
              <a:rPr lang="en-US" sz="1800" dirty="0" err="1"/>
              <a:t>estricto</a:t>
            </a:r>
            <a:r>
              <a:rPr lang="en-US" sz="1800" dirty="0"/>
              <a:t>, </a:t>
            </a:r>
            <a:r>
              <a:rPr lang="en-US" sz="1800" dirty="0" err="1"/>
              <a:t>verifica</a:t>
            </a:r>
            <a:r>
              <a:rPr lang="en-US" sz="1800" dirty="0"/>
              <a:t> </a:t>
            </a:r>
            <a:r>
              <a:rPr lang="en-US" sz="1800" dirty="0" err="1"/>
              <a:t>igualdad</a:t>
            </a:r>
            <a:r>
              <a:rPr lang="en-US" sz="1800" dirty="0"/>
              <a:t> </a:t>
            </a:r>
            <a:r>
              <a:rPr lang="en-US" sz="1800" dirty="0" err="1"/>
              <a:t>considerando</a:t>
            </a:r>
            <a:r>
              <a:rPr lang="en-US" sz="1800" dirty="0"/>
              <a:t> </a:t>
            </a:r>
            <a:r>
              <a:rPr lang="en-US" sz="1800" dirty="0" err="1"/>
              <a:t>tipo</a:t>
            </a:r>
            <a:r>
              <a:rPr lang="en-US" sz="18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!= (</a:t>
            </a:r>
            <a:r>
              <a:rPr lang="en-US" sz="1800" dirty="0" err="1"/>
              <a:t>Diferente</a:t>
            </a:r>
            <a:r>
              <a:rPr lang="en-US" sz="1800" dirty="0"/>
              <a:t> de, </a:t>
            </a:r>
            <a:r>
              <a:rPr lang="en-US" sz="1800" dirty="0" err="1"/>
              <a:t>verifica</a:t>
            </a:r>
            <a:r>
              <a:rPr lang="en-US" sz="1800" dirty="0"/>
              <a:t> </a:t>
            </a:r>
            <a:r>
              <a:rPr lang="en-US" sz="1800" dirty="0" err="1"/>
              <a:t>desigualdad</a:t>
            </a:r>
            <a:r>
              <a:rPr lang="en-US" sz="1800" dirty="0"/>
              <a:t> sin </a:t>
            </a:r>
            <a:r>
              <a:rPr lang="en-US" sz="1800" dirty="0" err="1"/>
              <a:t>considerar</a:t>
            </a:r>
            <a:r>
              <a:rPr lang="en-US" sz="1800" dirty="0"/>
              <a:t> </a:t>
            </a:r>
            <a:r>
              <a:rPr lang="en-US" sz="1800" dirty="0" err="1"/>
              <a:t>tipo</a:t>
            </a:r>
            <a:r>
              <a:rPr lang="en-US" sz="18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!== (</a:t>
            </a:r>
            <a:r>
              <a:rPr lang="en-US" sz="1800" dirty="0" err="1"/>
              <a:t>Diferente</a:t>
            </a:r>
            <a:r>
              <a:rPr lang="en-US" sz="1800" dirty="0"/>
              <a:t> de </a:t>
            </a:r>
            <a:r>
              <a:rPr lang="en-US" sz="1800" dirty="0" err="1"/>
              <a:t>estricto</a:t>
            </a:r>
            <a:r>
              <a:rPr lang="en-US" sz="1800" dirty="0"/>
              <a:t>, </a:t>
            </a:r>
            <a:r>
              <a:rPr lang="en-US" sz="1800" dirty="0" err="1"/>
              <a:t>verifica</a:t>
            </a:r>
            <a:r>
              <a:rPr lang="en-US" sz="1800" dirty="0"/>
              <a:t> </a:t>
            </a:r>
            <a:r>
              <a:rPr lang="en-US" sz="1800" dirty="0" err="1"/>
              <a:t>desigualdad</a:t>
            </a:r>
            <a:r>
              <a:rPr lang="en-US" sz="1800" dirty="0"/>
              <a:t> </a:t>
            </a:r>
            <a:r>
              <a:rPr lang="en-US" sz="1800" dirty="0" err="1"/>
              <a:t>considerando</a:t>
            </a:r>
            <a:r>
              <a:rPr lang="en-US" sz="1800" dirty="0"/>
              <a:t> </a:t>
            </a:r>
            <a:r>
              <a:rPr lang="en-US" sz="1800" dirty="0" err="1"/>
              <a:t>tipo</a:t>
            </a:r>
            <a:r>
              <a:rPr lang="en-US" sz="18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&gt; (Mayor que)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&lt; (</a:t>
            </a:r>
            <a:r>
              <a:rPr lang="en-US" sz="1800" dirty="0" err="1"/>
              <a:t>Menor</a:t>
            </a:r>
            <a:r>
              <a:rPr lang="en-US" sz="1800" dirty="0"/>
              <a:t> que)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&gt;= (Mayor o </a:t>
            </a:r>
            <a:r>
              <a:rPr lang="en-US" sz="1800" dirty="0" err="1"/>
              <a:t>igual</a:t>
            </a:r>
            <a:r>
              <a:rPr lang="en-US" sz="1800" dirty="0"/>
              <a:t> que)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&lt;= (</a:t>
            </a:r>
            <a:r>
              <a:rPr lang="en-US" sz="1800" dirty="0" err="1"/>
              <a:t>Menor</a:t>
            </a:r>
            <a:r>
              <a:rPr lang="en-US" sz="1800" dirty="0"/>
              <a:t> o </a:t>
            </a:r>
            <a:r>
              <a:rPr lang="en-US" sz="1800" dirty="0" err="1"/>
              <a:t>igual</a:t>
            </a:r>
            <a:r>
              <a:rPr lang="en-US" sz="1800" dirty="0"/>
              <a:t> que)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05A67E-EFFD-43E9-8622-F02F1F953F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3" y="2111185"/>
            <a:ext cx="5896601" cy="2509367"/>
          </a:xfrm>
        </p:spPr>
      </p:pic>
    </p:spTree>
    <p:extLst>
      <p:ext uri="{BB962C8B-B14F-4D97-AF65-F5344CB8AC3E}">
        <p14:creationId xmlns:p14="http://schemas.microsoft.com/office/powerpoint/2010/main" val="2203308926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 – </a:t>
            </a:r>
            <a:r>
              <a:rPr lang="en-US" dirty="0" err="1"/>
              <a:t>logicos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&amp;&amp; (AND </a:t>
            </a:r>
            <a:r>
              <a:rPr lang="en-US" sz="1800" dirty="0" err="1"/>
              <a:t>lógico</a:t>
            </a:r>
            <a:r>
              <a:rPr lang="en-US" sz="18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|| (OR </a:t>
            </a:r>
            <a:r>
              <a:rPr lang="en-US" sz="1800" dirty="0" err="1"/>
              <a:t>lógico</a:t>
            </a:r>
            <a:r>
              <a:rPr lang="en-US" sz="18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! (NOT </a:t>
            </a:r>
            <a:r>
              <a:rPr lang="en-US" sz="1800" dirty="0" err="1"/>
              <a:t>lógico</a:t>
            </a:r>
            <a:r>
              <a:rPr lang="en-US" sz="1800" dirty="0"/>
              <a:t>)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6450708-6340-43A9-B531-BA486F0227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49" y="1937739"/>
            <a:ext cx="6548231" cy="2437192"/>
          </a:xfrm>
        </p:spPr>
      </p:pic>
    </p:spTree>
    <p:extLst>
      <p:ext uri="{BB962C8B-B14F-4D97-AF65-F5344CB8AC3E}">
        <p14:creationId xmlns:p14="http://schemas.microsoft.com/office/powerpoint/2010/main" val="424490503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 – </a:t>
            </a:r>
            <a:r>
              <a:rPr lang="en-US" sz="4000" dirty="0" err="1"/>
              <a:t>Concatenación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E09283-47F4-4F3B-BA91-16FCB42C8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+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(Concatenación de cadenas)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E27D25-AFB9-4503-A619-0A4AE59AEF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83" y="2155781"/>
            <a:ext cx="8953712" cy="2854624"/>
          </a:xfrm>
        </p:spPr>
      </p:pic>
    </p:spTree>
    <p:extLst>
      <p:ext uri="{BB962C8B-B14F-4D97-AF65-F5344CB8AC3E}">
        <p14:creationId xmlns:p14="http://schemas.microsoft.com/office/powerpoint/2010/main" val="1764125258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6FD7C0-B603-4101-BF93-13143F094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Interacion</a:t>
            </a:r>
            <a:r>
              <a:rPr lang="en-US" dirty="0"/>
              <a:t> con HTML</a:t>
            </a:r>
            <a:endParaRPr lang="es-CR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344E834-3BBF-4456-9F0B-DC0B7DD88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27370740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CC2A3D-44F2-45EA-B58F-9034A250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Interacion</a:t>
            </a:r>
            <a:r>
              <a:rPr lang="en-US" dirty="0"/>
              <a:t> con </a:t>
            </a:r>
            <a:r>
              <a:rPr lang="en-US" dirty="0" err="1"/>
              <a:t>formularios</a:t>
            </a:r>
            <a:endParaRPr lang="es-C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1928E5-BB2E-4EE8-9CD8-4D3C347B0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selecionar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getElementById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getElementsByName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getElementsByTagName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s-C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ECEE10-2A79-4F0A-A9D7-636962E91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345" y="1737360"/>
            <a:ext cx="5347774" cy="462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60685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BA81-ECCA-48C3-9F01-53FE533C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Eventos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F4E-3479-4150-81CE-4A27BC897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, por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r>
              <a:rPr lang="en-US" dirty="0" err="1"/>
              <a:t>onClick</a:t>
            </a:r>
            <a:endParaRPr lang="es-CR" dirty="0"/>
          </a:p>
          <a:p>
            <a:r>
              <a:rPr lang="es-CR" dirty="0" err="1"/>
              <a:t>mouseOver</a:t>
            </a:r>
            <a:endParaRPr lang="es-CR" dirty="0"/>
          </a:p>
          <a:p>
            <a:r>
              <a:rPr lang="en-US" dirty="0" err="1"/>
              <a:t>keyDown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boton</a:t>
            </a:r>
            <a:r>
              <a:rPr lang="en-US" dirty="0"/>
              <a:t> </a:t>
            </a:r>
            <a:r>
              <a:rPr lang="en-US" dirty="0" err="1"/>
              <a:t>onClick</a:t>
            </a:r>
            <a:r>
              <a:rPr lang="en-US" dirty="0"/>
              <a:t> </a:t>
            </a:r>
            <a:r>
              <a:rPr lang="en-US" dirty="0" err="1"/>
              <a:t>llamada</a:t>
            </a:r>
            <a:r>
              <a:rPr lang="en-US" dirty="0"/>
              <a:t> la function </a:t>
            </a:r>
          </a:p>
          <a:p>
            <a:r>
              <a:rPr lang="en-US" dirty="0" err="1"/>
              <a:t>Saludar</a:t>
            </a:r>
            <a:r>
              <a:rPr lang="en-US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AB768-A171-4184-8566-D9B612738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306" y="988906"/>
            <a:ext cx="4716280" cy="522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41708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Links </a:t>
            </a:r>
            <a:r>
              <a:rPr lang="es-CR" dirty="0" err="1"/>
              <a:t>utiles</a:t>
            </a:r>
            <a:r>
              <a:rPr lang="es-CR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74098-9396-4ACC-9F72-285BBF16A0E7}"/>
              </a:ext>
            </a:extLst>
          </p:cNvPr>
          <p:cNvSpPr txBox="1"/>
          <p:nvPr/>
        </p:nvSpPr>
        <p:spPr>
          <a:xfrm>
            <a:off x="1097280" y="2205318"/>
            <a:ext cx="561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R" dirty="0"/>
              <a:t>https://developer.mozilla.org/es/docs/Web/JavaScript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6472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Características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Graphik"/>
              </a:rPr>
              <a:t>Lenguaje de Alto Nivel.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Graphik"/>
              </a:rPr>
              <a:t>Interpretado.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Graphik"/>
              </a:rPr>
              <a:t>Dinámico.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Graphik"/>
              </a:rPr>
              <a:t>Débilmente Tipado.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Graphik"/>
              </a:rPr>
              <a:t>Multi paradigma.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Graphik"/>
              </a:rPr>
              <a:t>Sensible a MAYÚSCULAS y minúsculas.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Graphik"/>
              </a:rPr>
              <a:t>Puntos y comas al final de cada línea no es requerido.</a:t>
            </a:r>
          </a:p>
        </p:txBody>
      </p:sp>
    </p:spTree>
    <p:extLst>
      <p:ext uri="{BB962C8B-B14F-4D97-AF65-F5344CB8AC3E}">
        <p14:creationId xmlns:p14="http://schemas.microsoft.com/office/powerpoint/2010/main" val="70541440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Posibilidades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Graphik"/>
              </a:rPr>
              <a:t>Diseño y Desarrollo Web.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Graphik"/>
              </a:rPr>
              <a:t>Hacer Videojuegos.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Graphik"/>
              </a:rPr>
              <a:t>Experiencias 3D, Realidad Aumentada, Realidad Virtual.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Graphik"/>
              </a:rPr>
              <a:t>Controlar Hardware (drones, robots, electrodomésticos, wearables, </a:t>
            </a:r>
            <a:r>
              <a:rPr lang="es-ES" sz="2000" b="0" i="0" dirty="0" err="1">
                <a:effectLst/>
                <a:latin typeface="Graphik"/>
              </a:rPr>
              <a:t>etc</a:t>
            </a:r>
            <a:r>
              <a:rPr lang="es-ES" sz="2000" b="0" i="0" dirty="0">
                <a:effectLst/>
                <a:latin typeface="Graphik"/>
              </a:rPr>
              <a:t>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Graphik"/>
              </a:rPr>
              <a:t>Aplicaciones Híbridas y Móviles.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Graphik"/>
              </a:rPr>
              <a:t>Aprendizaje Automático.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000" b="0" i="0" dirty="0">
              <a:effectLst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15831033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Código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000" b="0" i="0" dirty="0">
              <a:effectLst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30531037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Utilización 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6FA4C01-039F-4A4A-9552-C18004B45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DESDE &lt;SCRIPT&gt;</a:t>
            </a:r>
            <a:endParaRPr lang="es-CR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6FA49E34-11BE-4AD8-BAF3-B107A113EB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5" y="2522483"/>
            <a:ext cx="5599080" cy="3129822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EE93DB4-6CDD-4B08-9181-056BE15FF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archivo</a:t>
            </a:r>
            <a:endParaRPr lang="es-CR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C0072108-2D94-4A95-AD8E-BEF65409E2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522040"/>
            <a:ext cx="5599079" cy="3129822"/>
          </a:xfrm>
        </p:spPr>
      </p:pic>
    </p:spTree>
    <p:extLst>
      <p:ext uri="{BB962C8B-B14F-4D97-AF65-F5344CB8AC3E}">
        <p14:creationId xmlns:p14="http://schemas.microsoft.com/office/powerpoint/2010/main" val="365057102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37A3-DCC5-4E71-999B-8709D99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A273-5899-42B8-9549-C6C9A1D2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Nombres de las variables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Una letra.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Un signo de dólar.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Un </a:t>
            </a:r>
            <a:r>
              <a:rPr lang="es-ES" dirty="0" err="1"/>
              <a:t>guión</a:t>
            </a:r>
            <a:r>
              <a:rPr lang="es-ES" dirty="0"/>
              <a:t> bajo _.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Nunca con números o caracteres especiales.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4807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7111-FBCB-4E3A-9BAA-B9806AB3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Declarar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FA91-029E-4DFA-AFC2-1905F7E6D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Var – No tiene ámbito de bloque.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 err="1"/>
              <a:t>Let</a:t>
            </a:r>
            <a:r>
              <a:rPr lang="es-CR" dirty="0"/>
              <a:t>  – Tiene ámbito de bloque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 err="1"/>
              <a:t>Const</a:t>
            </a:r>
            <a:r>
              <a:rPr lang="es-CR" dirty="0"/>
              <a:t> – Usado para valores que no deberían de cambiar frecuentemente.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4186C-4A0B-479E-A254-5C35A5D9FC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0CD37-D29F-49D9-B30C-AFC18DD00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843" y="1737360"/>
            <a:ext cx="6968422" cy="35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462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508</TotalTime>
  <Words>890</Words>
  <Application>Microsoft Office PowerPoint</Application>
  <PresentationFormat>Widescreen</PresentationFormat>
  <Paragraphs>141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Google Sans</vt:lpstr>
      <vt:lpstr>Graphik</vt:lpstr>
      <vt:lpstr>Söhne</vt:lpstr>
      <vt:lpstr>Söhne Mono</vt:lpstr>
      <vt:lpstr>Retrospect</vt:lpstr>
      <vt:lpstr>Conceptos Javascript</vt:lpstr>
      <vt:lpstr>Concepto:</vt:lpstr>
      <vt:lpstr>Historia:</vt:lpstr>
      <vt:lpstr>Características </vt:lpstr>
      <vt:lpstr>Posibilidades</vt:lpstr>
      <vt:lpstr>Código </vt:lpstr>
      <vt:lpstr>Utilización </vt:lpstr>
      <vt:lpstr>Variables</vt:lpstr>
      <vt:lpstr>Declarar variables</vt:lpstr>
      <vt:lpstr>Diferencia entre var y let</vt:lpstr>
      <vt:lpstr>Diferencia entre var y let</vt:lpstr>
      <vt:lpstr>Ejemplos de nombres de variables:</vt:lpstr>
      <vt:lpstr>Ver valores de variables. </vt:lpstr>
      <vt:lpstr>Constantes</vt:lpstr>
      <vt:lpstr>Tipos de datos</vt:lpstr>
      <vt:lpstr>Datos primitivos</vt:lpstr>
      <vt:lpstr>Datos primitivos</vt:lpstr>
      <vt:lpstr>Ejemplo</vt:lpstr>
      <vt:lpstr>Compuestos</vt:lpstr>
      <vt:lpstr>Compuestos</vt:lpstr>
      <vt:lpstr>Propieades de los datos Compuestos</vt:lpstr>
      <vt:lpstr>Funciones</vt:lpstr>
      <vt:lpstr>Funciones</vt:lpstr>
      <vt:lpstr>Funciones</vt:lpstr>
      <vt:lpstr>Ver valores de variables. </vt:lpstr>
      <vt:lpstr>Tipos de operadores</vt:lpstr>
      <vt:lpstr>Tipos de operadores – Aritméticos en cadenas de texto</vt:lpstr>
      <vt:lpstr>Tipos de operadores - Aritméticos</vt:lpstr>
      <vt:lpstr>Tipos de operadores - Asignación</vt:lpstr>
      <vt:lpstr>Tipos de operadores – comparasion  </vt:lpstr>
      <vt:lpstr>Tipos de operadores – logicos  </vt:lpstr>
      <vt:lpstr>Tipos de operadores – Concatenación  </vt:lpstr>
      <vt:lpstr>Interacion con HTML</vt:lpstr>
      <vt:lpstr>Interacion con formularios</vt:lpstr>
      <vt:lpstr>Eventos</vt:lpstr>
      <vt:lpstr>Links utiles.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Javascript</dc:title>
  <dc:creator>Daniel Bogarin</dc:creator>
  <cp:lastModifiedBy>Daniel Bogarin</cp:lastModifiedBy>
  <cp:revision>45</cp:revision>
  <dcterms:created xsi:type="dcterms:W3CDTF">2024-01-08T02:27:38Z</dcterms:created>
  <dcterms:modified xsi:type="dcterms:W3CDTF">2024-01-25T01:03:54Z</dcterms:modified>
</cp:coreProperties>
</file>