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DM Sans Bold" charset="1" panose="00000000000000000000"/>
      <p:regular r:id="rId28"/>
    </p:embeddedFont>
    <p:embeddedFont>
      <p:font typeface="DM Sans" charset="1" panose="00000000000000000000"/>
      <p:regular r:id="rId29"/>
    </p:embeddedFont>
    <p:embeddedFont>
      <p:font typeface="Canva Sans Bold" charset="1" panose="020B0803030501040103"/>
      <p:regular r:id="rId30"/>
    </p:embeddedFont>
    <p:embeddedFont>
      <p:font typeface="Canva Sans" charset="1" panose="020B0503030501040103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notesMasters/notesMaster1.xml" Type="http://schemas.openxmlformats.org/officeDocument/2006/relationships/notesMaster"/><Relationship Id="rId33" Target="theme/theme2.xml" Type="http://schemas.openxmlformats.org/officeDocument/2006/relationships/theme"/><Relationship Id="rId34" Target="notesSlides/notesSlide1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Agreagar un dato dummy en libros  para que salga en resultado.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INSERT INTO `libreria`.`libros` (`titulo`, `id_autor`, `precio`, `cantidad_stock`) VALUES ('Quijotoe', '1', '11', '10');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05961" y="5903031"/>
            <a:ext cx="7586018" cy="1116992"/>
            <a:chOff x="0" y="0"/>
            <a:chExt cx="1585812" cy="2335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85812" cy="233501"/>
            </a:xfrm>
            <a:custGeom>
              <a:avLst/>
              <a:gdLst/>
              <a:ahLst/>
              <a:cxnLst/>
              <a:rect r="r" b="b" t="t" l="l"/>
              <a:pathLst>
                <a:path h="233501" w="1585812">
                  <a:moveTo>
                    <a:pt x="95932" y="0"/>
                  </a:moveTo>
                  <a:lnTo>
                    <a:pt x="1489880" y="0"/>
                  </a:lnTo>
                  <a:cubicBezTo>
                    <a:pt x="1515323" y="0"/>
                    <a:pt x="1539724" y="10107"/>
                    <a:pt x="1557715" y="28098"/>
                  </a:cubicBezTo>
                  <a:cubicBezTo>
                    <a:pt x="1575705" y="46088"/>
                    <a:pt x="1585812" y="70489"/>
                    <a:pt x="1585812" y="95932"/>
                  </a:cubicBezTo>
                  <a:lnTo>
                    <a:pt x="1585812" y="137569"/>
                  </a:lnTo>
                  <a:cubicBezTo>
                    <a:pt x="1585812" y="163012"/>
                    <a:pt x="1575705" y="187412"/>
                    <a:pt x="1557715" y="205403"/>
                  </a:cubicBezTo>
                  <a:cubicBezTo>
                    <a:pt x="1539724" y="223394"/>
                    <a:pt x="1515323" y="233501"/>
                    <a:pt x="1489880" y="233501"/>
                  </a:cubicBezTo>
                  <a:lnTo>
                    <a:pt x="95932" y="233501"/>
                  </a:lnTo>
                  <a:cubicBezTo>
                    <a:pt x="70489" y="233501"/>
                    <a:pt x="46088" y="223394"/>
                    <a:pt x="28098" y="205403"/>
                  </a:cubicBezTo>
                  <a:cubicBezTo>
                    <a:pt x="10107" y="187412"/>
                    <a:pt x="0" y="163012"/>
                    <a:pt x="0" y="137569"/>
                  </a:cubicBezTo>
                  <a:lnTo>
                    <a:pt x="0" y="95932"/>
                  </a:lnTo>
                  <a:cubicBezTo>
                    <a:pt x="0" y="70489"/>
                    <a:pt x="10107" y="46088"/>
                    <a:pt x="28098" y="28098"/>
                  </a:cubicBezTo>
                  <a:cubicBezTo>
                    <a:pt x="46088" y="10107"/>
                    <a:pt x="70489" y="0"/>
                    <a:pt x="95932" y="0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585812" cy="290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DM Sans Bold"/>
                </a:rPr>
                <a:t>Desarrollo de plataformas abiertas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080360" y="1295591"/>
            <a:ext cx="12037219" cy="200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435"/>
              </a:lnSpc>
            </a:pPr>
            <a:r>
              <a:rPr lang="en-US" sz="11739">
                <a:solidFill>
                  <a:srgbClr val="000000"/>
                </a:solidFill>
                <a:latin typeface="DM Sans Bold"/>
              </a:rPr>
              <a:t>Consultas mysql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217064" y="3105761"/>
            <a:ext cx="5229066" cy="11412644"/>
          </a:xfrm>
          <a:custGeom>
            <a:avLst/>
            <a:gdLst/>
            <a:ahLst/>
            <a:cxnLst/>
            <a:rect r="r" b="b" t="t" l="l"/>
            <a:pathLst>
              <a:path h="11412644" w="5229066">
                <a:moveTo>
                  <a:pt x="0" y="0"/>
                </a:moveTo>
                <a:lnTo>
                  <a:pt x="5229066" y="0"/>
                </a:lnTo>
                <a:lnTo>
                  <a:pt x="5229066" y="11412644"/>
                </a:lnTo>
                <a:lnTo>
                  <a:pt x="0" y="11412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1213" y="3302457"/>
            <a:ext cx="4716622" cy="13168235"/>
          </a:xfrm>
          <a:custGeom>
            <a:avLst/>
            <a:gdLst/>
            <a:ahLst/>
            <a:cxnLst/>
            <a:rect r="r" b="b" t="t" l="l"/>
            <a:pathLst>
              <a:path h="13168235" w="4716622">
                <a:moveTo>
                  <a:pt x="0" y="0"/>
                </a:moveTo>
                <a:lnTo>
                  <a:pt x="4716623" y="0"/>
                </a:lnTo>
                <a:lnTo>
                  <a:pt x="4716623" y="13168235"/>
                </a:lnTo>
                <a:lnTo>
                  <a:pt x="0" y="131682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69012" y="1028700"/>
            <a:ext cx="10085869" cy="2426056"/>
            <a:chOff x="0" y="0"/>
            <a:chExt cx="2108392" cy="5071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8391" cy="507153"/>
            </a:xfrm>
            <a:custGeom>
              <a:avLst/>
              <a:gdLst/>
              <a:ahLst/>
              <a:cxnLst/>
              <a:rect r="r" b="b" t="t" l="l"/>
              <a:pathLst>
                <a:path h="507153" w="2108391">
                  <a:moveTo>
                    <a:pt x="72154" y="0"/>
                  </a:moveTo>
                  <a:lnTo>
                    <a:pt x="2036237" y="0"/>
                  </a:lnTo>
                  <a:cubicBezTo>
                    <a:pt x="2076087" y="0"/>
                    <a:pt x="2108391" y="32305"/>
                    <a:pt x="2108391" y="72154"/>
                  </a:cubicBezTo>
                  <a:lnTo>
                    <a:pt x="2108391" y="434998"/>
                  </a:lnTo>
                  <a:cubicBezTo>
                    <a:pt x="2108391" y="474848"/>
                    <a:pt x="2076087" y="507153"/>
                    <a:pt x="2036237" y="507153"/>
                  </a:cubicBezTo>
                  <a:lnTo>
                    <a:pt x="72154" y="507153"/>
                  </a:lnTo>
                  <a:cubicBezTo>
                    <a:pt x="32305" y="507153"/>
                    <a:pt x="0" y="474848"/>
                    <a:pt x="0" y="434998"/>
                  </a:cubicBezTo>
                  <a:lnTo>
                    <a:pt x="0" y="72154"/>
                  </a:lnTo>
                  <a:cubicBezTo>
                    <a:pt x="0" y="32305"/>
                    <a:pt x="32305" y="0"/>
                    <a:pt x="72154" y="0"/>
                  </a:cubicBezTo>
                  <a:close/>
                </a:path>
              </a:pathLst>
            </a:custGeom>
            <a:solidFill>
              <a:srgbClr val="8E77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108392" cy="630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Cálculo de la moda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39271" y="2436069"/>
            <a:ext cx="3240865" cy="4730140"/>
          </a:xfrm>
          <a:custGeom>
            <a:avLst/>
            <a:gdLst/>
            <a:ahLst/>
            <a:cxnLst/>
            <a:rect r="r" b="b" t="t" l="l"/>
            <a:pathLst>
              <a:path h="4730140" w="3240865">
                <a:moveTo>
                  <a:pt x="0" y="0"/>
                </a:moveTo>
                <a:lnTo>
                  <a:pt x="3240865" y="0"/>
                </a:lnTo>
                <a:lnTo>
                  <a:pt x="3240865" y="4730139"/>
                </a:lnTo>
                <a:lnTo>
                  <a:pt x="0" y="47301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821593" y="5881578"/>
            <a:ext cx="3882124" cy="2569260"/>
          </a:xfrm>
          <a:custGeom>
            <a:avLst/>
            <a:gdLst/>
            <a:ahLst/>
            <a:cxnLst/>
            <a:rect r="r" b="b" t="t" l="l"/>
            <a:pathLst>
              <a:path h="2569260" w="3882124">
                <a:moveTo>
                  <a:pt x="0" y="0"/>
                </a:moveTo>
                <a:lnTo>
                  <a:pt x="3882124" y="0"/>
                </a:lnTo>
                <a:lnTo>
                  <a:pt x="3882124" y="2569260"/>
                </a:lnTo>
                <a:lnTo>
                  <a:pt x="0" y="2569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292184" y="9420542"/>
            <a:ext cx="6818109" cy="361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7"/>
              </a:lnSpc>
            </a:pPr>
            <a:r>
              <a:rPr lang="en-US" sz="2141">
                <a:solidFill>
                  <a:srgbClr val="000000"/>
                </a:solidFill>
                <a:latin typeface="Canva Sans"/>
              </a:rPr>
              <a:t>Moda es el dato que aparece con mayoir frecuencia.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292184" y="4399299"/>
            <a:ext cx="6178138" cy="4114800"/>
          </a:xfrm>
          <a:custGeom>
            <a:avLst/>
            <a:gdLst/>
            <a:ahLst/>
            <a:cxnLst/>
            <a:rect r="r" b="b" t="t" l="l"/>
            <a:pathLst>
              <a:path h="4114800" w="6178138">
                <a:moveTo>
                  <a:pt x="0" y="0"/>
                </a:moveTo>
                <a:lnTo>
                  <a:pt x="6178137" y="0"/>
                </a:lnTo>
                <a:lnTo>
                  <a:pt x="61781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5072" r="0" b="-25072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69012" y="1028700"/>
            <a:ext cx="10085869" cy="2426056"/>
            <a:chOff x="0" y="0"/>
            <a:chExt cx="2108392" cy="5071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8391" cy="507153"/>
            </a:xfrm>
            <a:custGeom>
              <a:avLst/>
              <a:gdLst/>
              <a:ahLst/>
              <a:cxnLst/>
              <a:rect r="r" b="b" t="t" l="l"/>
              <a:pathLst>
                <a:path h="507153" w="2108391">
                  <a:moveTo>
                    <a:pt x="72154" y="0"/>
                  </a:moveTo>
                  <a:lnTo>
                    <a:pt x="2036237" y="0"/>
                  </a:lnTo>
                  <a:cubicBezTo>
                    <a:pt x="2076087" y="0"/>
                    <a:pt x="2108391" y="32305"/>
                    <a:pt x="2108391" y="72154"/>
                  </a:cubicBezTo>
                  <a:lnTo>
                    <a:pt x="2108391" y="434998"/>
                  </a:lnTo>
                  <a:cubicBezTo>
                    <a:pt x="2108391" y="474848"/>
                    <a:pt x="2076087" y="507153"/>
                    <a:pt x="2036237" y="507153"/>
                  </a:cubicBezTo>
                  <a:lnTo>
                    <a:pt x="72154" y="507153"/>
                  </a:lnTo>
                  <a:cubicBezTo>
                    <a:pt x="32305" y="507153"/>
                    <a:pt x="0" y="474848"/>
                    <a:pt x="0" y="434998"/>
                  </a:cubicBezTo>
                  <a:lnTo>
                    <a:pt x="0" y="72154"/>
                  </a:lnTo>
                  <a:cubicBezTo>
                    <a:pt x="0" y="32305"/>
                    <a:pt x="32305" y="0"/>
                    <a:pt x="72154" y="0"/>
                  </a:cubicBezTo>
                  <a:close/>
                </a:path>
              </a:pathLst>
            </a:custGeom>
            <a:solidFill>
              <a:srgbClr val="8E77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108392" cy="630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Cálculo de diferencia acumuladas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6406" y="2979146"/>
            <a:ext cx="3240865" cy="4730140"/>
          </a:xfrm>
          <a:custGeom>
            <a:avLst/>
            <a:gdLst/>
            <a:ahLst/>
            <a:cxnLst/>
            <a:rect r="r" b="b" t="t" l="l"/>
            <a:pathLst>
              <a:path h="4730140" w="3240865">
                <a:moveTo>
                  <a:pt x="0" y="0"/>
                </a:moveTo>
                <a:lnTo>
                  <a:pt x="3240865" y="0"/>
                </a:lnTo>
                <a:lnTo>
                  <a:pt x="3240865" y="4730140"/>
                </a:lnTo>
                <a:lnTo>
                  <a:pt x="0" y="47301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16838" y="6377437"/>
            <a:ext cx="3882124" cy="2569260"/>
          </a:xfrm>
          <a:custGeom>
            <a:avLst/>
            <a:gdLst/>
            <a:ahLst/>
            <a:cxnLst/>
            <a:rect r="r" b="b" t="t" l="l"/>
            <a:pathLst>
              <a:path h="2569260" w="3882124">
                <a:moveTo>
                  <a:pt x="0" y="0"/>
                </a:moveTo>
                <a:lnTo>
                  <a:pt x="3882124" y="0"/>
                </a:lnTo>
                <a:lnTo>
                  <a:pt x="3882124" y="2569260"/>
                </a:lnTo>
                <a:lnTo>
                  <a:pt x="0" y="2569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86105" y="4233300"/>
            <a:ext cx="10868777" cy="3173050"/>
          </a:xfrm>
          <a:custGeom>
            <a:avLst/>
            <a:gdLst/>
            <a:ahLst/>
            <a:cxnLst/>
            <a:rect r="r" b="b" t="t" l="l"/>
            <a:pathLst>
              <a:path h="3173050" w="10868777">
                <a:moveTo>
                  <a:pt x="0" y="0"/>
                </a:moveTo>
                <a:lnTo>
                  <a:pt x="10868776" y="0"/>
                </a:lnTo>
                <a:lnTo>
                  <a:pt x="10868776" y="3173051"/>
                </a:lnTo>
                <a:lnTo>
                  <a:pt x="0" y="317305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21209" r="0" b="-121324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976470" y="7971969"/>
            <a:ext cx="7875103" cy="9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1580" indent="-200790" lvl="1">
              <a:lnSpc>
                <a:spcPts val="2604"/>
              </a:lnSpc>
              <a:buFont typeface="Arial"/>
              <a:buChar char="•"/>
            </a:pPr>
            <a:r>
              <a:rPr lang="en-US" sz="1860">
                <a:solidFill>
                  <a:srgbClr val="000000"/>
                </a:solidFill>
                <a:latin typeface="Canva Sans"/>
              </a:rPr>
              <a:t>Calcular las diferencias acumuladas en los totales de ventas a lo largo del tiempo. </a:t>
            </a:r>
          </a:p>
          <a:p>
            <a:pPr algn="l" marL="401580" indent="-200790" lvl="1">
              <a:lnSpc>
                <a:spcPts val="2604"/>
              </a:lnSpc>
              <a:buFont typeface="Arial"/>
              <a:buChar char="•"/>
            </a:pPr>
            <a:r>
              <a:rPr lang="en-US" sz="1860">
                <a:solidFill>
                  <a:srgbClr val="000000"/>
                </a:solidFill>
                <a:latin typeface="Canva Sans"/>
              </a:rPr>
              <a:t>Util para analizar cómo varían las ventas acumuladas día a día.</a:t>
            </a:r>
          </a:p>
        </p:txBody>
      </p:sp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05961" y="5903031"/>
            <a:ext cx="7586018" cy="1116992"/>
            <a:chOff x="0" y="0"/>
            <a:chExt cx="1585812" cy="2335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85812" cy="233501"/>
            </a:xfrm>
            <a:custGeom>
              <a:avLst/>
              <a:gdLst/>
              <a:ahLst/>
              <a:cxnLst/>
              <a:rect r="r" b="b" t="t" l="l"/>
              <a:pathLst>
                <a:path h="233501" w="1585812">
                  <a:moveTo>
                    <a:pt x="95932" y="0"/>
                  </a:moveTo>
                  <a:lnTo>
                    <a:pt x="1489880" y="0"/>
                  </a:lnTo>
                  <a:cubicBezTo>
                    <a:pt x="1515323" y="0"/>
                    <a:pt x="1539724" y="10107"/>
                    <a:pt x="1557715" y="28098"/>
                  </a:cubicBezTo>
                  <a:cubicBezTo>
                    <a:pt x="1575705" y="46088"/>
                    <a:pt x="1585812" y="70489"/>
                    <a:pt x="1585812" y="95932"/>
                  </a:cubicBezTo>
                  <a:lnTo>
                    <a:pt x="1585812" y="137569"/>
                  </a:lnTo>
                  <a:cubicBezTo>
                    <a:pt x="1585812" y="163012"/>
                    <a:pt x="1575705" y="187412"/>
                    <a:pt x="1557715" y="205403"/>
                  </a:cubicBezTo>
                  <a:cubicBezTo>
                    <a:pt x="1539724" y="223394"/>
                    <a:pt x="1515323" y="233501"/>
                    <a:pt x="1489880" y="233501"/>
                  </a:cubicBezTo>
                  <a:lnTo>
                    <a:pt x="95932" y="233501"/>
                  </a:lnTo>
                  <a:cubicBezTo>
                    <a:pt x="70489" y="233501"/>
                    <a:pt x="46088" y="223394"/>
                    <a:pt x="28098" y="205403"/>
                  </a:cubicBezTo>
                  <a:cubicBezTo>
                    <a:pt x="10107" y="187412"/>
                    <a:pt x="0" y="163012"/>
                    <a:pt x="0" y="137569"/>
                  </a:cubicBezTo>
                  <a:lnTo>
                    <a:pt x="0" y="95932"/>
                  </a:lnTo>
                  <a:cubicBezTo>
                    <a:pt x="0" y="70489"/>
                    <a:pt x="10107" y="46088"/>
                    <a:pt x="28098" y="28098"/>
                  </a:cubicBezTo>
                  <a:cubicBezTo>
                    <a:pt x="46088" y="10107"/>
                    <a:pt x="70489" y="0"/>
                    <a:pt x="95932" y="0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585812" cy="290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DM Sans"/>
                </a:rPr>
                <a:t>Calculos entre fechas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663874" y="2328150"/>
            <a:ext cx="10612997" cy="1402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5"/>
              </a:lnSpc>
            </a:pPr>
            <a:r>
              <a:rPr lang="en-US" sz="8210">
                <a:solidFill>
                  <a:srgbClr val="000000"/>
                </a:solidFill>
                <a:latin typeface="DM Sans Bold"/>
              </a:rPr>
              <a:t>Aritmética de fechas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217064" y="3105761"/>
            <a:ext cx="5229066" cy="11412644"/>
          </a:xfrm>
          <a:custGeom>
            <a:avLst/>
            <a:gdLst/>
            <a:ahLst/>
            <a:cxnLst/>
            <a:rect r="r" b="b" t="t" l="l"/>
            <a:pathLst>
              <a:path h="11412644" w="5229066">
                <a:moveTo>
                  <a:pt x="0" y="0"/>
                </a:moveTo>
                <a:lnTo>
                  <a:pt x="5229066" y="0"/>
                </a:lnTo>
                <a:lnTo>
                  <a:pt x="5229066" y="11412644"/>
                </a:lnTo>
                <a:lnTo>
                  <a:pt x="0" y="11412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1213" y="3302457"/>
            <a:ext cx="4716622" cy="13168235"/>
          </a:xfrm>
          <a:custGeom>
            <a:avLst/>
            <a:gdLst/>
            <a:ahLst/>
            <a:cxnLst/>
            <a:rect r="r" b="b" t="t" l="l"/>
            <a:pathLst>
              <a:path h="13168235" w="4716622">
                <a:moveTo>
                  <a:pt x="0" y="0"/>
                </a:moveTo>
                <a:lnTo>
                  <a:pt x="4716623" y="0"/>
                </a:lnTo>
                <a:lnTo>
                  <a:pt x="4716623" y="13168235"/>
                </a:lnTo>
                <a:lnTo>
                  <a:pt x="0" y="131682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69012" y="1028700"/>
            <a:ext cx="10085869" cy="2426056"/>
            <a:chOff x="0" y="0"/>
            <a:chExt cx="2108392" cy="5071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8391" cy="507153"/>
            </a:xfrm>
            <a:custGeom>
              <a:avLst/>
              <a:gdLst/>
              <a:ahLst/>
              <a:cxnLst/>
              <a:rect r="r" b="b" t="t" l="l"/>
              <a:pathLst>
                <a:path h="507153" w="2108391">
                  <a:moveTo>
                    <a:pt x="72154" y="0"/>
                  </a:moveTo>
                  <a:lnTo>
                    <a:pt x="2036237" y="0"/>
                  </a:lnTo>
                  <a:cubicBezTo>
                    <a:pt x="2076087" y="0"/>
                    <a:pt x="2108391" y="32305"/>
                    <a:pt x="2108391" y="72154"/>
                  </a:cubicBezTo>
                  <a:lnTo>
                    <a:pt x="2108391" y="434998"/>
                  </a:lnTo>
                  <a:cubicBezTo>
                    <a:pt x="2108391" y="474848"/>
                    <a:pt x="2076087" y="507153"/>
                    <a:pt x="2036237" y="507153"/>
                  </a:cubicBezTo>
                  <a:lnTo>
                    <a:pt x="72154" y="507153"/>
                  </a:lnTo>
                  <a:cubicBezTo>
                    <a:pt x="32305" y="507153"/>
                    <a:pt x="0" y="474848"/>
                    <a:pt x="0" y="434998"/>
                  </a:cubicBezTo>
                  <a:lnTo>
                    <a:pt x="0" y="72154"/>
                  </a:lnTo>
                  <a:cubicBezTo>
                    <a:pt x="0" y="32305"/>
                    <a:pt x="32305" y="0"/>
                    <a:pt x="72154" y="0"/>
                  </a:cubicBezTo>
                  <a:close/>
                </a:path>
              </a:pathLst>
            </a:custGeom>
            <a:solidFill>
              <a:srgbClr val="8E77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108392" cy="630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Cálculo de la moda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549107" y="5143500"/>
            <a:ext cx="11277209" cy="3303425"/>
          </a:xfrm>
          <a:custGeom>
            <a:avLst/>
            <a:gdLst/>
            <a:ahLst/>
            <a:cxnLst/>
            <a:rect r="r" b="b" t="t" l="l"/>
            <a:pathLst>
              <a:path h="3303425" w="11277209">
                <a:moveTo>
                  <a:pt x="0" y="0"/>
                </a:moveTo>
                <a:lnTo>
                  <a:pt x="11277210" y="0"/>
                </a:lnTo>
                <a:lnTo>
                  <a:pt x="11277210" y="3303425"/>
                </a:lnTo>
                <a:lnTo>
                  <a:pt x="0" y="3303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5763" r="0" b="-12561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2603784"/>
            <a:ext cx="3398296" cy="3760216"/>
          </a:xfrm>
          <a:custGeom>
            <a:avLst/>
            <a:gdLst/>
            <a:ahLst/>
            <a:cxnLst/>
            <a:rect r="r" b="b" t="t" l="l"/>
            <a:pathLst>
              <a:path h="3760216" w="3398296">
                <a:moveTo>
                  <a:pt x="0" y="0"/>
                </a:moveTo>
                <a:lnTo>
                  <a:pt x="3398296" y="0"/>
                </a:lnTo>
                <a:lnTo>
                  <a:pt x="3398296" y="3760216"/>
                </a:lnTo>
                <a:lnTo>
                  <a:pt x="0" y="37602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01087" y="5143500"/>
            <a:ext cx="3882124" cy="2569260"/>
          </a:xfrm>
          <a:custGeom>
            <a:avLst/>
            <a:gdLst/>
            <a:ahLst/>
            <a:cxnLst/>
            <a:rect r="r" b="b" t="t" l="l"/>
            <a:pathLst>
              <a:path h="2569260" w="3882124">
                <a:moveTo>
                  <a:pt x="0" y="0"/>
                </a:moveTo>
                <a:lnTo>
                  <a:pt x="3882124" y="0"/>
                </a:lnTo>
                <a:lnTo>
                  <a:pt x="3882124" y="2569260"/>
                </a:lnTo>
                <a:lnTo>
                  <a:pt x="0" y="2569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292184" y="9420542"/>
            <a:ext cx="6818109" cy="361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7"/>
              </a:lnSpc>
            </a:pPr>
            <a:r>
              <a:rPr lang="en-US" sz="2141">
                <a:solidFill>
                  <a:srgbClr val="000000"/>
                </a:solidFill>
                <a:latin typeface="Canva Sans"/>
              </a:rPr>
              <a:t>Moda es el dato que aparece con mayoir frecuencia.</a:t>
            </a:r>
          </a:p>
        </p:txBody>
      </p:sp>
    </p:spTree>
  </p:cSld>
  <p:clrMapOvr>
    <a:masterClrMapping/>
  </p:clrMapOvr>
  <p:transition spd="slow">
    <p:push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69012" y="1028700"/>
            <a:ext cx="10085869" cy="2426056"/>
            <a:chOff x="0" y="0"/>
            <a:chExt cx="2108392" cy="5071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8391" cy="507153"/>
            </a:xfrm>
            <a:custGeom>
              <a:avLst/>
              <a:gdLst/>
              <a:ahLst/>
              <a:cxnLst/>
              <a:rect r="r" b="b" t="t" l="l"/>
              <a:pathLst>
                <a:path h="507153" w="2108391">
                  <a:moveTo>
                    <a:pt x="72154" y="0"/>
                  </a:moveTo>
                  <a:lnTo>
                    <a:pt x="2036237" y="0"/>
                  </a:lnTo>
                  <a:cubicBezTo>
                    <a:pt x="2076087" y="0"/>
                    <a:pt x="2108391" y="32305"/>
                    <a:pt x="2108391" y="72154"/>
                  </a:cubicBezTo>
                  <a:lnTo>
                    <a:pt x="2108391" y="434998"/>
                  </a:lnTo>
                  <a:cubicBezTo>
                    <a:pt x="2108391" y="474848"/>
                    <a:pt x="2076087" y="507153"/>
                    <a:pt x="2036237" y="507153"/>
                  </a:cubicBezTo>
                  <a:lnTo>
                    <a:pt x="72154" y="507153"/>
                  </a:lnTo>
                  <a:cubicBezTo>
                    <a:pt x="32305" y="507153"/>
                    <a:pt x="0" y="474848"/>
                    <a:pt x="0" y="434998"/>
                  </a:cubicBezTo>
                  <a:lnTo>
                    <a:pt x="0" y="72154"/>
                  </a:lnTo>
                  <a:cubicBezTo>
                    <a:pt x="0" y="32305"/>
                    <a:pt x="32305" y="0"/>
                    <a:pt x="72154" y="0"/>
                  </a:cubicBezTo>
                  <a:close/>
                </a:path>
              </a:pathLst>
            </a:custGeom>
            <a:solidFill>
              <a:srgbClr val="8E77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108392" cy="630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Obtener datos por rango de fechas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603784"/>
            <a:ext cx="3398296" cy="3760216"/>
          </a:xfrm>
          <a:custGeom>
            <a:avLst/>
            <a:gdLst/>
            <a:ahLst/>
            <a:cxnLst/>
            <a:rect r="r" b="b" t="t" l="l"/>
            <a:pathLst>
              <a:path h="3760216" w="3398296">
                <a:moveTo>
                  <a:pt x="0" y="0"/>
                </a:moveTo>
                <a:lnTo>
                  <a:pt x="3398296" y="0"/>
                </a:lnTo>
                <a:lnTo>
                  <a:pt x="3398296" y="3760216"/>
                </a:lnTo>
                <a:lnTo>
                  <a:pt x="0" y="3760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01087" y="5143500"/>
            <a:ext cx="3882124" cy="2569260"/>
          </a:xfrm>
          <a:custGeom>
            <a:avLst/>
            <a:gdLst/>
            <a:ahLst/>
            <a:cxnLst/>
            <a:rect r="r" b="b" t="t" l="l"/>
            <a:pathLst>
              <a:path h="2569260" w="3882124">
                <a:moveTo>
                  <a:pt x="0" y="0"/>
                </a:moveTo>
                <a:lnTo>
                  <a:pt x="3882124" y="0"/>
                </a:lnTo>
                <a:lnTo>
                  <a:pt x="3882124" y="2569260"/>
                </a:lnTo>
                <a:lnTo>
                  <a:pt x="0" y="25692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142372" y="5330009"/>
            <a:ext cx="8939151" cy="1880108"/>
          </a:xfrm>
          <a:custGeom>
            <a:avLst/>
            <a:gdLst/>
            <a:ahLst/>
            <a:cxnLst/>
            <a:rect r="r" b="b" t="t" l="l"/>
            <a:pathLst>
              <a:path h="1880108" w="8939151">
                <a:moveTo>
                  <a:pt x="0" y="0"/>
                </a:moveTo>
                <a:lnTo>
                  <a:pt x="8939150" y="0"/>
                </a:lnTo>
                <a:lnTo>
                  <a:pt x="8939150" y="1880108"/>
                </a:lnTo>
                <a:lnTo>
                  <a:pt x="0" y="18801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95316" r="0" b="-180142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05961" y="5903031"/>
            <a:ext cx="7586018" cy="1116992"/>
            <a:chOff x="0" y="0"/>
            <a:chExt cx="1585812" cy="2335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85812" cy="233501"/>
            </a:xfrm>
            <a:custGeom>
              <a:avLst/>
              <a:gdLst/>
              <a:ahLst/>
              <a:cxnLst/>
              <a:rect r="r" b="b" t="t" l="l"/>
              <a:pathLst>
                <a:path h="233501" w="1585812">
                  <a:moveTo>
                    <a:pt x="95932" y="0"/>
                  </a:moveTo>
                  <a:lnTo>
                    <a:pt x="1489880" y="0"/>
                  </a:lnTo>
                  <a:cubicBezTo>
                    <a:pt x="1515323" y="0"/>
                    <a:pt x="1539724" y="10107"/>
                    <a:pt x="1557715" y="28098"/>
                  </a:cubicBezTo>
                  <a:cubicBezTo>
                    <a:pt x="1575705" y="46088"/>
                    <a:pt x="1585812" y="70489"/>
                    <a:pt x="1585812" y="95932"/>
                  </a:cubicBezTo>
                  <a:lnTo>
                    <a:pt x="1585812" y="137569"/>
                  </a:lnTo>
                  <a:cubicBezTo>
                    <a:pt x="1585812" y="163012"/>
                    <a:pt x="1575705" y="187412"/>
                    <a:pt x="1557715" y="205403"/>
                  </a:cubicBezTo>
                  <a:cubicBezTo>
                    <a:pt x="1539724" y="223394"/>
                    <a:pt x="1515323" y="233501"/>
                    <a:pt x="1489880" y="233501"/>
                  </a:cubicBezTo>
                  <a:lnTo>
                    <a:pt x="95932" y="233501"/>
                  </a:lnTo>
                  <a:cubicBezTo>
                    <a:pt x="70489" y="233501"/>
                    <a:pt x="46088" y="223394"/>
                    <a:pt x="28098" y="205403"/>
                  </a:cubicBezTo>
                  <a:cubicBezTo>
                    <a:pt x="10107" y="187412"/>
                    <a:pt x="0" y="163012"/>
                    <a:pt x="0" y="137569"/>
                  </a:cubicBezTo>
                  <a:lnTo>
                    <a:pt x="0" y="95932"/>
                  </a:lnTo>
                  <a:cubicBezTo>
                    <a:pt x="0" y="70489"/>
                    <a:pt x="10107" y="46088"/>
                    <a:pt x="28098" y="28098"/>
                  </a:cubicBezTo>
                  <a:cubicBezTo>
                    <a:pt x="46088" y="10107"/>
                    <a:pt x="70489" y="0"/>
                    <a:pt x="95932" y="0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585812" cy="290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DM Sans Bold"/>
                </a:rPr>
                <a:t>Desarrollo de plataformas abiertas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107572" y="2735474"/>
            <a:ext cx="9982795" cy="200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435"/>
              </a:lnSpc>
            </a:pPr>
            <a:r>
              <a:rPr lang="en-US" sz="11739">
                <a:solidFill>
                  <a:srgbClr val="000000"/>
                </a:solidFill>
                <a:latin typeface="DM Sans Bold"/>
              </a:rPr>
              <a:t>Vistas MYSQL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217064" y="3105761"/>
            <a:ext cx="5229066" cy="11412644"/>
          </a:xfrm>
          <a:custGeom>
            <a:avLst/>
            <a:gdLst/>
            <a:ahLst/>
            <a:cxnLst/>
            <a:rect r="r" b="b" t="t" l="l"/>
            <a:pathLst>
              <a:path h="11412644" w="5229066">
                <a:moveTo>
                  <a:pt x="0" y="0"/>
                </a:moveTo>
                <a:lnTo>
                  <a:pt x="5229066" y="0"/>
                </a:lnTo>
                <a:lnTo>
                  <a:pt x="5229066" y="11412644"/>
                </a:lnTo>
                <a:lnTo>
                  <a:pt x="0" y="11412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1213" y="3302457"/>
            <a:ext cx="4716622" cy="13168235"/>
          </a:xfrm>
          <a:custGeom>
            <a:avLst/>
            <a:gdLst/>
            <a:ahLst/>
            <a:cxnLst/>
            <a:rect r="r" b="b" t="t" l="l"/>
            <a:pathLst>
              <a:path h="13168235" w="4716622">
                <a:moveTo>
                  <a:pt x="0" y="0"/>
                </a:moveTo>
                <a:lnTo>
                  <a:pt x="4716623" y="0"/>
                </a:lnTo>
                <a:lnTo>
                  <a:pt x="4716623" y="13168235"/>
                </a:lnTo>
                <a:lnTo>
                  <a:pt x="0" y="131682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69012" y="1028700"/>
            <a:ext cx="10085869" cy="2426056"/>
            <a:chOff x="0" y="0"/>
            <a:chExt cx="2108392" cy="5071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8391" cy="507153"/>
            </a:xfrm>
            <a:custGeom>
              <a:avLst/>
              <a:gdLst/>
              <a:ahLst/>
              <a:cxnLst/>
              <a:rect r="r" b="b" t="t" l="l"/>
              <a:pathLst>
                <a:path h="507153" w="2108391">
                  <a:moveTo>
                    <a:pt x="72154" y="0"/>
                  </a:moveTo>
                  <a:lnTo>
                    <a:pt x="2036237" y="0"/>
                  </a:lnTo>
                  <a:cubicBezTo>
                    <a:pt x="2076087" y="0"/>
                    <a:pt x="2108391" y="32305"/>
                    <a:pt x="2108391" y="72154"/>
                  </a:cubicBezTo>
                  <a:lnTo>
                    <a:pt x="2108391" y="434998"/>
                  </a:lnTo>
                  <a:cubicBezTo>
                    <a:pt x="2108391" y="474848"/>
                    <a:pt x="2076087" y="507153"/>
                    <a:pt x="2036237" y="507153"/>
                  </a:cubicBezTo>
                  <a:lnTo>
                    <a:pt x="72154" y="507153"/>
                  </a:lnTo>
                  <a:cubicBezTo>
                    <a:pt x="32305" y="507153"/>
                    <a:pt x="0" y="474848"/>
                    <a:pt x="0" y="434998"/>
                  </a:cubicBezTo>
                  <a:lnTo>
                    <a:pt x="0" y="72154"/>
                  </a:lnTo>
                  <a:cubicBezTo>
                    <a:pt x="0" y="32305"/>
                    <a:pt x="32305" y="0"/>
                    <a:pt x="72154" y="0"/>
                  </a:cubicBezTo>
                  <a:close/>
                </a:path>
              </a:pathLst>
            </a:custGeom>
            <a:solidFill>
              <a:srgbClr val="8E77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108392" cy="630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"/>
                </a:rPr>
                <a:t>¿Qué es una vista?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603784"/>
            <a:ext cx="3398296" cy="3760216"/>
          </a:xfrm>
          <a:custGeom>
            <a:avLst/>
            <a:gdLst/>
            <a:ahLst/>
            <a:cxnLst/>
            <a:rect r="r" b="b" t="t" l="l"/>
            <a:pathLst>
              <a:path h="3760216" w="3398296">
                <a:moveTo>
                  <a:pt x="0" y="0"/>
                </a:moveTo>
                <a:lnTo>
                  <a:pt x="3398296" y="0"/>
                </a:lnTo>
                <a:lnTo>
                  <a:pt x="3398296" y="3760216"/>
                </a:lnTo>
                <a:lnTo>
                  <a:pt x="0" y="3760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01087" y="5143500"/>
            <a:ext cx="3882124" cy="2569260"/>
          </a:xfrm>
          <a:custGeom>
            <a:avLst/>
            <a:gdLst/>
            <a:ahLst/>
            <a:cxnLst/>
            <a:rect r="r" b="b" t="t" l="l"/>
            <a:pathLst>
              <a:path h="2569260" w="3882124">
                <a:moveTo>
                  <a:pt x="0" y="0"/>
                </a:moveTo>
                <a:lnTo>
                  <a:pt x="3882124" y="0"/>
                </a:lnTo>
                <a:lnTo>
                  <a:pt x="3882124" y="2569260"/>
                </a:lnTo>
                <a:lnTo>
                  <a:pt x="0" y="25692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790986" y="4024911"/>
            <a:ext cx="7424274" cy="2604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3949" indent="-266975" lvl="1">
              <a:lnSpc>
                <a:spcPts val="3462"/>
              </a:lnSpc>
              <a:buFont typeface="Arial"/>
              <a:buChar char="•"/>
            </a:pPr>
            <a:r>
              <a:rPr lang="en-US" sz="2473">
                <a:solidFill>
                  <a:srgbClr val="000000"/>
                </a:solidFill>
                <a:latin typeface="Canva Sans"/>
              </a:rPr>
              <a:t>Es una consulta </a:t>
            </a:r>
            <a:r>
              <a:rPr lang="en-US" sz="2473">
                <a:solidFill>
                  <a:srgbClr val="000000"/>
                </a:solidFill>
                <a:latin typeface="Canva Sans Bold"/>
              </a:rPr>
              <a:t>almacenada </a:t>
            </a:r>
            <a:r>
              <a:rPr lang="en-US" sz="2473">
                <a:solidFill>
                  <a:srgbClr val="000000"/>
                </a:solidFill>
                <a:latin typeface="Canva Sans"/>
              </a:rPr>
              <a:t>con un nombre asociado.</a:t>
            </a:r>
          </a:p>
          <a:p>
            <a:pPr algn="l" marL="533949" indent="-266975" lvl="1">
              <a:lnSpc>
                <a:spcPts val="3462"/>
              </a:lnSpc>
              <a:buFont typeface="Arial"/>
              <a:buChar char="•"/>
            </a:pPr>
            <a:r>
              <a:rPr lang="en-US" sz="2473">
                <a:solidFill>
                  <a:srgbClr val="000000"/>
                </a:solidFill>
                <a:latin typeface="Canva Sans Bold"/>
              </a:rPr>
              <a:t>No</a:t>
            </a:r>
            <a:r>
              <a:rPr lang="en-US" sz="2473">
                <a:solidFill>
                  <a:srgbClr val="000000"/>
                </a:solidFill>
                <a:latin typeface="Canva Sans"/>
              </a:rPr>
              <a:t> almacena datos físicamente.</a:t>
            </a:r>
          </a:p>
          <a:p>
            <a:pPr algn="l" marL="533949" indent="-266975" lvl="1">
              <a:lnSpc>
                <a:spcPts val="3462"/>
              </a:lnSpc>
              <a:buFont typeface="Arial"/>
              <a:buChar char="•"/>
            </a:pPr>
            <a:r>
              <a:rPr lang="en-US" sz="2473">
                <a:solidFill>
                  <a:srgbClr val="000000"/>
                </a:solidFill>
                <a:latin typeface="Canva Sans"/>
              </a:rPr>
              <a:t>Cuando se consulta la vista, la base de datos ejecuta la </a:t>
            </a:r>
            <a:r>
              <a:rPr lang="en-US" sz="2473">
                <a:solidFill>
                  <a:srgbClr val="000000"/>
                </a:solidFill>
                <a:latin typeface="Canva Sans Bold"/>
              </a:rPr>
              <a:t>consulta definida en la vista.</a:t>
            </a:r>
          </a:p>
          <a:p>
            <a:pPr algn="l">
              <a:lnSpc>
                <a:spcPts val="3462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69012" y="1028700"/>
            <a:ext cx="10085869" cy="2426056"/>
            <a:chOff x="0" y="0"/>
            <a:chExt cx="2108392" cy="5071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8391" cy="507153"/>
            </a:xfrm>
            <a:custGeom>
              <a:avLst/>
              <a:gdLst/>
              <a:ahLst/>
              <a:cxnLst/>
              <a:rect r="r" b="b" t="t" l="l"/>
              <a:pathLst>
                <a:path h="507153" w="2108391">
                  <a:moveTo>
                    <a:pt x="72154" y="0"/>
                  </a:moveTo>
                  <a:lnTo>
                    <a:pt x="2036237" y="0"/>
                  </a:lnTo>
                  <a:cubicBezTo>
                    <a:pt x="2076087" y="0"/>
                    <a:pt x="2108391" y="32305"/>
                    <a:pt x="2108391" y="72154"/>
                  </a:cubicBezTo>
                  <a:lnTo>
                    <a:pt x="2108391" y="434998"/>
                  </a:lnTo>
                  <a:cubicBezTo>
                    <a:pt x="2108391" y="474848"/>
                    <a:pt x="2076087" y="507153"/>
                    <a:pt x="2036237" y="507153"/>
                  </a:cubicBezTo>
                  <a:lnTo>
                    <a:pt x="72154" y="507153"/>
                  </a:lnTo>
                  <a:cubicBezTo>
                    <a:pt x="32305" y="507153"/>
                    <a:pt x="0" y="474848"/>
                    <a:pt x="0" y="434998"/>
                  </a:cubicBezTo>
                  <a:lnTo>
                    <a:pt x="0" y="72154"/>
                  </a:lnTo>
                  <a:cubicBezTo>
                    <a:pt x="0" y="32305"/>
                    <a:pt x="32305" y="0"/>
                    <a:pt x="72154" y="0"/>
                  </a:cubicBezTo>
                  <a:close/>
                </a:path>
              </a:pathLst>
            </a:custGeom>
            <a:solidFill>
              <a:srgbClr val="8E77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108392" cy="630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"/>
                </a:rPr>
                <a:t>Caracteristicas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603784"/>
            <a:ext cx="3398296" cy="3760216"/>
          </a:xfrm>
          <a:custGeom>
            <a:avLst/>
            <a:gdLst/>
            <a:ahLst/>
            <a:cxnLst/>
            <a:rect r="r" b="b" t="t" l="l"/>
            <a:pathLst>
              <a:path h="3760216" w="3398296">
                <a:moveTo>
                  <a:pt x="0" y="0"/>
                </a:moveTo>
                <a:lnTo>
                  <a:pt x="3398296" y="0"/>
                </a:lnTo>
                <a:lnTo>
                  <a:pt x="3398296" y="3760216"/>
                </a:lnTo>
                <a:lnTo>
                  <a:pt x="0" y="3760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01087" y="5143500"/>
            <a:ext cx="3882124" cy="2569260"/>
          </a:xfrm>
          <a:custGeom>
            <a:avLst/>
            <a:gdLst/>
            <a:ahLst/>
            <a:cxnLst/>
            <a:rect r="r" b="b" t="t" l="l"/>
            <a:pathLst>
              <a:path h="2569260" w="3882124">
                <a:moveTo>
                  <a:pt x="0" y="0"/>
                </a:moveTo>
                <a:lnTo>
                  <a:pt x="3882124" y="0"/>
                </a:lnTo>
                <a:lnTo>
                  <a:pt x="3882124" y="2569260"/>
                </a:lnTo>
                <a:lnTo>
                  <a:pt x="0" y="25692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790986" y="4024911"/>
            <a:ext cx="7424274" cy="5233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3949" indent="-266975" lvl="1">
              <a:lnSpc>
                <a:spcPts val="3462"/>
              </a:lnSpc>
              <a:buAutoNum type="arabicPeriod" startAt="1"/>
            </a:pPr>
            <a:r>
              <a:rPr lang="en-US" sz="2473">
                <a:solidFill>
                  <a:srgbClr val="000000"/>
                </a:solidFill>
                <a:latin typeface="Canva Sans Bold"/>
              </a:rPr>
              <a:t>Abstracción de Datos.</a:t>
            </a:r>
          </a:p>
          <a:p>
            <a:pPr algn="l" marL="1067899" indent="-355966" lvl="2">
              <a:lnSpc>
                <a:spcPts val="3462"/>
              </a:lnSpc>
              <a:buAutoNum type="alphaLcPeriod" startAt="1"/>
            </a:pPr>
            <a:r>
              <a:rPr lang="en-US" sz="2473">
                <a:solidFill>
                  <a:srgbClr val="000000"/>
                </a:solidFill>
                <a:latin typeface="Canva Sans"/>
              </a:rPr>
              <a:t>Permite ocultar detalles de implementacion.</a:t>
            </a:r>
          </a:p>
          <a:p>
            <a:pPr algn="l" marL="533949" indent="-266975" lvl="1">
              <a:lnSpc>
                <a:spcPts val="3462"/>
              </a:lnSpc>
              <a:buAutoNum type="arabicPeriod" startAt="1"/>
            </a:pPr>
            <a:r>
              <a:rPr lang="en-US" sz="2473">
                <a:solidFill>
                  <a:srgbClr val="000000"/>
                </a:solidFill>
                <a:latin typeface="Canva Sans Bold"/>
              </a:rPr>
              <a:t>Seguridad.</a:t>
            </a:r>
          </a:p>
          <a:p>
            <a:pPr algn="l" marL="1067899" indent="-355966" lvl="2">
              <a:lnSpc>
                <a:spcPts val="3462"/>
              </a:lnSpc>
              <a:buAutoNum type="alphaLcPeriod" startAt="1"/>
            </a:pPr>
            <a:r>
              <a:rPr lang="en-US" sz="2473">
                <a:solidFill>
                  <a:srgbClr val="000000"/>
                </a:solidFill>
                <a:latin typeface="Canva Sans"/>
              </a:rPr>
              <a:t>Registringir el accesso a ciertos datos, columnas etc.</a:t>
            </a:r>
          </a:p>
          <a:p>
            <a:pPr algn="l" marL="533949" indent="-266975" lvl="1">
              <a:lnSpc>
                <a:spcPts val="3462"/>
              </a:lnSpc>
              <a:buAutoNum type="arabicPeriod" startAt="1"/>
            </a:pPr>
            <a:r>
              <a:rPr lang="en-US" sz="2473">
                <a:solidFill>
                  <a:srgbClr val="000000"/>
                </a:solidFill>
                <a:latin typeface="Canva Sans Bold"/>
              </a:rPr>
              <a:t>Reutilización de Consultas.</a:t>
            </a:r>
          </a:p>
          <a:p>
            <a:pPr algn="l" marL="1067899" indent="-355966" lvl="2">
              <a:lnSpc>
                <a:spcPts val="3462"/>
              </a:lnSpc>
              <a:buAutoNum type="alphaLcPeriod" startAt="1"/>
            </a:pPr>
            <a:r>
              <a:rPr lang="en-US" sz="2473">
                <a:solidFill>
                  <a:srgbClr val="000000"/>
                </a:solidFill>
                <a:latin typeface="Canva Sans"/>
              </a:rPr>
              <a:t>Reutilizar consultas complejas sin escribirlas cada vez que se ocupe.</a:t>
            </a:r>
          </a:p>
          <a:p>
            <a:pPr algn="l" marL="533949" indent="-266975" lvl="1">
              <a:lnSpc>
                <a:spcPts val="3462"/>
              </a:lnSpc>
              <a:buAutoNum type="arabicPeriod" startAt="1"/>
            </a:pPr>
            <a:r>
              <a:rPr lang="en-US" sz="2473">
                <a:solidFill>
                  <a:srgbClr val="000000"/>
                </a:solidFill>
                <a:latin typeface="Canva Sans Bold"/>
              </a:rPr>
              <a:t>Actualización Dinámica</a:t>
            </a:r>
          </a:p>
          <a:p>
            <a:pPr algn="l" marL="1067899" indent="-355966" lvl="2">
              <a:lnSpc>
                <a:spcPts val="3462"/>
              </a:lnSpc>
              <a:buAutoNum type="alphaLcPeriod" startAt="1"/>
            </a:pPr>
            <a:r>
              <a:rPr lang="en-US" sz="2473">
                <a:solidFill>
                  <a:srgbClr val="000000"/>
                </a:solidFill>
                <a:latin typeface="Canva Sans"/>
              </a:rPr>
              <a:t>Refleja cambios de forma dinamica.</a:t>
            </a:r>
          </a:p>
          <a:p>
            <a:pPr algn="l">
              <a:lnSpc>
                <a:spcPts val="3462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69012" y="1028700"/>
            <a:ext cx="10085869" cy="2426056"/>
            <a:chOff x="0" y="0"/>
            <a:chExt cx="2108392" cy="5071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8391" cy="507153"/>
            </a:xfrm>
            <a:custGeom>
              <a:avLst/>
              <a:gdLst/>
              <a:ahLst/>
              <a:cxnLst/>
              <a:rect r="r" b="b" t="t" l="l"/>
              <a:pathLst>
                <a:path h="507153" w="2108391">
                  <a:moveTo>
                    <a:pt x="72154" y="0"/>
                  </a:moveTo>
                  <a:lnTo>
                    <a:pt x="2036237" y="0"/>
                  </a:lnTo>
                  <a:cubicBezTo>
                    <a:pt x="2076087" y="0"/>
                    <a:pt x="2108391" y="32305"/>
                    <a:pt x="2108391" y="72154"/>
                  </a:cubicBezTo>
                  <a:lnTo>
                    <a:pt x="2108391" y="434998"/>
                  </a:lnTo>
                  <a:cubicBezTo>
                    <a:pt x="2108391" y="474848"/>
                    <a:pt x="2076087" y="507153"/>
                    <a:pt x="2036237" y="507153"/>
                  </a:cubicBezTo>
                  <a:lnTo>
                    <a:pt x="72154" y="507153"/>
                  </a:lnTo>
                  <a:cubicBezTo>
                    <a:pt x="32305" y="507153"/>
                    <a:pt x="0" y="474848"/>
                    <a:pt x="0" y="434998"/>
                  </a:cubicBezTo>
                  <a:lnTo>
                    <a:pt x="0" y="72154"/>
                  </a:lnTo>
                  <a:cubicBezTo>
                    <a:pt x="0" y="32305"/>
                    <a:pt x="32305" y="0"/>
                    <a:pt x="72154" y="0"/>
                  </a:cubicBezTo>
                  <a:close/>
                </a:path>
              </a:pathLst>
            </a:custGeom>
            <a:solidFill>
              <a:srgbClr val="8E77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108392" cy="630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"/>
                </a:rPr>
                <a:t>Ejemplo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603784"/>
            <a:ext cx="3398296" cy="3760216"/>
          </a:xfrm>
          <a:custGeom>
            <a:avLst/>
            <a:gdLst/>
            <a:ahLst/>
            <a:cxnLst/>
            <a:rect r="r" b="b" t="t" l="l"/>
            <a:pathLst>
              <a:path h="3760216" w="3398296">
                <a:moveTo>
                  <a:pt x="0" y="0"/>
                </a:moveTo>
                <a:lnTo>
                  <a:pt x="3398296" y="0"/>
                </a:lnTo>
                <a:lnTo>
                  <a:pt x="3398296" y="3760216"/>
                </a:lnTo>
                <a:lnTo>
                  <a:pt x="0" y="3760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01087" y="5143500"/>
            <a:ext cx="3882124" cy="2569260"/>
          </a:xfrm>
          <a:custGeom>
            <a:avLst/>
            <a:gdLst/>
            <a:ahLst/>
            <a:cxnLst/>
            <a:rect r="r" b="b" t="t" l="l"/>
            <a:pathLst>
              <a:path h="2569260" w="3882124">
                <a:moveTo>
                  <a:pt x="0" y="0"/>
                </a:moveTo>
                <a:lnTo>
                  <a:pt x="3882124" y="0"/>
                </a:lnTo>
                <a:lnTo>
                  <a:pt x="3882124" y="2569260"/>
                </a:lnTo>
                <a:lnTo>
                  <a:pt x="0" y="25692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674925" y="4405107"/>
            <a:ext cx="7168350" cy="3917786"/>
          </a:xfrm>
          <a:custGeom>
            <a:avLst/>
            <a:gdLst/>
            <a:ahLst/>
            <a:cxnLst/>
            <a:rect r="r" b="b" t="t" l="l"/>
            <a:pathLst>
              <a:path h="3917786" w="7168350">
                <a:moveTo>
                  <a:pt x="0" y="0"/>
                </a:moveTo>
                <a:lnTo>
                  <a:pt x="7168350" y="0"/>
                </a:lnTo>
                <a:lnTo>
                  <a:pt x="7168350" y="3917786"/>
                </a:lnTo>
                <a:lnTo>
                  <a:pt x="0" y="39177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4124" r="0" b="-38844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05961" y="5903031"/>
            <a:ext cx="7586018" cy="1116992"/>
            <a:chOff x="0" y="0"/>
            <a:chExt cx="1585812" cy="2335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85812" cy="233501"/>
            </a:xfrm>
            <a:custGeom>
              <a:avLst/>
              <a:gdLst/>
              <a:ahLst/>
              <a:cxnLst/>
              <a:rect r="r" b="b" t="t" l="l"/>
              <a:pathLst>
                <a:path h="233501" w="1585812">
                  <a:moveTo>
                    <a:pt x="95932" y="0"/>
                  </a:moveTo>
                  <a:lnTo>
                    <a:pt x="1489880" y="0"/>
                  </a:lnTo>
                  <a:cubicBezTo>
                    <a:pt x="1515323" y="0"/>
                    <a:pt x="1539724" y="10107"/>
                    <a:pt x="1557715" y="28098"/>
                  </a:cubicBezTo>
                  <a:cubicBezTo>
                    <a:pt x="1575705" y="46088"/>
                    <a:pt x="1585812" y="70489"/>
                    <a:pt x="1585812" y="95932"/>
                  </a:cubicBezTo>
                  <a:lnTo>
                    <a:pt x="1585812" y="137569"/>
                  </a:lnTo>
                  <a:cubicBezTo>
                    <a:pt x="1585812" y="163012"/>
                    <a:pt x="1575705" y="187412"/>
                    <a:pt x="1557715" y="205403"/>
                  </a:cubicBezTo>
                  <a:cubicBezTo>
                    <a:pt x="1539724" y="223394"/>
                    <a:pt x="1515323" y="233501"/>
                    <a:pt x="1489880" y="233501"/>
                  </a:cubicBezTo>
                  <a:lnTo>
                    <a:pt x="95932" y="233501"/>
                  </a:lnTo>
                  <a:cubicBezTo>
                    <a:pt x="70489" y="233501"/>
                    <a:pt x="46088" y="223394"/>
                    <a:pt x="28098" y="205403"/>
                  </a:cubicBezTo>
                  <a:cubicBezTo>
                    <a:pt x="10107" y="187412"/>
                    <a:pt x="0" y="163012"/>
                    <a:pt x="0" y="137569"/>
                  </a:cubicBezTo>
                  <a:lnTo>
                    <a:pt x="0" y="95932"/>
                  </a:lnTo>
                  <a:cubicBezTo>
                    <a:pt x="0" y="70489"/>
                    <a:pt x="10107" y="46088"/>
                    <a:pt x="28098" y="28098"/>
                  </a:cubicBezTo>
                  <a:cubicBezTo>
                    <a:pt x="46088" y="10107"/>
                    <a:pt x="70489" y="0"/>
                    <a:pt x="95932" y="0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585812" cy="290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DM Sans Bold"/>
                </a:rPr>
                <a:t>Desarrollo de plataformas abiertas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659947" y="2735474"/>
            <a:ext cx="8878044" cy="200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435"/>
              </a:lnSpc>
            </a:pPr>
            <a:r>
              <a:rPr lang="en-US" sz="11739">
                <a:solidFill>
                  <a:srgbClr val="000000"/>
                </a:solidFill>
                <a:latin typeface="DM Sans Bold"/>
              </a:rPr>
              <a:t>Transacción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217064" y="3105761"/>
            <a:ext cx="5229066" cy="11412644"/>
          </a:xfrm>
          <a:custGeom>
            <a:avLst/>
            <a:gdLst/>
            <a:ahLst/>
            <a:cxnLst/>
            <a:rect r="r" b="b" t="t" l="l"/>
            <a:pathLst>
              <a:path h="11412644" w="5229066">
                <a:moveTo>
                  <a:pt x="0" y="0"/>
                </a:moveTo>
                <a:lnTo>
                  <a:pt x="5229066" y="0"/>
                </a:lnTo>
                <a:lnTo>
                  <a:pt x="5229066" y="11412644"/>
                </a:lnTo>
                <a:lnTo>
                  <a:pt x="0" y="11412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1213" y="3302457"/>
            <a:ext cx="4716622" cy="13168235"/>
          </a:xfrm>
          <a:custGeom>
            <a:avLst/>
            <a:gdLst/>
            <a:ahLst/>
            <a:cxnLst/>
            <a:rect r="r" b="b" t="t" l="l"/>
            <a:pathLst>
              <a:path h="13168235" w="4716622">
                <a:moveTo>
                  <a:pt x="0" y="0"/>
                </a:moveTo>
                <a:lnTo>
                  <a:pt x="4716623" y="0"/>
                </a:lnTo>
                <a:lnTo>
                  <a:pt x="4716623" y="13168235"/>
                </a:lnTo>
                <a:lnTo>
                  <a:pt x="0" y="131682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05961" y="5903031"/>
            <a:ext cx="7586018" cy="1116992"/>
            <a:chOff x="0" y="0"/>
            <a:chExt cx="1585812" cy="2335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85812" cy="233501"/>
            </a:xfrm>
            <a:custGeom>
              <a:avLst/>
              <a:gdLst/>
              <a:ahLst/>
              <a:cxnLst/>
              <a:rect r="r" b="b" t="t" l="l"/>
              <a:pathLst>
                <a:path h="233501" w="1585812">
                  <a:moveTo>
                    <a:pt x="95932" y="0"/>
                  </a:moveTo>
                  <a:lnTo>
                    <a:pt x="1489880" y="0"/>
                  </a:lnTo>
                  <a:cubicBezTo>
                    <a:pt x="1515323" y="0"/>
                    <a:pt x="1539724" y="10107"/>
                    <a:pt x="1557715" y="28098"/>
                  </a:cubicBezTo>
                  <a:cubicBezTo>
                    <a:pt x="1575705" y="46088"/>
                    <a:pt x="1585812" y="70489"/>
                    <a:pt x="1585812" y="95932"/>
                  </a:cubicBezTo>
                  <a:lnTo>
                    <a:pt x="1585812" y="137569"/>
                  </a:lnTo>
                  <a:cubicBezTo>
                    <a:pt x="1585812" y="163012"/>
                    <a:pt x="1575705" y="187412"/>
                    <a:pt x="1557715" y="205403"/>
                  </a:cubicBezTo>
                  <a:cubicBezTo>
                    <a:pt x="1539724" y="223394"/>
                    <a:pt x="1515323" y="233501"/>
                    <a:pt x="1489880" y="233501"/>
                  </a:cubicBezTo>
                  <a:lnTo>
                    <a:pt x="95932" y="233501"/>
                  </a:lnTo>
                  <a:cubicBezTo>
                    <a:pt x="70489" y="233501"/>
                    <a:pt x="46088" y="223394"/>
                    <a:pt x="28098" y="205403"/>
                  </a:cubicBezTo>
                  <a:cubicBezTo>
                    <a:pt x="10107" y="187412"/>
                    <a:pt x="0" y="163012"/>
                    <a:pt x="0" y="137569"/>
                  </a:cubicBezTo>
                  <a:lnTo>
                    <a:pt x="0" y="95932"/>
                  </a:lnTo>
                  <a:cubicBezTo>
                    <a:pt x="0" y="70489"/>
                    <a:pt x="10107" y="46088"/>
                    <a:pt x="28098" y="28098"/>
                  </a:cubicBezTo>
                  <a:cubicBezTo>
                    <a:pt x="46088" y="10107"/>
                    <a:pt x="70489" y="0"/>
                    <a:pt x="95932" y="0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585812" cy="290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DM Sans"/>
                </a:rPr>
                <a:t>¿Para que sirve esto?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843719" y="2328150"/>
            <a:ext cx="12253309" cy="1402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5"/>
              </a:lnSpc>
            </a:pPr>
            <a:r>
              <a:rPr lang="en-US" sz="8210">
                <a:solidFill>
                  <a:srgbClr val="000000"/>
                </a:solidFill>
                <a:latin typeface="DM Sans Bold"/>
              </a:rPr>
              <a:t>Comprobación de datos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217064" y="3105761"/>
            <a:ext cx="5229066" cy="11412644"/>
          </a:xfrm>
          <a:custGeom>
            <a:avLst/>
            <a:gdLst/>
            <a:ahLst/>
            <a:cxnLst/>
            <a:rect r="r" b="b" t="t" l="l"/>
            <a:pathLst>
              <a:path h="11412644" w="5229066">
                <a:moveTo>
                  <a:pt x="0" y="0"/>
                </a:moveTo>
                <a:lnTo>
                  <a:pt x="5229066" y="0"/>
                </a:lnTo>
                <a:lnTo>
                  <a:pt x="5229066" y="11412644"/>
                </a:lnTo>
                <a:lnTo>
                  <a:pt x="0" y="11412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1213" y="3302457"/>
            <a:ext cx="4716622" cy="13168235"/>
          </a:xfrm>
          <a:custGeom>
            <a:avLst/>
            <a:gdLst/>
            <a:ahLst/>
            <a:cxnLst/>
            <a:rect r="r" b="b" t="t" l="l"/>
            <a:pathLst>
              <a:path h="13168235" w="4716622">
                <a:moveTo>
                  <a:pt x="0" y="0"/>
                </a:moveTo>
                <a:lnTo>
                  <a:pt x="4716623" y="0"/>
                </a:lnTo>
                <a:lnTo>
                  <a:pt x="4716623" y="13168235"/>
                </a:lnTo>
                <a:lnTo>
                  <a:pt x="0" y="131682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69012" y="1028700"/>
            <a:ext cx="10085869" cy="2426056"/>
            <a:chOff x="0" y="0"/>
            <a:chExt cx="2108392" cy="5071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8391" cy="507153"/>
            </a:xfrm>
            <a:custGeom>
              <a:avLst/>
              <a:gdLst/>
              <a:ahLst/>
              <a:cxnLst/>
              <a:rect r="r" b="b" t="t" l="l"/>
              <a:pathLst>
                <a:path h="507153" w="2108391">
                  <a:moveTo>
                    <a:pt x="72154" y="0"/>
                  </a:moveTo>
                  <a:lnTo>
                    <a:pt x="2036237" y="0"/>
                  </a:lnTo>
                  <a:cubicBezTo>
                    <a:pt x="2076087" y="0"/>
                    <a:pt x="2108391" y="32305"/>
                    <a:pt x="2108391" y="72154"/>
                  </a:cubicBezTo>
                  <a:lnTo>
                    <a:pt x="2108391" y="434998"/>
                  </a:lnTo>
                  <a:cubicBezTo>
                    <a:pt x="2108391" y="474848"/>
                    <a:pt x="2076087" y="507153"/>
                    <a:pt x="2036237" y="507153"/>
                  </a:cubicBezTo>
                  <a:lnTo>
                    <a:pt x="72154" y="507153"/>
                  </a:lnTo>
                  <a:cubicBezTo>
                    <a:pt x="32305" y="507153"/>
                    <a:pt x="0" y="474848"/>
                    <a:pt x="0" y="434998"/>
                  </a:cubicBezTo>
                  <a:lnTo>
                    <a:pt x="0" y="72154"/>
                  </a:lnTo>
                  <a:cubicBezTo>
                    <a:pt x="0" y="32305"/>
                    <a:pt x="32305" y="0"/>
                    <a:pt x="72154" y="0"/>
                  </a:cubicBezTo>
                  <a:close/>
                </a:path>
              </a:pathLst>
            </a:custGeom>
            <a:solidFill>
              <a:srgbClr val="8E77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108392" cy="630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"/>
                </a:rPr>
                <a:t>¿Qué es una transación?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24638" y="303841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925095" y="4150867"/>
            <a:ext cx="9334205" cy="3002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8887" indent="-264444" lvl="1">
              <a:lnSpc>
                <a:spcPts val="3429"/>
              </a:lnSpc>
              <a:buAutoNum type="arabicPeriod" startAt="1"/>
            </a:pPr>
            <a:r>
              <a:rPr lang="en-US" sz="2449">
                <a:solidFill>
                  <a:srgbClr val="000000"/>
                </a:solidFill>
                <a:latin typeface="Canva Sans"/>
              </a:rPr>
              <a:t>Secuencia de operaciones.</a:t>
            </a:r>
          </a:p>
          <a:p>
            <a:pPr algn="l" marL="528887" indent="-264444" lvl="1">
              <a:lnSpc>
                <a:spcPts val="3429"/>
              </a:lnSpc>
              <a:buAutoNum type="arabicPeriod" startAt="1"/>
            </a:pPr>
            <a:r>
              <a:rPr lang="en-US" sz="2449">
                <a:solidFill>
                  <a:srgbClr val="000000"/>
                </a:solidFill>
                <a:latin typeface="Canva Sans"/>
              </a:rPr>
              <a:t>Puede incuir una combinación de inserciones, actualizaciones, eliminaciones o lecturas de datos. </a:t>
            </a:r>
          </a:p>
          <a:p>
            <a:pPr algn="l" marL="528887" indent="-264444" lvl="1">
              <a:lnSpc>
                <a:spcPts val="3429"/>
              </a:lnSpc>
              <a:buAutoNum type="arabicPeriod" startAt="1"/>
            </a:pPr>
            <a:r>
              <a:rPr lang="en-US" sz="2449">
                <a:solidFill>
                  <a:srgbClr val="000000"/>
                </a:solidFill>
                <a:latin typeface="Canva Sans"/>
              </a:rPr>
              <a:t>Propósito principal de una transacción es garantizar la coherencia y la integridad de los datos, incluso si hay errores.</a:t>
            </a:r>
          </a:p>
          <a:p>
            <a:pPr algn="l">
              <a:lnSpc>
                <a:spcPts val="3429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69012" y="1028700"/>
            <a:ext cx="10085869" cy="2426056"/>
            <a:chOff x="0" y="0"/>
            <a:chExt cx="2108392" cy="5071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8391" cy="507153"/>
            </a:xfrm>
            <a:custGeom>
              <a:avLst/>
              <a:gdLst/>
              <a:ahLst/>
              <a:cxnLst/>
              <a:rect r="r" b="b" t="t" l="l"/>
              <a:pathLst>
                <a:path h="507153" w="2108391">
                  <a:moveTo>
                    <a:pt x="72154" y="0"/>
                  </a:moveTo>
                  <a:lnTo>
                    <a:pt x="2036237" y="0"/>
                  </a:lnTo>
                  <a:cubicBezTo>
                    <a:pt x="2076087" y="0"/>
                    <a:pt x="2108391" y="32305"/>
                    <a:pt x="2108391" y="72154"/>
                  </a:cubicBezTo>
                  <a:lnTo>
                    <a:pt x="2108391" y="434998"/>
                  </a:lnTo>
                  <a:cubicBezTo>
                    <a:pt x="2108391" y="474848"/>
                    <a:pt x="2076087" y="507153"/>
                    <a:pt x="2036237" y="507153"/>
                  </a:cubicBezTo>
                  <a:lnTo>
                    <a:pt x="72154" y="507153"/>
                  </a:lnTo>
                  <a:cubicBezTo>
                    <a:pt x="32305" y="507153"/>
                    <a:pt x="0" y="474848"/>
                    <a:pt x="0" y="434998"/>
                  </a:cubicBezTo>
                  <a:lnTo>
                    <a:pt x="0" y="72154"/>
                  </a:lnTo>
                  <a:cubicBezTo>
                    <a:pt x="0" y="32305"/>
                    <a:pt x="32305" y="0"/>
                    <a:pt x="72154" y="0"/>
                  </a:cubicBezTo>
                  <a:close/>
                </a:path>
              </a:pathLst>
            </a:custGeom>
            <a:solidFill>
              <a:srgbClr val="8E77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108392" cy="630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"/>
                </a:rPr>
                <a:t>Ejemplo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220197" y="3924795"/>
            <a:ext cx="11201400" cy="5980970"/>
          </a:xfrm>
          <a:custGeom>
            <a:avLst/>
            <a:gdLst/>
            <a:ahLst/>
            <a:cxnLst/>
            <a:rect r="r" b="b" t="t" l="l"/>
            <a:pathLst>
              <a:path h="5980970" w="11201400">
                <a:moveTo>
                  <a:pt x="0" y="0"/>
                </a:moveTo>
                <a:lnTo>
                  <a:pt x="11201400" y="0"/>
                </a:lnTo>
                <a:lnTo>
                  <a:pt x="11201400" y="5980970"/>
                </a:lnTo>
                <a:lnTo>
                  <a:pt x="0" y="59809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3642" r="0" b="-4364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2377" y="392479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20890" y="2290504"/>
            <a:ext cx="7646220" cy="5705992"/>
          </a:xfrm>
          <a:custGeom>
            <a:avLst/>
            <a:gdLst/>
            <a:ahLst/>
            <a:cxnLst/>
            <a:rect r="r" b="b" t="t" l="l"/>
            <a:pathLst>
              <a:path h="5705992" w="7646220">
                <a:moveTo>
                  <a:pt x="0" y="0"/>
                </a:moveTo>
                <a:lnTo>
                  <a:pt x="7646220" y="0"/>
                </a:lnTo>
                <a:lnTo>
                  <a:pt x="7646220" y="5705992"/>
                </a:lnTo>
                <a:lnTo>
                  <a:pt x="0" y="57059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06965" y="1845707"/>
            <a:ext cx="5833418" cy="1326542"/>
            <a:chOff x="0" y="0"/>
            <a:chExt cx="1219442" cy="2773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9442" cy="277306"/>
            </a:xfrm>
            <a:custGeom>
              <a:avLst/>
              <a:gdLst/>
              <a:ahLst/>
              <a:cxnLst/>
              <a:rect r="r" b="b" t="t" l="l"/>
              <a:pathLst>
                <a:path h="277306" w="1219442">
                  <a:moveTo>
                    <a:pt x="124754" y="0"/>
                  </a:moveTo>
                  <a:lnTo>
                    <a:pt x="1094688" y="0"/>
                  </a:lnTo>
                  <a:cubicBezTo>
                    <a:pt x="1127775" y="0"/>
                    <a:pt x="1159506" y="13144"/>
                    <a:pt x="1182902" y="36540"/>
                  </a:cubicBezTo>
                  <a:cubicBezTo>
                    <a:pt x="1206298" y="59935"/>
                    <a:pt x="1219442" y="91667"/>
                    <a:pt x="1219442" y="124754"/>
                  </a:cubicBezTo>
                  <a:lnTo>
                    <a:pt x="1219442" y="152552"/>
                  </a:lnTo>
                  <a:cubicBezTo>
                    <a:pt x="1219442" y="185639"/>
                    <a:pt x="1206298" y="217370"/>
                    <a:pt x="1182902" y="240766"/>
                  </a:cubicBezTo>
                  <a:cubicBezTo>
                    <a:pt x="1159506" y="264162"/>
                    <a:pt x="1127775" y="277306"/>
                    <a:pt x="1094688" y="277306"/>
                  </a:cubicBezTo>
                  <a:lnTo>
                    <a:pt x="124754" y="277306"/>
                  </a:lnTo>
                  <a:cubicBezTo>
                    <a:pt x="91667" y="277306"/>
                    <a:pt x="59935" y="264162"/>
                    <a:pt x="36540" y="240766"/>
                  </a:cubicBezTo>
                  <a:cubicBezTo>
                    <a:pt x="13144" y="217370"/>
                    <a:pt x="0" y="185639"/>
                    <a:pt x="0" y="152552"/>
                  </a:cubicBezTo>
                  <a:lnTo>
                    <a:pt x="0" y="124754"/>
                  </a:lnTo>
                  <a:cubicBezTo>
                    <a:pt x="0" y="91667"/>
                    <a:pt x="13144" y="59935"/>
                    <a:pt x="36540" y="36540"/>
                  </a:cubicBezTo>
                  <a:cubicBezTo>
                    <a:pt x="59935" y="13144"/>
                    <a:pt x="91667" y="0"/>
                    <a:pt x="124754" y="0"/>
                  </a:cubicBezTo>
                  <a:close/>
                </a:path>
              </a:pathLst>
            </a:custGeom>
            <a:solidFill>
              <a:srgbClr val="8E77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219442" cy="401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Sirve para: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-765412" y="1727479"/>
            <a:ext cx="8577427" cy="6425273"/>
          </a:xfrm>
          <a:custGeom>
            <a:avLst/>
            <a:gdLst/>
            <a:ahLst/>
            <a:cxnLst/>
            <a:rect r="r" b="b" t="t" l="l"/>
            <a:pathLst>
              <a:path h="6425273" w="8577427">
                <a:moveTo>
                  <a:pt x="8577428" y="0"/>
                </a:moveTo>
                <a:lnTo>
                  <a:pt x="0" y="0"/>
                </a:lnTo>
                <a:lnTo>
                  <a:pt x="0" y="6425273"/>
                </a:lnTo>
                <a:lnTo>
                  <a:pt x="8577428" y="6425273"/>
                </a:lnTo>
                <a:lnTo>
                  <a:pt x="85774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51887" y="6289354"/>
            <a:ext cx="1228740" cy="1354322"/>
          </a:xfrm>
          <a:custGeom>
            <a:avLst/>
            <a:gdLst/>
            <a:ahLst/>
            <a:cxnLst/>
            <a:rect r="r" b="b" t="t" l="l"/>
            <a:pathLst>
              <a:path h="1354322" w="1228740">
                <a:moveTo>
                  <a:pt x="0" y="0"/>
                </a:moveTo>
                <a:lnTo>
                  <a:pt x="1228740" y="0"/>
                </a:lnTo>
                <a:lnTo>
                  <a:pt x="1228740" y="1354323"/>
                </a:lnTo>
                <a:lnTo>
                  <a:pt x="0" y="1354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845156" y="3961898"/>
            <a:ext cx="9061393" cy="316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DM Sans"/>
              </a:rPr>
              <a:t>Verificación de Consistencia de Datos.</a:t>
            </a:r>
          </a:p>
          <a:p>
            <a:pPr algn="l" marL="777240" indent="-388620" lvl="1">
              <a:lnSpc>
                <a:spcPts val="5040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DM Sans"/>
              </a:rPr>
              <a:t>Detección de Cambios.</a:t>
            </a:r>
          </a:p>
          <a:p>
            <a:pPr algn="l" marL="777240" indent="-388620" lvl="1">
              <a:lnSpc>
                <a:spcPts val="5040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DM Sans"/>
              </a:rPr>
              <a:t>Sincronización de Bases de Datos.</a:t>
            </a:r>
          </a:p>
          <a:p>
            <a:pPr algn="l" marL="777240" indent="-388620" lvl="1">
              <a:lnSpc>
                <a:spcPts val="5040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DM Sans"/>
              </a:rPr>
              <a:t>Migración de Datos.</a:t>
            </a:r>
          </a:p>
          <a:p>
            <a:pPr algn="l" marL="777240" indent="-388620" lvl="1">
              <a:lnSpc>
                <a:spcPts val="5040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DM Sans"/>
              </a:rPr>
              <a:t>Mantenimiento de Datos.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86666" y="2080385"/>
            <a:ext cx="13426479" cy="1326542"/>
            <a:chOff x="0" y="0"/>
            <a:chExt cx="2806726" cy="2773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06726" cy="277306"/>
            </a:xfrm>
            <a:custGeom>
              <a:avLst/>
              <a:gdLst/>
              <a:ahLst/>
              <a:cxnLst/>
              <a:rect r="r" b="b" t="t" l="l"/>
              <a:pathLst>
                <a:path h="277306" w="2806726">
                  <a:moveTo>
                    <a:pt x="54202" y="0"/>
                  </a:moveTo>
                  <a:lnTo>
                    <a:pt x="2752524" y="0"/>
                  </a:lnTo>
                  <a:cubicBezTo>
                    <a:pt x="2766900" y="0"/>
                    <a:pt x="2780686" y="5711"/>
                    <a:pt x="2790851" y="15875"/>
                  </a:cubicBezTo>
                  <a:cubicBezTo>
                    <a:pt x="2801016" y="26040"/>
                    <a:pt x="2806726" y="39827"/>
                    <a:pt x="2806726" y="54202"/>
                  </a:cubicBezTo>
                  <a:lnTo>
                    <a:pt x="2806726" y="223104"/>
                  </a:lnTo>
                  <a:cubicBezTo>
                    <a:pt x="2806726" y="237479"/>
                    <a:pt x="2801016" y="251266"/>
                    <a:pt x="2790851" y="261430"/>
                  </a:cubicBezTo>
                  <a:cubicBezTo>
                    <a:pt x="2780686" y="271595"/>
                    <a:pt x="2766900" y="277306"/>
                    <a:pt x="2752524" y="277306"/>
                  </a:cubicBezTo>
                  <a:lnTo>
                    <a:pt x="54202" y="277306"/>
                  </a:lnTo>
                  <a:cubicBezTo>
                    <a:pt x="39827" y="277306"/>
                    <a:pt x="26040" y="271595"/>
                    <a:pt x="15875" y="261430"/>
                  </a:cubicBezTo>
                  <a:cubicBezTo>
                    <a:pt x="5711" y="251266"/>
                    <a:pt x="0" y="237479"/>
                    <a:pt x="0" y="223104"/>
                  </a:cubicBezTo>
                  <a:lnTo>
                    <a:pt x="0" y="54202"/>
                  </a:lnTo>
                  <a:cubicBezTo>
                    <a:pt x="0" y="39827"/>
                    <a:pt x="5711" y="26040"/>
                    <a:pt x="15875" y="15875"/>
                  </a:cubicBezTo>
                  <a:cubicBezTo>
                    <a:pt x="26040" y="5711"/>
                    <a:pt x="39827" y="0"/>
                    <a:pt x="54202" y="0"/>
                  </a:cubicBezTo>
                  <a:close/>
                </a:path>
              </a:pathLst>
            </a:custGeom>
            <a:solidFill>
              <a:srgbClr val="8E77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806726" cy="401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Ambiente usual de desarrollo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951887" y="6289354"/>
            <a:ext cx="1228740" cy="1354322"/>
          </a:xfrm>
          <a:custGeom>
            <a:avLst/>
            <a:gdLst/>
            <a:ahLst/>
            <a:cxnLst/>
            <a:rect r="r" b="b" t="t" l="l"/>
            <a:pathLst>
              <a:path h="1354322" w="1228740">
                <a:moveTo>
                  <a:pt x="0" y="0"/>
                </a:moveTo>
                <a:lnTo>
                  <a:pt x="1228740" y="0"/>
                </a:lnTo>
                <a:lnTo>
                  <a:pt x="1228740" y="1354323"/>
                </a:lnTo>
                <a:lnTo>
                  <a:pt x="0" y="13543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6666" y="4023597"/>
            <a:ext cx="10387921" cy="4531515"/>
          </a:xfrm>
          <a:custGeom>
            <a:avLst/>
            <a:gdLst/>
            <a:ahLst/>
            <a:cxnLst/>
            <a:rect r="r" b="b" t="t" l="l"/>
            <a:pathLst>
              <a:path h="4531515" w="10387921">
                <a:moveTo>
                  <a:pt x="0" y="0"/>
                </a:moveTo>
                <a:lnTo>
                  <a:pt x="10387921" y="0"/>
                </a:lnTo>
                <a:lnTo>
                  <a:pt x="10387921" y="4531515"/>
                </a:lnTo>
                <a:lnTo>
                  <a:pt x="0" y="45315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027982" y="4430042"/>
            <a:ext cx="6260018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Nota: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DEV es usado para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desarrollo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.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Staging para QA deberia de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 ser muy similar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 los datos que hay en PROD.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PROD son los datos que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ve el cliente 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como tal.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69012" y="1028700"/>
            <a:ext cx="10085869" cy="2426056"/>
            <a:chOff x="0" y="0"/>
            <a:chExt cx="2108392" cy="5071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8391" cy="507153"/>
            </a:xfrm>
            <a:custGeom>
              <a:avLst/>
              <a:gdLst/>
              <a:ahLst/>
              <a:cxnLst/>
              <a:rect r="r" b="b" t="t" l="l"/>
              <a:pathLst>
                <a:path h="507153" w="2108391">
                  <a:moveTo>
                    <a:pt x="72154" y="0"/>
                  </a:moveTo>
                  <a:lnTo>
                    <a:pt x="2036237" y="0"/>
                  </a:lnTo>
                  <a:cubicBezTo>
                    <a:pt x="2076087" y="0"/>
                    <a:pt x="2108391" y="32305"/>
                    <a:pt x="2108391" y="72154"/>
                  </a:cubicBezTo>
                  <a:lnTo>
                    <a:pt x="2108391" y="434998"/>
                  </a:lnTo>
                  <a:cubicBezTo>
                    <a:pt x="2108391" y="474848"/>
                    <a:pt x="2076087" y="507153"/>
                    <a:pt x="2036237" y="507153"/>
                  </a:cubicBezTo>
                  <a:lnTo>
                    <a:pt x="72154" y="507153"/>
                  </a:lnTo>
                  <a:cubicBezTo>
                    <a:pt x="32305" y="507153"/>
                    <a:pt x="0" y="474848"/>
                    <a:pt x="0" y="434998"/>
                  </a:cubicBezTo>
                  <a:lnTo>
                    <a:pt x="0" y="72154"/>
                  </a:lnTo>
                  <a:cubicBezTo>
                    <a:pt x="0" y="32305"/>
                    <a:pt x="32305" y="0"/>
                    <a:pt x="72154" y="0"/>
                  </a:cubicBezTo>
                  <a:close/>
                </a:path>
              </a:pathLst>
            </a:custGeom>
            <a:solidFill>
              <a:srgbClr val="8E77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108392" cy="630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Clonar una tabla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-765412" y="1727479"/>
            <a:ext cx="8577427" cy="6425273"/>
          </a:xfrm>
          <a:custGeom>
            <a:avLst/>
            <a:gdLst/>
            <a:ahLst/>
            <a:cxnLst/>
            <a:rect r="r" b="b" t="t" l="l"/>
            <a:pathLst>
              <a:path h="6425273" w="8577427">
                <a:moveTo>
                  <a:pt x="8577428" y="0"/>
                </a:moveTo>
                <a:lnTo>
                  <a:pt x="0" y="0"/>
                </a:lnTo>
                <a:lnTo>
                  <a:pt x="0" y="6425273"/>
                </a:lnTo>
                <a:lnTo>
                  <a:pt x="8577428" y="6425273"/>
                </a:lnTo>
                <a:lnTo>
                  <a:pt x="85774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34605" y="3694710"/>
            <a:ext cx="5836722" cy="5836722"/>
          </a:xfrm>
          <a:custGeom>
            <a:avLst/>
            <a:gdLst/>
            <a:ahLst/>
            <a:cxnLst/>
            <a:rect r="r" b="b" t="t" l="l"/>
            <a:pathLst>
              <a:path h="5836722" w="5836722">
                <a:moveTo>
                  <a:pt x="0" y="0"/>
                </a:moveTo>
                <a:lnTo>
                  <a:pt x="5836722" y="0"/>
                </a:lnTo>
                <a:lnTo>
                  <a:pt x="5836722" y="5836722"/>
                </a:lnTo>
                <a:lnTo>
                  <a:pt x="0" y="58367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69012" y="1028700"/>
            <a:ext cx="10085869" cy="2426056"/>
            <a:chOff x="0" y="0"/>
            <a:chExt cx="2108392" cy="5071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8391" cy="507153"/>
            </a:xfrm>
            <a:custGeom>
              <a:avLst/>
              <a:gdLst/>
              <a:ahLst/>
              <a:cxnLst/>
              <a:rect r="r" b="b" t="t" l="l"/>
              <a:pathLst>
                <a:path h="507153" w="2108391">
                  <a:moveTo>
                    <a:pt x="72154" y="0"/>
                  </a:moveTo>
                  <a:lnTo>
                    <a:pt x="2036237" y="0"/>
                  </a:lnTo>
                  <a:cubicBezTo>
                    <a:pt x="2076087" y="0"/>
                    <a:pt x="2108391" y="32305"/>
                    <a:pt x="2108391" y="72154"/>
                  </a:cubicBezTo>
                  <a:lnTo>
                    <a:pt x="2108391" y="434998"/>
                  </a:lnTo>
                  <a:cubicBezTo>
                    <a:pt x="2108391" y="474848"/>
                    <a:pt x="2076087" y="507153"/>
                    <a:pt x="2036237" y="507153"/>
                  </a:cubicBezTo>
                  <a:lnTo>
                    <a:pt x="72154" y="507153"/>
                  </a:lnTo>
                  <a:cubicBezTo>
                    <a:pt x="32305" y="507153"/>
                    <a:pt x="0" y="474848"/>
                    <a:pt x="0" y="434998"/>
                  </a:cubicBezTo>
                  <a:lnTo>
                    <a:pt x="0" y="72154"/>
                  </a:lnTo>
                  <a:cubicBezTo>
                    <a:pt x="0" y="32305"/>
                    <a:pt x="32305" y="0"/>
                    <a:pt x="72154" y="0"/>
                  </a:cubicBezTo>
                  <a:close/>
                </a:path>
              </a:pathLst>
            </a:custGeom>
            <a:solidFill>
              <a:srgbClr val="8E77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108392" cy="630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Comprobar cantidad de datos.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-765412" y="1727479"/>
            <a:ext cx="8577427" cy="6425273"/>
          </a:xfrm>
          <a:custGeom>
            <a:avLst/>
            <a:gdLst/>
            <a:ahLst/>
            <a:cxnLst/>
            <a:rect r="r" b="b" t="t" l="l"/>
            <a:pathLst>
              <a:path h="6425273" w="8577427">
                <a:moveTo>
                  <a:pt x="8577428" y="0"/>
                </a:moveTo>
                <a:lnTo>
                  <a:pt x="0" y="0"/>
                </a:lnTo>
                <a:lnTo>
                  <a:pt x="0" y="6425273"/>
                </a:lnTo>
                <a:lnTo>
                  <a:pt x="8577428" y="6425273"/>
                </a:lnTo>
                <a:lnTo>
                  <a:pt x="85774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207676" y="5356991"/>
            <a:ext cx="9640286" cy="3950460"/>
          </a:xfrm>
          <a:custGeom>
            <a:avLst/>
            <a:gdLst/>
            <a:ahLst/>
            <a:cxnLst/>
            <a:rect r="r" b="b" t="t" l="l"/>
            <a:pathLst>
              <a:path h="3950460" w="9640286">
                <a:moveTo>
                  <a:pt x="0" y="0"/>
                </a:moveTo>
                <a:lnTo>
                  <a:pt x="9640286" y="0"/>
                </a:lnTo>
                <a:lnTo>
                  <a:pt x="9640286" y="3950460"/>
                </a:lnTo>
                <a:lnTo>
                  <a:pt x="0" y="39504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3810" r="0" b="-80218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82729" y="867208"/>
            <a:ext cx="10085869" cy="2426056"/>
            <a:chOff x="0" y="0"/>
            <a:chExt cx="2108392" cy="5071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8391" cy="507153"/>
            </a:xfrm>
            <a:custGeom>
              <a:avLst/>
              <a:gdLst/>
              <a:ahLst/>
              <a:cxnLst/>
              <a:rect r="r" b="b" t="t" l="l"/>
              <a:pathLst>
                <a:path h="507153" w="2108391">
                  <a:moveTo>
                    <a:pt x="72154" y="0"/>
                  </a:moveTo>
                  <a:lnTo>
                    <a:pt x="2036237" y="0"/>
                  </a:lnTo>
                  <a:cubicBezTo>
                    <a:pt x="2076087" y="0"/>
                    <a:pt x="2108391" y="32305"/>
                    <a:pt x="2108391" y="72154"/>
                  </a:cubicBezTo>
                  <a:lnTo>
                    <a:pt x="2108391" y="434998"/>
                  </a:lnTo>
                  <a:cubicBezTo>
                    <a:pt x="2108391" y="474848"/>
                    <a:pt x="2076087" y="507153"/>
                    <a:pt x="2036237" y="507153"/>
                  </a:cubicBezTo>
                  <a:lnTo>
                    <a:pt x="72154" y="507153"/>
                  </a:lnTo>
                  <a:cubicBezTo>
                    <a:pt x="32305" y="507153"/>
                    <a:pt x="0" y="474848"/>
                    <a:pt x="0" y="434998"/>
                  </a:cubicBezTo>
                  <a:lnTo>
                    <a:pt x="0" y="72154"/>
                  </a:lnTo>
                  <a:cubicBezTo>
                    <a:pt x="0" y="32305"/>
                    <a:pt x="32305" y="0"/>
                    <a:pt x="72154" y="0"/>
                  </a:cubicBezTo>
                  <a:close/>
                </a:path>
              </a:pathLst>
            </a:custGeom>
            <a:solidFill>
              <a:srgbClr val="8E77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108392" cy="630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Comprobar igualdad de datos.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217352" y="4038736"/>
            <a:ext cx="9853296" cy="5676088"/>
          </a:xfrm>
          <a:custGeom>
            <a:avLst/>
            <a:gdLst/>
            <a:ahLst/>
            <a:cxnLst/>
            <a:rect r="r" b="b" t="t" l="l"/>
            <a:pathLst>
              <a:path h="5676088" w="9853296">
                <a:moveTo>
                  <a:pt x="0" y="0"/>
                </a:moveTo>
                <a:lnTo>
                  <a:pt x="9853296" y="0"/>
                </a:lnTo>
                <a:lnTo>
                  <a:pt x="9853296" y="5676089"/>
                </a:lnTo>
                <a:lnTo>
                  <a:pt x="0" y="5676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6796" r="0" b="-36796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27795" y="3280955"/>
            <a:ext cx="8755962" cy="1402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5"/>
              </a:lnSpc>
            </a:pPr>
            <a:r>
              <a:rPr lang="en-US" sz="8210">
                <a:solidFill>
                  <a:srgbClr val="000000"/>
                </a:solidFill>
                <a:latin typeface="DM Sans Bold"/>
              </a:rPr>
              <a:t>Cálculos con SQL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217064" y="3105761"/>
            <a:ext cx="5229066" cy="11412644"/>
          </a:xfrm>
          <a:custGeom>
            <a:avLst/>
            <a:gdLst/>
            <a:ahLst/>
            <a:cxnLst/>
            <a:rect r="r" b="b" t="t" l="l"/>
            <a:pathLst>
              <a:path h="11412644" w="5229066">
                <a:moveTo>
                  <a:pt x="0" y="0"/>
                </a:moveTo>
                <a:lnTo>
                  <a:pt x="5229066" y="0"/>
                </a:lnTo>
                <a:lnTo>
                  <a:pt x="5229066" y="11412644"/>
                </a:lnTo>
                <a:lnTo>
                  <a:pt x="0" y="11412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51213" y="3302457"/>
            <a:ext cx="4716622" cy="13168235"/>
          </a:xfrm>
          <a:custGeom>
            <a:avLst/>
            <a:gdLst/>
            <a:ahLst/>
            <a:cxnLst/>
            <a:rect r="r" b="b" t="t" l="l"/>
            <a:pathLst>
              <a:path h="13168235" w="4716622">
                <a:moveTo>
                  <a:pt x="0" y="0"/>
                </a:moveTo>
                <a:lnTo>
                  <a:pt x="4716623" y="0"/>
                </a:lnTo>
                <a:lnTo>
                  <a:pt x="4716623" y="13168235"/>
                </a:lnTo>
                <a:lnTo>
                  <a:pt x="0" y="131682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297274" y="5454828"/>
            <a:ext cx="3217004" cy="2798794"/>
          </a:xfrm>
          <a:custGeom>
            <a:avLst/>
            <a:gdLst/>
            <a:ahLst/>
            <a:cxnLst/>
            <a:rect r="r" b="b" t="t" l="l"/>
            <a:pathLst>
              <a:path h="2798794" w="3217004">
                <a:moveTo>
                  <a:pt x="0" y="0"/>
                </a:moveTo>
                <a:lnTo>
                  <a:pt x="3217004" y="0"/>
                </a:lnTo>
                <a:lnTo>
                  <a:pt x="3217004" y="2798794"/>
                </a:lnTo>
                <a:lnTo>
                  <a:pt x="0" y="27987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69012" y="1028700"/>
            <a:ext cx="10085869" cy="2426056"/>
            <a:chOff x="0" y="0"/>
            <a:chExt cx="2108392" cy="5071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8391" cy="507153"/>
            </a:xfrm>
            <a:custGeom>
              <a:avLst/>
              <a:gdLst/>
              <a:ahLst/>
              <a:cxnLst/>
              <a:rect r="r" b="b" t="t" l="l"/>
              <a:pathLst>
                <a:path h="507153" w="2108391">
                  <a:moveTo>
                    <a:pt x="72154" y="0"/>
                  </a:moveTo>
                  <a:lnTo>
                    <a:pt x="2036237" y="0"/>
                  </a:lnTo>
                  <a:cubicBezTo>
                    <a:pt x="2076087" y="0"/>
                    <a:pt x="2108391" y="32305"/>
                    <a:pt x="2108391" y="72154"/>
                  </a:cubicBezTo>
                  <a:lnTo>
                    <a:pt x="2108391" y="434998"/>
                  </a:lnTo>
                  <a:cubicBezTo>
                    <a:pt x="2108391" y="474848"/>
                    <a:pt x="2076087" y="507153"/>
                    <a:pt x="2036237" y="507153"/>
                  </a:cubicBezTo>
                  <a:lnTo>
                    <a:pt x="72154" y="507153"/>
                  </a:lnTo>
                  <a:cubicBezTo>
                    <a:pt x="32305" y="507153"/>
                    <a:pt x="0" y="474848"/>
                    <a:pt x="0" y="434998"/>
                  </a:cubicBezTo>
                  <a:lnTo>
                    <a:pt x="0" y="72154"/>
                  </a:lnTo>
                  <a:cubicBezTo>
                    <a:pt x="0" y="32305"/>
                    <a:pt x="32305" y="0"/>
                    <a:pt x="72154" y="0"/>
                  </a:cubicBezTo>
                  <a:close/>
                </a:path>
              </a:pathLst>
            </a:custGeom>
            <a:solidFill>
              <a:srgbClr val="8E77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108392" cy="630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Calcular promedio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921619" y="4911117"/>
            <a:ext cx="9733262" cy="2700815"/>
          </a:xfrm>
          <a:custGeom>
            <a:avLst/>
            <a:gdLst/>
            <a:ahLst/>
            <a:cxnLst/>
            <a:rect r="r" b="b" t="t" l="l"/>
            <a:pathLst>
              <a:path h="2700815" w="9733262">
                <a:moveTo>
                  <a:pt x="0" y="0"/>
                </a:moveTo>
                <a:lnTo>
                  <a:pt x="9733262" y="0"/>
                </a:lnTo>
                <a:lnTo>
                  <a:pt x="9733262" y="2700815"/>
                </a:lnTo>
                <a:lnTo>
                  <a:pt x="0" y="27008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5889" r="0" b="-1244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39271" y="2436069"/>
            <a:ext cx="3240865" cy="4730140"/>
          </a:xfrm>
          <a:custGeom>
            <a:avLst/>
            <a:gdLst/>
            <a:ahLst/>
            <a:cxnLst/>
            <a:rect r="r" b="b" t="t" l="l"/>
            <a:pathLst>
              <a:path h="4730140" w="3240865">
                <a:moveTo>
                  <a:pt x="0" y="0"/>
                </a:moveTo>
                <a:lnTo>
                  <a:pt x="3240865" y="0"/>
                </a:lnTo>
                <a:lnTo>
                  <a:pt x="3240865" y="4730139"/>
                </a:lnTo>
                <a:lnTo>
                  <a:pt x="0" y="47301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821593" y="5881578"/>
            <a:ext cx="3882124" cy="2569260"/>
          </a:xfrm>
          <a:custGeom>
            <a:avLst/>
            <a:gdLst/>
            <a:ahLst/>
            <a:cxnLst/>
            <a:rect r="r" b="b" t="t" l="l"/>
            <a:pathLst>
              <a:path h="2569260" w="3882124">
                <a:moveTo>
                  <a:pt x="0" y="0"/>
                </a:moveTo>
                <a:lnTo>
                  <a:pt x="3882124" y="0"/>
                </a:lnTo>
                <a:lnTo>
                  <a:pt x="3882124" y="2569260"/>
                </a:lnTo>
                <a:lnTo>
                  <a:pt x="0" y="25692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DAGGjpFIOaE</dc:identifier>
  <dcterms:modified xsi:type="dcterms:W3CDTF">2011-08-01T06:04:30Z</dcterms:modified>
  <cp:revision>1</cp:revision>
  <dc:title>Consultas mysql</dc:title>
</cp:coreProperties>
</file>