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4"/>
  </p:sldMasterIdLst>
  <p:notesMasterIdLst>
    <p:notesMasterId r:id="rId31"/>
  </p:notesMasterIdLst>
  <p:handoutMasterIdLst>
    <p:handoutMasterId r:id="rId32"/>
  </p:handoutMasterIdLst>
  <p:sldIdLst>
    <p:sldId id="256" r:id="rId5"/>
    <p:sldId id="308" r:id="rId6"/>
    <p:sldId id="309" r:id="rId7"/>
    <p:sldId id="257" r:id="rId8"/>
    <p:sldId id="310" r:id="rId9"/>
    <p:sldId id="315" r:id="rId10"/>
    <p:sldId id="316" r:id="rId11"/>
    <p:sldId id="258" r:id="rId12"/>
    <p:sldId id="259" r:id="rId13"/>
    <p:sldId id="260" r:id="rId14"/>
    <p:sldId id="261" r:id="rId15"/>
    <p:sldId id="262" r:id="rId16"/>
    <p:sldId id="263" r:id="rId17"/>
    <p:sldId id="313" r:id="rId18"/>
    <p:sldId id="264" r:id="rId19"/>
    <p:sldId id="314" r:id="rId20"/>
    <p:sldId id="317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312" r:id="rId29"/>
    <p:sldId id="311" r:id="rId3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8" d="100"/>
          <a:sy n="78" d="100"/>
        </p:scale>
        <p:origin x="87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27/08/2024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266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105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064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767010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0009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30032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523415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90322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04320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82335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272444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40445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Editar el estilo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‹#›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65020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25338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311071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2607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95026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68607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851351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70018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27/08/2024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175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www.ejempl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twith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Fundamentos de PHP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989C0-0947-4FD2-B1B1-4C2C0FD83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796" y="660455"/>
            <a:ext cx="2002853" cy="22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Portabilidad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Disponible para UNIX, Microsoft Windows, Mac OS.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Fácil de transportar de una plataforma a otra.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s-CR" sz="3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476846-BD84-4C51-BF2A-9364ECF5D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4725144"/>
            <a:ext cx="4630392" cy="17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45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Fácil de usar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Sintaxis clara y consistente.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Documentación exhaustiva.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Mas de 5 000 funciones.</a:t>
            </a:r>
            <a:endParaRPr lang="es-CR" sz="2201" dirty="0"/>
          </a:p>
          <a:p>
            <a:pPr marL="0" indent="0">
              <a:lnSpc>
                <a:spcPct val="150000"/>
              </a:lnSpc>
              <a:buNone/>
            </a:pPr>
            <a:r>
              <a:rPr lang="es-CR" sz="2201" b="1" dirty="0"/>
              <a:t>Nota</a:t>
            </a:r>
            <a:r>
              <a:rPr lang="es-CR" sz="2201" dirty="0"/>
              <a:t>: Antes de “Reinventar la rueda” es bueno revisar la documentación primero.</a:t>
            </a:r>
            <a:endParaRPr lang="es-C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909D4-15B2-454D-99C9-9A50C8422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646" y="2419327"/>
            <a:ext cx="3215286" cy="259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7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Código libre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Proyecto de código libre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Gran soporte de la comunidad.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F4054F0-CA83-483D-A472-AC6EEA7F8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834" y="4511176"/>
            <a:ext cx="28575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Comunidad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05000"/>
            <a:ext cx="9793088" cy="42672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dirty="0"/>
              <a:t>Conjunto diverso de usuarios y desarrolladores.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dirty="0"/>
              <a:t>Buscan la mejora colectiva del lenguaje.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dirty="0"/>
              <a:t>Es una comunidad global.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dirty="0"/>
              <a:t>Buscan la mejora en conjunto del lenguaje.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s-CR" sz="3200" dirty="0"/>
          </a:p>
        </p:txBody>
      </p:sp>
      <p:pic>
        <p:nvPicPr>
          <p:cNvPr id="2050" name="Picture 2" descr="Comunidad - Iconos gratis de usuario">
            <a:extLst>
              <a:ext uri="{FF2B5EF4-FFF2-40B4-BE49-F238E27FC236}">
                <a16:creationId xmlns:a16="http://schemas.microsoft.com/office/drawing/2014/main" id="{02CB99E8-AACE-4CE6-AA0C-91B313B6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80" y="3895618"/>
            <a:ext cx="2294383" cy="22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52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Empresas que usan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05000"/>
            <a:ext cx="9793088" cy="42672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Facebook.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Yahoo.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Wikipedia.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Slack.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Spotify.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40C28"/>
                </a:solidFill>
                <a:latin typeface="Google Sans"/>
              </a:rPr>
              <a:t>RECOPE.</a:t>
            </a:r>
            <a:endParaRPr lang="es-CR" sz="3200" dirty="0"/>
          </a:p>
        </p:txBody>
      </p:sp>
      <p:pic>
        <p:nvPicPr>
          <p:cNvPr id="2050" name="Picture 2" descr="Comunidad - Iconos gratis de usuario">
            <a:extLst>
              <a:ext uri="{FF2B5EF4-FFF2-40B4-BE49-F238E27FC236}">
                <a16:creationId xmlns:a16="http://schemas.microsoft.com/office/drawing/2014/main" id="{02CB99E8-AACE-4CE6-AA0C-91B313B6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80" y="3895618"/>
            <a:ext cx="2294383" cy="22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A86DE-26BB-4A90-8565-CBD911919BCE}"/>
              </a:ext>
            </a:extLst>
          </p:cNvPr>
          <p:cNvSpPr txBox="1"/>
          <p:nvPr/>
        </p:nvSpPr>
        <p:spPr>
          <a:xfrm>
            <a:off x="5014292" y="22199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Nota</a:t>
            </a:r>
            <a:r>
              <a:rPr lang="en-US" dirty="0"/>
              <a:t>: Para </a:t>
            </a:r>
            <a:r>
              <a:rPr lang="en-US" dirty="0" err="1"/>
              <a:t>revisar</a:t>
            </a:r>
            <a:r>
              <a:rPr lang="en-US" dirty="0"/>
              <a:t> que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un sitio web </a:t>
            </a:r>
            <a:r>
              <a:rPr lang="en-US" dirty="0" err="1"/>
              <a:t>vaya</a:t>
            </a:r>
            <a:r>
              <a:rPr lang="en-US" dirty="0"/>
              <a:t> a: https://www.wappalyzer.com/</a:t>
            </a:r>
          </a:p>
        </p:txBody>
      </p:sp>
    </p:spTree>
    <p:extLst>
      <p:ext uri="{BB962C8B-B14F-4D97-AF65-F5344CB8AC3E}">
        <p14:creationId xmlns:p14="http://schemas.microsoft.com/office/powerpoint/2010/main" val="377394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Soporte a bases de datos relaciones y no relaciones.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MySQL.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 PostgreSQL.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Oracle.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Microsoft SQL Server.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Mongo DB(base de datos no relacional).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 err="1"/>
              <a:t>Elastic</a:t>
            </a:r>
            <a:r>
              <a:rPr lang="es-CR" sz="2000" dirty="0"/>
              <a:t> </a:t>
            </a:r>
            <a:r>
              <a:rPr lang="es-CR" sz="2000" dirty="0" err="1"/>
              <a:t>search</a:t>
            </a:r>
            <a:r>
              <a:rPr lang="es-CR" sz="2000" dirty="0"/>
              <a:t>.</a:t>
            </a:r>
          </a:p>
        </p:txBody>
      </p:sp>
      <p:pic>
        <p:nvPicPr>
          <p:cNvPr id="3074" name="Picture 2" descr="Base de datos - Iconos gratis de computadora">
            <a:extLst>
              <a:ext uri="{FF2B5EF4-FFF2-40B4-BE49-F238E27FC236}">
                <a16:creationId xmlns:a16="http://schemas.microsoft.com/office/drawing/2014/main" id="{B567735F-659C-4F9F-B466-FC341C671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5" y="4419601"/>
            <a:ext cx="1911514" cy="19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4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Forma básica de usar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CR" sz="2800" dirty="0"/>
              <a:t>Incrustada en el  código HTML en uno o mas archivos.</a:t>
            </a:r>
          </a:p>
          <a:p>
            <a:pPr>
              <a:lnSpc>
                <a:spcPct val="150000"/>
              </a:lnSpc>
            </a:pPr>
            <a:r>
              <a:rPr lang="es-CR" sz="2800" dirty="0"/>
              <a:t>Usar  etiquetas o delimitadores especiales.</a:t>
            </a:r>
          </a:p>
          <a:p>
            <a:pPr marL="0" indent="0">
              <a:lnSpc>
                <a:spcPct val="150000"/>
              </a:lnSpc>
              <a:buNone/>
            </a:pPr>
            <a:endParaRPr lang="es-CR" sz="2800" dirty="0"/>
          </a:p>
        </p:txBody>
      </p:sp>
      <p:pic>
        <p:nvPicPr>
          <p:cNvPr id="3074" name="Picture 2" descr="Base de datos - Iconos gratis de computadora">
            <a:extLst>
              <a:ext uri="{FF2B5EF4-FFF2-40B4-BE49-F238E27FC236}">
                <a16:creationId xmlns:a16="http://schemas.microsoft.com/office/drawing/2014/main" id="{B567735F-659C-4F9F-B466-FC341C671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5" y="4419601"/>
            <a:ext cx="1911514" cy="19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8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Forma básica de usar PHP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D9F0C-C2B0-4A09-8EDF-24BAFA973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2025406"/>
            <a:ext cx="5112568" cy="4788390"/>
          </a:xfrm>
        </p:spPr>
      </p:pic>
      <p:pic>
        <p:nvPicPr>
          <p:cNvPr id="3074" name="Picture 2" descr="Base de datos - Iconos gratis de computadora">
            <a:extLst>
              <a:ext uri="{FF2B5EF4-FFF2-40B4-BE49-F238E27FC236}">
                <a16:creationId xmlns:a16="http://schemas.microsoft.com/office/drawing/2014/main" id="{B567735F-659C-4F9F-B466-FC341C671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5" y="4419601"/>
            <a:ext cx="1911514" cy="19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76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¿Como funciona?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6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Paso 1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197868" y="1844824"/>
            <a:ext cx="10009112" cy="3067760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endParaRPr lang="es-CR" sz="2000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endParaRPr lang="es-CR" sz="2000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Pepito en su navegador web ingresa a </a:t>
            </a:r>
            <a:r>
              <a:rPr lang="es-CR" sz="2000" dirty="0">
                <a:hlinkClick r:id="rId2"/>
              </a:rPr>
              <a:t>www.ejemplo.com</a:t>
            </a:r>
            <a:r>
              <a:rPr lang="es-CR" sz="20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Después de que el dominio es resuelto, la solicitud se envía al correspondiente servidor.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La solicitud llega al servidor deseado por medio de su dirección IP.</a:t>
            </a:r>
          </a:p>
          <a:p>
            <a:pPr marL="0" lvl="0" indent="0">
              <a:lnSpc>
                <a:spcPct val="150000"/>
              </a:lnSpc>
              <a:buNone/>
            </a:pPr>
            <a:endParaRPr lang="es-CR" sz="2000" dirty="0"/>
          </a:p>
        </p:txBody>
      </p:sp>
      <p:pic>
        <p:nvPicPr>
          <p:cNvPr id="4098" name="Picture 2" descr="Stylish Guy Desk Computer Photo On Stock Photo 549692518 | Shutterstock">
            <a:extLst>
              <a:ext uri="{FF2B5EF4-FFF2-40B4-BE49-F238E27FC236}">
                <a16:creationId xmlns:a16="http://schemas.microsoft.com/office/drawing/2014/main" id="{0BEA5624-1EE5-4A72-BE0E-DF71F44CF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513" y="4077072"/>
            <a:ext cx="2264988" cy="241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57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¿Qué es PHP?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CR" sz="4000" dirty="0"/>
              <a:t>Lenguaje interpretado</a:t>
            </a:r>
          </a:p>
          <a:p>
            <a:pPr marL="742950" indent="-742950">
              <a:buFont typeface="+mj-lt"/>
              <a:buAutoNum type="arabicPeriod"/>
            </a:pPr>
            <a:r>
              <a:rPr lang="es-CR" sz="4000" dirty="0"/>
              <a:t>Código abierto </a:t>
            </a:r>
          </a:p>
          <a:p>
            <a:pPr marL="742950" indent="-742950">
              <a:buFont typeface="+mj-lt"/>
              <a:buAutoNum type="arabicPeriod"/>
            </a:pPr>
            <a:r>
              <a:rPr lang="es-CR" sz="4000" dirty="0"/>
              <a:t>Usado para el desarrollo web.</a:t>
            </a:r>
          </a:p>
          <a:p>
            <a:pPr marL="742950" indent="-742950">
              <a:buFont typeface="+mj-lt"/>
              <a:buAutoNum type="arabicPeriod"/>
            </a:pPr>
            <a:r>
              <a:rPr lang="es-CR" sz="4000" dirty="0"/>
              <a:t>Puede ser incrustado dentro del HTML.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3729663"/>
            <a:ext cx="1898095" cy="998873"/>
          </a:xfrm>
          <a:prstGeom prst="rect">
            <a:avLst/>
          </a:prstGeom>
        </p:spPr>
      </p:pic>
      <p:pic>
        <p:nvPicPr>
          <p:cNvPr id="1028" name="Picture 4" descr="Download Logo Html Html5 Royalty-Free Stock Illustration Image - Pixabay">
            <a:extLst>
              <a:ext uri="{FF2B5EF4-FFF2-40B4-BE49-F238E27FC236}">
                <a16:creationId xmlns:a16="http://schemas.microsoft.com/office/drawing/2014/main" id="{FCC1F3A2-6155-4CA5-90B2-8EC8A5A38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252" y="2263345"/>
            <a:ext cx="1412776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9595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2414" y="248512"/>
            <a:ext cx="9143998" cy="1020762"/>
          </a:xfrm>
        </p:spPr>
        <p:txBody>
          <a:bodyPr/>
          <a:lstStyle/>
          <a:p>
            <a:r>
              <a:rPr lang="es-CR" dirty="0"/>
              <a:t>Paso 2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341884" y="1628800"/>
            <a:ext cx="9865096" cy="3960440"/>
          </a:xfrm>
        </p:spPr>
        <p:txBody>
          <a:bodyPr>
            <a:noAutofit/>
          </a:bodyPr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s-ES" sz="3200" dirty="0"/>
              <a:t>El servidor web identifica una solicitud HTTP para un dominio específico.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s-ES" sz="3200" dirty="0"/>
              <a:t>Identifica la URL con la extensión .</a:t>
            </a:r>
            <a:r>
              <a:rPr lang="es-ES" sz="3200" dirty="0" err="1"/>
              <a:t>php</a:t>
            </a:r>
            <a:r>
              <a:rPr lang="es-ES" sz="3200" dirty="0"/>
              <a:t>.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s-ES" sz="3200" dirty="0"/>
              <a:t>El servidor activa el intérprete PHP.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s-ES" sz="3200" dirty="0"/>
              <a:t>El contenido del archivo con la extensión .</a:t>
            </a:r>
            <a:r>
              <a:rPr lang="es-ES" sz="3200" dirty="0" err="1"/>
              <a:t>php</a:t>
            </a:r>
            <a:r>
              <a:rPr lang="es-ES" sz="3200" dirty="0"/>
              <a:t> se pasa al intérprete PHP para su ejecución.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41389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2414" y="248512"/>
            <a:ext cx="9143998" cy="1020762"/>
          </a:xfrm>
        </p:spPr>
        <p:txBody>
          <a:bodyPr/>
          <a:lstStyle/>
          <a:p>
            <a:r>
              <a:rPr lang="es-CR" dirty="0"/>
              <a:t>Paso 3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88840"/>
            <a:ext cx="9793088" cy="396044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ES" sz="2800" dirty="0"/>
              <a:t>El intérprete ejecuta el código dentro de las etiquetas PHP.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ES" sz="2800" dirty="0"/>
              <a:t>Se </a:t>
            </a:r>
            <a:r>
              <a:rPr lang="es-ES" sz="2800" dirty="0" err="1"/>
              <a:t>podria</a:t>
            </a:r>
            <a:r>
              <a:rPr lang="es-ES" sz="2800" dirty="0"/>
              <a:t> realizar diversas operaciones  por ejemplo: </a:t>
            </a:r>
          </a:p>
          <a:p>
            <a:pPr lvl="2"/>
            <a:r>
              <a:rPr lang="es-ES" sz="2000" dirty="0"/>
              <a:t>cálculos, procesamiento de datos de entrada, interacción con bases de datos, o manipulación de archivos.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ES" sz="2800" dirty="0"/>
              <a:t>Ya por ejecutado las instrucciones PHP, el resultado es devuelto.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ES" sz="2800" dirty="0"/>
              <a:t>El intérprete se reinicia y retorna al estado de hibernación.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402053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2414" y="248512"/>
            <a:ext cx="9143998" cy="1020762"/>
          </a:xfrm>
        </p:spPr>
        <p:txBody>
          <a:bodyPr/>
          <a:lstStyle/>
          <a:p>
            <a:r>
              <a:rPr lang="es-CR" dirty="0"/>
              <a:t>Paso 4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16832"/>
            <a:ext cx="9793088" cy="3024336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s-CR" sz="3200" dirty="0"/>
              <a:t>El servidor Web  “pinta” los resultados al navegador de Pepito, enviados por el intérprete.</a:t>
            </a:r>
          </a:p>
        </p:txBody>
      </p:sp>
    </p:spTree>
    <p:extLst>
      <p:ext uri="{BB962C8B-B14F-4D97-AF65-F5344CB8AC3E}">
        <p14:creationId xmlns:p14="http://schemas.microsoft.com/office/powerpoint/2010/main" val="72669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at is PHP? and How PHP works? - DevOpsSchool.com">
            <a:extLst>
              <a:ext uri="{FF2B5EF4-FFF2-40B4-BE49-F238E27FC236}">
                <a16:creationId xmlns:a16="http://schemas.microsoft.com/office/drawing/2014/main" id="{6FB4B125-9B43-4085-B97C-624C9851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1238250"/>
            <a:ext cx="97536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84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Ambiente o Componentes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Requerimientos para que funcione.</a:t>
            </a:r>
          </a:p>
        </p:txBody>
      </p:sp>
    </p:spTree>
    <p:extLst>
      <p:ext uri="{BB962C8B-B14F-4D97-AF65-F5344CB8AC3E}">
        <p14:creationId xmlns:p14="http://schemas.microsoft.com/office/powerpoint/2010/main" val="6564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2414" y="248512"/>
            <a:ext cx="9143998" cy="1020762"/>
          </a:xfrm>
        </p:spPr>
        <p:txBody>
          <a:bodyPr/>
          <a:lstStyle/>
          <a:p>
            <a:r>
              <a:rPr lang="es-CR" dirty="0"/>
              <a:t>LAMP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16832"/>
            <a:ext cx="9793088" cy="41044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200" dirty="0"/>
              <a:t>Sistema operativo y un entorno de servidor base, típicamente en Linux.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/>
              <a:t>Servidor web, como Apache en Linux o IIS en Windows, para manejar las solicitudes HTTP.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/>
              <a:t>El servidor web puede procesar directamente las solicitudes o dirigirlas al intérprete PHP para su ejecución.</a:t>
            </a:r>
            <a:endParaRPr lang="es-CR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4365104"/>
            <a:ext cx="34766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2414" y="248512"/>
            <a:ext cx="9143998" cy="1020762"/>
          </a:xfrm>
        </p:spPr>
        <p:txBody>
          <a:bodyPr/>
          <a:lstStyle/>
          <a:p>
            <a:r>
              <a:rPr lang="es-CR" dirty="0"/>
              <a:t>LAMP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16832"/>
            <a:ext cx="9793088" cy="4104456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 startAt="3"/>
            </a:pPr>
            <a:r>
              <a:rPr lang="es-ES" sz="3200" dirty="0"/>
              <a:t>Un intérprete PHP para ejecutar el código PHP y  devolver los resultados al servidor web.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s-ES" sz="3200" b="1" dirty="0"/>
              <a:t>Componente opcional</a:t>
            </a:r>
            <a:r>
              <a:rPr lang="es-ES" sz="3200" dirty="0"/>
              <a:t>: una base de datos (como MySQL) que almacena y maneja datos de la aplicación, interactuando con la capa PHP para modificar o extraer información.</a:t>
            </a:r>
            <a:endParaRPr lang="es-CR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4437112"/>
            <a:ext cx="34766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¿Qué es PHP?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4000" dirty="0"/>
              <a:t>Lenguaje de programación de propósito general. </a:t>
            </a:r>
          </a:p>
          <a:p>
            <a:r>
              <a:rPr lang="es-CR" sz="4000" dirty="0"/>
              <a:t>Ejecutado del lado del servidor, diseñado para el preprocesado de texto plano.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493" y="697252"/>
            <a:ext cx="3455388" cy="21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9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¿Qué es PHP?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341884" y="1905000"/>
            <a:ext cx="9865096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R" sz="4000" dirty="0"/>
              <a:t>Una opción para el desarrollo de aplicaciones web orientadas a bases de datos, también usada bastante para CMS y </a:t>
            </a:r>
            <a:r>
              <a:rPr lang="es-CR" sz="4000" dirty="0" err="1"/>
              <a:t>ecomerce</a:t>
            </a:r>
            <a:r>
              <a:rPr lang="es-C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9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¿Qué es PHP?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341884" y="1905000"/>
            <a:ext cx="9865096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R" sz="4000" dirty="0"/>
              <a:t>Escalabilidad, facilidad, uso y el amplio soporte para diferentes bases de datos y formatos de éstos.</a:t>
            </a:r>
          </a:p>
        </p:txBody>
      </p:sp>
    </p:spTree>
    <p:extLst>
      <p:ext uri="{BB962C8B-B14F-4D97-AF65-F5344CB8AC3E}">
        <p14:creationId xmlns:p14="http://schemas.microsoft.com/office/powerpoint/2010/main" val="1618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¿Quién usa PHP?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Facebook.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 </a:t>
            </a:r>
            <a:r>
              <a:rPr lang="es-CR" sz="4000" dirty="0" err="1"/>
              <a:t>Yahoo</a:t>
            </a:r>
            <a:r>
              <a:rPr lang="es-CR" sz="4000" dirty="0"/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Wikipedia.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Spotify.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Recope.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C4C0CB-E6ED-4600-A738-06924B2FA9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Nota:</a:t>
            </a:r>
            <a:r>
              <a:rPr lang="es-CR" sz="2000" dirty="0"/>
              <a:t> Con herramientas como </a:t>
            </a:r>
            <a:r>
              <a:rPr lang="es-CR" sz="2000" dirty="0">
                <a:hlinkClick r:id="rId2"/>
              </a:rPr>
              <a:t>https://builtwith.com/</a:t>
            </a:r>
            <a:r>
              <a:rPr lang="es-CR" sz="2000" dirty="0"/>
              <a:t> puedes ver que tecnologías usa cierta aplicación web.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16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¿Quién usa PHP?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2400" dirty="0"/>
              <a:t>CMS como </a:t>
            </a:r>
            <a:r>
              <a:rPr lang="es-CR" sz="2400" dirty="0" err="1"/>
              <a:t>Wordpress</a:t>
            </a:r>
            <a:r>
              <a:rPr lang="es-CR" sz="2400" dirty="0"/>
              <a:t> o Drupal.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2400" dirty="0"/>
              <a:t>Laravel.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2400" dirty="0" err="1"/>
              <a:t>Ecommerce</a:t>
            </a:r>
            <a:r>
              <a:rPr lang="es-CR" sz="2400" dirty="0"/>
              <a:t> como </a:t>
            </a:r>
            <a:r>
              <a:rPr lang="es-CR" sz="2400" dirty="0" err="1"/>
              <a:t>Woocommerce</a:t>
            </a:r>
            <a:r>
              <a:rPr lang="es-CR" sz="2400" dirty="0"/>
              <a:t> o Magento.</a:t>
            </a:r>
          </a:p>
        </p:txBody>
      </p:sp>
      <p:pic>
        <p:nvPicPr>
          <p:cNvPr id="7170" name="Picture 2" descr="Laravel - Wikipedia, la enciclopedia libre">
            <a:extLst>
              <a:ext uri="{FF2B5EF4-FFF2-40B4-BE49-F238E27FC236}">
                <a16:creationId xmlns:a16="http://schemas.microsoft.com/office/drawing/2014/main" id="{315EE196-9A11-4A65-AEFB-17B898884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06" y="3713322"/>
            <a:ext cx="1818425" cy="18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ordPress.com - Wikipedia">
            <a:extLst>
              <a:ext uri="{FF2B5EF4-FFF2-40B4-BE49-F238E27FC236}">
                <a16:creationId xmlns:a16="http://schemas.microsoft.com/office/drawing/2014/main" id="{E7916441-BDED-4C4C-BC7F-FC83A763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908" y="4039898"/>
            <a:ext cx="1416175" cy="141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woocommerce-logo">
            <a:extLst>
              <a:ext uri="{FF2B5EF4-FFF2-40B4-BE49-F238E27FC236}">
                <a16:creationId xmlns:a16="http://schemas.microsoft.com/office/drawing/2014/main" id="{13C573F6-EB21-4277-9905-15133B381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357" y="2257016"/>
            <a:ext cx="1998177" cy="90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Drupal: características, ventajas y desventajas">
            <a:extLst>
              <a:ext uri="{FF2B5EF4-FFF2-40B4-BE49-F238E27FC236}">
                <a16:creationId xmlns:a16="http://schemas.microsoft.com/office/drawing/2014/main" id="{804441CE-16DA-4E0C-B0C5-46EFE9F7DD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Drupal">
            <a:extLst>
              <a:ext uri="{FF2B5EF4-FFF2-40B4-BE49-F238E27FC236}">
                <a16:creationId xmlns:a16="http://schemas.microsoft.com/office/drawing/2014/main" id="{14861E5B-AEA9-4E3D-905E-59D04775F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6813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86" name="Picture 18">
            <a:extLst>
              <a:ext uri="{FF2B5EF4-FFF2-40B4-BE49-F238E27FC236}">
                <a16:creationId xmlns:a16="http://schemas.microsoft.com/office/drawing/2014/main" id="{2EC19348-59F4-4E93-BBB1-80B5CB99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088" y="5500687"/>
            <a:ext cx="3194467" cy="134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Adobe Magento eCommerce Development Agency | Cardiff &amp; Devon UK">
            <a:extLst>
              <a:ext uri="{FF2B5EF4-FFF2-40B4-BE49-F238E27FC236}">
                <a16:creationId xmlns:a16="http://schemas.microsoft.com/office/drawing/2014/main" id="{15C44990-BF68-403F-A6A7-05E2811AC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76" y="2252534"/>
            <a:ext cx="1215654" cy="141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8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Características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343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Rendimiento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05000"/>
            <a:ext cx="9793088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R" sz="4000" dirty="0"/>
              <a:t>Ejecución más rápida que los escritos en otros lenguajes de creación de scripts.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14A44-67E4-4010-A101-D3DB445B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87" y="4509120"/>
            <a:ext cx="2299593" cy="19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CC39D3D7943B43A5B4CE13A3688945" ma:contentTypeVersion="7" ma:contentTypeDescription="Crear nuevo documento." ma:contentTypeScope="" ma:versionID="d3a60adf70bb58556c1c4e14b23e4110">
  <xsd:schema xmlns:xsd="http://www.w3.org/2001/XMLSchema" xmlns:xs="http://www.w3.org/2001/XMLSchema" xmlns:p="http://schemas.microsoft.com/office/2006/metadata/properties" xmlns:ns2="03fc70ae-1d9d-48fe-80a9-f55a6d63c840" targetNamespace="http://schemas.microsoft.com/office/2006/metadata/properties" ma:root="true" ma:fieldsID="e5bccbffc11525980b04ca3a476b6aa8" ns2:_="">
    <xsd:import namespace="03fc70ae-1d9d-48fe-80a9-f55a6d63c8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fc70ae-1d9d-48fe-80a9-f55a6d63c8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12EA01-5C45-4554-88F3-7EEBE6AC89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9EB56C-14D2-41D1-8402-8109F86BAB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fc70ae-1d9d-48fe-80a9-f55a6d63c8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30286C-0B5C-498A-B096-3CB04A9208E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369</TotalTime>
  <Words>652</Words>
  <Application>Microsoft Office PowerPoint</Application>
  <PresentationFormat>Custom</PresentationFormat>
  <Paragraphs>95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Corbel</vt:lpstr>
      <vt:lpstr>Google Sans</vt:lpstr>
      <vt:lpstr>Parallax</vt:lpstr>
      <vt:lpstr>Fundamentos de PHP</vt:lpstr>
      <vt:lpstr>¿Qué es PHP?</vt:lpstr>
      <vt:lpstr>¿Qué es PHP?</vt:lpstr>
      <vt:lpstr>¿Qué es PHP?</vt:lpstr>
      <vt:lpstr>¿Qué es PHP?</vt:lpstr>
      <vt:lpstr>¿Quién usa PHP?</vt:lpstr>
      <vt:lpstr>¿Quién usa PHP?</vt:lpstr>
      <vt:lpstr>Características</vt:lpstr>
      <vt:lpstr>Rendimiento</vt:lpstr>
      <vt:lpstr>Portabilidad</vt:lpstr>
      <vt:lpstr>Fácil de usar</vt:lpstr>
      <vt:lpstr>Código libre</vt:lpstr>
      <vt:lpstr>Comunidad PHP</vt:lpstr>
      <vt:lpstr>Empresas que usan PHP</vt:lpstr>
      <vt:lpstr>Soporte a bases de datos relaciones y no relaciones.</vt:lpstr>
      <vt:lpstr>Forma básica de usar PHP</vt:lpstr>
      <vt:lpstr>Forma básica de usar PHP</vt:lpstr>
      <vt:lpstr>¿Como funciona?</vt:lpstr>
      <vt:lpstr>Paso 1</vt:lpstr>
      <vt:lpstr>Paso 2</vt:lpstr>
      <vt:lpstr>Paso 3</vt:lpstr>
      <vt:lpstr>Paso 4</vt:lpstr>
      <vt:lpstr>PowerPoint Presentation</vt:lpstr>
      <vt:lpstr>Ambiente o Componentes</vt:lpstr>
      <vt:lpstr>LAMP</vt:lpstr>
      <vt:lpstr>LAMP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PHP</dc:title>
  <dc:creator>Jeinner Estrada S</dc:creator>
  <cp:lastModifiedBy>Daniel Bogarin</cp:lastModifiedBy>
  <cp:revision>50</cp:revision>
  <dcterms:created xsi:type="dcterms:W3CDTF">2019-05-15T05:54:33Z</dcterms:created>
  <dcterms:modified xsi:type="dcterms:W3CDTF">2024-08-28T02:16:51Z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0x010100F5CC39D3D7943B43A5B4CE13A3688945</vt:lpwstr>
  </property>
</Properties>
</file>