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4"/>
  </p:sldMasterIdLst>
  <p:notesMasterIdLst>
    <p:notesMasterId r:id="rId28"/>
  </p:notesMasterIdLst>
  <p:handoutMasterIdLst>
    <p:handoutMasterId r:id="rId29"/>
  </p:handoutMasterIdLst>
  <p:sldIdLst>
    <p:sldId id="256" r:id="rId5"/>
    <p:sldId id="308" r:id="rId6"/>
    <p:sldId id="309" r:id="rId7"/>
    <p:sldId id="257" r:id="rId8"/>
    <p:sldId id="310" r:id="rId9"/>
    <p:sldId id="315" r:id="rId10"/>
    <p:sldId id="316" r:id="rId11"/>
    <p:sldId id="258" r:id="rId12"/>
    <p:sldId id="259" r:id="rId13"/>
    <p:sldId id="260" r:id="rId14"/>
    <p:sldId id="261" r:id="rId15"/>
    <p:sldId id="262" r:id="rId16"/>
    <p:sldId id="263" r:id="rId17"/>
    <p:sldId id="313" r:id="rId18"/>
    <p:sldId id="264" r:id="rId19"/>
    <p:sldId id="314" r:id="rId20"/>
    <p:sldId id="317" r:id="rId21"/>
    <p:sldId id="267" r:id="rId22"/>
    <p:sldId id="272" r:id="rId23"/>
    <p:sldId id="318" r:id="rId24"/>
    <p:sldId id="273" r:id="rId25"/>
    <p:sldId id="312" r:id="rId26"/>
    <p:sldId id="311" r:id="rId2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111" d="100"/>
          <a:sy n="111" d="100"/>
        </p:scale>
        <p:origin x="594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1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446EEE-9F74-414C-8CF3-76F72C6C9CBB}" type="datetime1">
              <a:rPr lang="es-ES" smtClean="0"/>
              <a:t>12/06/2024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s-ES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8FC2AD-8B93-45A4-8827-85E82B2F4F55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es-ES" noProof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958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2660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1054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0645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5958" y="-4763"/>
            <a:ext cx="5013606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638" y="1380069"/>
            <a:ext cx="8572389" cy="2616199"/>
          </a:xfrm>
        </p:spPr>
        <p:txBody>
          <a:bodyPr anchor="b">
            <a:normAutofit/>
          </a:bodyPr>
          <a:lstStyle>
            <a:lvl1pPr algn="r">
              <a:defRPr sz="599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202" y="3996267"/>
            <a:ext cx="698582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1023" y="5883276"/>
            <a:ext cx="4322918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7670100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4732865"/>
            <a:ext cx="10016102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5391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5" y="5299603"/>
            <a:ext cx="10016102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0009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0"/>
            <a:ext cx="10016102" cy="3048000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6" y="4343400"/>
            <a:ext cx="1001610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030032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177" y="3428999"/>
            <a:ext cx="853059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523415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3308581"/>
            <a:ext cx="10016100" cy="1468800"/>
          </a:xfrm>
        </p:spPr>
        <p:txBody>
          <a:bodyPr anchor="b">
            <a:normAutofit/>
          </a:bodyPr>
          <a:lstStyle>
            <a:lvl1pPr algn="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7381"/>
            <a:ext cx="10016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1903221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886200"/>
            <a:ext cx="1001610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5200"/>
            <a:ext cx="1001610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804320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1"/>
            <a:ext cx="1001610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505200"/>
            <a:ext cx="1001610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4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82335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2724448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0121" y="685800"/>
            <a:ext cx="1769908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925" y="685800"/>
            <a:ext cx="8017654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540445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0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Editar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Editar el estilo de texto del patrón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29AD9-EA14-4AE8-BB2F-1A8BF56A3E5B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‹#›</a:t>
            </a:fld>
            <a:endParaRPr lang="es-ES" noProof="0" dirty="0"/>
          </a:p>
        </p:txBody>
      </p:sp>
      <p:sp>
        <p:nvSpPr>
          <p:cNvPr id="85" name="Marcador de posición de contenido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Editar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9005" y="5867132"/>
            <a:ext cx="551023" cy="365125"/>
          </a:xfrm>
        </p:spPr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65020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10" y="2666999"/>
            <a:ext cx="8928421" cy="2110382"/>
          </a:xfrm>
        </p:spPr>
        <p:txBody>
          <a:bodyPr anchor="b"/>
          <a:lstStyle>
            <a:lvl1pPr algn="r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608" y="4777381"/>
            <a:ext cx="892842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525338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667000"/>
            <a:ext cx="4893780" cy="3124201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246" y="2667000"/>
            <a:ext cx="4893781" cy="31242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311071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18" y="2658533"/>
            <a:ext cx="460598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925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8696" y="2667000"/>
            <a:ext cx="462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46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726076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3950262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3686070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1600200"/>
            <a:ext cx="354819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663" y="685800"/>
            <a:ext cx="6239365" cy="5105401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6" y="2971800"/>
            <a:ext cx="3548197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851351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38" y="1752599"/>
            <a:ext cx="5424745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2704" y="914400"/>
            <a:ext cx="3280120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38" y="3124199"/>
            <a:ext cx="54247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700188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773" y="1"/>
            <a:ext cx="2436178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4" y="2667000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0122" y="5883276"/>
            <a:ext cx="1142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EA5BF5C-F4C1-4C94-BD5F-F847F8EB8117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610" y="5883276"/>
            <a:ext cx="7082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00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7175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66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457063" rtl="0" eaLnBrk="1" latinLnBrk="0" hangingPunct="1">
        <a:spcBef>
          <a:spcPct val="0"/>
        </a:spcBef>
        <a:buNone/>
        <a:defRPr sz="399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twith.com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Fundamentos de PHP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Curso Programación 3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4989C0-0947-4FD2-B1B1-4C2C0FD83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0796" y="660455"/>
            <a:ext cx="2002853" cy="220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Portabilidad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522414" y="1905000"/>
            <a:ext cx="9684566" cy="42672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3200" dirty="0"/>
              <a:t>Disponible para UNIX, Microsoft Windows, Mac OS.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3200" dirty="0"/>
              <a:t>Fácil de transportar de una plataforma a otra.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s-CR" sz="32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8476846-BD84-4C51-BF2A-9364ECF5D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548" y="4725144"/>
            <a:ext cx="4630392" cy="176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45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Fácil de usar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522414" y="1905000"/>
            <a:ext cx="9684566" cy="4267200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3200" dirty="0"/>
              <a:t>Sintaxis clara y consistente.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3200" dirty="0"/>
              <a:t>Documentación exhaustiva.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3200" dirty="0"/>
              <a:t>Mas de 5 000 funciones.</a:t>
            </a:r>
            <a:endParaRPr lang="es-CR" sz="2201" dirty="0"/>
          </a:p>
          <a:p>
            <a:pPr marL="0" indent="0">
              <a:lnSpc>
                <a:spcPct val="150000"/>
              </a:lnSpc>
              <a:buNone/>
            </a:pPr>
            <a:r>
              <a:rPr lang="es-CR" sz="2201" b="1" dirty="0"/>
              <a:t>Nota</a:t>
            </a:r>
            <a:r>
              <a:rPr lang="es-CR" sz="2201" dirty="0"/>
              <a:t>: Antes de “Reinventar la rueda” es bueno revisar la documentación primero.</a:t>
            </a:r>
            <a:endParaRPr lang="es-CR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909D4-15B2-454D-99C9-9A50C8422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646" y="2419327"/>
            <a:ext cx="3215286" cy="259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7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Código libre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522414" y="1905000"/>
            <a:ext cx="9684566" cy="4267200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3200" dirty="0"/>
              <a:t>Proyecto de código libre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3200" dirty="0"/>
              <a:t>Gran soporte de la comunidad.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F4054F0-CA83-483D-A472-AC6EEA7F8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834" y="4511176"/>
            <a:ext cx="285750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6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Comunidad PHP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413892" y="1905000"/>
            <a:ext cx="9793088" cy="4267200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sz="3200" dirty="0"/>
              <a:t>Conjunto diverso de usuarios y desarrolladores.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sz="3200" dirty="0"/>
              <a:t>Buscan la mejora colectiva del lenguaje.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sz="3200" dirty="0"/>
              <a:t>Es una comunidad global.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sz="3200" dirty="0"/>
              <a:t>Buscan la mejora en conjunto del lenguaje.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s-CR" sz="3200" dirty="0"/>
          </a:p>
        </p:txBody>
      </p:sp>
      <p:pic>
        <p:nvPicPr>
          <p:cNvPr id="2050" name="Picture 2" descr="Comunidad - Iconos gratis de usuario">
            <a:extLst>
              <a:ext uri="{FF2B5EF4-FFF2-40B4-BE49-F238E27FC236}">
                <a16:creationId xmlns:a16="http://schemas.microsoft.com/office/drawing/2014/main" id="{02CB99E8-AACE-4CE6-AA0C-91B313B62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780" y="3895618"/>
            <a:ext cx="2294383" cy="229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52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Empresas que usan PHP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413892" y="1905000"/>
            <a:ext cx="9793088" cy="42672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Facebook.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Yahoo.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Wikipedia.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Slack.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Spotify.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40C28"/>
                </a:solidFill>
                <a:latin typeface="Google Sans"/>
              </a:rPr>
              <a:t>RECOPE.</a:t>
            </a:r>
            <a:endParaRPr lang="es-CR" sz="3200" dirty="0"/>
          </a:p>
        </p:txBody>
      </p:sp>
      <p:pic>
        <p:nvPicPr>
          <p:cNvPr id="2050" name="Picture 2" descr="Comunidad - Iconos gratis de usuario">
            <a:extLst>
              <a:ext uri="{FF2B5EF4-FFF2-40B4-BE49-F238E27FC236}">
                <a16:creationId xmlns:a16="http://schemas.microsoft.com/office/drawing/2014/main" id="{02CB99E8-AACE-4CE6-AA0C-91B313B62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780" y="3895618"/>
            <a:ext cx="2294383" cy="229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BA86DE-26BB-4A90-8565-CBD911919BCE}"/>
              </a:ext>
            </a:extLst>
          </p:cNvPr>
          <p:cNvSpPr txBox="1"/>
          <p:nvPr/>
        </p:nvSpPr>
        <p:spPr>
          <a:xfrm>
            <a:off x="5014292" y="221996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Nota</a:t>
            </a:r>
            <a:r>
              <a:rPr lang="en-US" dirty="0"/>
              <a:t>: Para </a:t>
            </a:r>
            <a:r>
              <a:rPr lang="en-US" dirty="0" err="1"/>
              <a:t>revisar</a:t>
            </a:r>
            <a:r>
              <a:rPr lang="en-US" dirty="0"/>
              <a:t> que </a:t>
            </a:r>
            <a:r>
              <a:rPr lang="en-US" dirty="0" err="1"/>
              <a:t>tecnologias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un sitio web </a:t>
            </a:r>
            <a:r>
              <a:rPr lang="en-US" dirty="0" err="1"/>
              <a:t>vaya</a:t>
            </a:r>
            <a:r>
              <a:rPr lang="en-US" dirty="0"/>
              <a:t> a: https://www.wappalyzer.com/</a:t>
            </a:r>
          </a:p>
        </p:txBody>
      </p:sp>
    </p:spTree>
    <p:extLst>
      <p:ext uri="{BB962C8B-B14F-4D97-AF65-F5344CB8AC3E}">
        <p14:creationId xmlns:p14="http://schemas.microsoft.com/office/powerpoint/2010/main" val="377394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Soporte a bases de datos relaciones y no relaciones.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522414" y="1905000"/>
            <a:ext cx="9684566" cy="4267200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2000" dirty="0"/>
              <a:t>MySQL.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2000" dirty="0"/>
              <a:t> PostgreSQL.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2000" dirty="0"/>
              <a:t>Oracle.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2000" dirty="0"/>
              <a:t>Microsoft SQL Server.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2000" dirty="0"/>
              <a:t>Mongo DB(base de datos no relacional).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2000" dirty="0" err="1"/>
              <a:t>Elastic</a:t>
            </a:r>
            <a:r>
              <a:rPr lang="es-CR" sz="2000" dirty="0"/>
              <a:t> </a:t>
            </a:r>
            <a:r>
              <a:rPr lang="es-CR" sz="2000" dirty="0" err="1"/>
              <a:t>search</a:t>
            </a:r>
            <a:r>
              <a:rPr lang="es-CR" sz="2000" dirty="0"/>
              <a:t>.</a:t>
            </a:r>
          </a:p>
        </p:txBody>
      </p:sp>
      <p:pic>
        <p:nvPicPr>
          <p:cNvPr id="3074" name="Picture 2" descr="Base de datos - Iconos gratis de computadora">
            <a:extLst>
              <a:ext uri="{FF2B5EF4-FFF2-40B4-BE49-F238E27FC236}">
                <a16:creationId xmlns:a16="http://schemas.microsoft.com/office/drawing/2014/main" id="{B567735F-659C-4F9F-B466-FC341C671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15" y="4419601"/>
            <a:ext cx="1911514" cy="191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43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Forma básica de usar PHP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522414" y="1905000"/>
            <a:ext cx="9684566" cy="4267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CR" sz="2800" dirty="0"/>
              <a:t>Incrustada en el  código HTML en uno o mas archivos.</a:t>
            </a:r>
          </a:p>
          <a:p>
            <a:pPr>
              <a:lnSpc>
                <a:spcPct val="150000"/>
              </a:lnSpc>
            </a:pPr>
            <a:r>
              <a:rPr lang="es-CR" sz="2800" dirty="0"/>
              <a:t>Usar  etiquetas o delimitadores especiales.</a:t>
            </a:r>
          </a:p>
          <a:p>
            <a:pPr marL="0" indent="0">
              <a:lnSpc>
                <a:spcPct val="150000"/>
              </a:lnSpc>
              <a:buNone/>
            </a:pPr>
            <a:endParaRPr lang="es-CR" sz="2800" dirty="0"/>
          </a:p>
        </p:txBody>
      </p:sp>
      <p:pic>
        <p:nvPicPr>
          <p:cNvPr id="3074" name="Picture 2" descr="Base de datos - Iconos gratis de computadora">
            <a:extLst>
              <a:ext uri="{FF2B5EF4-FFF2-40B4-BE49-F238E27FC236}">
                <a16:creationId xmlns:a16="http://schemas.microsoft.com/office/drawing/2014/main" id="{B567735F-659C-4F9F-B466-FC341C671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15" y="4419601"/>
            <a:ext cx="1911514" cy="191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88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b="1" dirty="0"/>
              <a:t>Forma básica de usar PHP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7D9F0C-C2B0-4A09-8EDF-24BAFA973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00" y="2025406"/>
            <a:ext cx="5112568" cy="4788390"/>
          </a:xfrm>
        </p:spPr>
      </p:pic>
      <p:pic>
        <p:nvPicPr>
          <p:cNvPr id="3074" name="Picture 2" descr="Base de datos - Iconos gratis de computadora">
            <a:extLst>
              <a:ext uri="{FF2B5EF4-FFF2-40B4-BE49-F238E27FC236}">
                <a16:creationId xmlns:a16="http://schemas.microsoft.com/office/drawing/2014/main" id="{B567735F-659C-4F9F-B466-FC341C671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15" y="4419601"/>
            <a:ext cx="1911514" cy="191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76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¿Como funciona?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63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What is PHP? and How PHP works? - DevOpsSchool.com">
            <a:extLst>
              <a:ext uri="{FF2B5EF4-FFF2-40B4-BE49-F238E27FC236}">
                <a16:creationId xmlns:a16="http://schemas.microsoft.com/office/drawing/2014/main" id="{6FB4B125-9B43-4085-B97C-624C9851E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3" y="1238250"/>
            <a:ext cx="97536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84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¿Qué es PHP?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CR" sz="4000" dirty="0"/>
              <a:t>Lenguaje interpretado</a:t>
            </a:r>
          </a:p>
          <a:p>
            <a:pPr marL="742950" indent="-742950">
              <a:buFont typeface="+mj-lt"/>
              <a:buAutoNum type="arabicPeriod"/>
            </a:pPr>
            <a:r>
              <a:rPr lang="es-CR" sz="4000" dirty="0"/>
              <a:t>Código abierto </a:t>
            </a:r>
          </a:p>
          <a:p>
            <a:pPr marL="742950" indent="-742950">
              <a:buFont typeface="+mj-lt"/>
              <a:buAutoNum type="arabicPeriod"/>
            </a:pPr>
            <a:r>
              <a:rPr lang="es-CR" sz="4000" dirty="0"/>
              <a:t>Usado para el desarrollo web.</a:t>
            </a:r>
          </a:p>
          <a:p>
            <a:pPr marL="742950" indent="-742950">
              <a:buFont typeface="+mj-lt"/>
              <a:buAutoNum type="arabicPeriod"/>
            </a:pPr>
            <a:r>
              <a:rPr lang="es-CR" sz="4000" dirty="0"/>
              <a:t>Puede ser incrustado dentro del HTML.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844" y="3729663"/>
            <a:ext cx="1898095" cy="998873"/>
          </a:xfrm>
          <a:prstGeom prst="rect">
            <a:avLst/>
          </a:prstGeom>
        </p:spPr>
      </p:pic>
      <p:pic>
        <p:nvPicPr>
          <p:cNvPr id="1028" name="Picture 4" descr="Download Logo Html Html5 Royalty-Free Stock Illustration Image - Pixabay">
            <a:extLst>
              <a:ext uri="{FF2B5EF4-FFF2-40B4-BE49-F238E27FC236}">
                <a16:creationId xmlns:a16="http://schemas.microsoft.com/office/drawing/2014/main" id="{FCC1F3A2-6155-4CA5-90B2-8EC8A5A38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252" y="2263345"/>
            <a:ext cx="1412776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95950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PHP works? - scmGalaxy">
            <a:extLst>
              <a:ext uri="{FF2B5EF4-FFF2-40B4-BE49-F238E27FC236}">
                <a16:creationId xmlns:a16="http://schemas.microsoft.com/office/drawing/2014/main" id="{5853C169-9E36-1F6C-0CFD-004BEA067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1409700"/>
            <a:ext cx="53340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077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Ambiente o Componentes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Requerimientos para que funcione.</a:t>
            </a:r>
          </a:p>
        </p:txBody>
      </p:sp>
    </p:spTree>
    <p:extLst>
      <p:ext uri="{BB962C8B-B14F-4D97-AF65-F5344CB8AC3E}">
        <p14:creationId xmlns:p14="http://schemas.microsoft.com/office/powerpoint/2010/main" val="65647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522414" y="248512"/>
            <a:ext cx="9143998" cy="1020762"/>
          </a:xfrm>
        </p:spPr>
        <p:txBody>
          <a:bodyPr/>
          <a:lstStyle/>
          <a:p>
            <a:r>
              <a:rPr lang="es-CR" dirty="0"/>
              <a:t>LAMP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413892" y="1916832"/>
            <a:ext cx="9793088" cy="410445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3200" dirty="0"/>
              <a:t>Sistema operativo y un entorno de servidor base, típicamente en Linux.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/>
              <a:t>Servidor web, como Apache en Linux o IIS en Windows, para manejar las solicitudes HTTP.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/>
              <a:t>El servidor web puede procesar directamente las solicitudes o dirigirlas al intérprete PHP para su ejecución.</a:t>
            </a:r>
            <a:endParaRPr lang="es-CR" sz="3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52" y="4365104"/>
            <a:ext cx="34766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5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522414" y="248512"/>
            <a:ext cx="9143998" cy="1020762"/>
          </a:xfrm>
        </p:spPr>
        <p:txBody>
          <a:bodyPr/>
          <a:lstStyle/>
          <a:p>
            <a:r>
              <a:rPr lang="es-CR" dirty="0"/>
              <a:t>LAMP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413892" y="1916832"/>
            <a:ext cx="9793088" cy="4104456"/>
          </a:xfrm>
        </p:spPr>
        <p:txBody>
          <a:bodyPr>
            <a:noAutofit/>
          </a:bodyPr>
          <a:lstStyle/>
          <a:p>
            <a:pPr marL="342900" lvl="0" indent="-342900">
              <a:buFont typeface="+mj-lt"/>
              <a:buAutoNum type="arabicPeriod" startAt="3"/>
            </a:pPr>
            <a:r>
              <a:rPr lang="es-ES" sz="3200" dirty="0"/>
              <a:t>Un intérprete PHP para ejecutar el código PHP y  devolver los resultados al servidor web.</a:t>
            </a:r>
          </a:p>
          <a:p>
            <a:pPr marL="342900" lvl="0" indent="-342900">
              <a:buFont typeface="+mj-lt"/>
              <a:buAutoNum type="arabicPeriod" startAt="3"/>
            </a:pPr>
            <a:r>
              <a:rPr lang="es-ES" sz="3200" b="1" dirty="0"/>
              <a:t>Componente opcional</a:t>
            </a:r>
            <a:r>
              <a:rPr lang="es-ES" sz="3200" dirty="0"/>
              <a:t>: una base de datos (como MySQL) que almacena y maneja datos de la aplicación, interactuando con la capa PHP para modificar o extraer información.</a:t>
            </a:r>
            <a:endParaRPr lang="es-CR" sz="3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660" y="4437112"/>
            <a:ext cx="34766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5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¿Qué es PHP?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4000" dirty="0"/>
              <a:t>Lenguaje de programación de propósito general. </a:t>
            </a:r>
          </a:p>
          <a:p>
            <a:r>
              <a:rPr lang="es-CR" sz="4000" dirty="0"/>
              <a:t>Ejecutado del lado del servidor, diseñado para el preprocesado de texto plano.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493" y="697252"/>
            <a:ext cx="3455388" cy="216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9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¿Qué es PHP?</a:t>
            </a:r>
            <a:endParaRPr lang="es-CR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341884" y="1905000"/>
            <a:ext cx="9865096" cy="42672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CR" sz="4000" dirty="0"/>
              <a:t>Una opción para el desarrollo de aplicaciones web orientadas a bases de datos, también usada bastante para CMS y </a:t>
            </a:r>
            <a:r>
              <a:rPr lang="es-CR" sz="4000" dirty="0" err="1"/>
              <a:t>ecomerce</a:t>
            </a:r>
            <a:r>
              <a:rPr lang="es-CR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592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¿Qué es PHP?</a:t>
            </a:r>
            <a:endParaRPr lang="es-CR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341884" y="1905000"/>
            <a:ext cx="9865096" cy="42672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CR" sz="4000" dirty="0"/>
              <a:t>Escalabilidad, facilidad, uso y el amplio soporte para diferentes bases de datos y formatos de éstos.</a:t>
            </a:r>
          </a:p>
        </p:txBody>
      </p:sp>
    </p:spTree>
    <p:extLst>
      <p:ext uri="{BB962C8B-B14F-4D97-AF65-F5344CB8AC3E}">
        <p14:creationId xmlns:p14="http://schemas.microsoft.com/office/powerpoint/2010/main" val="16189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¿Quién usa PHP?</a:t>
            </a:r>
            <a:endParaRPr lang="es-CR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CR" sz="4000" dirty="0"/>
              <a:t>Facebook.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CR" sz="4000" dirty="0"/>
              <a:t> </a:t>
            </a:r>
            <a:r>
              <a:rPr lang="es-CR" sz="4000" dirty="0" err="1"/>
              <a:t>Yahoo</a:t>
            </a:r>
            <a:r>
              <a:rPr lang="es-CR" sz="4000" dirty="0"/>
              <a:t>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CR" sz="4000" dirty="0"/>
              <a:t>Wikipedia.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CR" sz="4000" dirty="0"/>
              <a:t>Spotify.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CR" sz="4000" dirty="0"/>
              <a:t>Recope.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C4C0CB-E6ED-4600-A738-06924B2FA9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Nota:</a:t>
            </a:r>
            <a:r>
              <a:rPr lang="es-CR" sz="2000" dirty="0"/>
              <a:t> Con herramientas como </a:t>
            </a:r>
            <a:r>
              <a:rPr lang="es-CR" sz="2000" dirty="0">
                <a:hlinkClick r:id="rId2"/>
              </a:rPr>
              <a:t>https://builtwith.com/</a:t>
            </a:r>
            <a:r>
              <a:rPr lang="es-CR" sz="2000" dirty="0"/>
              <a:t> puedes ver que tecnologías usa cierta aplicación web.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116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¿Quién usa PHP?</a:t>
            </a:r>
            <a:endParaRPr lang="es-CR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CR" sz="2400" dirty="0"/>
              <a:t>CMS como </a:t>
            </a:r>
            <a:r>
              <a:rPr lang="es-CR" sz="2400" dirty="0" err="1"/>
              <a:t>Wordpress</a:t>
            </a:r>
            <a:r>
              <a:rPr lang="es-CR" sz="2400" dirty="0"/>
              <a:t> o Drupal.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CR" sz="2400" dirty="0"/>
              <a:t>Laravel.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CR" sz="2400" dirty="0" err="1"/>
              <a:t>Ecommerce</a:t>
            </a:r>
            <a:r>
              <a:rPr lang="es-CR" sz="2400" dirty="0"/>
              <a:t> como </a:t>
            </a:r>
            <a:r>
              <a:rPr lang="es-CR" sz="2400" dirty="0" err="1"/>
              <a:t>Woocommerce</a:t>
            </a:r>
            <a:r>
              <a:rPr lang="es-CR" sz="2400" dirty="0"/>
              <a:t> o Magento.</a:t>
            </a:r>
          </a:p>
        </p:txBody>
      </p:sp>
      <p:pic>
        <p:nvPicPr>
          <p:cNvPr id="7170" name="Picture 2" descr="Laravel - Wikipedia, la enciclopedia libre">
            <a:extLst>
              <a:ext uri="{FF2B5EF4-FFF2-40B4-BE49-F238E27FC236}">
                <a16:creationId xmlns:a16="http://schemas.microsoft.com/office/drawing/2014/main" id="{315EE196-9A11-4A65-AEFB-17B898884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06" y="3713322"/>
            <a:ext cx="1818425" cy="189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WordPress.com - Wikipedia">
            <a:extLst>
              <a:ext uri="{FF2B5EF4-FFF2-40B4-BE49-F238E27FC236}">
                <a16:creationId xmlns:a16="http://schemas.microsoft.com/office/drawing/2014/main" id="{E7916441-BDED-4C4C-BC7F-FC83A763C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908" y="4039898"/>
            <a:ext cx="1416175" cy="141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woocommerce-logo">
            <a:extLst>
              <a:ext uri="{FF2B5EF4-FFF2-40B4-BE49-F238E27FC236}">
                <a16:creationId xmlns:a16="http://schemas.microsoft.com/office/drawing/2014/main" id="{13C573F6-EB21-4277-9905-15133B381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357" y="2257016"/>
            <a:ext cx="1998177" cy="90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Drupal: características, ventajas y desventajas">
            <a:extLst>
              <a:ext uri="{FF2B5EF4-FFF2-40B4-BE49-F238E27FC236}">
                <a16:creationId xmlns:a16="http://schemas.microsoft.com/office/drawing/2014/main" id="{804441CE-16DA-4E0C-B0C5-46EFE9F7DD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Drupal">
            <a:extLst>
              <a:ext uri="{FF2B5EF4-FFF2-40B4-BE49-F238E27FC236}">
                <a16:creationId xmlns:a16="http://schemas.microsoft.com/office/drawing/2014/main" id="{14861E5B-AEA9-4E3D-905E-59D04775F8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6813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86" name="Picture 18">
            <a:extLst>
              <a:ext uri="{FF2B5EF4-FFF2-40B4-BE49-F238E27FC236}">
                <a16:creationId xmlns:a16="http://schemas.microsoft.com/office/drawing/2014/main" id="{2EC19348-59F4-4E93-BBB1-80B5CB991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088" y="5500687"/>
            <a:ext cx="3194467" cy="134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 descr="Adobe Magento eCommerce Development Agency | Cardiff &amp; Devon UK">
            <a:extLst>
              <a:ext uri="{FF2B5EF4-FFF2-40B4-BE49-F238E27FC236}">
                <a16:creationId xmlns:a16="http://schemas.microsoft.com/office/drawing/2014/main" id="{15C44990-BF68-403F-A6A7-05E2811AC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376" y="2252534"/>
            <a:ext cx="1215654" cy="141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82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Características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343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Rendimiento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413892" y="1905000"/>
            <a:ext cx="9793088" cy="42672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CR" sz="4000" dirty="0"/>
              <a:t>Ejecución más rápida que los escritos en otros lenguajes de creación de scripts.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14A44-67E4-4010-A101-D3DB445B0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387" y="4509120"/>
            <a:ext cx="2299593" cy="194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7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5CC39D3D7943B43A5B4CE13A3688945" ma:contentTypeVersion="7" ma:contentTypeDescription="Crear nuevo documento." ma:contentTypeScope="" ma:versionID="d3a60adf70bb58556c1c4e14b23e4110">
  <xsd:schema xmlns:xsd="http://www.w3.org/2001/XMLSchema" xmlns:xs="http://www.w3.org/2001/XMLSchema" xmlns:p="http://schemas.microsoft.com/office/2006/metadata/properties" xmlns:ns2="03fc70ae-1d9d-48fe-80a9-f55a6d63c840" targetNamespace="http://schemas.microsoft.com/office/2006/metadata/properties" ma:root="true" ma:fieldsID="e5bccbffc11525980b04ca3a476b6aa8" ns2:_="">
    <xsd:import namespace="03fc70ae-1d9d-48fe-80a9-f55a6d63c8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fc70ae-1d9d-48fe-80a9-f55a6d63c8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12EA01-5C45-4554-88F3-7EEBE6AC89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30286C-0B5C-498A-B096-3CB04A9208E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69EB56C-14D2-41D1-8402-8109F86BAB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fc70ae-1d9d-48fe-80a9-f55a6d63c8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375</TotalTime>
  <Words>480</Words>
  <Application>Microsoft Office PowerPoint</Application>
  <PresentationFormat>Custom</PresentationFormat>
  <Paragraphs>77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Corbel</vt:lpstr>
      <vt:lpstr>Google Sans</vt:lpstr>
      <vt:lpstr>Parallax</vt:lpstr>
      <vt:lpstr>Fundamentos de PHP</vt:lpstr>
      <vt:lpstr>¿Qué es PHP?</vt:lpstr>
      <vt:lpstr>¿Qué es PHP?</vt:lpstr>
      <vt:lpstr>¿Qué es PHP?</vt:lpstr>
      <vt:lpstr>¿Qué es PHP?</vt:lpstr>
      <vt:lpstr>¿Quién usa PHP?</vt:lpstr>
      <vt:lpstr>¿Quién usa PHP?</vt:lpstr>
      <vt:lpstr>Características</vt:lpstr>
      <vt:lpstr>Rendimiento</vt:lpstr>
      <vt:lpstr>Portabilidad</vt:lpstr>
      <vt:lpstr>Fácil de usar</vt:lpstr>
      <vt:lpstr>Código libre</vt:lpstr>
      <vt:lpstr>Comunidad PHP</vt:lpstr>
      <vt:lpstr>Empresas que usan PHP</vt:lpstr>
      <vt:lpstr>Soporte a bases de datos relaciones y no relaciones.</vt:lpstr>
      <vt:lpstr>Forma básica de usar PHP</vt:lpstr>
      <vt:lpstr>Forma básica de usar PHP</vt:lpstr>
      <vt:lpstr>¿Como funciona?</vt:lpstr>
      <vt:lpstr>PowerPoint Presentation</vt:lpstr>
      <vt:lpstr>PowerPoint Presentation</vt:lpstr>
      <vt:lpstr>Ambiente o Componentes</vt:lpstr>
      <vt:lpstr>LAMP</vt:lpstr>
      <vt:lpstr>LAMP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PHP</dc:title>
  <dc:creator>Jeinner Estrada S</dc:creator>
  <cp:lastModifiedBy>Daniel Bogarin</cp:lastModifiedBy>
  <cp:revision>51</cp:revision>
  <dcterms:created xsi:type="dcterms:W3CDTF">2019-05-15T05:54:33Z</dcterms:created>
  <dcterms:modified xsi:type="dcterms:W3CDTF">2024-06-12T11:57:01Z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0x010100F5CC39D3D7943B43A5B4CE13A3688945</vt:lpwstr>
  </property>
</Properties>
</file>