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6D83A-BC92-497C-9819-18E2314B09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592892-EAF2-4D25-9921-009A3F81C0F5}">
      <dgm:prSet/>
      <dgm:spPr/>
      <dgm:t>
        <a:bodyPr/>
        <a:lstStyle/>
        <a:p>
          <a:r>
            <a:rPr lang="en-AU"/>
            <a:t>Appreciate the importance of computational methods.</a:t>
          </a:r>
          <a:endParaRPr lang="en-US"/>
        </a:p>
      </dgm:t>
    </dgm:pt>
    <dgm:pt modelId="{B6450759-BBDA-4E96-933B-6FE623D99D1E}" type="parTrans" cxnId="{7AD32EF4-8059-4E4D-A2B7-5EA1CC19001A}">
      <dgm:prSet/>
      <dgm:spPr/>
      <dgm:t>
        <a:bodyPr/>
        <a:lstStyle/>
        <a:p>
          <a:endParaRPr lang="en-US"/>
        </a:p>
      </dgm:t>
    </dgm:pt>
    <dgm:pt modelId="{6BA1EF6A-AE98-4B62-B0CB-8E9499D0BD68}" type="sibTrans" cxnId="{7AD32EF4-8059-4E4D-A2B7-5EA1CC19001A}">
      <dgm:prSet/>
      <dgm:spPr/>
      <dgm:t>
        <a:bodyPr/>
        <a:lstStyle/>
        <a:p>
          <a:endParaRPr lang="en-US"/>
        </a:p>
      </dgm:t>
    </dgm:pt>
    <dgm:pt modelId="{1EFD1B98-3856-4246-9E1B-FFDACBDC33A8}">
      <dgm:prSet/>
      <dgm:spPr/>
      <dgm:t>
        <a:bodyPr/>
        <a:lstStyle/>
        <a:p>
          <a:r>
            <a:rPr lang="en-AU"/>
            <a:t>Write simple programs to implement computational methods.</a:t>
          </a:r>
          <a:endParaRPr lang="en-US"/>
        </a:p>
      </dgm:t>
    </dgm:pt>
    <dgm:pt modelId="{0B66C367-3EFA-4CF5-AD92-6168854219B8}" type="parTrans" cxnId="{C9C68CA2-C8DF-4247-8CF2-2D3642A1E74A}">
      <dgm:prSet/>
      <dgm:spPr/>
      <dgm:t>
        <a:bodyPr/>
        <a:lstStyle/>
        <a:p>
          <a:endParaRPr lang="en-US"/>
        </a:p>
      </dgm:t>
    </dgm:pt>
    <dgm:pt modelId="{7B2E1628-79FD-4C82-ABFE-D95AC9D20367}" type="sibTrans" cxnId="{C9C68CA2-C8DF-4247-8CF2-2D3642A1E74A}">
      <dgm:prSet/>
      <dgm:spPr/>
      <dgm:t>
        <a:bodyPr/>
        <a:lstStyle/>
        <a:p>
          <a:endParaRPr lang="en-US"/>
        </a:p>
      </dgm:t>
    </dgm:pt>
    <dgm:pt modelId="{F8B11911-0368-42C0-99B2-295EE4B761CE}">
      <dgm:prSet/>
      <dgm:spPr/>
      <dgm:t>
        <a:bodyPr/>
        <a:lstStyle/>
        <a:p>
          <a:r>
            <a:rPr lang="en-AU"/>
            <a:t>Use existing tools to do computations and extract meaningful results.</a:t>
          </a:r>
          <a:endParaRPr lang="en-US"/>
        </a:p>
      </dgm:t>
    </dgm:pt>
    <dgm:pt modelId="{E2A588C3-F195-49E5-859A-2C72501C2562}" type="parTrans" cxnId="{09576CBC-9653-4447-9FE7-3581A9FF5085}">
      <dgm:prSet/>
      <dgm:spPr/>
      <dgm:t>
        <a:bodyPr/>
        <a:lstStyle/>
        <a:p>
          <a:endParaRPr lang="en-US"/>
        </a:p>
      </dgm:t>
    </dgm:pt>
    <dgm:pt modelId="{DF12D49C-E495-4E89-8E53-E0FEE20E6B95}" type="sibTrans" cxnId="{09576CBC-9653-4447-9FE7-3581A9FF5085}">
      <dgm:prSet/>
      <dgm:spPr/>
      <dgm:t>
        <a:bodyPr/>
        <a:lstStyle/>
        <a:p>
          <a:endParaRPr lang="en-US"/>
        </a:p>
      </dgm:t>
    </dgm:pt>
    <dgm:pt modelId="{F9B2A425-4088-4ABC-91BA-F8EC89D1E810}" type="pres">
      <dgm:prSet presAssocID="{37F6D83A-BC92-497C-9819-18E2314B0966}" presName="root" presStyleCnt="0">
        <dgm:presLayoutVars>
          <dgm:dir/>
          <dgm:resizeHandles val="exact"/>
        </dgm:presLayoutVars>
      </dgm:prSet>
      <dgm:spPr/>
    </dgm:pt>
    <dgm:pt modelId="{F3048E37-93B5-4A83-A9FF-5BED73EF5F85}" type="pres">
      <dgm:prSet presAssocID="{54592892-EAF2-4D25-9921-009A3F81C0F5}" presName="compNode" presStyleCnt="0"/>
      <dgm:spPr/>
    </dgm:pt>
    <dgm:pt modelId="{F3F32F92-A6D0-4425-A497-482AEBAFF703}" type="pres">
      <dgm:prSet presAssocID="{54592892-EAF2-4D25-9921-009A3F81C0F5}" presName="bgRect" presStyleLbl="bgShp" presStyleIdx="0" presStyleCnt="3"/>
      <dgm:spPr/>
    </dgm:pt>
    <dgm:pt modelId="{EF3E6A10-BFC9-496F-BA4B-4CDEF2CCE2B4}" type="pres">
      <dgm:prSet presAssocID="{54592892-EAF2-4D25-9921-009A3F81C0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C7CB578-DA3F-49BA-8B7E-AA75143F50D1}" type="pres">
      <dgm:prSet presAssocID="{54592892-EAF2-4D25-9921-009A3F81C0F5}" presName="spaceRect" presStyleCnt="0"/>
      <dgm:spPr/>
    </dgm:pt>
    <dgm:pt modelId="{8A8295B7-1939-4832-BA9F-0563C6473DA4}" type="pres">
      <dgm:prSet presAssocID="{54592892-EAF2-4D25-9921-009A3F81C0F5}" presName="parTx" presStyleLbl="revTx" presStyleIdx="0" presStyleCnt="3">
        <dgm:presLayoutVars>
          <dgm:chMax val="0"/>
          <dgm:chPref val="0"/>
        </dgm:presLayoutVars>
      </dgm:prSet>
      <dgm:spPr/>
    </dgm:pt>
    <dgm:pt modelId="{6533FA1B-1742-4DC5-B7BE-C92FA43D8829}" type="pres">
      <dgm:prSet presAssocID="{6BA1EF6A-AE98-4B62-B0CB-8E9499D0BD68}" presName="sibTrans" presStyleCnt="0"/>
      <dgm:spPr/>
    </dgm:pt>
    <dgm:pt modelId="{4D0A651E-A2A9-4E62-948F-075AC1DFFF94}" type="pres">
      <dgm:prSet presAssocID="{1EFD1B98-3856-4246-9E1B-FFDACBDC33A8}" presName="compNode" presStyleCnt="0"/>
      <dgm:spPr/>
    </dgm:pt>
    <dgm:pt modelId="{18DB2CFC-E970-4FEF-ABCF-B97E5E6E08FF}" type="pres">
      <dgm:prSet presAssocID="{1EFD1B98-3856-4246-9E1B-FFDACBDC33A8}" presName="bgRect" presStyleLbl="bgShp" presStyleIdx="1" presStyleCnt="3"/>
      <dgm:spPr/>
    </dgm:pt>
    <dgm:pt modelId="{3E9E419E-B0AB-48A1-AAD5-5ECF8BB61D33}" type="pres">
      <dgm:prSet presAssocID="{1EFD1B98-3856-4246-9E1B-FFDACBDC33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865350FC-A974-4A4E-88CD-AE0A6BEB541A}" type="pres">
      <dgm:prSet presAssocID="{1EFD1B98-3856-4246-9E1B-FFDACBDC33A8}" presName="spaceRect" presStyleCnt="0"/>
      <dgm:spPr/>
    </dgm:pt>
    <dgm:pt modelId="{BDEC2D8D-4CD5-4EA2-97D5-CE31734A7362}" type="pres">
      <dgm:prSet presAssocID="{1EFD1B98-3856-4246-9E1B-FFDACBDC33A8}" presName="parTx" presStyleLbl="revTx" presStyleIdx="1" presStyleCnt="3">
        <dgm:presLayoutVars>
          <dgm:chMax val="0"/>
          <dgm:chPref val="0"/>
        </dgm:presLayoutVars>
      </dgm:prSet>
      <dgm:spPr/>
    </dgm:pt>
    <dgm:pt modelId="{FB576D3C-709D-4921-BBDD-0BFB750DA3D1}" type="pres">
      <dgm:prSet presAssocID="{7B2E1628-79FD-4C82-ABFE-D95AC9D20367}" presName="sibTrans" presStyleCnt="0"/>
      <dgm:spPr/>
    </dgm:pt>
    <dgm:pt modelId="{03A1B987-3C9F-4F64-8BD7-67107AA037F9}" type="pres">
      <dgm:prSet presAssocID="{F8B11911-0368-42C0-99B2-295EE4B761CE}" presName="compNode" presStyleCnt="0"/>
      <dgm:spPr/>
    </dgm:pt>
    <dgm:pt modelId="{18FF486A-80A1-4B1D-9C19-CF67ABC1B103}" type="pres">
      <dgm:prSet presAssocID="{F8B11911-0368-42C0-99B2-295EE4B761CE}" presName="bgRect" presStyleLbl="bgShp" presStyleIdx="2" presStyleCnt="3"/>
      <dgm:spPr/>
    </dgm:pt>
    <dgm:pt modelId="{D1D524AD-6C1D-482B-AFEC-061A18675F9F}" type="pres">
      <dgm:prSet presAssocID="{F8B11911-0368-42C0-99B2-295EE4B761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279CCF4-551C-4E0E-AD29-149564F6B068}" type="pres">
      <dgm:prSet presAssocID="{F8B11911-0368-42C0-99B2-295EE4B761CE}" presName="spaceRect" presStyleCnt="0"/>
      <dgm:spPr/>
    </dgm:pt>
    <dgm:pt modelId="{E20484B9-8A7D-4A88-94C3-3C6299EDD078}" type="pres">
      <dgm:prSet presAssocID="{F8B11911-0368-42C0-99B2-295EE4B761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12C0A16-677D-4E85-ACC5-84389A8A4609}" type="presOf" srcId="{54592892-EAF2-4D25-9921-009A3F81C0F5}" destId="{8A8295B7-1939-4832-BA9F-0563C6473DA4}" srcOrd="0" destOrd="0" presId="urn:microsoft.com/office/officeart/2018/2/layout/IconVerticalSolidList"/>
    <dgm:cxn modelId="{CB0F122A-DF78-4261-A0AA-27B8D742634F}" type="presOf" srcId="{37F6D83A-BC92-497C-9819-18E2314B0966}" destId="{F9B2A425-4088-4ABC-91BA-F8EC89D1E810}" srcOrd="0" destOrd="0" presId="urn:microsoft.com/office/officeart/2018/2/layout/IconVerticalSolidList"/>
    <dgm:cxn modelId="{7A3D3765-9D41-4E4B-8C72-6BC23D1540AC}" type="presOf" srcId="{1EFD1B98-3856-4246-9E1B-FFDACBDC33A8}" destId="{BDEC2D8D-4CD5-4EA2-97D5-CE31734A7362}" srcOrd="0" destOrd="0" presId="urn:microsoft.com/office/officeart/2018/2/layout/IconVerticalSolidList"/>
    <dgm:cxn modelId="{8A0B9B49-DB02-4BC0-99B6-58B112BD7234}" type="presOf" srcId="{F8B11911-0368-42C0-99B2-295EE4B761CE}" destId="{E20484B9-8A7D-4A88-94C3-3C6299EDD078}" srcOrd="0" destOrd="0" presId="urn:microsoft.com/office/officeart/2018/2/layout/IconVerticalSolidList"/>
    <dgm:cxn modelId="{C9C68CA2-C8DF-4247-8CF2-2D3642A1E74A}" srcId="{37F6D83A-BC92-497C-9819-18E2314B0966}" destId="{1EFD1B98-3856-4246-9E1B-FFDACBDC33A8}" srcOrd="1" destOrd="0" parTransId="{0B66C367-3EFA-4CF5-AD92-6168854219B8}" sibTransId="{7B2E1628-79FD-4C82-ABFE-D95AC9D20367}"/>
    <dgm:cxn modelId="{09576CBC-9653-4447-9FE7-3581A9FF5085}" srcId="{37F6D83A-BC92-497C-9819-18E2314B0966}" destId="{F8B11911-0368-42C0-99B2-295EE4B761CE}" srcOrd="2" destOrd="0" parTransId="{E2A588C3-F195-49E5-859A-2C72501C2562}" sibTransId="{DF12D49C-E495-4E89-8E53-E0FEE20E6B95}"/>
    <dgm:cxn modelId="{7AD32EF4-8059-4E4D-A2B7-5EA1CC19001A}" srcId="{37F6D83A-BC92-497C-9819-18E2314B0966}" destId="{54592892-EAF2-4D25-9921-009A3F81C0F5}" srcOrd="0" destOrd="0" parTransId="{B6450759-BBDA-4E96-933B-6FE623D99D1E}" sibTransId="{6BA1EF6A-AE98-4B62-B0CB-8E9499D0BD68}"/>
    <dgm:cxn modelId="{38993566-47F6-406E-BB22-D36B3ECF8FBC}" type="presParOf" srcId="{F9B2A425-4088-4ABC-91BA-F8EC89D1E810}" destId="{F3048E37-93B5-4A83-A9FF-5BED73EF5F85}" srcOrd="0" destOrd="0" presId="urn:microsoft.com/office/officeart/2018/2/layout/IconVerticalSolidList"/>
    <dgm:cxn modelId="{5A7EDEFA-E04D-4923-ADBC-345BD239433D}" type="presParOf" srcId="{F3048E37-93B5-4A83-A9FF-5BED73EF5F85}" destId="{F3F32F92-A6D0-4425-A497-482AEBAFF703}" srcOrd="0" destOrd="0" presId="urn:microsoft.com/office/officeart/2018/2/layout/IconVerticalSolidList"/>
    <dgm:cxn modelId="{86BFA980-8A63-4BA1-B8BD-D33566CAE15D}" type="presParOf" srcId="{F3048E37-93B5-4A83-A9FF-5BED73EF5F85}" destId="{EF3E6A10-BFC9-496F-BA4B-4CDEF2CCE2B4}" srcOrd="1" destOrd="0" presId="urn:microsoft.com/office/officeart/2018/2/layout/IconVerticalSolidList"/>
    <dgm:cxn modelId="{B7DDDEE4-D74B-4FEB-8EFB-3E5282A21D7F}" type="presParOf" srcId="{F3048E37-93B5-4A83-A9FF-5BED73EF5F85}" destId="{FC7CB578-DA3F-49BA-8B7E-AA75143F50D1}" srcOrd="2" destOrd="0" presId="urn:microsoft.com/office/officeart/2018/2/layout/IconVerticalSolidList"/>
    <dgm:cxn modelId="{BAC3E64F-105D-4085-84D3-5D2532387BB3}" type="presParOf" srcId="{F3048E37-93B5-4A83-A9FF-5BED73EF5F85}" destId="{8A8295B7-1939-4832-BA9F-0563C6473DA4}" srcOrd="3" destOrd="0" presId="urn:microsoft.com/office/officeart/2018/2/layout/IconVerticalSolidList"/>
    <dgm:cxn modelId="{E186D6DD-9FD4-4908-BB64-C3D38E934810}" type="presParOf" srcId="{F9B2A425-4088-4ABC-91BA-F8EC89D1E810}" destId="{6533FA1B-1742-4DC5-B7BE-C92FA43D8829}" srcOrd="1" destOrd="0" presId="urn:microsoft.com/office/officeart/2018/2/layout/IconVerticalSolidList"/>
    <dgm:cxn modelId="{F221B3F5-075A-436B-8BC4-68EB0712C22E}" type="presParOf" srcId="{F9B2A425-4088-4ABC-91BA-F8EC89D1E810}" destId="{4D0A651E-A2A9-4E62-948F-075AC1DFFF94}" srcOrd="2" destOrd="0" presId="urn:microsoft.com/office/officeart/2018/2/layout/IconVerticalSolidList"/>
    <dgm:cxn modelId="{EE350352-E5B9-463B-8B07-5DD7A9A0B387}" type="presParOf" srcId="{4D0A651E-A2A9-4E62-948F-075AC1DFFF94}" destId="{18DB2CFC-E970-4FEF-ABCF-B97E5E6E08FF}" srcOrd="0" destOrd="0" presId="urn:microsoft.com/office/officeart/2018/2/layout/IconVerticalSolidList"/>
    <dgm:cxn modelId="{CA24F4D5-7BA4-4027-B382-6E16DC5D0BBA}" type="presParOf" srcId="{4D0A651E-A2A9-4E62-948F-075AC1DFFF94}" destId="{3E9E419E-B0AB-48A1-AAD5-5ECF8BB61D33}" srcOrd="1" destOrd="0" presId="urn:microsoft.com/office/officeart/2018/2/layout/IconVerticalSolidList"/>
    <dgm:cxn modelId="{0A4CCB28-673E-4595-BA9E-9957D6296552}" type="presParOf" srcId="{4D0A651E-A2A9-4E62-948F-075AC1DFFF94}" destId="{865350FC-A974-4A4E-88CD-AE0A6BEB541A}" srcOrd="2" destOrd="0" presId="urn:microsoft.com/office/officeart/2018/2/layout/IconVerticalSolidList"/>
    <dgm:cxn modelId="{6C85FFBD-8EE2-4D6A-8756-CE9180BADC34}" type="presParOf" srcId="{4D0A651E-A2A9-4E62-948F-075AC1DFFF94}" destId="{BDEC2D8D-4CD5-4EA2-97D5-CE31734A7362}" srcOrd="3" destOrd="0" presId="urn:microsoft.com/office/officeart/2018/2/layout/IconVerticalSolidList"/>
    <dgm:cxn modelId="{DA133FA8-2B7E-4FCD-BA18-977F198091AC}" type="presParOf" srcId="{F9B2A425-4088-4ABC-91BA-F8EC89D1E810}" destId="{FB576D3C-709D-4921-BBDD-0BFB750DA3D1}" srcOrd="3" destOrd="0" presId="urn:microsoft.com/office/officeart/2018/2/layout/IconVerticalSolidList"/>
    <dgm:cxn modelId="{A3326E75-6ED8-4D7C-BE63-400631E26D5B}" type="presParOf" srcId="{F9B2A425-4088-4ABC-91BA-F8EC89D1E810}" destId="{03A1B987-3C9F-4F64-8BD7-67107AA037F9}" srcOrd="4" destOrd="0" presId="urn:microsoft.com/office/officeart/2018/2/layout/IconVerticalSolidList"/>
    <dgm:cxn modelId="{D48BAE25-B793-4338-9296-9BF5B981B5B3}" type="presParOf" srcId="{03A1B987-3C9F-4F64-8BD7-67107AA037F9}" destId="{18FF486A-80A1-4B1D-9C19-CF67ABC1B103}" srcOrd="0" destOrd="0" presId="urn:microsoft.com/office/officeart/2018/2/layout/IconVerticalSolidList"/>
    <dgm:cxn modelId="{786463B9-E506-4B15-A365-835970147E1F}" type="presParOf" srcId="{03A1B987-3C9F-4F64-8BD7-67107AA037F9}" destId="{D1D524AD-6C1D-482B-AFEC-061A18675F9F}" srcOrd="1" destOrd="0" presId="urn:microsoft.com/office/officeart/2018/2/layout/IconVerticalSolidList"/>
    <dgm:cxn modelId="{7259D7D4-EAE9-4865-8A03-1F9A712797A6}" type="presParOf" srcId="{03A1B987-3C9F-4F64-8BD7-67107AA037F9}" destId="{5279CCF4-551C-4E0E-AD29-149564F6B068}" srcOrd="2" destOrd="0" presId="urn:microsoft.com/office/officeart/2018/2/layout/IconVerticalSolidList"/>
    <dgm:cxn modelId="{3D8EFC03-DC40-416C-AC41-4E3F6A14AC03}" type="presParOf" srcId="{03A1B987-3C9F-4F64-8BD7-67107AA037F9}" destId="{E20484B9-8A7D-4A88-94C3-3C6299EDD0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32F92-A6D0-4425-A497-482AEBAFF70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E6A10-BFC9-496F-BA4B-4CDEF2CCE2B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295B7-1939-4832-BA9F-0563C6473DA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Appreciate the importance of computational methods.</a:t>
          </a:r>
          <a:endParaRPr lang="en-US" sz="2500" kern="1200"/>
        </a:p>
      </dsp:txBody>
      <dsp:txXfrm>
        <a:off x="1941716" y="718"/>
        <a:ext cx="4571887" cy="1681139"/>
      </dsp:txXfrm>
    </dsp:sp>
    <dsp:sp modelId="{18DB2CFC-E970-4FEF-ABCF-B97E5E6E08F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E419E-B0AB-48A1-AAD5-5ECF8BB61D3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C2D8D-4CD5-4EA2-97D5-CE31734A736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Write simple programs to implement computational methods.</a:t>
          </a:r>
          <a:endParaRPr lang="en-US" sz="2500" kern="1200"/>
        </a:p>
      </dsp:txBody>
      <dsp:txXfrm>
        <a:off x="1941716" y="2102143"/>
        <a:ext cx="4571887" cy="1681139"/>
      </dsp:txXfrm>
    </dsp:sp>
    <dsp:sp modelId="{18FF486A-80A1-4B1D-9C19-CF67ABC1B103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524AD-6C1D-482B-AFEC-061A18675F9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484B9-8A7D-4A88-94C3-3C6299EDD07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Use existing tools to do computations and extract meaningful results.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431E-90CA-40AC-8A4E-AB5CAA159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55AAC-8326-4F17-920B-938254BA9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FEC0-69B0-4A1B-9B4F-F02BC47E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2779-1436-40BF-98F7-CE3C461FF9D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6FD5-7ED7-4058-9C73-968D03DD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8CE3C-D63E-4B41-BFA9-70A39298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20-658C-4BC3-8738-4CF3C364E1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83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A4C0-F864-404B-80F2-E2228BF5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CB031-B988-4D14-ABEC-C24D542ED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89A6-341B-4140-8471-BCCD416F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2779-1436-40BF-98F7-CE3C461FF9D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0EA73-B448-4170-B08E-B85E51CB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F02C7-80F1-43EC-8265-E946498C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20-658C-4BC3-8738-4CF3C364E1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43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22396-089F-461B-BAA1-DC94CB8B3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4FA26-6AC2-4E2D-B746-E1BAADCE7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53E4-2C18-4250-8F7B-5503B231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2779-1436-40BF-98F7-CE3C461FF9D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3143B-4E31-4585-9167-CE6BF4F4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E33A1-51F1-4E0C-AE24-753B1BBA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20-658C-4BC3-8738-4CF3C364E1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397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3B86-0E40-409A-ACC5-162D7A01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F6F0-C290-4A90-BB07-34034F8D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D623-18F1-4FF4-A33E-9DEC67D7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2779-1436-40BF-98F7-CE3C461FF9D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9A310-B5D5-4899-8EE2-318D1E12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F7DD-DD69-4C07-A0B2-1486B818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20-658C-4BC3-8738-4CF3C364E1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9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53B6-7ED5-416E-941D-957C8A26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EA21-1BA3-4F2E-97B8-CB9F17D8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DC03C-2444-415D-89F3-A45BE933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2779-1436-40BF-98F7-CE3C461FF9D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75CD-7D9D-4A34-949C-FA9E60F6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7899-F7C8-41B6-8664-C9F0829E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20-658C-4BC3-8738-4CF3C364E1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07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499F-C9BC-4104-AD14-DE2700DE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DEA3-04EF-4A38-8683-7569861BE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1FA30-F057-419F-84AC-B6BBF458E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37EBF-6292-486E-815C-275C0B03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2779-1436-40BF-98F7-CE3C461FF9D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CB950-AC4E-474D-A388-B7CD6A25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3C71C-5D2A-400E-8A02-51401D2F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20-658C-4BC3-8738-4CF3C364E1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51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BC2F-DEDE-45DB-A727-150A4789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DC103-5A12-451B-B5A7-671582F5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F22B1-8D47-4D5B-90D2-F2FF21D30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59356-BB03-4BD0-B909-E90AC22C8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37B0F-0F74-4FCE-BAF7-984706F94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A9BBE-FA5E-4C20-87E0-E86794ED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2779-1436-40BF-98F7-CE3C461FF9D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F800C-916E-40B8-83C2-7CBF45D0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0028A-251B-492F-A766-EF4FAD17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20-658C-4BC3-8738-4CF3C364E1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89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0BAB-0354-489A-AA71-B749F161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D881C-1C2F-4030-9981-D8C32027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2779-1436-40BF-98F7-CE3C461FF9D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6A6DD-22CB-4D0A-B82C-13537FF0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698D4-1AA6-4CCC-934D-D3968AC8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20-658C-4BC3-8738-4CF3C364E1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94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E0C7-CCB7-447F-9869-A223104D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2779-1436-40BF-98F7-CE3C461FF9D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3B056-3CFD-44EC-ACBD-5A7BBCC1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A9657-1F6B-4848-9978-739E22C5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20-658C-4BC3-8738-4CF3C364E1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10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488B-448D-4197-82A3-AF34554B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47F0-6A8A-444E-80F6-54D409EC3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05C30-DEE1-4F46-AA40-12B790EEC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4D3A8-4B7C-4D36-B471-649462A6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2779-1436-40BF-98F7-CE3C461FF9D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76FF-7437-4129-8FC8-5FE03896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38D98-163D-417B-AEBF-BB6D3D76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20-658C-4BC3-8738-4CF3C364E1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338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9F73-E241-4EC4-B232-19573DC3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56177-D7E5-4CE6-A77A-19201DC5F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992B0-A1B2-4B0B-88A4-CC331A5AD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5E5CF-3A25-4E25-9A3C-0DCBA989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2779-1436-40BF-98F7-CE3C461FF9D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93C05-CC88-44CE-8D3C-6521CD1F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5148D-46D2-45A2-BE8D-A94F6115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20-658C-4BC3-8738-4CF3C364E1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64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46380-C730-4BC7-9557-1A1C86EA2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8BDEE-AC0B-441C-92CD-86E7341C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9B8F-21BE-4ABC-92CE-5A1190B61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02779-1436-40BF-98F7-CE3C461FF9D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1833-FBCF-4B17-8303-7B3374B64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3C436-F6E1-4019-B185-0A9367269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3B20-658C-4BC3-8738-4CF3C364E1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27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D01A7-86E4-47E1-8084-6EB911624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E7F7C-5A6F-40BB-8FD1-7689DF7A2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pPr algn="l"/>
            <a:r>
              <a:rPr lang="en-AU" sz="3200">
                <a:solidFill>
                  <a:srgbClr val="FFFFFF"/>
                </a:solidFill>
              </a:rPr>
              <a:t>Computational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827A-22CA-4A91-B439-1D39B2BBF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AU" sz="1600">
                <a:solidFill>
                  <a:srgbClr val="FFFFFF"/>
                </a:solidFill>
              </a:rPr>
              <a:t>Lesson 1 -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74253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2AD9C-3ECB-4019-9F49-3CD3BDCE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Learning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189F89-4C01-45C3-8C63-F3D75574B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3550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55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DB41-DB6B-4A05-B109-36380172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AU" sz="4000"/>
              <a:t>Course Plan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9A58-0591-4243-87EC-4313B44C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00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000"/>
              <a:t>Differential Equations and Time Stepping (DIY)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000"/>
              <a:t>Further Differential Equations, using solvers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000"/>
              <a:t>Introduction to monte carlo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000"/>
              <a:t>Applications of monte carlo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000"/>
              <a:t>Applications of monte carlo methods</a:t>
            </a:r>
          </a:p>
        </p:txBody>
      </p:sp>
    </p:spTree>
    <p:extLst>
      <p:ext uri="{BB962C8B-B14F-4D97-AF65-F5344CB8AC3E}">
        <p14:creationId xmlns:p14="http://schemas.microsoft.com/office/powerpoint/2010/main" val="118910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0B90-BDCA-404C-8737-D0A36031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Introduction – Physics in High School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3EBB6B-5D69-4887-93FC-C550A93B1363}"/>
              </a:ext>
            </a:extLst>
          </p:cNvPr>
          <p:cNvSpPr txBox="1">
            <a:spLocks/>
          </p:cNvSpPr>
          <p:nvPr/>
        </p:nvSpPr>
        <p:spPr>
          <a:xfrm>
            <a:off x="804672" y="2548467"/>
            <a:ext cx="3387105" cy="362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r>
              <a:rPr lang="en-US" sz="1800"/>
              <a:t>Simple equations, strong assumptions, problems that can be solved using just a calculator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6B43A0A-EF00-4F47-8457-3D825FE789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9463" y="889998"/>
            <a:ext cx="3775899" cy="252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Refraction and Snell's law | Download Scientific Diagram">
            <a:extLst>
              <a:ext uri="{FF2B5EF4-FFF2-40B4-BE49-F238E27FC236}">
                <a16:creationId xmlns:a16="http://schemas.microsoft.com/office/drawing/2014/main" id="{1F983DD2-1360-4437-96B8-F928214E7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9639" y="775674"/>
            <a:ext cx="2438503" cy="211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ay Diagrams for Lenses">
            <a:extLst>
              <a:ext uri="{FF2B5EF4-FFF2-40B4-BE49-F238E27FC236}">
                <a16:creationId xmlns:a16="http://schemas.microsoft.com/office/drawing/2014/main" id="{246629DA-48CE-441D-91A6-6DACDF42F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9463" y="4379971"/>
            <a:ext cx="3775899" cy="19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Physics - Mechanics: Ch 16 Simple Harmonic Motion (14 of 19) A ...">
            <a:extLst>
              <a:ext uri="{FF2B5EF4-FFF2-40B4-BE49-F238E27FC236}">
                <a16:creationId xmlns:a16="http://schemas.microsoft.com/office/drawing/2014/main" id="{0617F029-3980-48E7-BB89-A4E46305F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9639" y="4112642"/>
            <a:ext cx="2438503" cy="182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899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D978170-EEE2-4CE6-8A83-B55728D4E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03" r="-2" b="4462"/>
          <a:stretch/>
        </p:blipFill>
        <p:spPr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2054" name="Picture 6" descr="Quadruple Rainbow : pics">
            <a:extLst>
              <a:ext uri="{FF2B5EF4-FFF2-40B4-BE49-F238E27FC236}">
                <a16:creationId xmlns:a16="http://schemas.microsoft.com/office/drawing/2014/main" id="{002E6EB9-0CA2-4434-83F6-C40FED074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 r="2" b="2"/>
          <a:stretch/>
        </p:blipFill>
        <p:spPr bwMode="auto">
          <a:xfrm>
            <a:off x="7381690" y="3456433"/>
            <a:ext cx="4810310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utational Fluid Dynamics — Xi Engineering Consultants">
            <a:extLst>
              <a:ext uri="{FF2B5EF4-FFF2-40B4-BE49-F238E27FC236}">
                <a16:creationId xmlns:a16="http://schemas.microsoft.com/office/drawing/2014/main" id="{BDD4E081-BEE8-4DFD-A8B2-8C34CB3AC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7" r="2" b="1557"/>
          <a:stretch/>
        </p:blipFill>
        <p:spPr bwMode="auto">
          <a:xfrm>
            <a:off x="318942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A76AF-5A50-4C77-8C6E-65C9F756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2807208" cy="1325563"/>
          </a:xfrm>
        </p:spPr>
        <p:txBody>
          <a:bodyPr>
            <a:normAutofit/>
          </a:bodyPr>
          <a:lstStyle/>
          <a:p>
            <a:r>
              <a:rPr lang="en-AU" sz="2800"/>
              <a:t>Real-World Problems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BF44-EEB0-40CF-AF5D-E50993E6E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568"/>
            <a:ext cx="2807208" cy="3922776"/>
          </a:xfrm>
        </p:spPr>
        <p:txBody>
          <a:bodyPr>
            <a:normAutofit/>
          </a:bodyPr>
          <a:lstStyle/>
          <a:p>
            <a:r>
              <a:rPr lang="en-AU" sz="1700" dirty="0"/>
              <a:t>Simple assumptions may not be satisfied.</a:t>
            </a:r>
          </a:p>
          <a:p>
            <a:r>
              <a:rPr lang="en-AU" sz="1700" dirty="0"/>
              <a:t>Even if the underlying equations are simple, the system may be large or complex.</a:t>
            </a:r>
          </a:p>
          <a:p>
            <a:endParaRPr lang="en-AU" sz="1700" dirty="0"/>
          </a:p>
          <a:p>
            <a:r>
              <a:rPr lang="en-AU" sz="1700" dirty="0"/>
              <a:t>Relatively simple equations may not have a solution that can be written down (in terms of standard functions)</a:t>
            </a:r>
          </a:p>
        </p:txBody>
      </p:sp>
      <p:pic>
        <p:nvPicPr>
          <p:cNvPr id="2050" name="Picture 2" descr="Molecular Dynamics of Viruses">
            <a:extLst>
              <a:ext uri="{FF2B5EF4-FFF2-40B4-BE49-F238E27FC236}">
                <a16:creationId xmlns:a16="http://schemas.microsoft.com/office/drawing/2014/main" id="{5E5E5D38-E3FB-46BF-909C-541DBE9DA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-4" b="6771"/>
          <a:stretch/>
        </p:blipFill>
        <p:spPr bwMode="auto">
          <a:xfrm>
            <a:off x="7404372" y="10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33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CAB3-807A-4C45-8C46-A6942D95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AU" sz="3700"/>
              <a:t>Example – Simple Pendulum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580ED-63B2-4470-9999-57169CB9C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3651466" cy="378541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AU" sz="1800" b="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func>
                      <m:funcPr>
                        <m:ctrlPr>
                          <a:rPr lang="en-AU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800" b="0" i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AU" sz="1800" dirty="0"/>
              </a:p>
              <a:p>
                <a:r>
                  <a:rPr lang="en-AU" sz="1800" dirty="0"/>
                  <a:t>For small values of </a:t>
                </a:r>
                <a14:m>
                  <m:oMath xmlns:m="http://schemas.openxmlformats.org/officeDocument/2006/math">
                    <m:r>
                      <a:rPr lang="en-AU" sz="1800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18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800" i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AU" sz="1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18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AU" sz="1800" b="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AU" sz="1800" b="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1800" b="0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AU" sz="1800" dirty="0"/>
                  <a:t>  which is SHM, so </a:t>
                </a:r>
                <a14:m>
                  <m:oMath xmlns:m="http://schemas.openxmlformats.org/officeDocument/2006/math">
                    <m:r>
                      <a:rPr lang="en-AU" sz="1800" b="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AU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800" b="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800" b="0" i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AU" sz="18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AU" sz="18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1800" b="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r>
                                  <a:rPr lang="en-AU" sz="18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</m:e>
                        </m:rad>
                      </m:e>
                    </m:func>
                    <m:r>
                      <a:rPr lang="en-AU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1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1800" b="0" dirty="0"/>
              </a:p>
              <a:p>
                <a:r>
                  <a:rPr lang="en-AU" sz="1800" dirty="0"/>
                  <a:t>If </a:t>
                </a:r>
                <a14:m>
                  <m:oMath xmlns:m="http://schemas.openxmlformats.org/officeDocument/2006/math">
                    <m:r>
                      <a:rPr lang="en-AU" sz="1800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1800" dirty="0"/>
                  <a:t> is not small, we can’t </a:t>
                </a:r>
                <a:r>
                  <a:rPr lang="en-AU" sz="1800" i="1" dirty="0"/>
                  <a:t>write down</a:t>
                </a:r>
                <a:r>
                  <a:rPr lang="en-AU" sz="1800" dirty="0"/>
                  <a:t> a solution (but one exists).</a:t>
                </a:r>
              </a:p>
              <a:p>
                <a:endParaRPr lang="en-AU" sz="1800" dirty="0"/>
              </a:p>
              <a:p>
                <a:endParaRPr lang="en-AU" sz="1800" dirty="0"/>
              </a:p>
              <a:p>
                <a:r>
                  <a:rPr lang="en-AU" sz="1800" dirty="0"/>
                  <a:t>Note: Even if we can’t write down a solution, we can still make a number of conclusions and predictions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580ED-63B2-4470-9999-57169CB9C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3651466" cy="3785419"/>
              </a:xfrm>
              <a:blipFill>
                <a:blip r:embed="rId2"/>
                <a:stretch>
                  <a:fillRect l="-1002" r="-1002" b="-24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Simple pendulum review (article) | Khan Academy">
            <a:extLst>
              <a:ext uri="{FF2B5EF4-FFF2-40B4-BE49-F238E27FC236}">
                <a16:creationId xmlns:a16="http://schemas.microsoft.com/office/drawing/2014/main" id="{539C8333-7C07-4C80-9CED-1E948EEF36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9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3A9-2A8B-47FF-9131-8D57AA0E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Double Pendulum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7659B-AB40-4CDD-8722-B5B3FE88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has very complex (in fact, chaotic) behaviour</a:t>
            </a:r>
          </a:p>
        </p:txBody>
      </p:sp>
      <p:pic>
        <p:nvPicPr>
          <p:cNvPr id="4098" name="Picture 2" descr="Chaos and the double pendulum - GIF on Imgur">
            <a:extLst>
              <a:ext uri="{FF2B5EF4-FFF2-40B4-BE49-F238E27FC236}">
                <a16:creationId xmlns:a16="http://schemas.microsoft.com/office/drawing/2014/main" id="{6D9333A2-BB99-4A78-8A6E-043B885E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14" y="3200400"/>
            <a:ext cx="8703401" cy="29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31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A0685-DA01-4756-B4BE-B534F919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Example 2 – Naiver-Stokes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B6DD9-0F9C-4535-8848-E9A3296B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498" y="2267170"/>
            <a:ext cx="4613919" cy="813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You get a million dollars if you can prove that a solution exists.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Numerical methods for fluid dynamics | Rodrigo Nemmen's Homepage">
            <a:extLst>
              <a:ext uri="{FF2B5EF4-FFF2-40B4-BE49-F238E27FC236}">
                <a16:creationId xmlns:a16="http://schemas.microsoft.com/office/drawing/2014/main" id="{E4811C6A-5290-495A-8810-129C9033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0259" y="95044"/>
            <a:ext cx="5586097" cy="308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are Navier–Stokes equations used for in science or ...">
            <a:extLst>
              <a:ext uri="{FF2B5EF4-FFF2-40B4-BE49-F238E27FC236}">
                <a16:creationId xmlns:a16="http://schemas.microsoft.com/office/drawing/2014/main" id="{7F6AD729-3E95-4259-8C9F-EE3FB61A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8209" y="3315854"/>
            <a:ext cx="3828931" cy="345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685FA8-5F1D-4117-8B82-9DEC8B5B1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243" y="3315854"/>
            <a:ext cx="5008132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7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8A8B-A3D8-4254-8FBA-ABC9C7C7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Mentality/Expectations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9D1A-8EEE-43E9-85DF-5B29B1522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Lessons serve as an introduction to the material. You will learn by working on the assignments.</a:t>
            </a:r>
          </a:p>
          <a:p>
            <a:r>
              <a:rPr lang="en-AU" dirty="0"/>
              <a:t>Lessons don’t give enough information to complete the assignments. You may need to </a:t>
            </a:r>
            <a:r>
              <a:rPr lang="en-AU" b="1" dirty="0"/>
              <a:t>ask for help, </a:t>
            </a:r>
            <a:r>
              <a:rPr lang="en-AU" dirty="0"/>
              <a:t>search for programming tutorials or do some research.</a:t>
            </a:r>
          </a:p>
          <a:p>
            <a:r>
              <a:rPr lang="en-AU" dirty="0"/>
              <a:t>Be intellectually curious. If you want to extend the assignment (by doing more work), then do so, or ask for trickier tasks.</a:t>
            </a:r>
          </a:p>
        </p:txBody>
      </p:sp>
    </p:spTree>
    <p:extLst>
      <p:ext uri="{BB962C8B-B14F-4D97-AF65-F5344CB8AC3E}">
        <p14:creationId xmlns:p14="http://schemas.microsoft.com/office/powerpoint/2010/main" val="93084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Computational Physics</vt:lpstr>
      <vt:lpstr>Learning Objectives</vt:lpstr>
      <vt:lpstr>Course Plan</vt:lpstr>
      <vt:lpstr>Introduction – Physics in High School</vt:lpstr>
      <vt:lpstr>Real-World Problems</vt:lpstr>
      <vt:lpstr>Example – Simple Pendulum</vt:lpstr>
      <vt:lpstr>Double Pendulum</vt:lpstr>
      <vt:lpstr>Example 2 – Naiver-Stokes Equation</vt:lpstr>
      <vt:lpstr>Mentality/Expectations of this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</dc:title>
  <dc:creator>Daniel Comber-Todd</dc:creator>
  <cp:lastModifiedBy>Daniel Comber-Todd</cp:lastModifiedBy>
  <cp:revision>1</cp:revision>
  <dcterms:created xsi:type="dcterms:W3CDTF">2020-05-21T08:48:02Z</dcterms:created>
  <dcterms:modified xsi:type="dcterms:W3CDTF">2020-05-21T08:49:12Z</dcterms:modified>
</cp:coreProperties>
</file>