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8AE1-8E5A-483C-950A-A39B3C0091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09EDA2-ED8A-472B-A99E-1769DAD3E50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Appreciates the necessity of using libraries implementing numerical methods rather than writing all code from scratch.</a:t>
          </a:r>
          <a:endParaRPr lang="en-US" dirty="0"/>
        </a:p>
      </dgm:t>
    </dgm:pt>
    <dgm:pt modelId="{2E9C4F78-15AB-4D7E-8515-4FBD48D52CE4}" type="parTrans" cxnId="{5A22CD51-AEC7-441E-9A1F-37C261CC7619}">
      <dgm:prSet/>
      <dgm:spPr/>
      <dgm:t>
        <a:bodyPr/>
        <a:lstStyle/>
        <a:p>
          <a:endParaRPr lang="en-US"/>
        </a:p>
      </dgm:t>
    </dgm:pt>
    <dgm:pt modelId="{A0612414-4124-4FD9-8822-AE31A010CD5A}" type="sibTrans" cxnId="{5A22CD51-AEC7-441E-9A1F-37C261CC7619}">
      <dgm:prSet/>
      <dgm:spPr/>
      <dgm:t>
        <a:bodyPr/>
        <a:lstStyle/>
        <a:p>
          <a:endParaRPr lang="en-US"/>
        </a:p>
      </dgm:t>
    </dgm:pt>
    <dgm:pt modelId="{493B071F-12F2-4A7E-A397-367D3373971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Interacts with libraries to extract physically meaningful results</a:t>
          </a:r>
          <a:endParaRPr lang="en-US" dirty="0"/>
        </a:p>
      </dgm:t>
    </dgm:pt>
    <dgm:pt modelId="{0182E881-076F-445C-82F8-E4326EA889EF}" type="parTrans" cxnId="{69729770-FFF6-4968-98DE-406BC6F0C67D}">
      <dgm:prSet/>
      <dgm:spPr/>
      <dgm:t>
        <a:bodyPr/>
        <a:lstStyle/>
        <a:p>
          <a:endParaRPr lang="en-US"/>
        </a:p>
      </dgm:t>
    </dgm:pt>
    <dgm:pt modelId="{8BBAF77A-A9F9-4631-A1A0-B669B5D07BB1}" type="sibTrans" cxnId="{69729770-FFF6-4968-98DE-406BC6F0C67D}">
      <dgm:prSet/>
      <dgm:spPr/>
      <dgm:t>
        <a:bodyPr/>
        <a:lstStyle/>
        <a:p>
          <a:endParaRPr lang="en-US"/>
        </a:p>
      </dgm:t>
    </dgm:pt>
    <dgm:pt modelId="{4BB3C042-F497-4F4D-BEE4-FD104D04742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Uses libraries to solve differential equations.</a:t>
          </a:r>
          <a:endParaRPr lang="en-US" dirty="0"/>
        </a:p>
      </dgm:t>
    </dgm:pt>
    <dgm:pt modelId="{B510CB6A-506C-4F15-B0E1-AD1A202071A5}" type="parTrans" cxnId="{142D3DFA-7A00-4D2F-9B53-9DAE62B5998F}">
      <dgm:prSet/>
      <dgm:spPr/>
      <dgm:t>
        <a:bodyPr/>
        <a:lstStyle/>
        <a:p>
          <a:endParaRPr lang="en-US"/>
        </a:p>
      </dgm:t>
    </dgm:pt>
    <dgm:pt modelId="{332179B3-D646-4ECD-BED7-4CA0FDBE6978}" type="sibTrans" cxnId="{142D3DFA-7A00-4D2F-9B53-9DAE62B5998F}">
      <dgm:prSet/>
      <dgm:spPr/>
      <dgm:t>
        <a:bodyPr/>
        <a:lstStyle/>
        <a:p>
          <a:endParaRPr lang="en-US"/>
        </a:p>
      </dgm:t>
    </dgm:pt>
    <dgm:pt modelId="{50FC7700-AFEF-4733-8D5C-5A78CB0F18D3}" type="pres">
      <dgm:prSet presAssocID="{A0398AE1-8E5A-483C-950A-A39B3C009116}" presName="root" presStyleCnt="0">
        <dgm:presLayoutVars>
          <dgm:dir/>
          <dgm:resizeHandles val="exact"/>
        </dgm:presLayoutVars>
      </dgm:prSet>
      <dgm:spPr/>
    </dgm:pt>
    <dgm:pt modelId="{064E5986-980A-46C8-9497-F4A183AC34E4}" type="pres">
      <dgm:prSet presAssocID="{8009EDA2-ED8A-472B-A99E-1769DAD3E506}" presName="compNode" presStyleCnt="0"/>
      <dgm:spPr/>
    </dgm:pt>
    <dgm:pt modelId="{545FEB7F-950D-4F74-8ECB-9555D9094762}" type="pres">
      <dgm:prSet presAssocID="{8009EDA2-ED8A-472B-A99E-1769DAD3E506}" presName="bgRect" presStyleLbl="bgShp" presStyleIdx="0" presStyleCnt="3" custLinFactNeighborX="899" custLinFactNeighborY="-578"/>
      <dgm:spPr/>
    </dgm:pt>
    <dgm:pt modelId="{36B965E2-3411-4D27-A92B-4977886EE85C}" type="pres">
      <dgm:prSet presAssocID="{8009EDA2-ED8A-472B-A99E-1769DAD3E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6CEC764-CCDE-4EB8-B486-5FF63CA2DD8C}" type="pres">
      <dgm:prSet presAssocID="{8009EDA2-ED8A-472B-A99E-1769DAD3E506}" presName="spaceRect" presStyleCnt="0"/>
      <dgm:spPr/>
    </dgm:pt>
    <dgm:pt modelId="{E008C373-54C8-469C-A0CA-DFE42DE4F420}" type="pres">
      <dgm:prSet presAssocID="{8009EDA2-ED8A-472B-A99E-1769DAD3E506}" presName="parTx" presStyleLbl="revTx" presStyleIdx="0" presStyleCnt="3">
        <dgm:presLayoutVars>
          <dgm:chMax val="0"/>
          <dgm:chPref val="0"/>
        </dgm:presLayoutVars>
      </dgm:prSet>
      <dgm:spPr/>
    </dgm:pt>
    <dgm:pt modelId="{A70022FA-3B14-4071-B047-E6DD164D7499}" type="pres">
      <dgm:prSet presAssocID="{A0612414-4124-4FD9-8822-AE31A010CD5A}" presName="sibTrans" presStyleCnt="0"/>
      <dgm:spPr/>
    </dgm:pt>
    <dgm:pt modelId="{0FEF92E9-7491-434A-AE19-79CA901071D8}" type="pres">
      <dgm:prSet presAssocID="{493B071F-12F2-4A7E-A397-367D33739718}" presName="compNode" presStyleCnt="0"/>
      <dgm:spPr/>
    </dgm:pt>
    <dgm:pt modelId="{1A654947-A27A-437E-A0EC-8B468CCCDBCA}" type="pres">
      <dgm:prSet presAssocID="{493B071F-12F2-4A7E-A397-367D33739718}" presName="bgRect" presStyleLbl="bgShp" presStyleIdx="1" presStyleCnt="3"/>
      <dgm:spPr/>
    </dgm:pt>
    <dgm:pt modelId="{24B4C744-89DD-4DA0-8601-AD2A1648C93D}" type="pres">
      <dgm:prSet presAssocID="{493B071F-12F2-4A7E-A397-367D33739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D2E168-F89D-48EB-B6F6-4EDA3B5AC3AE}" type="pres">
      <dgm:prSet presAssocID="{493B071F-12F2-4A7E-A397-367D33739718}" presName="spaceRect" presStyleCnt="0"/>
      <dgm:spPr/>
    </dgm:pt>
    <dgm:pt modelId="{70707A9B-6164-4D8A-98C1-5FB1E5A6D9F3}" type="pres">
      <dgm:prSet presAssocID="{493B071F-12F2-4A7E-A397-367D33739718}" presName="parTx" presStyleLbl="revTx" presStyleIdx="1" presStyleCnt="3">
        <dgm:presLayoutVars>
          <dgm:chMax val="0"/>
          <dgm:chPref val="0"/>
        </dgm:presLayoutVars>
      </dgm:prSet>
      <dgm:spPr/>
    </dgm:pt>
    <dgm:pt modelId="{72B37E5E-1856-40F1-86F9-DB717F7DD96F}" type="pres">
      <dgm:prSet presAssocID="{8BBAF77A-A9F9-4631-A1A0-B669B5D07BB1}" presName="sibTrans" presStyleCnt="0"/>
      <dgm:spPr/>
    </dgm:pt>
    <dgm:pt modelId="{EA8CC697-7B51-4D66-B57D-2B6E8DFEBCB7}" type="pres">
      <dgm:prSet presAssocID="{4BB3C042-F497-4F4D-BEE4-FD104D047428}" presName="compNode" presStyleCnt="0"/>
      <dgm:spPr/>
    </dgm:pt>
    <dgm:pt modelId="{03DADFC5-1386-4DD2-BD82-CB1AFE8FC993}" type="pres">
      <dgm:prSet presAssocID="{4BB3C042-F497-4F4D-BEE4-FD104D047428}" presName="bgRect" presStyleLbl="bgShp" presStyleIdx="2" presStyleCnt="3"/>
      <dgm:spPr/>
    </dgm:pt>
    <dgm:pt modelId="{42C5EF32-73C8-433D-AA87-826E4610E514}" type="pres">
      <dgm:prSet presAssocID="{4BB3C042-F497-4F4D-BEE4-FD104D0474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A6FE0501-5AC5-4CCB-AB89-7A36DDA7F38E}" type="pres">
      <dgm:prSet presAssocID="{4BB3C042-F497-4F4D-BEE4-FD104D047428}" presName="spaceRect" presStyleCnt="0"/>
      <dgm:spPr/>
    </dgm:pt>
    <dgm:pt modelId="{EFA8F372-6A89-4DB1-8634-40C18A516DFD}" type="pres">
      <dgm:prSet presAssocID="{4BB3C042-F497-4F4D-BEE4-FD104D0474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05B38-85FA-438C-B182-822E1940A5FF}" type="presOf" srcId="{4BB3C042-F497-4F4D-BEE4-FD104D047428}" destId="{EFA8F372-6A89-4DB1-8634-40C18A516DFD}" srcOrd="0" destOrd="0" presId="urn:microsoft.com/office/officeart/2018/2/layout/IconVerticalSolidList"/>
    <dgm:cxn modelId="{38EB534D-347D-47D0-8BEB-E615BF78E7C3}" type="presOf" srcId="{493B071F-12F2-4A7E-A397-367D33739718}" destId="{70707A9B-6164-4D8A-98C1-5FB1E5A6D9F3}" srcOrd="0" destOrd="0" presId="urn:microsoft.com/office/officeart/2018/2/layout/IconVerticalSolidList"/>
    <dgm:cxn modelId="{69729770-FFF6-4968-98DE-406BC6F0C67D}" srcId="{A0398AE1-8E5A-483C-950A-A39B3C009116}" destId="{493B071F-12F2-4A7E-A397-367D33739718}" srcOrd="1" destOrd="0" parTransId="{0182E881-076F-445C-82F8-E4326EA889EF}" sibTransId="{8BBAF77A-A9F9-4631-A1A0-B669B5D07BB1}"/>
    <dgm:cxn modelId="{5A22CD51-AEC7-441E-9A1F-37C261CC7619}" srcId="{A0398AE1-8E5A-483C-950A-A39B3C009116}" destId="{8009EDA2-ED8A-472B-A99E-1769DAD3E506}" srcOrd="0" destOrd="0" parTransId="{2E9C4F78-15AB-4D7E-8515-4FBD48D52CE4}" sibTransId="{A0612414-4124-4FD9-8822-AE31A010CD5A}"/>
    <dgm:cxn modelId="{6CA92BA2-522D-489C-A2C8-49A307E31ABB}" type="presOf" srcId="{8009EDA2-ED8A-472B-A99E-1769DAD3E506}" destId="{E008C373-54C8-469C-A0CA-DFE42DE4F420}" srcOrd="0" destOrd="0" presId="urn:microsoft.com/office/officeart/2018/2/layout/IconVerticalSolidList"/>
    <dgm:cxn modelId="{677E6FBC-C6AF-4216-BC53-09CFC8B61109}" type="presOf" srcId="{A0398AE1-8E5A-483C-950A-A39B3C009116}" destId="{50FC7700-AFEF-4733-8D5C-5A78CB0F18D3}" srcOrd="0" destOrd="0" presId="urn:microsoft.com/office/officeart/2018/2/layout/IconVerticalSolidList"/>
    <dgm:cxn modelId="{142D3DFA-7A00-4D2F-9B53-9DAE62B5998F}" srcId="{A0398AE1-8E5A-483C-950A-A39B3C009116}" destId="{4BB3C042-F497-4F4D-BEE4-FD104D047428}" srcOrd="2" destOrd="0" parTransId="{B510CB6A-506C-4F15-B0E1-AD1A202071A5}" sibTransId="{332179B3-D646-4ECD-BED7-4CA0FDBE6978}"/>
    <dgm:cxn modelId="{2F38A9FC-2F6A-461F-82A2-6921B04D20D5}" type="presParOf" srcId="{50FC7700-AFEF-4733-8D5C-5A78CB0F18D3}" destId="{064E5986-980A-46C8-9497-F4A183AC34E4}" srcOrd="0" destOrd="0" presId="urn:microsoft.com/office/officeart/2018/2/layout/IconVerticalSolidList"/>
    <dgm:cxn modelId="{38C4709A-2286-4FE0-B362-171DBF2D77B5}" type="presParOf" srcId="{064E5986-980A-46C8-9497-F4A183AC34E4}" destId="{545FEB7F-950D-4F74-8ECB-9555D9094762}" srcOrd="0" destOrd="0" presId="urn:microsoft.com/office/officeart/2018/2/layout/IconVerticalSolidList"/>
    <dgm:cxn modelId="{453A46FB-8E5F-43DC-8EBB-212E796BA1F4}" type="presParOf" srcId="{064E5986-980A-46C8-9497-F4A183AC34E4}" destId="{36B965E2-3411-4D27-A92B-4977886EE85C}" srcOrd="1" destOrd="0" presId="urn:microsoft.com/office/officeart/2018/2/layout/IconVerticalSolidList"/>
    <dgm:cxn modelId="{0FF47A3B-E1F7-4C7C-880D-34A6207A7DBE}" type="presParOf" srcId="{064E5986-980A-46C8-9497-F4A183AC34E4}" destId="{96CEC764-CCDE-4EB8-B486-5FF63CA2DD8C}" srcOrd="2" destOrd="0" presId="urn:microsoft.com/office/officeart/2018/2/layout/IconVerticalSolidList"/>
    <dgm:cxn modelId="{DBDCCCE1-FAF8-478F-A720-7DBCCCDE2878}" type="presParOf" srcId="{064E5986-980A-46C8-9497-F4A183AC34E4}" destId="{E008C373-54C8-469C-A0CA-DFE42DE4F420}" srcOrd="3" destOrd="0" presId="urn:microsoft.com/office/officeart/2018/2/layout/IconVerticalSolidList"/>
    <dgm:cxn modelId="{94EDC025-12FA-4BA8-960B-0CA99D536A8B}" type="presParOf" srcId="{50FC7700-AFEF-4733-8D5C-5A78CB0F18D3}" destId="{A70022FA-3B14-4071-B047-E6DD164D7499}" srcOrd="1" destOrd="0" presId="urn:microsoft.com/office/officeart/2018/2/layout/IconVerticalSolidList"/>
    <dgm:cxn modelId="{E93CB92C-D352-453F-A1EA-63E4A85FA1D1}" type="presParOf" srcId="{50FC7700-AFEF-4733-8D5C-5A78CB0F18D3}" destId="{0FEF92E9-7491-434A-AE19-79CA901071D8}" srcOrd="2" destOrd="0" presId="urn:microsoft.com/office/officeart/2018/2/layout/IconVerticalSolidList"/>
    <dgm:cxn modelId="{AD285CB3-AA15-4862-A96B-85493F1D96E4}" type="presParOf" srcId="{0FEF92E9-7491-434A-AE19-79CA901071D8}" destId="{1A654947-A27A-437E-A0EC-8B468CCCDBCA}" srcOrd="0" destOrd="0" presId="urn:microsoft.com/office/officeart/2018/2/layout/IconVerticalSolidList"/>
    <dgm:cxn modelId="{F9C363BA-7BD0-4804-8294-10F00BFFC6A2}" type="presParOf" srcId="{0FEF92E9-7491-434A-AE19-79CA901071D8}" destId="{24B4C744-89DD-4DA0-8601-AD2A1648C93D}" srcOrd="1" destOrd="0" presId="urn:microsoft.com/office/officeart/2018/2/layout/IconVerticalSolidList"/>
    <dgm:cxn modelId="{83B168D9-D227-43B3-9DCD-3E1D1816D9E4}" type="presParOf" srcId="{0FEF92E9-7491-434A-AE19-79CA901071D8}" destId="{E5D2E168-F89D-48EB-B6F6-4EDA3B5AC3AE}" srcOrd="2" destOrd="0" presId="urn:microsoft.com/office/officeart/2018/2/layout/IconVerticalSolidList"/>
    <dgm:cxn modelId="{ABBBC7FD-A3DF-4F30-B508-CB7A5116C097}" type="presParOf" srcId="{0FEF92E9-7491-434A-AE19-79CA901071D8}" destId="{70707A9B-6164-4D8A-98C1-5FB1E5A6D9F3}" srcOrd="3" destOrd="0" presId="urn:microsoft.com/office/officeart/2018/2/layout/IconVerticalSolidList"/>
    <dgm:cxn modelId="{42BCF1F9-86F6-4D3A-A625-2024A1BBE7A5}" type="presParOf" srcId="{50FC7700-AFEF-4733-8D5C-5A78CB0F18D3}" destId="{72B37E5E-1856-40F1-86F9-DB717F7DD96F}" srcOrd="3" destOrd="0" presId="urn:microsoft.com/office/officeart/2018/2/layout/IconVerticalSolidList"/>
    <dgm:cxn modelId="{38E4288C-4434-4CB0-8A20-9752DFC78816}" type="presParOf" srcId="{50FC7700-AFEF-4733-8D5C-5A78CB0F18D3}" destId="{EA8CC697-7B51-4D66-B57D-2B6E8DFEBCB7}" srcOrd="4" destOrd="0" presId="urn:microsoft.com/office/officeart/2018/2/layout/IconVerticalSolidList"/>
    <dgm:cxn modelId="{D5DE1CC6-DDA3-450E-A625-DF7B7BB8E1BC}" type="presParOf" srcId="{EA8CC697-7B51-4D66-B57D-2B6E8DFEBCB7}" destId="{03DADFC5-1386-4DD2-BD82-CB1AFE8FC993}" srcOrd="0" destOrd="0" presId="urn:microsoft.com/office/officeart/2018/2/layout/IconVerticalSolidList"/>
    <dgm:cxn modelId="{C15066E0-22A8-45EC-9DEB-531981B7A41C}" type="presParOf" srcId="{EA8CC697-7B51-4D66-B57D-2B6E8DFEBCB7}" destId="{42C5EF32-73C8-433D-AA87-826E4610E514}" srcOrd="1" destOrd="0" presId="urn:microsoft.com/office/officeart/2018/2/layout/IconVerticalSolidList"/>
    <dgm:cxn modelId="{DE40C643-C8D2-4C1F-BE29-52B5D9B6E9E0}" type="presParOf" srcId="{EA8CC697-7B51-4D66-B57D-2B6E8DFEBCB7}" destId="{A6FE0501-5AC5-4CCB-AB89-7A36DDA7F38E}" srcOrd="2" destOrd="0" presId="urn:microsoft.com/office/officeart/2018/2/layout/IconVerticalSolidList"/>
    <dgm:cxn modelId="{D5536CA3-13EE-4471-AF5C-FDA214A1C6CF}" type="presParOf" srcId="{EA8CC697-7B51-4D66-B57D-2B6E8DFEBCB7}" destId="{EFA8F372-6A89-4DB1-8634-40C18A516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EB7F-950D-4F74-8ECB-9555D9094762}">
      <dsp:nvSpPr>
        <dsp:cNvPr id="0" name=""/>
        <dsp:cNvSpPr/>
      </dsp:nvSpPr>
      <dsp:spPr>
        <a:xfrm>
          <a:off x="0" y="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965E2-3411-4D27-A92B-4977886EE85C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8C373-54C8-469C-A0CA-DFE42DE4F42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Appreciates the necessity of using libraries implementing numerical methods rather than writing all code from scratch.</a:t>
          </a:r>
          <a:endParaRPr lang="en-US" sz="2000" kern="1200" dirty="0"/>
        </a:p>
      </dsp:txBody>
      <dsp:txXfrm>
        <a:off x="1866111" y="690"/>
        <a:ext cx="4382288" cy="1615680"/>
      </dsp:txXfrm>
    </dsp:sp>
    <dsp:sp modelId="{1A654947-A27A-437E-A0EC-8B468CCCDBCA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4C744-89DD-4DA0-8601-AD2A1648C93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07A9B-6164-4D8A-98C1-5FB1E5A6D9F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Interacts with libraries to extract physically meaningful results</a:t>
          </a:r>
          <a:endParaRPr lang="en-US" sz="2000" kern="1200" dirty="0"/>
        </a:p>
      </dsp:txBody>
      <dsp:txXfrm>
        <a:off x="1866111" y="2020291"/>
        <a:ext cx="4382288" cy="1615680"/>
      </dsp:txXfrm>
    </dsp:sp>
    <dsp:sp modelId="{03DADFC5-1386-4DD2-BD82-CB1AFE8FC993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5EF32-73C8-433D-AA87-826E4610E514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F372-6A89-4DB1-8634-40C18A516DFD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Uses libraries to solve differential equations.</a:t>
          </a:r>
          <a:endParaRPr lang="en-US" sz="2000" kern="1200" dirty="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7FF-E8C8-4270-9E3A-659CAAA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7813-4B8D-4218-B6B5-3EEBA5C85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57B-9C19-4A47-BB32-5C5D3A5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CA44-ECE7-4806-A0B3-FEB6505A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2302-04AA-4F25-9DAA-4B874EA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3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1121-6384-46D7-9781-8723CD57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0F6A-A939-4401-81EC-05C5340C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9AD3-A54F-4F8E-98C4-4BADD51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5D99-39B4-450D-98B6-D2F46FE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6C56-D92B-468D-9DF6-1DA609B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864E5-6DD7-40CA-8F07-CA86F716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E8AD-8733-428A-B280-44678626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A2F2-F40C-46DD-B58B-9FD8652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9DD5-E994-4BFE-96AE-9B8C9C6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FC5F-AD98-4E35-B0EE-6F16CE0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FDF-2AF6-40AD-B00C-B88A48F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BCDF-6012-4882-BDFB-46E5D3F7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FA33-6401-414C-8269-4D7C7AF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E824-6D36-47CB-8949-956604D7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E17-8178-4407-8F33-BC2C15F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4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F58-39B9-48D9-BE55-C262EC4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4A45-C6A3-4F6E-953A-2D9FA08F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A450-C184-46B2-9454-04B1030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8513-2A03-4DB2-9847-A0EB78D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990A-6ACF-47A3-B5A9-795B80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2E5-A977-4A4B-82C4-2B561F22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FEFD-BA03-405F-A479-BC0AA60C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995-9E64-455B-969E-8481DACD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33B8-6C9E-4724-851A-BEF7CAF9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6065-893A-4B5F-A49F-E96FE36A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8737-8F2E-4DBA-8506-F1E6938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2A94-128B-4C52-86F1-D6785282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ED20-A948-4BF6-BB57-747B27A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9EC7-2D85-40E2-8EB6-85C8E424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C583-ED09-4E74-8F6B-1599561A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BA3B-542C-448E-8850-F72AE2D8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15B82-D3A7-4A29-9C41-01DFB180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A5AE-BA80-4148-9F3C-0D293B8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BA255-FC83-466C-94B1-93C32AF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6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AEE-1A02-4172-B72A-0D1B19C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C37-89C0-427C-B35E-272249E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D9E2-3107-4B95-936E-0A069491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6161D-5C9B-4C31-B38A-E61D5A0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9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E297-7A3F-4A07-A301-979E1CAE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830E5-4577-451B-ABCB-818B86B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99EA-3851-4DB1-8CC5-07A85DE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5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83C-EAD5-47DC-8605-F43C4AC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F147-13C3-4CDD-A3E3-C00BFA43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F70E-8D04-4EE9-A31D-7DFC21E6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618A-05DA-49E9-9F8E-D844EDB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F7BC-2A98-4E7F-B480-27906DB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53AC-BF5D-4EAB-8CCE-CB549CA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7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4B3-DAF5-458C-997B-B655CB0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FEE0-1F8F-4E4F-AF5D-FF2C93E6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5746-52CC-4296-9750-FB1CC67A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7798-A440-4FE6-B617-E2C3CB2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1A7F-E10B-4FB7-8A54-806B4C9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A59C-B741-4215-A5F1-D5E0F45F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B1EB-B730-4412-B06D-2F7442F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431-C784-400B-80BB-DFF70BB2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558F-A335-4588-864F-A5437800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511F-48CC-4003-B0CA-44A895AF7E9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69BD-7C5D-4647-A2F3-74B7A243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41CF-25E3-4848-AB1F-6493088A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5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integrate.solve_ivp.html#scipy.integrate.solve_iv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D01A7-86E4-47E1-8084-6EB911624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7F7C-5A6F-40BB-8FD1-7689DF7A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AU" sz="3200" dirty="0">
                <a:solidFill>
                  <a:srgbClr val="FFFFFF"/>
                </a:solidFill>
              </a:rPr>
              <a:t>Computational Physic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827A-22CA-4A91-B439-1D39B2BB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1600" dirty="0">
                <a:solidFill>
                  <a:srgbClr val="FFFFFF"/>
                </a:solidFill>
              </a:rPr>
              <a:t>Lesson 3 – Using Libraries</a:t>
            </a:r>
          </a:p>
        </p:txBody>
      </p:sp>
    </p:spTree>
    <p:extLst>
      <p:ext uri="{BB962C8B-B14F-4D97-AF65-F5344CB8AC3E}">
        <p14:creationId xmlns:p14="http://schemas.microsoft.com/office/powerpoint/2010/main" val="227425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9A1AD-5A4B-4707-9C1A-B5D86287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70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FEB96-A5CB-4C3C-A7B8-C67EBC92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Further Reading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9735-EC4C-4C50-A35C-D11ED8F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>
                <a:hlinkClick r:id="rId2"/>
              </a:rPr>
              <a:t>https://docs.scipy.org/doc/scipy/reference/generated/scipy.integrate.solve_ivp.html#scipy.integrate.solve_ivp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12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1F4A-A21A-460E-BD3D-0AAA659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Learning Objectives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DC1CC-6602-4F9B-A52F-DC74DD49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7047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5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FF373-67B2-4BB7-8762-840C50F6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AU" dirty="0"/>
              <a:t>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9BA5-154F-4CCE-9170-F7E906A4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AU" sz="1700" dirty="0"/>
              <a:t>Tell us about the </a:t>
            </a:r>
            <a:r>
              <a:rPr lang="en-AU" sz="1700" i="1" dirty="0"/>
              <a:t>rate of change</a:t>
            </a:r>
            <a:r>
              <a:rPr lang="en-AU" sz="1700" dirty="0"/>
              <a:t> of a variable.</a:t>
            </a:r>
          </a:p>
          <a:p>
            <a:pPr marL="0" indent="0">
              <a:buNone/>
            </a:pPr>
            <a:endParaRPr lang="en-AU" sz="1700" dirty="0"/>
          </a:p>
          <a:p>
            <a:r>
              <a:rPr lang="en-AU" sz="1700" dirty="0"/>
              <a:t>Most physical problems can be expressed as DEs</a:t>
            </a:r>
          </a:p>
          <a:p>
            <a:endParaRPr lang="en-AU" sz="1700" dirty="0"/>
          </a:p>
          <a:p>
            <a:r>
              <a:rPr lang="en-AU" sz="1700" dirty="0"/>
              <a:t>Note on solutions – we also have to specify an initial value (the DE tells us how the variable </a:t>
            </a:r>
            <a:r>
              <a:rPr lang="en-AU" sz="1700" i="1" dirty="0"/>
              <a:t>changes</a:t>
            </a:r>
            <a:r>
              <a:rPr lang="en-AU" sz="1700" dirty="0"/>
              <a:t>)</a:t>
            </a:r>
          </a:p>
        </p:txBody>
      </p:sp>
      <p:pic>
        <p:nvPicPr>
          <p:cNvPr id="1032" name="Picture 8" descr="Ordinary Differential Equations (Updated 9/6/10)">
            <a:extLst>
              <a:ext uri="{FF2B5EF4-FFF2-40B4-BE49-F238E27FC236}">
                <a16:creationId xmlns:a16="http://schemas.microsoft.com/office/drawing/2014/main" id="{C9A353AB-87BA-4B5E-81E0-127613E4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3141" y="608390"/>
            <a:ext cx="3936488" cy="19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4122-2DA6-4359-A9D6-C776F410D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07" y="3046326"/>
            <a:ext cx="5110322" cy="3066192"/>
          </a:xfrm>
          <a:prstGeom prst="rect">
            <a:avLst/>
          </a:prstGeom>
        </p:spPr>
      </p:pic>
      <p:sp>
        <p:nvSpPr>
          <p:cNvPr id="5" name="AutoShape 6" descr="Is there a way to mathematically describe Bose-Einstein condensate ...">
            <a:extLst>
              <a:ext uri="{FF2B5EF4-FFF2-40B4-BE49-F238E27FC236}">
                <a16:creationId xmlns:a16="http://schemas.microsoft.com/office/drawing/2014/main" id="{91841B8E-F3FB-4DF7-87ED-0B17C3FDD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4" name="Picture 10" descr="Doing Physics with Matlab">
            <a:extLst>
              <a:ext uri="{FF2B5EF4-FFF2-40B4-BE49-F238E27FC236}">
                <a16:creationId xmlns:a16="http://schemas.microsoft.com/office/drawing/2014/main" id="{8C53618D-15D5-4E43-B7C2-8269F1E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51" y="5058166"/>
            <a:ext cx="2908852" cy="17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01FE7-17F1-42E9-8F5B-908809FB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53" y="5396195"/>
            <a:ext cx="2282096" cy="10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6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D11B-B89E-4B1A-8372-A9CEEE2C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AU" sz="3400">
                <a:solidFill>
                  <a:srgbClr val="FFFFFF"/>
                </a:solidFill>
              </a:rPr>
              <a:t>Solving (approximately)DEs using a computer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41C11-5501-4111-8B12-B7E956FB5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</p:spPr>
            <p:txBody>
              <a:bodyPr anchor="t">
                <a:normAutofit/>
              </a:bodyPr>
              <a:lstStyle/>
              <a:p>
                <a:r>
                  <a:rPr lang="en-AU" sz="1500">
                    <a:solidFill>
                      <a:srgbClr val="FFFFFF"/>
                    </a:solidFill>
                  </a:rPr>
                  <a:t>Idea: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tells us the rate of change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for a given value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. </a:t>
                </a:r>
              </a:p>
              <a:p>
                <a:r>
                  <a:rPr lang="en-AU" sz="1500">
                    <a:solidFill>
                      <a:srgbClr val="FFFFFF"/>
                    </a:solidFill>
                  </a:rPr>
                  <a:t>For a small change in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15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, the change in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e>
                      </m:d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lvl="1"/>
                <a:endParaRPr lang="en-AU" sz="1500">
                  <a:solidFill>
                    <a:srgbClr val="FFFFFF"/>
                  </a:solidFill>
                </a:endParaRPr>
              </a:p>
              <a:p>
                <a:r>
                  <a:rPr lang="en-AU" sz="1500">
                    <a:solidFill>
                      <a:srgbClr val="FFFFFF"/>
                    </a:solidFill>
                  </a:rPr>
                  <a:t> If you do this trick many times, you can find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>
                    <a:solidFill>
                      <a:srgbClr val="FFFFFF"/>
                    </a:solidFill>
                  </a:rPr>
                  <a:t> for any value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15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41C11-5501-4111-8B12-B7E956FB5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  <a:blipFill>
                <a:blip r:embed="rId2"/>
                <a:stretch>
                  <a:fillRect l="-370" r="-2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E228B28D-D4B2-4F87-A3C6-926ACC01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8601" y="347472"/>
            <a:ext cx="37296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ler method - Wikipedia">
            <a:extLst>
              <a:ext uri="{FF2B5EF4-FFF2-40B4-BE49-F238E27FC236}">
                <a16:creationId xmlns:a16="http://schemas.microsoft.com/office/drawing/2014/main" id="{68DC031C-70CB-4D59-A98C-199DC53A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491" y="3566160"/>
            <a:ext cx="37978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2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2C03-25B8-4C8D-BC0C-43873069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More Detail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B7C65-A378-4B85-868D-090F8F39D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</p:spPr>
            <p:txBody>
              <a:bodyPr anchor="t">
                <a:normAutofit/>
              </a:bodyPr>
              <a:lstStyle/>
              <a:p>
                <a:r>
                  <a:rPr lang="en-AU" sz="2200" dirty="0">
                    <a:solidFill>
                      <a:srgbClr val="FFFFFF"/>
                    </a:solidFill>
                  </a:rPr>
                  <a:t>The choice of timestep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>
                    <a:solidFill>
                      <a:srgbClr val="FFFFFF"/>
                    </a:solidFill>
                  </a:rPr>
                  <a:t>) matters</a:t>
                </a:r>
              </a:p>
              <a:p>
                <a:r>
                  <a:rPr lang="en-AU" sz="2200" dirty="0">
                    <a:solidFill>
                      <a:srgbClr val="FFFFFF"/>
                    </a:solidFill>
                  </a:rPr>
                  <a:t>The way we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200" dirty="0">
                    <a:solidFill>
                      <a:srgbClr val="FFFFFF"/>
                    </a:solidFill>
                  </a:rPr>
                  <a:t> matters.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B7C65-A378-4B85-868D-090F8F39D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  <a:blipFill>
                <a:blip r:embed="rId2"/>
                <a:stretch>
                  <a:fillRect l="-1358" t="-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F40B0D0-CECC-49A3-8613-1DD9C9D2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8601" y="347472"/>
            <a:ext cx="37296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uler method - Wikipedia">
            <a:extLst>
              <a:ext uri="{FF2B5EF4-FFF2-40B4-BE49-F238E27FC236}">
                <a16:creationId xmlns:a16="http://schemas.microsoft.com/office/drawing/2014/main" id="{4B29BD04-1AC4-4C61-9293-11489AC0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491" y="3566160"/>
            <a:ext cx="37978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5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697FE-30F4-49F0-9E8A-C0112B21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Midpoint Method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01" name="Straight Connector 136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DA7CC3-63AB-4B5C-9EC0-2310E0930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182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645A-7595-47FB-B851-E2F76F9A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329"/>
            <a:ext cx="4573296" cy="40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1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DC766-B451-4E99-B3BF-2C3EDD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Goals of the Scientist (in computing)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124B-7042-4C5D-8C02-B33816FD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/>
              <a:t>What are the goals of a scientist when they use computing to solve a problem?</a:t>
            </a:r>
          </a:p>
          <a:p>
            <a:endParaRPr lang="en-AU" dirty="0"/>
          </a:p>
          <a:p>
            <a:r>
              <a:rPr lang="en-AU" dirty="0"/>
              <a:t>How should a scientist spend their time?</a:t>
            </a:r>
          </a:p>
          <a:p>
            <a:endParaRPr lang="en-AU" dirty="0"/>
          </a:p>
          <a:p>
            <a:r>
              <a:rPr lang="en-AU" dirty="0"/>
              <a:t>What is a scientist likely to be good at?</a:t>
            </a:r>
          </a:p>
        </p:txBody>
      </p:sp>
    </p:spTree>
    <p:extLst>
      <p:ext uri="{BB962C8B-B14F-4D97-AF65-F5344CB8AC3E}">
        <p14:creationId xmlns:p14="http://schemas.microsoft.com/office/powerpoint/2010/main" val="146097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3B838-92F8-417F-8B93-D411524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Some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F8CBD-E015-4A27-A850-58CE55B8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458711"/>
            <a:ext cx="3425609" cy="1695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3AD9D-DE73-4D78-AB76-607DBA06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546927"/>
            <a:ext cx="3433324" cy="15192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6E8A0E-FCB6-42F6-AE3C-13E087C5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353048"/>
            <a:ext cx="3423916" cy="19516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0904-F8FC-4EDB-8223-A2F74B1B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77" y="852187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F01B26E080A5B4EA684E7F4A101F26E" ma:contentTypeVersion="12" ma:contentTypeDescription="Создание документа." ma:contentTypeScope="" ma:versionID="85bf4d7e30a5ea60d51e1e60fe6ece40">
  <xsd:schema xmlns:xsd="http://www.w3.org/2001/XMLSchema" xmlns:xs="http://www.w3.org/2001/XMLSchema" xmlns:p="http://schemas.microsoft.com/office/2006/metadata/properties" xmlns:ns3="57d20a36-5b80-4685-8123-b614211d1696" xmlns:ns4="ca009f29-0cde-438e-9adb-e517e1267ec5" targetNamespace="http://schemas.microsoft.com/office/2006/metadata/properties" ma:root="true" ma:fieldsID="04171cfa7706fbaf9cab50519d27f8f8" ns3:_="" ns4:_="">
    <xsd:import namespace="57d20a36-5b80-4685-8123-b614211d1696"/>
    <xsd:import namespace="ca009f29-0cde-438e-9adb-e517e1267e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20a36-5b80-4685-8123-b614211d1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09f29-0cde-438e-9adb-e517e126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AD9ED0-531C-499C-B7F1-5B2AB8A7E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20a36-5b80-4685-8123-b614211d1696"/>
    <ds:schemaRef ds:uri="ca009f29-0cde-438e-9adb-e517e1267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44715-9C50-40E6-A87F-420725C32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AFCB2-4E39-4B00-94A9-57666AF981DD}">
  <ds:schemaRefs>
    <ds:schemaRef ds:uri="http://purl.org/dc/elements/1.1/"/>
    <ds:schemaRef ds:uri="ca009f29-0cde-438e-9adb-e517e1267ec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57d20a36-5b80-4685-8123-b614211d16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Computational Physic </vt:lpstr>
      <vt:lpstr>Learning Objectives </vt:lpstr>
      <vt:lpstr>Differential Equations</vt:lpstr>
      <vt:lpstr>Solving (approximately)DEs using a computer</vt:lpstr>
      <vt:lpstr>More Detail</vt:lpstr>
      <vt:lpstr>Example – Midpoint Method</vt:lpstr>
      <vt:lpstr>Goals of the Scientist (in computing)</vt:lpstr>
      <vt:lpstr>Some examples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 </dc:title>
  <dc:creator>Daniel Comber-Todd</dc:creator>
  <cp:lastModifiedBy>Daniel Comber-Todd</cp:lastModifiedBy>
  <cp:revision>1</cp:revision>
  <dcterms:created xsi:type="dcterms:W3CDTF">2020-05-27T07:52:27Z</dcterms:created>
  <dcterms:modified xsi:type="dcterms:W3CDTF">2020-05-27T07:52:38Z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0x0101007F01B26E080A5B4EA684E7F4A101F26E</vt:lpwstr>
  </property>
</Properties>
</file>