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2" r:id="rId7"/>
    <p:sldId id="266" r:id="rId8"/>
    <p:sldId id="261" r:id="rId9"/>
    <p:sldId id="263" r:id="rId10"/>
    <p:sldId id="265" r:id="rId11"/>
    <p:sldId id="267" r:id="rId12"/>
    <p:sldId id="264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8951-5910-4FE1-B191-41181747066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A259-128E-4170-848E-5C7491D785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9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 salting (just read the salting section): https://www.thesslstore.com/blog/difference-encryption-hashing-salting/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6A259-128E-4170-848E-5C7491D7859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9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0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3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3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yyee/css-backend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7AE65-4129-465D-8B30-FB8FB7F9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03" y="1246091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Backend Dev Lesson 3</a:t>
            </a:r>
            <a:endParaRPr lang="en-SG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3FCE2-ECE1-43B2-8499-B2DDA471A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Authentication, Authorization and Flow</a:t>
            </a:r>
            <a:endParaRPr lang="en-SG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EB91A85-FE47-4D89-8C84-6FEB2B79B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7" r="8643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4570-0D0C-4C6E-BCCB-2756F09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3DF3-03BD-4879-B8EF-25DD6E8E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Alternative to passing a username/password combination for authorization (note: authenticate vs authorize)</a:t>
            </a:r>
          </a:p>
          <a:p>
            <a:pPr lvl="1"/>
            <a:r>
              <a:rPr lang="en-US" dirty="0"/>
              <a:t>More secure</a:t>
            </a:r>
          </a:p>
          <a:p>
            <a:pPr lvl="1"/>
            <a:r>
              <a:rPr lang="en-US" dirty="0"/>
              <a:t>Easier to use</a:t>
            </a:r>
          </a:p>
          <a:p>
            <a:r>
              <a:rPr lang="en-US" i="1" dirty="0"/>
              <a:t>Similar </a:t>
            </a:r>
            <a:r>
              <a:rPr lang="en-US" dirty="0"/>
              <a:t>to hashing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10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586-501F-4ACD-B915-AFDEA15B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flow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E5B0-7681-4A2A-8BB5-67437BDA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82" y="1304818"/>
            <a:ext cx="9993937" cy="5188057"/>
          </a:xfrm>
        </p:spPr>
      </p:pic>
    </p:spTree>
    <p:extLst>
      <p:ext uri="{BB962C8B-B14F-4D97-AF65-F5344CB8AC3E}">
        <p14:creationId xmlns:p14="http://schemas.microsoft.com/office/powerpoint/2010/main" val="5671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FDB7-C78B-4E26-AF01-21006AFC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Attendance App Part 3</a:t>
            </a:r>
            <a:br>
              <a:rPr lang="en-US" dirty="0"/>
            </a:br>
            <a:r>
              <a:rPr lang="en-US" dirty="0"/>
              <a:t>(JWT and Login/out)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F262-E780-4531-8BAD-DB157A7A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Requested functionality: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students/teachers can login, generating a </a:t>
            </a:r>
            <a:r>
              <a:rPr lang="en-US" dirty="0" err="1"/>
              <a:t>jwt</a:t>
            </a:r>
            <a:r>
              <a:rPr lang="en-US" dirty="0"/>
              <a:t> (account database)</a:t>
            </a:r>
          </a:p>
          <a:p>
            <a:pPr lvl="1"/>
            <a:r>
              <a:rPr lang="en-US" dirty="0"/>
              <a:t>students can add themselves to the attendance list with their </a:t>
            </a:r>
            <a:r>
              <a:rPr lang="en-US" dirty="0" err="1"/>
              <a:t>jwt</a:t>
            </a:r>
            <a:r>
              <a:rPr lang="en-US" dirty="0"/>
              <a:t> (attendance database)</a:t>
            </a:r>
          </a:p>
          <a:p>
            <a:pPr lvl="1"/>
            <a:r>
              <a:rPr lang="en-US" dirty="0"/>
              <a:t>teachers can remove students from the attendance list with their </a:t>
            </a:r>
            <a:r>
              <a:rPr lang="en-US" dirty="0" err="1"/>
              <a:t>jwt</a:t>
            </a:r>
            <a:r>
              <a:rPr lang="en-US" dirty="0"/>
              <a:t>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358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E0D-3681-4CB9-84CA-B8DE83C8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8AE-A123-4279-AAEA-24BBFFA5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en-US" dirty="0"/>
              <a:t>All endpoints are authenticated (grey) and authorized using JWT (orange)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C3BFE-E970-4F85-8A72-84008235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"/>
          <a:stretch/>
        </p:blipFill>
        <p:spPr>
          <a:xfrm>
            <a:off x="1774804" y="2306156"/>
            <a:ext cx="8674729" cy="43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792-AAB3-49B0-BD17-8528AF4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909E-6D91-43AE-852E-7EC33DBE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03"/>
            <a:ext cx="10515600" cy="4441611"/>
          </a:xfrm>
        </p:spPr>
        <p:txBody>
          <a:bodyPr>
            <a:normAutofit/>
          </a:bodyPr>
          <a:lstStyle/>
          <a:p>
            <a:r>
              <a:rPr lang="en-US" dirty="0"/>
              <a:t>The app is actually not completely secure</a:t>
            </a:r>
          </a:p>
          <a:p>
            <a:pPr lvl="1"/>
            <a:r>
              <a:rPr lang="en-US" dirty="0"/>
              <a:t>Increasing security corresponds to increased complexity in the backend</a:t>
            </a:r>
          </a:p>
          <a:p>
            <a:r>
              <a:rPr lang="en-US" dirty="0"/>
              <a:t>Typically secrets like your MongoDB connection </a:t>
            </a:r>
            <a:r>
              <a:rPr lang="en-US" dirty="0" err="1"/>
              <a:t>uri</a:t>
            </a:r>
            <a:r>
              <a:rPr lang="en-US" dirty="0"/>
              <a:t> and your JWT key would be kept </a:t>
            </a:r>
            <a:r>
              <a:rPr lang="en-US" i="1" dirty="0"/>
              <a:t>secret</a:t>
            </a:r>
            <a:r>
              <a:rPr lang="en-US" dirty="0"/>
              <a:t> in a separate location</a:t>
            </a:r>
          </a:p>
          <a:p>
            <a:r>
              <a:rPr lang="en-US" dirty="0"/>
              <a:t>Client-side sanitization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Unsupported symbols</a:t>
            </a:r>
          </a:p>
          <a:p>
            <a:r>
              <a:rPr lang="en-US" dirty="0"/>
              <a:t>Client-side authentication </a:t>
            </a:r>
            <a:r>
              <a:rPr lang="en-US"/>
              <a:t>and hashing</a:t>
            </a:r>
            <a:endParaRPr lang="en-US" dirty="0"/>
          </a:p>
          <a:p>
            <a:pPr lvl="1"/>
            <a:r>
              <a:rPr lang="en-US" dirty="0"/>
              <a:t>When is it a good idea?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42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D4862-D651-4758-8410-E90F1C6B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94" y="1425370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61EA679-F832-4704-B576-6113E3C2A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10" r="5430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31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D645-825D-4DB0-9461-F63DA2B9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eCCA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ad Face HD Stock Images | Shutterstock">
            <a:extLst>
              <a:ext uri="{FF2B5EF4-FFF2-40B4-BE49-F238E27FC236}">
                <a16:creationId xmlns:a16="http://schemas.microsoft.com/office/drawing/2014/main" id="{0C505659-FB04-401D-8718-B3D50CC06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10259" b="1"/>
          <a:stretch/>
        </p:blipFill>
        <p:spPr bwMode="auto">
          <a:xfrm>
            <a:off x="703182" y="807581"/>
            <a:ext cx="4777381" cy="507309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0C17D37-4992-4223-97B6-58C712C1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499847"/>
            <a:ext cx="5458838" cy="3247889"/>
          </a:xfrm>
        </p:spPr>
        <p:txBody>
          <a:bodyPr>
            <a:normAutofit/>
          </a:bodyPr>
          <a:lstStyle/>
          <a:p>
            <a:r>
              <a:rPr lang="en-US" sz="4000" dirty="0" err="1"/>
              <a:t>eCCA</a:t>
            </a:r>
            <a:r>
              <a:rPr lang="en-US" sz="4000" dirty="0"/>
              <a:t> sucks</a:t>
            </a:r>
          </a:p>
          <a:p>
            <a:r>
              <a:rPr lang="en-US" sz="4000" dirty="0"/>
              <a:t>Attendance check</a:t>
            </a:r>
          </a:p>
          <a:p>
            <a:r>
              <a:rPr lang="en-US" sz="4000" dirty="0"/>
              <a:t>Pretty </a:t>
            </a:r>
            <a:r>
              <a:rPr lang="en-US" sz="4000" i="1" dirty="0"/>
              <a:t>tough</a:t>
            </a:r>
            <a:r>
              <a:rPr lang="en-US" sz="4000" dirty="0"/>
              <a:t> content today – don’t suffer in silence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A66D7-D5BD-48AE-8BB7-6D320F41B1CC}"/>
              </a:ext>
            </a:extLst>
          </p:cNvPr>
          <p:cNvSpPr txBox="1"/>
          <p:nvPr/>
        </p:nvSpPr>
        <p:spPr>
          <a:xfrm>
            <a:off x="6096000" y="4747736"/>
            <a:ext cx="479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 on discord </a:t>
            </a:r>
            <a:r>
              <a:rPr lang="en-US" b="1" dirty="0"/>
              <a:t>throughout</a:t>
            </a:r>
            <a:r>
              <a:rPr lang="en-US" dirty="0"/>
              <a:t>. If you need help, you can PM me and share your screen.</a:t>
            </a:r>
            <a:r>
              <a:rPr lang="en-SG" dirty="0"/>
              <a:t> I’ll be checking in with you periodically throughout the exercises. Do help your friends out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445F-885E-4717-9BB5-351C21FA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Recapping 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4107-3B0C-44BD-A408-A0B8A4B8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hlinkClick r:id="rId2"/>
              </a:rPr>
              <a:t>https://github.com/flyyee/css-backendcourse</a:t>
            </a:r>
            <a:endParaRPr lang="en-SG" sz="3600" dirty="0"/>
          </a:p>
          <a:p>
            <a:r>
              <a:rPr lang="en-SG" sz="3600" dirty="0"/>
              <a:t>Refer to Lesson 2 slides for traversing the console</a:t>
            </a:r>
          </a:p>
          <a:p>
            <a:r>
              <a:rPr lang="en-SG" sz="3600" dirty="0"/>
              <a:t>Practice reading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6507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0E5-FC47-451B-8705-D7FF9241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Attendance App Part 1 (MongoDB + Express)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DEA8-C6F3-4FCA-961B-1B3BB1F9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/>
          </a:bodyPr>
          <a:lstStyle/>
          <a:p>
            <a:r>
              <a:rPr lang="en-US" sz="3600" dirty="0"/>
              <a:t>async (req, res)</a:t>
            </a:r>
          </a:p>
          <a:p>
            <a:pPr lvl="1"/>
            <a:r>
              <a:rPr lang="en-US" sz="3200" dirty="0"/>
              <a:t>Lesson 1 example 4: ES6 arrow function with multiple parameters.</a:t>
            </a:r>
          </a:p>
          <a:p>
            <a:pPr lvl="1"/>
            <a:r>
              <a:rPr lang="en-US" sz="3200" dirty="0"/>
              <a:t>await must be used in async function</a:t>
            </a:r>
          </a:p>
          <a:p>
            <a:r>
              <a:rPr lang="en-US" sz="3600" dirty="0"/>
              <a:t>Cursors</a:t>
            </a:r>
          </a:p>
          <a:p>
            <a:pPr lvl="1"/>
            <a:r>
              <a:rPr lang="en-US" sz="3200" dirty="0"/>
              <a:t>Find does not immediately get all the documents we want, only when we access them (cursor)</a:t>
            </a:r>
          </a:p>
          <a:p>
            <a:pPr lvl="1"/>
            <a:r>
              <a:rPr lang="en-SG" sz="3200" dirty="0"/>
              <a:t>Good for large queries</a:t>
            </a:r>
          </a:p>
          <a:p>
            <a:pPr lvl="1"/>
            <a:r>
              <a:rPr lang="en-SG" sz="3200" dirty="0"/>
              <a:t>But we want all the data immediately in an array</a:t>
            </a:r>
          </a:p>
        </p:txBody>
      </p:sp>
    </p:spTree>
    <p:extLst>
      <p:ext uri="{BB962C8B-B14F-4D97-AF65-F5344CB8AC3E}">
        <p14:creationId xmlns:p14="http://schemas.microsoft.com/office/powerpoint/2010/main" val="34838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DD4-D6E4-4EC8-93E6-6C1A38C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Attendance App Part 2 </a:t>
            </a:r>
            <a:br>
              <a:rPr lang="en-US" dirty="0"/>
            </a:br>
            <a:r>
              <a:rPr lang="en-US" dirty="0"/>
              <a:t>(Basic Authentication)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A1D7-2C8B-42F9-A5A7-1DCBAC3A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requested by frontend engineers and designers</a:t>
            </a:r>
          </a:p>
          <a:p>
            <a:pPr lvl="1"/>
            <a:r>
              <a:rPr lang="en-US" dirty="0"/>
              <a:t>Students can create a student account with a name, username and password (account database)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Anyone can view the attendance list (attendance database)</a:t>
            </a:r>
          </a:p>
          <a:p>
            <a:r>
              <a:rPr lang="en-US" dirty="0"/>
              <a:t>Hint: What does </a:t>
            </a:r>
            <a:r>
              <a:rPr lang="en-US" dirty="0" err="1"/>
              <a:t>findOne</a:t>
            </a:r>
            <a:r>
              <a:rPr lang="en-US" dirty="0"/>
              <a:t> return if there are no results?</a:t>
            </a:r>
          </a:p>
        </p:txBody>
      </p:sp>
    </p:spTree>
    <p:extLst>
      <p:ext uri="{BB962C8B-B14F-4D97-AF65-F5344CB8AC3E}">
        <p14:creationId xmlns:p14="http://schemas.microsoft.com/office/powerpoint/2010/main" val="427395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750-F183-4F7D-A725-0FA34255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56B4-5C69-44AA-93F9-945938B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752B2-0E32-4143-A729-799A95E2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2504704"/>
            <a:ext cx="10504865" cy="36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B81-B959-4991-BEEE-27A64C7B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5A0F-6CBF-4365-9658-992D2B67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don’t store passwords in plain sight (plaintext) on the database – we hash them</a:t>
            </a:r>
          </a:p>
          <a:p>
            <a:pPr lvl="1"/>
            <a:r>
              <a:rPr lang="en-SG" dirty="0"/>
              <a:t>Instead of “password”, we store “5e884898da28047151d0e56f8dc6292773603d0d6aabbdd62a11ef721d1542d8”</a:t>
            </a:r>
          </a:p>
          <a:p>
            <a:r>
              <a:rPr lang="en-SG" dirty="0"/>
              <a:t>Hashing is a one-way process</a:t>
            </a:r>
          </a:p>
          <a:p>
            <a:r>
              <a:rPr lang="en-SG" dirty="0"/>
              <a:t>We usually use it with salting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00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CF1-A904-41B0-90E5-DFC3758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Attendance App Part 3 </a:t>
            </a:r>
            <a:br>
              <a:rPr lang="en-US" dirty="0"/>
            </a:br>
            <a:r>
              <a:rPr lang="en-US" dirty="0"/>
              <a:t>(Hashed Passwords and Account Types)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BED0-25BD-4E0B-B015-59213120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Functionality requested: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teachers can remove students from the attendance list with the teacher's username and password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73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698-A540-4D2F-9B31-21E729AB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3EB-C637-45E7-B682-C50DDDFB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FE769-C01C-4B55-BB20-92616F27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282825"/>
            <a:ext cx="9534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697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646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ShapesVTI</vt:lpstr>
      <vt:lpstr>Backend Dev Lesson 3</vt:lpstr>
      <vt:lpstr>eCCA</vt:lpstr>
      <vt:lpstr>Example 1: Recapping MongoDB</vt:lpstr>
      <vt:lpstr>Example 2: Attendance App Part 1 (MongoDB + Express)</vt:lpstr>
      <vt:lpstr>Example 3: Attendance App Part 2  (Basic Authentication)</vt:lpstr>
      <vt:lpstr>Example 3 flow</vt:lpstr>
      <vt:lpstr>Hashing</vt:lpstr>
      <vt:lpstr>Example 4: Attendance App Part 3  (Hashed Passwords and Account Types)</vt:lpstr>
      <vt:lpstr>Example 4 flow</vt:lpstr>
      <vt:lpstr>JWT</vt:lpstr>
      <vt:lpstr>JWT flow</vt:lpstr>
      <vt:lpstr>Example 5 – Attendance App Part 3 (JWT and Login/out)</vt:lpstr>
      <vt:lpstr>Example 5 flow</vt:lpstr>
      <vt:lpstr>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 lesson 3</dc:title>
  <dc:creator>TAI LE KANG GERRARD</dc:creator>
  <cp:lastModifiedBy>TAI LE KANG GERRARD</cp:lastModifiedBy>
  <cp:revision>64</cp:revision>
  <dcterms:created xsi:type="dcterms:W3CDTF">2021-07-25T14:08:26Z</dcterms:created>
  <dcterms:modified xsi:type="dcterms:W3CDTF">2021-07-25T15:07:48Z</dcterms:modified>
</cp:coreProperties>
</file>