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1"/>
  </p:notesMasterIdLst>
  <p:sldIdLst>
    <p:sldId id="256" r:id="rId2"/>
    <p:sldId id="259" r:id="rId3"/>
    <p:sldId id="263" r:id="rId4"/>
    <p:sldId id="257" r:id="rId5"/>
    <p:sldId id="258" r:id="rId6"/>
    <p:sldId id="260" r:id="rId7"/>
    <p:sldId id="261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6B504-8AEE-498D-B0A5-D42644F02EBA}" type="datetimeFigureOut">
              <a:rPr lang="en-SG" smtClean="0"/>
              <a:t>21/7/2021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DD158-5518-42E4-A3E3-B8D1E4097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63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https://stackify.com/oop-concept-abstraction/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DD158-5518-42E4-A3E3-B8D1E4097FC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953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info: https://www.digitalocean.com/community/tutorials/sqlite-vs-mysql-vs-postgresql-a-comparison-of-relational-database-management-systems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DD158-5518-42E4-A3E3-B8D1E4097FC8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939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 aren’t learning how to use MongoDB very rigorously but it suffices for basic needs. https://www.guru99.com/what-is-mongodb.html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DD158-5518-42E4-A3E3-B8D1E4097FC8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13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8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0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4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19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2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5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4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8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63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guides/timers-in-node/" TargetMode="External"/><Relationship Id="rId2" Type="http://schemas.openxmlformats.org/officeDocument/2006/relationships/hyperlink" Target="https://nodejs.org/api/timers.html#timers_settimeout_callback_delay_arg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API/WindowOrWorkerGlobalScope/setTimeout" TargetMode="External"/><Relationship Id="rId4" Type="http://schemas.openxmlformats.org/officeDocument/2006/relationships/hyperlink" Target="https://www.w3schools.com/jsref/met_win_settimeout.a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xchangerate.host/#/docs" TargetMode="External"/><Relationship Id="rId2" Type="http://schemas.openxmlformats.org/officeDocument/2006/relationships/hyperlink" Target="https://www.npmjs.com/package/node-fetc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ystery.knightlab.com/walkthrough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mongodb-the-good-the-bad-and-the-ugl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D rendering of stacked polygons in different colors">
            <a:extLst>
              <a:ext uri="{FF2B5EF4-FFF2-40B4-BE49-F238E27FC236}">
                <a16:creationId xmlns:a16="http://schemas.microsoft.com/office/drawing/2014/main" id="{5A5B8DDC-F03B-4782-8EDE-1DB7811D9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3" r="1" b="7865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52619-F8C1-4079-9324-1CFDE1C80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3535018"/>
          </a:xfrm>
        </p:spPr>
        <p:txBody>
          <a:bodyPr anchor="ctr">
            <a:normAutofit/>
          </a:bodyPr>
          <a:lstStyle/>
          <a:p>
            <a:pPr algn="l"/>
            <a:r>
              <a:rPr lang="en-US" sz="7400" b="1" dirty="0">
                <a:solidFill>
                  <a:schemeClr val="tx1"/>
                </a:solidFill>
              </a:rPr>
              <a:t>Back-end Dev Lesson 2:</a:t>
            </a:r>
            <a:br>
              <a:rPr lang="en-US" sz="7400" b="1" dirty="0">
                <a:solidFill>
                  <a:schemeClr val="tx1"/>
                </a:solidFill>
              </a:rPr>
            </a:br>
            <a:r>
              <a:rPr lang="en-US" sz="7400" b="1" dirty="0">
                <a:solidFill>
                  <a:schemeClr val="tx1"/>
                </a:solidFill>
              </a:rPr>
              <a:t>Databases</a:t>
            </a:r>
            <a:endParaRPr lang="en-SG" sz="7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6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9322-8516-441C-AAF5-9CB14189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Coding Habits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C88E6-6D61-4C2E-ABE5-02272CD1847A}"/>
              </a:ext>
            </a:extLst>
          </p:cNvPr>
          <p:cNvSpPr txBox="1"/>
          <p:nvPr/>
        </p:nvSpPr>
        <p:spPr>
          <a:xfrm>
            <a:off x="1097281" y="1981200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Reading documentation and API – Example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Uhh</a:t>
            </a:r>
            <a:r>
              <a:rPr lang="en-US" sz="3000" dirty="0"/>
              <a:t>: </a:t>
            </a:r>
            <a:r>
              <a:rPr lang="en-US" sz="3000" dirty="0">
                <a:hlinkClick r:id="rId2"/>
              </a:rPr>
              <a:t>https://nodejs.org/api/timers.html#timers_settimeout_callback_delay_args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Okay: </a:t>
            </a:r>
            <a:r>
              <a:rPr lang="en-US" sz="3000" dirty="0">
                <a:hlinkClick r:id="rId3"/>
              </a:rPr>
              <a:t>https://nodejs.org/en/docs/guides/timers-in-node/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Hmm: (JS vs NodeJS) </a:t>
            </a:r>
            <a:r>
              <a:rPr lang="en-US" sz="3000" dirty="0">
                <a:hlinkClick r:id="rId4"/>
              </a:rPr>
              <a:t>https://www.w3schools.com/jsref/met_win_settimeout.asp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hlinkClick r:id="rId5"/>
              </a:rPr>
              <a:t>https://developer.mozilla.org/en-US/docs/Web/API/WindowOrWorkerGlobalScope/setTimeout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1512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C3A2-DB31-436E-BF10-DE545166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Coding Habits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CFEB-E529-43AC-83BE-575C01A2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What is NPM</a:t>
            </a:r>
          </a:p>
          <a:p>
            <a:r>
              <a:rPr lang="en-US" sz="3000" dirty="0"/>
              <a:t>Reading a package’s documentation: </a:t>
            </a:r>
            <a:r>
              <a:rPr lang="en-US" sz="3000" dirty="0">
                <a:hlinkClick r:id="rId2"/>
              </a:rPr>
              <a:t>https://www.npmjs.com/package/node-fetch</a:t>
            </a:r>
            <a:endParaRPr lang="en-US" sz="3000" dirty="0"/>
          </a:p>
          <a:p>
            <a:r>
              <a:rPr lang="en-US" sz="3000" dirty="0"/>
              <a:t>Reading APIs: </a:t>
            </a:r>
            <a:r>
              <a:rPr lang="en-US" sz="3000" dirty="0">
                <a:hlinkClick r:id="rId3"/>
              </a:rPr>
              <a:t>https://exchangerate.host/#/docs</a:t>
            </a:r>
            <a:endParaRPr lang="en-SG" sz="3000" dirty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2119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1AF7-5822-4B56-B804-ADB35E51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Coding Habits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F4F1-DDEB-4387-871C-EDCB587FC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Reading error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View Example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Naming variables (</a:t>
            </a:r>
            <a:r>
              <a:rPr lang="en-US" sz="3000" dirty="0" err="1">
                <a:solidFill>
                  <a:srgbClr val="92D050"/>
                </a:solidFill>
              </a:rPr>
              <a:t>lowerCamelCase</a:t>
            </a:r>
            <a:r>
              <a:rPr lang="en-US" sz="3000" dirty="0"/>
              <a:t>, </a:t>
            </a:r>
            <a:r>
              <a:rPr lang="en-US" sz="3000" dirty="0" err="1"/>
              <a:t>UpperCamelCase</a:t>
            </a:r>
            <a:r>
              <a:rPr lang="en-US" sz="3000" dirty="0"/>
              <a:t>, </a:t>
            </a:r>
            <a:r>
              <a:rPr lang="en-US" sz="3000" dirty="0" err="1"/>
              <a:t>snake_case</a:t>
            </a:r>
            <a:r>
              <a:rPr lang="en-US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555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1AF7-5822-4B56-B804-ADB35E51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Coding Habits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F4F1-DDEB-4387-871C-EDCB587FC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09776" cy="42982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dirty="0"/>
              <a:t>Objects and classes and… abstraction</a:t>
            </a:r>
          </a:p>
          <a:p>
            <a:pPr>
              <a:buFontTx/>
              <a:buChar char="-"/>
            </a:pPr>
            <a:r>
              <a:rPr lang="en-US" sz="3000" dirty="0"/>
              <a:t> What can objects be used for?</a:t>
            </a:r>
          </a:p>
          <a:p>
            <a:pPr lvl="1">
              <a:buFontTx/>
              <a:buChar char="-"/>
            </a:pPr>
            <a:r>
              <a:rPr lang="en-SG" sz="2800" dirty="0"/>
              <a:t>An object represents… an object</a:t>
            </a:r>
          </a:p>
          <a:p>
            <a:pPr lvl="1">
              <a:buFontTx/>
              <a:buChar char="-"/>
            </a:pPr>
            <a:r>
              <a:rPr lang="en-SG" sz="2800" dirty="0"/>
              <a:t>It has specific properties</a:t>
            </a:r>
          </a:p>
          <a:p>
            <a:pPr>
              <a:buFontTx/>
              <a:buChar char="-"/>
            </a:pPr>
            <a:r>
              <a:rPr lang="en-SG" sz="3000" dirty="0"/>
              <a:t> Objects are your friend in </a:t>
            </a:r>
            <a:r>
              <a:rPr lang="en-SG" sz="3000" dirty="0" err="1"/>
              <a:t>Javascript</a:t>
            </a:r>
            <a:r>
              <a:rPr lang="en-SG" sz="3000" dirty="0"/>
              <a:t>. To represent a water bottle, use an object! (at the end of Example 5) Same idea for representing </a:t>
            </a:r>
            <a:r>
              <a:rPr lang="en-SG" sz="3000" i="1" dirty="0"/>
              <a:t>students </a:t>
            </a:r>
            <a:r>
              <a:rPr lang="en-SG" sz="3000" dirty="0"/>
              <a:t>(last lesson)</a:t>
            </a:r>
            <a:endParaRPr lang="en-SG" sz="3000" i="1" dirty="0"/>
          </a:p>
          <a:p>
            <a:pPr>
              <a:buFontTx/>
              <a:buChar char="-"/>
            </a:pPr>
            <a:r>
              <a:rPr lang="en-SG" sz="3000" dirty="0"/>
              <a:t> Classes make this even smoother and easier. There are many good resources online to learning Classes (you can refer to Example 1 too)</a:t>
            </a:r>
          </a:p>
          <a:p>
            <a:endParaRPr lang="en-SG" sz="3000" dirty="0"/>
          </a:p>
        </p:txBody>
      </p:sp>
    </p:spTree>
    <p:extLst>
      <p:ext uri="{BB962C8B-B14F-4D97-AF65-F5344CB8AC3E}">
        <p14:creationId xmlns:p14="http://schemas.microsoft.com/office/powerpoint/2010/main" val="7254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2389-9C60-4916-A1BF-98D0B626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>
            <a:noAutofit/>
          </a:bodyPr>
          <a:lstStyle/>
          <a:p>
            <a:r>
              <a:rPr lang="en-US" sz="7000" dirty="0"/>
              <a:t>Okay actual database stuff now</a:t>
            </a:r>
            <a:endParaRPr lang="en-SG" sz="7000" dirty="0"/>
          </a:p>
        </p:txBody>
      </p:sp>
    </p:spTree>
    <p:extLst>
      <p:ext uri="{BB962C8B-B14F-4D97-AF65-F5344CB8AC3E}">
        <p14:creationId xmlns:p14="http://schemas.microsoft.com/office/powerpoint/2010/main" val="306043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9FB3-9864-48C7-96F7-1FE6E3D2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databases?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326CF-EF44-4876-A7DD-2C43BE0A1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Client-side storage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Server-side storage</a:t>
            </a:r>
          </a:p>
          <a:p>
            <a:pPr marL="806958" lvl="1" indent="-514350">
              <a:buFont typeface="+mj-lt"/>
              <a:buAutoNum type="alphaLcPeriod"/>
            </a:pPr>
            <a:r>
              <a:rPr lang="en-US" sz="2800" dirty="0"/>
              <a:t>Local storage</a:t>
            </a:r>
          </a:p>
          <a:p>
            <a:pPr marL="806958" lvl="1" indent="-514350">
              <a:buFont typeface="+mj-lt"/>
              <a:buAutoNum type="alphaLcPeriod"/>
            </a:pPr>
            <a:r>
              <a:rPr lang="en-US" sz="2800" dirty="0"/>
              <a:t>Database storage (cloud)</a:t>
            </a:r>
          </a:p>
          <a:p>
            <a:pPr marL="989838" lvl="2" indent="-514350">
              <a:buFont typeface="+mj-lt"/>
              <a:buAutoNum type="romanLcPeriod"/>
            </a:pPr>
            <a:r>
              <a:rPr lang="en-US" sz="2400" dirty="0"/>
              <a:t>Space</a:t>
            </a:r>
          </a:p>
          <a:p>
            <a:pPr marL="989838" lvl="2" indent="-514350">
              <a:buFont typeface="+mj-lt"/>
              <a:buAutoNum type="romanLcPeriod"/>
            </a:pPr>
            <a:r>
              <a:rPr lang="en-US" sz="2400" dirty="0"/>
              <a:t>Safety</a:t>
            </a:r>
          </a:p>
          <a:p>
            <a:pPr marL="989838" lvl="2" indent="-514350">
              <a:buFont typeface="+mj-lt"/>
              <a:buAutoNum type="romanLcPeriod"/>
            </a:pPr>
            <a:r>
              <a:rPr lang="en-US" sz="2400" dirty="0"/>
              <a:t>Speed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03522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EB9B-1A6C-4FA2-9F3E-EF05DF0E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i="0" dirty="0">
                <a:solidFill>
                  <a:srgbClr val="202124"/>
                </a:solidFill>
                <a:effectLst/>
                <a:latin typeface="Google Sans"/>
              </a:rPr>
              <a:t>PostgreSQL/MySQL/SQLite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B76C-FD02-4F65-80D7-6A5E8964D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/>
              <a:t>Stores data traditionally – in “tables”.</a:t>
            </a:r>
          </a:p>
          <a:p>
            <a:r>
              <a:rPr lang="en-US" sz="3000" dirty="0"/>
              <a:t>Rows and columns store data as you would in a science practical</a:t>
            </a:r>
          </a:p>
          <a:p>
            <a:r>
              <a:rPr lang="en-US" sz="3000" dirty="0"/>
              <a:t>You can:</a:t>
            </a:r>
          </a:p>
          <a:p>
            <a:pPr lvl="1"/>
            <a:r>
              <a:rPr lang="en-US" sz="2800" dirty="0"/>
              <a:t>create/modify tables</a:t>
            </a:r>
          </a:p>
          <a:p>
            <a:pPr lvl="1"/>
            <a:r>
              <a:rPr lang="en-US" sz="2800" dirty="0"/>
              <a:t>add/delete rows</a:t>
            </a:r>
          </a:p>
          <a:p>
            <a:pPr lvl="1"/>
            <a:r>
              <a:rPr lang="en-US" sz="2800" dirty="0"/>
              <a:t>add/delete columns </a:t>
            </a:r>
          </a:p>
          <a:p>
            <a:pPr lvl="1"/>
            <a:r>
              <a:rPr lang="en-US" sz="2800" dirty="0"/>
              <a:t>view the contents of the table</a:t>
            </a:r>
          </a:p>
          <a:p>
            <a:r>
              <a:rPr lang="en-SG" sz="3000" dirty="0"/>
              <a:t>Tables can also be interconnected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823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46E0-DDA2-42CD-B86C-B3FB26EB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C66FC-A712-4D53-B498-52F7438B5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3147"/>
          </a:xfrm>
        </p:spPr>
        <p:txBody>
          <a:bodyPr>
            <a:normAutofit/>
          </a:bodyPr>
          <a:lstStyle/>
          <a:p>
            <a:r>
              <a:rPr lang="en-US" sz="3000" dirty="0"/>
              <a:t>You send a query to the database, essentially requesting for data.</a:t>
            </a:r>
          </a:p>
          <a:p>
            <a:r>
              <a:rPr lang="en-US" sz="3000" dirty="0"/>
              <a:t>It responds with the data</a:t>
            </a:r>
          </a:p>
          <a:p>
            <a:r>
              <a:rPr lang="en-US" sz="3000" dirty="0"/>
              <a:t>Sounds familiar?</a:t>
            </a:r>
          </a:p>
          <a:p>
            <a:r>
              <a:rPr lang="en-US" sz="3000" dirty="0"/>
              <a:t>SQLite Queries: </a:t>
            </a:r>
            <a:r>
              <a:rPr lang="en-US" sz="3000" dirty="0">
                <a:hlinkClick r:id="rId2"/>
              </a:rPr>
              <a:t>https://mystery.knightlab.com/walkthrough.html</a:t>
            </a:r>
            <a:r>
              <a:rPr lang="en-US" sz="3000" dirty="0"/>
              <a:t> You should read the section “What elements does a SQL query have?”</a:t>
            </a:r>
            <a:endParaRPr lang="en-SG" sz="3000" dirty="0"/>
          </a:p>
        </p:txBody>
      </p:sp>
    </p:spTree>
    <p:extLst>
      <p:ext uri="{BB962C8B-B14F-4D97-AF65-F5344CB8AC3E}">
        <p14:creationId xmlns:p14="http://schemas.microsoft.com/office/powerpoint/2010/main" val="88315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E48E-D3E1-4EF6-9088-1EF49A59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stuff - MongoDB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A52B8-37F5-4AEF-8607-C432D28F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SQLite is </a:t>
            </a:r>
            <a:r>
              <a:rPr lang="en-US" sz="3000" dirty="0" err="1"/>
              <a:t>kinda</a:t>
            </a:r>
            <a:r>
              <a:rPr lang="en-US" sz="3000" dirty="0"/>
              <a:t> cringe</a:t>
            </a:r>
          </a:p>
          <a:p>
            <a:r>
              <a:rPr lang="en-US" sz="3000" dirty="0"/>
              <a:t>MongoDB is a NoSQL database</a:t>
            </a:r>
          </a:p>
          <a:p>
            <a:r>
              <a:rPr lang="en-US" sz="3000" dirty="0"/>
              <a:t>Database -&gt; Collections -&gt; Documents (object)</a:t>
            </a:r>
          </a:p>
          <a:p>
            <a:r>
              <a:rPr lang="en-US" sz="3000" dirty="0"/>
              <a:t>BUT MongoDB has its limitations too: </a:t>
            </a:r>
            <a:r>
              <a:rPr lang="en-US" sz="3000" dirty="0">
                <a:hlinkClick r:id="rId3"/>
              </a:rPr>
              <a:t>https://dzone.com/articles/mongodb-the-good-the-bad-and-the-ugly</a:t>
            </a:r>
            <a:endParaRPr lang="en-US" sz="3000" dirty="0"/>
          </a:p>
          <a:p>
            <a:r>
              <a:rPr lang="en-US" sz="3000" dirty="0"/>
              <a:t>Try out Example 6</a:t>
            </a:r>
            <a:endParaRPr lang="en-SG" sz="3000" dirty="0"/>
          </a:p>
        </p:txBody>
      </p:sp>
    </p:spTree>
    <p:extLst>
      <p:ext uri="{BB962C8B-B14F-4D97-AF65-F5344CB8AC3E}">
        <p14:creationId xmlns:p14="http://schemas.microsoft.com/office/powerpoint/2010/main" val="205269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7A8B-E477-4126-BF06-F0C3FC9B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Mini-Project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5EB7D-AF71-4EB6-A00B-9B5AB3215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Example 7</a:t>
            </a:r>
          </a:p>
          <a:p>
            <a:r>
              <a:rPr lang="en-US" sz="3500" dirty="0"/>
              <a:t>Recall what we did last lesson</a:t>
            </a:r>
          </a:p>
          <a:p>
            <a:r>
              <a:rPr lang="en-US" sz="3500"/>
              <a:t>Good luck!</a:t>
            </a:r>
            <a:endParaRPr lang="en-SG" sz="3500" dirty="0"/>
          </a:p>
        </p:txBody>
      </p:sp>
    </p:spTree>
    <p:extLst>
      <p:ext uri="{BB962C8B-B14F-4D97-AF65-F5344CB8AC3E}">
        <p14:creationId xmlns:p14="http://schemas.microsoft.com/office/powerpoint/2010/main" val="305141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AA45-F257-4A89-A024-CCDC94CA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CMD operations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A1146-330E-4D67-A803-D81F25995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3695"/>
          </a:xfrm>
        </p:spPr>
        <p:txBody>
          <a:bodyPr>
            <a:normAutofit/>
          </a:bodyPr>
          <a:lstStyle/>
          <a:p>
            <a:r>
              <a:rPr lang="en-US" sz="3000" dirty="0"/>
              <a:t>Git CMD</a:t>
            </a:r>
          </a:p>
          <a:p>
            <a:r>
              <a:rPr lang="en-US" sz="3000" dirty="0"/>
              <a:t>To see the files in your current directory: </a:t>
            </a:r>
            <a:r>
              <a:rPr lang="en-US" sz="3000" dirty="0" err="1"/>
              <a:t>dir</a:t>
            </a:r>
            <a:r>
              <a:rPr lang="en-US" sz="3000" dirty="0"/>
              <a:t> (Windows) or ls (Mac)</a:t>
            </a:r>
          </a:p>
          <a:p>
            <a:r>
              <a:rPr lang="en-US" sz="3000" dirty="0"/>
              <a:t>To </a:t>
            </a:r>
            <a:r>
              <a:rPr lang="en-US" sz="3000" u="sng" dirty="0"/>
              <a:t>c</a:t>
            </a:r>
            <a:r>
              <a:rPr lang="en-US" sz="3000" dirty="0"/>
              <a:t>hange </a:t>
            </a:r>
            <a:r>
              <a:rPr lang="en-US" sz="3000" u="sng" dirty="0"/>
              <a:t>d</a:t>
            </a:r>
            <a:r>
              <a:rPr lang="en-US" sz="3000" dirty="0"/>
              <a:t>irectory: cd &lt;directory&gt; (e.g. cd lesson1)</a:t>
            </a:r>
          </a:p>
          <a:p>
            <a:r>
              <a:rPr lang="en-US" sz="3000" dirty="0"/>
              <a:t>Paths: node ./lesson2/ex1_misc.js</a:t>
            </a:r>
          </a:p>
          <a:p>
            <a:r>
              <a:rPr lang="en-US" sz="3000" dirty="0"/>
              <a:t>Creating a folder: </a:t>
            </a:r>
            <a:r>
              <a:rPr lang="en-US" sz="3000" dirty="0" err="1"/>
              <a:t>mkdir</a:t>
            </a:r>
            <a:r>
              <a:rPr lang="en-US" sz="3000" dirty="0"/>
              <a:t> &lt;</a:t>
            </a:r>
            <a:r>
              <a:rPr lang="en-US" sz="3000" dirty="0" err="1"/>
              <a:t>foldername</a:t>
            </a:r>
            <a:r>
              <a:rPr lang="en-US" sz="3000" dirty="0"/>
              <a:t>&gt; (e.g. </a:t>
            </a:r>
            <a:r>
              <a:rPr lang="en-US" sz="3000" dirty="0" err="1"/>
              <a:t>mkdir</a:t>
            </a:r>
            <a:r>
              <a:rPr lang="en-US" sz="3000" dirty="0"/>
              <a:t> </a:t>
            </a:r>
            <a:r>
              <a:rPr lang="en-US" sz="3000" dirty="0" err="1"/>
              <a:t>newfolder</a:t>
            </a:r>
            <a:r>
              <a:rPr lang="en-US" sz="3000" dirty="0"/>
              <a:t>)</a:t>
            </a:r>
          </a:p>
          <a:p>
            <a:r>
              <a:rPr lang="en-US" sz="3000" dirty="0">
                <a:solidFill>
                  <a:srgbClr val="FF47E9"/>
                </a:solidFill>
              </a:rPr>
              <a:t>Tab autocomplete</a:t>
            </a:r>
            <a:endParaRPr lang="en-SG" sz="3000" dirty="0">
              <a:solidFill>
                <a:srgbClr val="FF47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82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708C-0E62-4EE1-B79D-FDE998E2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Restarting Node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5DE0-02B4-4BE3-AAC8-31E66A9A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After making changes to your server code, you have to </a:t>
            </a:r>
            <a:r>
              <a:rPr lang="en-US" sz="3000" i="1" dirty="0"/>
              <a:t>restart your server instance</a:t>
            </a:r>
            <a:r>
              <a:rPr lang="en-US" sz="3000" dirty="0"/>
              <a:t>. The code that your server is currently running is the one that you wrote when you ran “node …”</a:t>
            </a:r>
          </a:p>
          <a:p>
            <a:r>
              <a:rPr lang="en-SG" sz="3000" dirty="0"/>
              <a:t>Restart your server instance by quitting the Node server (with CTRL+C) and then running “node …” again.</a:t>
            </a:r>
          </a:p>
          <a:p>
            <a:r>
              <a:rPr lang="en-SG" sz="3000" dirty="0"/>
              <a:t>Remember to save your code before running “node …” again or the server will be running with your </a:t>
            </a:r>
            <a:r>
              <a:rPr lang="en-SG" sz="3000" b="1" dirty="0"/>
              <a:t>old</a:t>
            </a:r>
            <a:r>
              <a:rPr lang="en-SG" sz="3000" dirty="0"/>
              <a:t> code.</a:t>
            </a:r>
          </a:p>
        </p:txBody>
      </p:sp>
    </p:spTree>
    <p:extLst>
      <p:ext uri="{BB962C8B-B14F-4D97-AF65-F5344CB8AC3E}">
        <p14:creationId xmlns:p14="http://schemas.microsoft.com/office/powerpoint/2010/main" val="93552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A54A-4D6E-41D3-BA7E-D35FC680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+ Types of requests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DECD-2859-4782-B744-11388B17E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7000" dirty="0"/>
              <a:t>https://github.com/flyyee/css-backendcourse</a:t>
            </a:r>
          </a:p>
        </p:txBody>
      </p:sp>
    </p:spTree>
    <p:extLst>
      <p:ext uri="{BB962C8B-B14F-4D97-AF65-F5344CB8AC3E}">
        <p14:creationId xmlns:p14="http://schemas.microsoft.com/office/powerpoint/2010/main" val="376685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5450-F150-405D-8149-9178BB87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3D29-CDA8-4FF5-B649-7F0D43B4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845733"/>
            <a:ext cx="10412730" cy="4440767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4E5760"/>
                </a:solidFill>
                <a:effectLst/>
                <a:latin typeface="Open Sans" panose="020B0606030504020204" pitchFamily="34" charset="0"/>
              </a:rPr>
              <a:t>- set of parameters attached to the end of a </a:t>
            </a:r>
            <a:r>
              <a:rPr lang="en-US" sz="2800" b="0" i="0" dirty="0" err="1">
                <a:solidFill>
                  <a:srgbClr val="4E5760"/>
                </a:solidFill>
                <a:effectLst/>
                <a:latin typeface="Open Sans" panose="020B0606030504020204" pitchFamily="34" charset="0"/>
              </a:rPr>
              <a:t>url</a:t>
            </a:r>
            <a:endParaRPr lang="en-US" sz="2800" b="0" i="0" dirty="0">
              <a:solidFill>
                <a:srgbClr val="4E5760"/>
              </a:solidFill>
              <a:effectLst/>
              <a:latin typeface="Open Sans" panose="020B0606030504020204" pitchFamily="34" charset="0"/>
            </a:endParaRPr>
          </a:p>
          <a:p>
            <a:r>
              <a:rPr lang="en-SG" sz="3000" dirty="0"/>
              <a:t>- </a:t>
            </a:r>
            <a:r>
              <a:rPr lang="en-US" sz="2800" b="0" i="0" dirty="0">
                <a:solidFill>
                  <a:srgbClr val="4E5760"/>
                </a:solidFill>
                <a:effectLst/>
                <a:latin typeface="Open Sans" panose="020B0606030504020204" pitchFamily="34" charset="0"/>
              </a:rPr>
              <a:t>To append query params to the end of a URL, a ? is added followed immediately by a query parameter</a:t>
            </a:r>
          </a:p>
          <a:p>
            <a:r>
              <a:rPr lang="en-US" sz="2800" dirty="0">
                <a:solidFill>
                  <a:srgbClr val="4E5760"/>
                </a:solidFill>
                <a:latin typeface="Open Sans" panose="020B0606030504020204" pitchFamily="34" charset="0"/>
              </a:rPr>
              <a:t>- </a:t>
            </a:r>
            <a:r>
              <a:rPr lang="en-US" sz="2800" b="0" i="0" dirty="0">
                <a:solidFill>
                  <a:srgbClr val="4E5760"/>
                </a:solidFill>
                <a:effectLst/>
                <a:latin typeface="Open Sans" panose="020B0606030504020204" pitchFamily="34" charset="0"/>
              </a:rPr>
              <a:t>To add multiple parameters, an ‘&amp;’ is added in between each</a:t>
            </a:r>
          </a:p>
          <a:p>
            <a:r>
              <a:rPr lang="en-US" sz="2800" dirty="0">
                <a:solidFill>
                  <a:srgbClr val="4E5760"/>
                </a:solidFill>
                <a:latin typeface="Open Sans" panose="020B0606030504020204" pitchFamily="34" charset="0"/>
              </a:rPr>
              <a:t>- For example, </a:t>
            </a:r>
            <a:r>
              <a:rPr lang="en-US" sz="2800" dirty="0" err="1">
                <a:solidFill>
                  <a:srgbClr val="4E5760"/>
                </a:solidFill>
                <a:latin typeface="Open Sans" panose="020B0606030504020204" pitchFamily="34" charset="0"/>
              </a:rPr>
              <a:t>website.com?name</a:t>
            </a:r>
            <a:r>
              <a:rPr lang="en-US" sz="2800" dirty="0">
                <a:solidFill>
                  <a:srgbClr val="4E5760"/>
                </a:solidFill>
                <a:latin typeface="Open Sans" panose="020B0606030504020204" pitchFamily="34" charset="0"/>
              </a:rPr>
              <a:t>=</a:t>
            </a:r>
            <a:r>
              <a:rPr lang="en-US" sz="2800" dirty="0" err="1">
                <a:solidFill>
                  <a:srgbClr val="4E5760"/>
                </a:solidFill>
                <a:latin typeface="Open Sans" panose="020B0606030504020204" pitchFamily="34" charset="0"/>
              </a:rPr>
              <a:t>Branch&amp;products</a:t>
            </a:r>
            <a:r>
              <a:rPr lang="en-US" sz="2800" dirty="0">
                <a:solidFill>
                  <a:srgbClr val="4E5760"/>
                </a:solidFill>
                <a:latin typeface="Open Sans" panose="020B0606030504020204" pitchFamily="34" charset="0"/>
              </a:rPr>
              <a:t>=[Journeys,Email,Universal%20Ads]</a:t>
            </a:r>
          </a:p>
          <a:p>
            <a:r>
              <a:rPr lang="en-US" sz="2800" dirty="0">
                <a:solidFill>
                  <a:srgbClr val="4E5760"/>
                </a:solidFill>
                <a:latin typeface="Open Sans" panose="020B0606030504020204" pitchFamily="34" charset="0"/>
              </a:rPr>
              <a:t>- These are the values you accessed as part of </a:t>
            </a:r>
            <a:r>
              <a:rPr lang="en-US" sz="2800" dirty="0" err="1">
                <a:solidFill>
                  <a:srgbClr val="4E5760"/>
                </a:solidFill>
                <a:latin typeface="Open Sans" panose="020B0606030504020204" pitchFamily="34" charset="0"/>
              </a:rPr>
              <a:t>req.query</a:t>
            </a:r>
            <a:r>
              <a:rPr lang="en-US" sz="2800" dirty="0">
                <a:solidFill>
                  <a:srgbClr val="4E5760"/>
                </a:solidFill>
                <a:latin typeface="Open Sans" panose="020B0606030504020204" pitchFamily="34" charset="0"/>
              </a:rPr>
              <a:t> with express</a:t>
            </a:r>
            <a:endParaRPr lang="en-SG" sz="3000" dirty="0"/>
          </a:p>
        </p:txBody>
      </p:sp>
    </p:spTree>
    <p:extLst>
      <p:ext uri="{BB962C8B-B14F-4D97-AF65-F5344CB8AC3E}">
        <p14:creationId xmlns:p14="http://schemas.microsoft.com/office/powerpoint/2010/main" val="300354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EF29-0D4E-4E46-BD49-D4301107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</a:t>
            </a:r>
            <a:endParaRPr lang="en-SG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8716F0-25E3-42B7-8C75-E779B783A6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828801"/>
            <a:ext cx="5723589" cy="432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11CA9F-046A-4CB7-A195-7FDDC439C093}"/>
              </a:ext>
            </a:extLst>
          </p:cNvPr>
          <p:cNvSpPr txBox="1"/>
          <p:nvPr/>
        </p:nvSpPr>
        <p:spPr>
          <a:xfrm>
            <a:off x="1097280" y="2047875"/>
            <a:ext cx="43986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We usually use POST requests to send form data instead.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Similar to GET, just that there usually is a body.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0C567-39C7-4D81-8C18-D4D552BBB4E8}"/>
              </a:ext>
            </a:extLst>
          </p:cNvPr>
          <p:cNvSpPr txBox="1"/>
          <p:nvPr/>
        </p:nvSpPr>
        <p:spPr>
          <a:xfrm>
            <a:off x="142875" y="5120641"/>
            <a:ext cx="735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want to find out more: https://stackoverflow.com/questions/2946325/why-should-i-post-data-rather-than-get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880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2F79-34DE-4C60-80A1-E2CA77FE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885D1-4A52-4B7E-BBEC-A7C37C0F3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B7A6E9-443A-4E00-8B02-E43A24F9F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428750"/>
            <a:ext cx="9715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59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0939-5475-4F60-99AE-BFA8E466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Coding Habits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B8AC3-7F7F-4D6B-A425-78BAE63E564B}"/>
              </a:ext>
            </a:extLst>
          </p:cNvPr>
          <p:cNvSpPr txBox="1"/>
          <p:nvPr/>
        </p:nvSpPr>
        <p:spPr>
          <a:xfrm>
            <a:off x="1400175" y="2152649"/>
            <a:ext cx="9563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Variables – makes everything easier to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DRY vs WET code - Don’t Repeat Yourself VS Write Everything Twice. Functions are a good alternative to having repeating blocks of code in a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Functions also increase the reusability of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View Example 3</a:t>
            </a:r>
            <a:endParaRPr lang="en-SG" sz="3000" dirty="0"/>
          </a:p>
        </p:txBody>
      </p:sp>
    </p:spTree>
    <p:extLst>
      <p:ext uri="{BB962C8B-B14F-4D97-AF65-F5344CB8AC3E}">
        <p14:creationId xmlns:p14="http://schemas.microsoft.com/office/powerpoint/2010/main" val="240891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C4B5-89E0-45C4-8E0C-AAE9209C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Coding Habits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76E85-B18B-4B5B-9401-7EE6CD782D02}"/>
              </a:ext>
            </a:extLst>
          </p:cNvPr>
          <p:cNvSpPr txBox="1"/>
          <p:nvPr/>
        </p:nvSpPr>
        <p:spPr>
          <a:xfrm>
            <a:off x="1097280" y="2047875"/>
            <a:ext cx="10485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Abstraction is the concepts of handling complexity by hiding unnecessary details from the user. This is the philosophy at the heart of server-side development.</a:t>
            </a:r>
          </a:p>
          <a:p>
            <a:endParaRPr lang="en-SG" sz="3000" dirty="0"/>
          </a:p>
        </p:txBody>
      </p:sp>
      <p:pic>
        <p:nvPicPr>
          <p:cNvPr id="4098" name="Picture 2" descr="WMF 5000 S | WMF Professional Coffee Machines">
            <a:extLst>
              <a:ext uri="{FF2B5EF4-FFF2-40B4-BE49-F238E27FC236}">
                <a16:creationId xmlns:a16="http://schemas.microsoft.com/office/drawing/2014/main" id="{F0C3EAB8-5DC6-47F7-B86D-99BF89CFB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645" y="3956181"/>
            <a:ext cx="1860423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s It Safe to Eat Coffee Beans? Benefits and Dangers">
            <a:extLst>
              <a:ext uri="{FF2B5EF4-FFF2-40B4-BE49-F238E27FC236}">
                <a16:creationId xmlns:a16="http://schemas.microsoft.com/office/drawing/2014/main" id="{C1274779-386B-4AF2-BC2D-BC5236539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131" y="4205590"/>
            <a:ext cx="3196589" cy="167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One more cup of coffee for the road? - The Economic Times">
            <a:extLst>
              <a:ext uri="{FF2B5EF4-FFF2-40B4-BE49-F238E27FC236}">
                <a16:creationId xmlns:a16="http://schemas.microsoft.com/office/drawing/2014/main" id="{3474D41C-4885-4D6A-A9C9-7E82DA650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45" y="4143571"/>
            <a:ext cx="2393437" cy="179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329372C-92E9-403C-BC7D-FBEA3186A690}"/>
              </a:ext>
            </a:extLst>
          </p:cNvPr>
          <p:cNvSpPr/>
          <p:nvPr/>
        </p:nvSpPr>
        <p:spPr>
          <a:xfrm rot="10800000">
            <a:off x="3733613" y="4803985"/>
            <a:ext cx="1219200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45E151B-6D8F-40DC-B92A-8CDB6B6BAD4D}"/>
              </a:ext>
            </a:extLst>
          </p:cNvPr>
          <p:cNvSpPr/>
          <p:nvPr/>
        </p:nvSpPr>
        <p:spPr>
          <a:xfrm rot="10800000">
            <a:off x="6418329" y="4846767"/>
            <a:ext cx="1219200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17149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282</TotalTime>
  <Words>843</Words>
  <Application>Microsoft Office PowerPoint</Application>
  <PresentationFormat>Widescreen</PresentationFormat>
  <Paragraphs>91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Google Sans</vt:lpstr>
      <vt:lpstr>Arial</vt:lpstr>
      <vt:lpstr>Calibri</vt:lpstr>
      <vt:lpstr>Calibri Light</vt:lpstr>
      <vt:lpstr>Open Sans</vt:lpstr>
      <vt:lpstr>Retrospect</vt:lpstr>
      <vt:lpstr>Back-end Dev Lesson 2: Databases</vt:lpstr>
      <vt:lpstr>Miscellaneous CMD operations</vt:lpstr>
      <vt:lpstr>Restarting Node</vt:lpstr>
      <vt:lpstr>Recap + Types of requests</vt:lpstr>
      <vt:lpstr>Query Parameters</vt:lpstr>
      <vt:lpstr>An alternative</vt:lpstr>
      <vt:lpstr>PowerPoint Presentation</vt:lpstr>
      <vt:lpstr>Good Coding Habits</vt:lpstr>
      <vt:lpstr>Good Coding Habits</vt:lpstr>
      <vt:lpstr>Good Coding Habits</vt:lpstr>
      <vt:lpstr>Good Coding Habits</vt:lpstr>
      <vt:lpstr>Good Coding Habits</vt:lpstr>
      <vt:lpstr>Good Coding Habits</vt:lpstr>
      <vt:lpstr>Okay actual database stuff now</vt:lpstr>
      <vt:lpstr>Why use databases?</vt:lpstr>
      <vt:lpstr>PostgreSQL/MySQL/SQLite</vt:lpstr>
      <vt:lpstr>Databases</vt:lpstr>
      <vt:lpstr>Easier stuff - MongoDB</vt:lpstr>
      <vt:lpstr>Mini-Project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Back-end Dev Lesson 2: Databases</dc:title>
  <dc:creator>TAI LE KANG GERRARD</dc:creator>
  <cp:lastModifiedBy>TAI LE KANG GERRARD</cp:lastModifiedBy>
  <cp:revision>77</cp:revision>
  <dcterms:created xsi:type="dcterms:W3CDTF">2021-07-20T12:43:13Z</dcterms:created>
  <dcterms:modified xsi:type="dcterms:W3CDTF">2021-07-21T03:02:22Z</dcterms:modified>
</cp:coreProperties>
</file>