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Nunito-italic.fntdata"/><Relationship Id="rId10" Type="http://schemas.openxmlformats.org/officeDocument/2006/relationships/font" Target="fonts/Nunito-bold.fntdata"/><Relationship Id="rId12" Type="http://schemas.openxmlformats.org/officeDocument/2006/relationships/font" Target="fonts/Nunito-boldItalic.fntdata"/><Relationship Id="rId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8fe0ad6d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8fe0ad6d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90011cd8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90011cd8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Datafest @ UCLA 2018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Team Straggler: Nicolas Colosso, Daniel DeFoe, Kevin Foltz, Vivian Tai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212450" y="851325"/>
            <a:ext cx="5012125" cy="4009700"/>
          </a:xfrm>
          <a:prstGeom prst="rect">
            <a:avLst/>
          </a:prstGeom>
          <a:noFill/>
          <a:ln>
            <a:noFill/>
          </a:ln>
        </p:spPr>
      </p:pic>
      <p:sp>
        <p:nvSpPr>
          <p:cNvPr id="135" name="Google Shape;135;p14"/>
          <p:cNvSpPr txBox="1"/>
          <p:nvPr>
            <p:ph type="title"/>
          </p:nvPr>
        </p:nvSpPr>
        <p:spPr>
          <a:xfrm>
            <a:off x="819150" y="1388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Compare and Contrast </a:t>
            </a:r>
            <a:r>
              <a:rPr lang="en" sz="2400"/>
              <a:t>Cost of Living and Economic Ease of Living </a:t>
            </a:r>
            <a:endParaRPr sz="2400"/>
          </a:p>
        </p:txBody>
      </p:sp>
      <p:sp>
        <p:nvSpPr>
          <p:cNvPr id="136" name="Google Shape;136;p14"/>
          <p:cNvSpPr txBox="1"/>
          <p:nvPr/>
        </p:nvSpPr>
        <p:spPr>
          <a:xfrm>
            <a:off x="660000" y="4246275"/>
            <a:ext cx="75057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Key Takeaway: </a:t>
            </a:r>
            <a:r>
              <a:rPr lang="en" sz="1000"/>
              <a:t>When average salary is accounted for, it is revealed that high cost of living is counteracted by high wages in Washington and Massachusetts while low wages make ease of living worse in states like Nevada, Wyoming, and North Dakota.</a:t>
            </a:r>
            <a:endParaRPr sz="1000"/>
          </a:p>
        </p:txBody>
      </p:sp>
      <p:pic>
        <p:nvPicPr>
          <p:cNvPr id="137" name="Google Shape;137;p14"/>
          <p:cNvPicPr preferRelativeResize="0"/>
          <p:nvPr/>
        </p:nvPicPr>
        <p:blipFill>
          <a:blip r:embed="rId4">
            <a:alphaModFix/>
          </a:blip>
          <a:stretch>
            <a:fillRect/>
          </a:stretch>
        </p:blipFill>
        <p:spPr>
          <a:xfrm>
            <a:off x="4742675" y="1093425"/>
            <a:ext cx="4176501" cy="3005125"/>
          </a:xfrm>
          <a:prstGeom prst="rect">
            <a:avLst/>
          </a:prstGeom>
          <a:noFill/>
          <a:ln>
            <a:noFill/>
          </a:ln>
        </p:spPr>
      </p:pic>
      <p:sp>
        <p:nvSpPr>
          <p:cNvPr id="138" name="Google Shape;138;p14"/>
          <p:cNvSpPr txBox="1"/>
          <p:nvPr/>
        </p:nvSpPr>
        <p:spPr>
          <a:xfrm>
            <a:off x="768700" y="4702625"/>
            <a:ext cx="7833900" cy="1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2722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Job Demand and Job Posting Life Cycle</a:t>
            </a:r>
            <a:endParaRPr sz="2400"/>
          </a:p>
        </p:txBody>
      </p:sp>
      <p:pic>
        <p:nvPicPr>
          <p:cNvPr id="144" name="Google Shape;144;p15"/>
          <p:cNvPicPr preferRelativeResize="0"/>
          <p:nvPr/>
        </p:nvPicPr>
        <p:blipFill>
          <a:blip r:embed="rId3">
            <a:alphaModFix/>
          </a:blip>
          <a:stretch>
            <a:fillRect/>
          </a:stretch>
        </p:blipFill>
        <p:spPr>
          <a:xfrm>
            <a:off x="546175" y="829100"/>
            <a:ext cx="4025824" cy="3780025"/>
          </a:xfrm>
          <a:prstGeom prst="rect">
            <a:avLst/>
          </a:prstGeom>
          <a:noFill/>
          <a:ln>
            <a:noFill/>
          </a:ln>
        </p:spPr>
      </p:pic>
      <p:pic>
        <p:nvPicPr>
          <p:cNvPr id="145" name="Google Shape;145;p15"/>
          <p:cNvPicPr preferRelativeResize="0"/>
          <p:nvPr/>
        </p:nvPicPr>
        <p:blipFill>
          <a:blip r:embed="rId4">
            <a:alphaModFix/>
          </a:blip>
          <a:stretch>
            <a:fillRect/>
          </a:stretch>
        </p:blipFill>
        <p:spPr>
          <a:xfrm>
            <a:off x="4572000" y="1405738"/>
            <a:ext cx="4267199" cy="2882604"/>
          </a:xfrm>
          <a:prstGeom prst="rect">
            <a:avLst/>
          </a:prstGeom>
          <a:noFill/>
          <a:ln>
            <a:noFill/>
          </a:ln>
        </p:spPr>
      </p:pic>
      <p:sp>
        <p:nvSpPr>
          <p:cNvPr id="146" name="Google Shape;146;p15"/>
          <p:cNvSpPr txBox="1"/>
          <p:nvPr/>
        </p:nvSpPr>
        <p:spPr>
          <a:xfrm>
            <a:off x="4981350" y="829100"/>
            <a:ext cx="3448500" cy="78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66666"/>
                </a:solidFill>
              </a:rPr>
              <a:t>Recommended Time of Refresh Based on Job Post Life Cycle</a:t>
            </a:r>
            <a:endParaRPr sz="1200">
              <a:solidFill>
                <a:srgbClr val="666666"/>
              </a:solidFill>
            </a:endParaRPr>
          </a:p>
        </p:txBody>
      </p:sp>
      <p:sp>
        <p:nvSpPr>
          <p:cNvPr id="147" name="Google Shape;147;p15"/>
          <p:cNvSpPr txBox="1"/>
          <p:nvPr/>
        </p:nvSpPr>
        <p:spPr>
          <a:xfrm>
            <a:off x="442825" y="4467400"/>
            <a:ext cx="40563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Key Takeaway:</a:t>
            </a:r>
            <a:r>
              <a:rPr lang="en" sz="1000"/>
              <a:t> Indeed should encourage employers of these job categories to post more jobs to capture demand in these major cities</a:t>
            </a:r>
            <a:endParaRPr sz="1100"/>
          </a:p>
        </p:txBody>
      </p:sp>
      <p:sp>
        <p:nvSpPr>
          <p:cNvPr id="148" name="Google Shape;148;p15"/>
          <p:cNvSpPr txBox="1"/>
          <p:nvPr/>
        </p:nvSpPr>
        <p:spPr>
          <a:xfrm>
            <a:off x="4572050" y="4472350"/>
            <a:ext cx="39339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Key Takeaway:</a:t>
            </a:r>
            <a:r>
              <a:rPr lang="en" sz="1000"/>
              <a:t> It is likely best for companies to refresh posts after 16 days for potential traffic spikes</a:t>
            </a:r>
            <a:endParaRPr sz="1000"/>
          </a:p>
        </p:txBody>
      </p:sp>
      <p:sp>
        <p:nvSpPr>
          <p:cNvPr id="149" name="Google Shape;149;p15"/>
          <p:cNvSpPr/>
          <p:nvPr/>
        </p:nvSpPr>
        <p:spPr>
          <a:xfrm>
            <a:off x="515750" y="827375"/>
            <a:ext cx="4056300" cy="46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txBox="1"/>
          <p:nvPr/>
        </p:nvSpPr>
        <p:spPr>
          <a:xfrm>
            <a:off x="834838" y="829100"/>
            <a:ext cx="3448500" cy="78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66666"/>
                </a:solidFill>
              </a:rPr>
              <a:t>Supply and Demand Mismatch of Jobs in Top U.S. Cities (November 2016-2017)</a:t>
            </a:r>
            <a:endParaRPr sz="12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