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A9DC3B-9702-4C0D-AA89-FC5CD48947F8}">
  <a:tblStyle styleId="{A4A9DC3B-9702-4C0D-AA89-FC5CD48947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750dccd7d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750dccd7d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750dccd7d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750dccd7d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750dccd7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750dccd7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750dccd7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750dccd7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f6f763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f6f763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f6f763e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f6f763e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750dccd7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750dccd7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750dccd7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750dccd7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7789eba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7789eba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7789eba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7789eba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750dccd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750dccd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7789ebad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7789ebad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7789ebad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7789eba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7789eba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7789eba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06e209432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06e209432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06e209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06e209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750dccd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750dccd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750dccd7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750dccd7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750dccd7d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750dccd7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750dccd7d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750dccd7d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750dccd7d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750dccd7d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750dccd7d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750dccd7d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750dccd7d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750dccd7d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41075"/>
            <a:ext cx="8520600" cy="9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 Sequencing Problem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756000" y="3670675"/>
            <a:ext cx="41961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467"/>
              <a:t>Integrantes: Daniel Martinez</a:t>
            </a:r>
            <a:endParaRPr sz="5467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467"/>
              <a:t> Fernando Delgado</a:t>
            </a:r>
            <a:endParaRPr sz="5467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467"/>
              <a:t> Fernanda Avendaño</a:t>
            </a:r>
            <a:endParaRPr sz="546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6" name="Google Shape;56;p13"/>
          <p:cNvSpPr txBox="1"/>
          <p:nvPr/>
        </p:nvSpPr>
        <p:spPr>
          <a:xfrm>
            <a:off x="2019450" y="2797175"/>
            <a:ext cx="51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Propuestas de solución utilizando algoritmos de búsqueda GBJ y BackTracking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270000"/>
            <a:ext cx="89058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BackTracking como solución para CS → Propuesta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4to</a:t>
            </a: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 experimento: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5643" l="0" r="0" t="2435"/>
          <a:stretch/>
        </p:blipFill>
        <p:spPr>
          <a:xfrm>
            <a:off x="545959" y="1966925"/>
            <a:ext cx="1233682" cy="26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913" y="2382788"/>
            <a:ext cx="61245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BackTracking como solución para CS → Propuesta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5to</a:t>
            </a: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 experimento: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50" y="1919613"/>
            <a:ext cx="885700" cy="27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963" y="2368500"/>
            <a:ext cx="60864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BackTracking como solución para CS → Propuesta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</a:t>
            </a:r>
            <a:r>
              <a:rPr lang="es"/>
              <a:t>: </a:t>
            </a:r>
            <a:r>
              <a:rPr lang="es"/>
              <a:t>S</a:t>
            </a:r>
            <a:r>
              <a:rPr baseline="-25000" lang="es"/>
              <a:t>j</a:t>
            </a:r>
            <a:r>
              <a:rPr lang="es"/>
              <a:t> = clase de auto k asignado al slot j.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orden de </a:t>
            </a:r>
            <a:r>
              <a:rPr lang="es"/>
              <a:t>instanciación</a:t>
            </a:r>
            <a:r>
              <a:rPr lang="es"/>
              <a:t> de las clases corresponde al orden el en el cual se encuentran las clases en el archivo de entrada.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Movimiento: Cambiar la clase del </a:t>
            </a:r>
            <a:r>
              <a:rPr lang="es"/>
              <a:t>último</a:t>
            </a:r>
            <a:r>
              <a:rPr lang="es"/>
              <a:t> slot instanciado que no trasgreda la </a:t>
            </a:r>
            <a:r>
              <a:rPr lang="es"/>
              <a:t>restricción</a:t>
            </a:r>
            <a:r>
              <a:rPr lang="es"/>
              <a:t> de demanda de esa clase de acuerdo al orden de </a:t>
            </a:r>
            <a:r>
              <a:rPr lang="es"/>
              <a:t>instanciación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23175" y="47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73" y="1106250"/>
            <a:ext cx="6088800" cy="34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7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Experimentación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1763700" y="98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{A4A9DC3B-9702-4C0D-AA89-FC5CD48947F8}</a:tableStyleId>
              </a:tblPr>
              <a:tblGrid>
                <a:gridCol w="1327275"/>
                <a:gridCol w="1045975"/>
                <a:gridCol w="1045975"/>
                <a:gridCol w="1045975"/>
                <a:gridCol w="1045975"/>
              </a:tblGrid>
              <a:tr h="63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Instancia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Demanda 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de clases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opciones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[s]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101.590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544.650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3122.750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14064.610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25" y="1266399"/>
            <a:ext cx="4194976" cy="25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5" y="1266405"/>
            <a:ext cx="4002249" cy="240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onflict Directed Backjumping como solución para CS.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360" y="1138975"/>
            <a:ext cx="554128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realizada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Se asocia</a:t>
            </a:r>
            <a:r>
              <a:rPr lang="es" sz="1300"/>
              <a:t> a cada variable </a:t>
            </a:r>
            <a:r>
              <a:rPr i="1" lang="es" sz="13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-25000" i="1" lang="es" sz="13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s" sz="1300"/>
              <a:t> su conjunto conflicto, que contiene las variables pasadas para las cuales se ha detectado alguna inconsistencia con </a:t>
            </a:r>
            <a:r>
              <a:rPr i="1" lang="es" sz="13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-25000" i="1" lang="es" sz="13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s" sz="1300"/>
              <a:t> </a:t>
            </a:r>
            <a:r>
              <a:rPr lang="es" sz="1300"/>
              <a:t> 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Cuando se detecta una inconsistencia en una instanciación </a:t>
            </a:r>
            <a:r>
              <a:rPr i="1" lang="es" sz="13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aseline="-25000" i="1" lang="es" sz="13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s" sz="1300"/>
              <a:t> </a:t>
            </a:r>
            <a:r>
              <a:rPr lang="es" sz="1300"/>
              <a:t> de la variable actual Xi y una instanciación de alguna variable pasada, se añade esta última al conjunto conflicto de </a:t>
            </a:r>
            <a:r>
              <a:rPr i="1" lang="es" sz="13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-25000" i="1" lang="es" sz="13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s" sz="1300"/>
              <a:t> </a:t>
            </a:r>
            <a:r>
              <a:rPr lang="es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Cuando se ha agotado el dominio de </a:t>
            </a:r>
            <a:r>
              <a:rPr i="1" lang="es" sz="13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-25000" i="1" lang="es" sz="13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s" sz="1300"/>
              <a:t> </a:t>
            </a:r>
            <a:r>
              <a:rPr lang="es" sz="1300"/>
              <a:t>, se retrocede a la variable más profunda del conjunto de conflicto de </a:t>
            </a:r>
            <a:r>
              <a:rPr i="1" lang="es" sz="13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-25000" i="1" lang="es" sz="13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s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En cada invocación de CBJ, el conjunto conflicto de </a:t>
            </a:r>
            <a:r>
              <a:rPr i="1" lang="es" sz="13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-25000" i="1" lang="es" sz="13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s" sz="1300"/>
              <a:t>  se vacía. Si CBJ encuentra una solución, se añade al conjunto conflicto de </a:t>
            </a:r>
            <a:r>
              <a:rPr i="1" lang="es" sz="13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-25000" i="1" lang="es" sz="1300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" sz="1300"/>
              <a:t>  la variable </a:t>
            </a:r>
            <a:r>
              <a:rPr i="1" lang="es" sz="13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-25000" i="1" lang="es" sz="1300"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lang="es" sz="1300"/>
              <a:t>  para garantizar que CBJ retrocederá al nivel n-1 cuando se hayan explorado todos los valores del dominio.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Experimentos</a:t>
            </a:r>
            <a:endParaRPr/>
          </a:p>
        </p:txBody>
      </p:sp>
      <p:graphicFrame>
        <p:nvGraphicFramePr>
          <p:cNvPr id="170" name="Google Shape;170;p30"/>
          <p:cNvGraphicFramePr/>
          <p:nvPr/>
        </p:nvGraphicFramePr>
        <p:xfrm>
          <a:off x="1052200" y="1045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{A4A9DC3B-9702-4C0D-AA89-FC5CD48947F8}</a:tableStyleId>
              </a:tblPr>
              <a:tblGrid>
                <a:gridCol w="1155850"/>
                <a:gridCol w="1155850"/>
                <a:gridCol w="1155850"/>
                <a:gridCol w="1155850"/>
                <a:gridCol w="1155850"/>
                <a:gridCol w="1155850"/>
              </a:tblGrid>
              <a:tr h="47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Instancia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Cant. Autos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Clases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Opciones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CBJ [ms]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Greedy [ms]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2107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421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2572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368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14432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1200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16924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1358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46885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3293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55262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2761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p30"/>
          <p:cNvSpPr txBox="1"/>
          <p:nvPr>
            <p:ph type="title"/>
          </p:nvPr>
        </p:nvSpPr>
        <p:spPr>
          <a:xfrm>
            <a:off x="414250" y="381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928" lvl="0" marL="457200" rtl="0" algn="l">
              <a:spcBef>
                <a:spcPts val="0"/>
              </a:spcBef>
              <a:spcAft>
                <a:spcPts val="0"/>
              </a:spcAft>
              <a:buSzPts val="1328"/>
              <a:buChar char="●"/>
            </a:pPr>
            <a:r>
              <a:rPr lang="es" sz="1328"/>
              <a:t>Se trato de elegir la cantidad </a:t>
            </a:r>
            <a:r>
              <a:rPr lang="es" sz="1328"/>
              <a:t>más</a:t>
            </a:r>
            <a:r>
              <a:rPr lang="es" sz="1328"/>
              <a:t> variada de información con respecto al número de clases, opciones y cantidad de autos.</a:t>
            </a:r>
            <a:endParaRPr sz="1328"/>
          </a:p>
          <a:p>
            <a:pPr indent="-312928" lvl="0" marL="457200" rtl="0" algn="l">
              <a:spcBef>
                <a:spcPts val="0"/>
              </a:spcBef>
              <a:spcAft>
                <a:spcPts val="0"/>
              </a:spcAft>
              <a:buSzPts val="1328"/>
              <a:buChar char="●"/>
            </a:pPr>
            <a:r>
              <a:rPr lang="es" sz="1328"/>
              <a:t>Se hizo una comparación con el algoritmo Greedy.</a:t>
            </a:r>
            <a:endParaRPr sz="1328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Experimentos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025" y="1269550"/>
            <a:ext cx="5003099" cy="30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Fundamentos del problema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Secuencia de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vehículos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en una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línea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de ensamblaje: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Los vehículos cuentan con una lista de opciones a ser instaladas.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Cada opción es instalada por una estación diferente cuya capacidad de operación es limitada.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Objetivo principal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→ Encontrar un orden en la secuencia de vehículos que satisfaga la demanda para cada clase de coches y las restricciones de capacidad para cada estación de trabajo.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Experimentos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5" y="1077675"/>
            <a:ext cx="3146550" cy="18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750" y="1012150"/>
            <a:ext cx="3263850" cy="201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2150" y="3087900"/>
            <a:ext cx="3030606" cy="1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Experimentos</a:t>
            </a:r>
            <a:endParaRPr/>
          </a:p>
        </p:txBody>
      </p:sp>
      <p:pic>
        <p:nvPicPr>
          <p:cNvPr id="191" name="Google Shape;191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475" y="1369500"/>
            <a:ext cx="5020449" cy="31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Conclusiones enfoque CBJ para CS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A medida que aumenta la cantidad de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vehículos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puede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notar que utilizar CBJ toma un tiempo considerable en comparación al enfoque Greedy.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El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enfoque greedy y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combinándolo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con una cantidad media de aleatorismo demuestra que puede encontrar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rápidamente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soluciones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óptimas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locales para todas las instancias de prueba.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La desventaja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más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significativa encontrada en el algoritmo CBJ es la cantidad de tiempo que toma debido a  la comprobación de las restricciones.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Del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análisis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realizado, siempre se  considera que la secuencia tiene un principio y final, y que se conoce la cantidad existente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vehículos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a secuenciar. Por lo mismo, un buen trabajo a futuro sería desarrollar una metodología que permita resolver el problema con una mejor aproximación a la situación real. Además de poder integrar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prioridades en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la secuencia de ensamblaje y también la limitante de las cantidades de productos (pintura, vidrio, etc) disponibles.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Conclusiones al utilizar BT (Propuesta 1) para CS: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Ventajas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1" lang="es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</a:t>
            </a: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visualizar todas las soluciones factibles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del problema dado que recorre todo su espacio de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búsqueda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1" lang="es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Sencillo de implementar</a:t>
            </a: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Desventajas: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Es bastante </a:t>
            </a:r>
            <a:r>
              <a:rPr b="1" lang="es" sz="1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ineficiente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dado que es un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método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de</a:t>
            </a:r>
            <a:r>
              <a:rPr lang="es" sz="1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búsqueda</a:t>
            </a:r>
            <a:r>
              <a:rPr b="1" lang="es" sz="1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exhaustiva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, y </a:t>
            </a:r>
            <a:r>
              <a:rPr b="1" lang="es" sz="1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 es NP-Difícil.</a:t>
            </a: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A medida que aumenta la complejidad de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la instancia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(En este caso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umento de demandas y clases) se tarda demasiado en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buscar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una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“posible”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solución.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Realiza</a:t>
            </a:r>
            <a:r>
              <a:rPr b="1" lang="es" sz="1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trabajo redundante</a:t>
            </a:r>
            <a:r>
              <a:rPr lang="es" sz="1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→ Incluso si se detecta un conflicto entre variables al ser agregadas a la línea, no es recordado para detectarlo en las siguientes iteraciones.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Posibles arreglos: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Utilizar heurísticas para el orden de selección de clases, como podría ser el intentar siempre agregar primero aquellas clases con mayores opciones y luego de estas aquellas con menores para permitir un orden correcto.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Conclusiones al utilizar BT para CS: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Propuesta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2	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48575" y="1720700"/>
            <a:ext cx="8520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</a:t>
            </a:r>
            <a:r>
              <a:rPr lang="es"/>
              <a:t>fácil</a:t>
            </a:r>
            <a:r>
              <a:rPr lang="es"/>
              <a:t> de implementar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Usar </a:t>
            </a:r>
            <a:r>
              <a:rPr lang="es"/>
              <a:t>backtracking</a:t>
            </a:r>
            <a:r>
              <a:rPr lang="es"/>
              <a:t> no es la mejor </a:t>
            </a:r>
            <a:r>
              <a:rPr lang="es"/>
              <a:t>aproximación</a:t>
            </a:r>
            <a:r>
              <a:rPr lang="es"/>
              <a:t> para tratar de resolver el CS, debido a que recorrer todo el espacio de </a:t>
            </a:r>
            <a:r>
              <a:rPr lang="es"/>
              <a:t>búsqueda</a:t>
            </a:r>
            <a:r>
              <a:rPr lang="es"/>
              <a:t> de este problema para ins</a:t>
            </a:r>
            <a:r>
              <a:rPr lang="es"/>
              <a:t>tancias</a:t>
            </a:r>
            <a:r>
              <a:rPr lang="es"/>
              <a:t> de </a:t>
            </a:r>
            <a:r>
              <a:rPr lang="es"/>
              <a:t>más</a:t>
            </a:r>
            <a:r>
              <a:rPr lang="es"/>
              <a:t> de 20 autos </a:t>
            </a:r>
            <a:r>
              <a:rPr lang="es"/>
              <a:t>es difícil.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trabajo a futuro sería prometedor usar backtracking junto con heurísticas greedy para así reducir el espacio de búsqueda del algoritmo.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del problema</a:t>
            </a:r>
            <a:r>
              <a:rPr lang="es"/>
              <a:t>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= {</a:t>
            </a:r>
            <a:r>
              <a:rPr i="1" lang="e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i="1" lang="es">
                <a:latin typeface="Helvetica Neue"/>
                <a:ea typeface="Helvetica Neue"/>
                <a:cs typeface="Helvetica Neue"/>
                <a:sym typeface="Helvetica Neue"/>
              </a:rPr>
              <a:t>, v</a:t>
            </a:r>
            <a:r>
              <a:rPr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i="1" lang="es">
                <a:latin typeface="Helvetica Neue"/>
                <a:ea typeface="Helvetica Neue"/>
                <a:cs typeface="Helvetica Neue"/>
                <a:sym typeface="Helvetica Neue"/>
              </a:rPr>
              <a:t>, ... , v</a:t>
            </a:r>
            <a:r>
              <a:rPr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}  → Lista de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vehículos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Vehículos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con las mismas opciones a instalar pertenecen a una misma clase.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= {</a:t>
            </a:r>
            <a:r>
              <a:rPr i="1" lang="es"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i="1" lang="es">
                <a:latin typeface="Helvetica Neue"/>
                <a:ea typeface="Helvetica Neue"/>
                <a:cs typeface="Helvetica Neue"/>
                <a:sym typeface="Helvetica Neue"/>
              </a:rPr>
              <a:t>, o</a:t>
            </a:r>
            <a:r>
              <a:rPr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i="1" lang="es">
                <a:latin typeface="Helvetica Neue"/>
                <a:ea typeface="Helvetica Neue"/>
                <a:cs typeface="Helvetica Neue"/>
                <a:sym typeface="Helvetica Neue"/>
              </a:rPr>
              <a:t>, …, o</a:t>
            </a:r>
            <a:r>
              <a:rPr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} → Posibles opciones a instalar en un vehículo.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i="1" lang="e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1" i="1" lang="es">
                <a:latin typeface="Helvetica Neue"/>
                <a:ea typeface="Helvetica Neue"/>
                <a:cs typeface="Helvetica Neue"/>
                <a:sym typeface="Helvetica Neue"/>
              </a:rPr>
              <a:t>/ q</a:t>
            </a:r>
            <a:r>
              <a:rPr b="1"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: O → N. 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Proporción que restringe la instalación de opciones.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Cada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s"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vehículos consecutivos en la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línea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de ensamblaje, a lo más </a:t>
            </a:r>
            <a:r>
              <a:rPr i="1" lang="es"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de ellos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podrán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tener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instalada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opción</a:t>
            </a:r>
            <a:r>
              <a:rPr i="1" lang="es">
                <a:latin typeface="Helvetica Neue"/>
                <a:ea typeface="Helvetica Neue"/>
                <a:cs typeface="Helvetica Neue"/>
                <a:sym typeface="Helvetica Neue"/>
              </a:rPr>
              <a:t> o</a:t>
            </a:r>
            <a:r>
              <a:rPr baseline="-25000" i="1" lang="e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aseline="-250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BackTracking </a:t>
            </a:r>
            <a:r>
              <a:rPr lang="es"/>
              <a:t>como solución para </a:t>
            </a:r>
            <a:r>
              <a:rPr lang="es"/>
              <a:t>CS → Propuesta 1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Parámetros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: Número de clases → Demanda y opciones a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instalar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en cada una.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Variables y sus dominios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Línea</a:t>
            </a: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 de ensamblaje: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Solución parcial actual de la instancia.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Clase actual: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Clase siendo agregada al final de la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línea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de ensamblaje.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Instanciados: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Cantidad de vehículos dentro de la línea.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No usar: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Lista de clases no utilizables en una dada posición de la línea.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Orden de instanciación: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Secuencial, se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intentará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siempre agregar a la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línea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la menor clase que no se encuentre “vetada”, y que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aún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no se haya satisfecho su demanda.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Verificación de restricciones: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Verificar ú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ltimos </a:t>
            </a:r>
            <a:r>
              <a:rPr i="1" lang="es" sz="1400"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i="1" lang="es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vehículos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en la línea luego de haber agregado un vehículo al final de esta. 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BackTracking como solución para CS → Propuesta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Implementación realizada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→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Al 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iniciar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el 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programa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clase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 actual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parte en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 0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para iniciar siempre con la 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menor clase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Pasos: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496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Helvetica Neue"/>
              <a:buAutoNum type="arabicPeriod"/>
            </a:pP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Insertar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actual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al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línea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ensamblaje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496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Helvetica Neue"/>
              <a:buAutoNum type="arabicPeriod"/>
            </a:pP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Validar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según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los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últimos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vehículos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en la 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línea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de ensamblaje (O en toda la línea según sea el caso),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se cumple la proporción </a:t>
            </a:r>
            <a:r>
              <a:rPr i="1"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/ q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para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opciones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4960" lvl="0" marL="914400" rtl="0" algn="l">
              <a:spcBef>
                <a:spcPts val="300"/>
              </a:spcBef>
              <a:spcAft>
                <a:spcPts val="0"/>
              </a:spcAft>
              <a:buSzPct val="100000"/>
              <a:buFont typeface="Helvetica Neue"/>
              <a:buAutoNum type="arabicPeriod"/>
            </a:pPr>
            <a:r>
              <a:rPr b="1" lang="es" sz="16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se cumplen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instanciar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actual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como la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clase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 sin cumplir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lang="es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volver al paso 1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515" lvl="0" marL="914400" rtl="0" algn="l">
              <a:spcBef>
                <a:spcPts val="300"/>
              </a:spcBef>
              <a:spcAft>
                <a:spcPts val="0"/>
              </a:spcAft>
              <a:buSzPct val="100000"/>
              <a:buFont typeface="Helvetica Neue"/>
              <a:buAutoNum type="arabicPeriod"/>
            </a:pPr>
            <a:r>
              <a:rPr b="1" lang="es" sz="1517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no se cumplen: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Vetar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actual 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→ Realizar </a:t>
            </a:r>
            <a:r>
              <a:rPr b="1"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BackTracking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5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515" lvl="1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AutoNum type="alphaLcPeriod"/>
            </a:pP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Si en la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posición actual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de la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línea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de ensamblaje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existen clases no vetadas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demanda 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que satisfacer,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instanciar 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actual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este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volver al paso 1</a:t>
            </a:r>
            <a:r>
              <a:rPr b="1" lang="es" sz="1517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15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0515" lvl="1" marL="1371600" rtl="0" algn="l">
              <a:spcBef>
                <a:spcPts val="300"/>
              </a:spcBef>
              <a:spcAft>
                <a:spcPts val="0"/>
              </a:spcAft>
              <a:buSzPct val="100000"/>
              <a:buFont typeface="Helvetica Neue"/>
              <a:buAutoNum type="alphaLcPeriod"/>
            </a:pP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no existen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sacar vehículo anterior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al último añadido a la línea,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 valor será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la nueva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actual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, y volver a </a:t>
            </a:r>
            <a:r>
              <a:rPr lang="es" sz="1517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repetir el bucle</a:t>
            </a:r>
            <a:r>
              <a:rPr lang="es" sz="1517">
                <a:latin typeface="Helvetica Neue"/>
                <a:ea typeface="Helvetica Neue"/>
                <a:cs typeface="Helvetica Neue"/>
                <a:sym typeface="Helvetica Neue"/>
              </a:rPr>
              <a:t> por si en su caso existe otra clase a utilizar.</a:t>
            </a:r>
            <a:endParaRPr sz="1517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BackTracking como solución para CS → Propuesta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Experimentación realizada: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Se realiza una prueba sencilla para verificar el funcionamiento del programa.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Las siguientes 4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instancias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buscan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medir rendimiento con una demanda constante y aumento de clases de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vehículos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En todas ellas se utilizan la misma cantidad de opciones (5) y de proporciones </a:t>
            </a:r>
            <a:r>
              <a:rPr i="1" lang="es">
                <a:latin typeface="Helvetica Neue"/>
                <a:ea typeface="Helvetica Neue"/>
                <a:cs typeface="Helvetica Neue"/>
                <a:sym typeface="Helvetica Neue"/>
              </a:rPr>
              <a:t>p / q.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Las instalaciones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 realizadas en cada clase son cambiadas en cada instancia.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BackTracking como solución para CS → Propuesta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1er</a:t>
            </a: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 experimento: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0" y="2168375"/>
            <a:ext cx="12668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725" y="1686825"/>
            <a:ext cx="60769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BackTracking como solución para CS → Propuesta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2do experimento: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Iter 1 = 585 — Iter 2 = 589 — Iter 3 = 612 — Iter 4 — 616 — Iter 5 = 624</a:t>
            </a:r>
            <a:r>
              <a:rPr lang="es"/>
              <a:t>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50" y="1841225"/>
            <a:ext cx="1149300" cy="29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225" y="1497125"/>
            <a:ext cx="5392101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BackTracking como solución para CS → Propuesta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3er</a:t>
            </a: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 experimento: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1700"/>
          <a:stretch/>
        </p:blipFill>
        <p:spPr>
          <a:xfrm>
            <a:off x="617550" y="1937925"/>
            <a:ext cx="1090500" cy="27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775" y="2402713"/>
            <a:ext cx="61722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