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908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5A5E98-FF28-4F64-AF71-467CBB8FB4CE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04BBEE-B810-41FC-8327-625766396F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13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04BBEE-B810-41FC-8327-625766396F5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310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2CA9F-6E12-A707-0CDB-B7D1CECA1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F4309-4589-C441-1BC4-9FB662985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5CB04-01F2-E860-F5B0-AD2B3ED0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D4F73-28B1-2F9C-9A51-C31C7DC0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A28409-4840-2EC9-0357-0FDEEF17D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893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103EB-10F9-36F4-F977-EF9448D34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13558-E62C-8121-5C21-16E031419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F0012-92BB-2629-27FC-529C24A3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9F3FD-569E-5697-C52C-3EC2802FD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4210B-B214-4086-69B7-25EFF2627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91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A0CFCB-570A-5DE6-CFEB-7DBB29BE5E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5D255-F96B-3FBA-E1E8-029D1E80D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F6F5D9-0FCB-F83C-DF08-D45CDA76C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8B3CF-2E8D-F046-49E8-F65D10C5B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8A2F8-924D-F83C-AA82-16D939F6D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31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A8F30-F6A6-09C3-4F28-322F0F25E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D6ED1-D06F-C212-97D6-331C641A3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19E3-EAC7-81FC-0F0C-CEF5F2A9F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E9283-8707-9C55-FCB3-304F5F275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0F788-EBA4-23D0-C95E-B33FE20B7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91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EDA0-6B62-5304-5EAB-94E46E22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79606-123F-D858-0BCF-921E0063E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5B1FD-1E9A-A4BB-8074-BE2C9BAFE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A2A0-B7D0-C004-FCAD-1C7F1CBE7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B0CA-654C-5A3D-B1D9-4027D2C25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447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B7EB1-A425-2EC7-940D-3D344F2E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FC402-BC0F-093A-9184-11294AE147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185A9-5581-336E-F138-1A5B8BCAF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543651-9F57-111F-1418-401D942A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D262B-B1B5-50A4-933C-BCF369EDB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8432F7-5625-EC73-A930-862475254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39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8C8-3188-8D39-786A-B4B35438C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DC640-256E-9D5B-B208-E2F408BE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80DBD-E69A-2246-3E2D-CB0DE78A4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48CB06-ED9C-D7C7-3BC1-F324090720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4551D-BC7F-C439-4D03-4035005539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47C62F-67BC-60EE-D1DC-CF0AC1A39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86AEEF-1B82-F52B-A41F-3FBA3CBD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F8DA8-00F4-38EE-A31D-C0F287049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2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7E75-F6DB-2F72-7852-B746BCF44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72452F-3850-E902-81BE-6102AAA6C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C6F7E-ADAD-3C10-6836-B39F4EF3E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944EE9-3571-AD29-A0B1-C2FC1A88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3AA2EF-FEC1-B601-F3C6-81DA9294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7F5B91-71F5-DBDC-55A8-639E73D4B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DDB71-8B71-7E58-3E49-137922265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3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DAF36-76DA-BA82-CB0D-5693B9D0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7AA22-FB8D-3ABC-3C63-2D9D2FB05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D9D5BB-DACE-F152-8C27-1EE4D246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834EB-FED5-B5EE-C594-919D82333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C81D6-A5AE-944F-08D7-E91660195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8656F1-5FED-6AF9-E6BD-73D56F49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41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54917-E6DD-D2DC-8D32-1DF52FC8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CACF6A-69BB-7BB3-9FAD-1111D78B7D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7FF04-7682-93EF-7C46-D5C9D7FF9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01E550-C707-1542-E1ED-56214028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98E9D-BDCD-F4B7-24F1-014D89B4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F5F7C-9C9B-695D-6F1B-955D6E6C6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2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51261-ECC0-CF40-3C72-19EAE0A12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29FCC5-A224-B3F2-957D-0694372EA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CEFE9-B9E6-67FF-17F2-4146C4A1E6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4FEFC3-E159-433B-9D28-4347FCA13A9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7C27E-6BAD-AB38-10CA-F24EC834C0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D8061-8D73-6C17-E697-A4ED489C6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CDF9C-9FEE-4042-AF10-88193CFBED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17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CB43A3E-F63F-4167-F219-A47CA8E5B29A}"/>
              </a:ext>
            </a:extLst>
          </p:cNvPr>
          <p:cNvSpPr txBox="1"/>
          <p:nvPr/>
        </p:nvSpPr>
        <p:spPr>
          <a:xfrm>
            <a:off x="-1185295" y="-915222"/>
            <a:ext cx="2482218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Assess Forms:</a:t>
            </a:r>
          </a:p>
          <a:p>
            <a:pPr algn="ctr"/>
            <a:r>
              <a:rPr lang="en-US" sz="2400" dirty="0"/>
              <a:t>Activity Diagrams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374BF3-6A8B-F48A-814F-1B40F59DE4CC}"/>
              </a:ext>
            </a:extLst>
          </p:cNvPr>
          <p:cNvSpPr/>
          <p:nvPr/>
        </p:nvSpPr>
        <p:spPr>
          <a:xfrm>
            <a:off x="4512536" y="-1792151"/>
            <a:ext cx="141402" cy="13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D8218D-F11C-625D-A0C5-7A7E34863306}"/>
              </a:ext>
            </a:extLst>
          </p:cNvPr>
          <p:cNvSpPr txBox="1"/>
          <p:nvPr/>
        </p:nvSpPr>
        <p:spPr>
          <a:xfrm>
            <a:off x="4008248" y="-2116337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4594CA-8C50-6422-C44E-8D315FCE8F02}"/>
              </a:ext>
            </a:extLst>
          </p:cNvPr>
          <p:cNvCxnSpPr>
            <a:stCxn id="5" idx="0"/>
          </p:cNvCxnSpPr>
          <p:nvPr/>
        </p:nvCxnSpPr>
        <p:spPr>
          <a:xfrm>
            <a:off x="4583237" y="-1792151"/>
            <a:ext cx="0" cy="5013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A051A43-7CD1-B58C-1C44-F088191903A1}"/>
              </a:ext>
            </a:extLst>
          </p:cNvPr>
          <p:cNvSpPr/>
          <p:nvPr/>
        </p:nvSpPr>
        <p:spPr>
          <a:xfrm>
            <a:off x="3880940" y="-1290844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Open Assess File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344CAD-2080-6C7A-D067-8EF368042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06" y="-887102"/>
            <a:ext cx="1765034" cy="11581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4778024-ADFA-F8B3-FBB8-98263AA3EBE2}"/>
              </a:ext>
            </a:extLst>
          </p:cNvPr>
          <p:cNvSpPr/>
          <p:nvPr/>
        </p:nvSpPr>
        <p:spPr>
          <a:xfrm>
            <a:off x="3880940" y="-552180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Menu Form UI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07E820-8D03-494F-52C2-A24384720C8A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583237" y="-921512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8C0741-5569-1C08-356E-A8FE883E394A}"/>
              </a:ext>
            </a:extLst>
          </p:cNvPr>
          <p:cNvCxnSpPr/>
          <p:nvPr/>
        </p:nvCxnSpPr>
        <p:spPr>
          <a:xfrm>
            <a:off x="4512536" y="-182848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BA45DF2-A254-C703-22E6-1CA2944BD870}"/>
              </a:ext>
            </a:extLst>
          </p:cNvPr>
          <p:cNvSpPr/>
          <p:nvPr/>
        </p:nvSpPr>
        <p:spPr>
          <a:xfrm>
            <a:off x="3880940" y="186484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“Prog Info” button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160058-EE74-4D0E-55E0-870E6C8BF0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0843" y="602488"/>
            <a:ext cx="1765034" cy="8226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C1453B1-DC04-FC11-4008-D4F224D55ED9}"/>
              </a:ext>
            </a:extLst>
          </p:cNvPr>
          <p:cNvSpPr/>
          <p:nvPr/>
        </p:nvSpPr>
        <p:spPr>
          <a:xfrm>
            <a:off x="3880940" y="952770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Program Form UI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B40EA6-9E51-4253-222B-2FDD2B5215B2}"/>
              </a:ext>
            </a:extLst>
          </p:cNvPr>
          <p:cNvCxnSpPr/>
          <p:nvPr/>
        </p:nvCxnSpPr>
        <p:spPr>
          <a:xfrm>
            <a:off x="4512536" y="583438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832F8-6D94-E455-1523-686F8A8D15EF}"/>
              </a:ext>
            </a:extLst>
          </p:cNvPr>
          <p:cNvCxnSpPr/>
          <p:nvPr/>
        </p:nvCxnSpPr>
        <p:spPr>
          <a:xfrm>
            <a:off x="4583237" y="1320944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2AEC880-3F43-B4CB-EB4D-2F47392781B0}"/>
              </a:ext>
            </a:extLst>
          </p:cNvPr>
          <p:cNvCxnSpPr>
            <a:cxnSpLocks/>
          </p:cNvCxnSpPr>
          <p:nvPr/>
        </p:nvCxnSpPr>
        <p:spPr>
          <a:xfrm flipV="1">
            <a:off x="436916" y="1710944"/>
            <a:ext cx="13163428" cy="3226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390D97E5-E72B-AEFF-F943-A9F5A2109F80}"/>
              </a:ext>
            </a:extLst>
          </p:cNvPr>
          <p:cNvSpPr/>
          <p:nvPr/>
        </p:nvSpPr>
        <p:spPr>
          <a:xfrm>
            <a:off x="-260217" y="2159719"/>
            <a:ext cx="1404594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School (dropdown menu)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689F7F9-19CC-C581-1C04-3285B1E96FA1}"/>
              </a:ext>
            </a:extLst>
          </p:cNvPr>
          <p:cNvCxnSpPr>
            <a:endCxn id="24" idx="0"/>
          </p:cNvCxnSpPr>
          <p:nvPr/>
        </p:nvCxnSpPr>
        <p:spPr>
          <a:xfrm>
            <a:off x="442080" y="1762803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37DC9F9-4450-474E-A6E6-95992564BC04}"/>
              </a:ext>
            </a:extLst>
          </p:cNvPr>
          <p:cNvSpPr/>
          <p:nvPr/>
        </p:nvSpPr>
        <p:spPr>
          <a:xfrm>
            <a:off x="1314328" y="2167792"/>
            <a:ext cx="821525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“Prog Title”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71ABAC4-4EFB-A7FE-A272-41E002720848}"/>
              </a:ext>
            </a:extLst>
          </p:cNvPr>
          <p:cNvCxnSpPr/>
          <p:nvPr/>
        </p:nvCxnSpPr>
        <p:spPr>
          <a:xfrm>
            <a:off x="1693734" y="177087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2D725-0683-9351-696D-A2E48053E785}"/>
              </a:ext>
            </a:extLst>
          </p:cNvPr>
          <p:cNvSpPr/>
          <p:nvPr/>
        </p:nvSpPr>
        <p:spPr>
          <a:xfrm>
            <a:off x="2251801" y="2159719"/>
            <a:ext cx="89662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“Base Code”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D44571F-47B4-A27C-6024-E7B440C84AFB}"/>
              </a:ext>
            </a:extLst>
          </p:cNvPr>
          <p:cNvSpPr/>
          <p:nvPr/>
        </p:nvSpPr>
        <p:spPr>
          <a:xfrm>
            <a:off x="3264372" y="2159718"/>
            <a:ext cx="11696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Campus (Dropdown)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B8D5E12-30DC-9613-2BCB-C23F3E018BA3}"/>
              </a:ext>
            </a:extLst>
          </p:cNvPr>
          <p:cNvSpPr/>
          <p:nvPr/>
        </p:nvSpPr>
        <p:spPr>
          <a:xfrm>
            <a:off x="4549923" y="2167792"/>
            <a:ext cx="11696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Intake (Dropdown)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707F017-247D-97FF-7BCC-CB1B09434BB4}"/>
              </a:ext>
            </a:extLst>
          </p:cNvPr>
          <p:cNvCxnSpPr/>
          <p:nvPr/>
        </p:nvCxnSpPr>
        <p:spPr>
          <a:xfrm>
            <a:off x="2683505" y="177087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8389B01-A4DF-B6E3-EDC5-C38D47B3ECCB}"/>
              </a:ext>
            </a:extLst>
          </p:cNvPr>
          <p:cNvCxnSpPr/>
          <p:nvPr/>
        </p:nvCxnSpPr>
        <p:spPr>
          <a:xfrm>
            <a:off x="3849173" y="1762802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CECFC67-0A84-4EED-2D2C-2820345FAA49}"/>
              </a:ext>
            </a:extLst>
          </p:cNvPr>
          <p:cNvCxnSpPr/>
          <p:nvPr/>
        </p:nvCxnSpPr>
        <p:spPr>
          <a:xfrm>
            <a:off x="5229481" y="1762802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F13519D2-DF55-C2AF-A9AC-34583D48036B}"/>
              </a:ext>
            </a:extLst>
          </p:cNvPr>
          <p:cNvSpPr/>
          <p:nvPr/>
        </p:nvSpPr>
        <p:spPr>
          <a:xfrm>
            <a:off x="10291091" y="2101220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A Prog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F808B71-E15A-6C75-A65C-53EF6C5D70A9}"/>
              </a:ext>
            </a:extLst>
          </p:cNvPr>
          <p:cNvCxnSpPr/>
          <p:nvPr/>
        </p:nvCxnSpPr>
        <p:spPr>
          <a:xfrm>
            <a:off x="9513665" y="169244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4AECC9B-7F69-449C-AC73-7E95281AFC3B}"/>
              </a:ext>
            </a:extLst>
          </p:cNvPr>
          <p:cNvSpPr/>
          <p:nvPr/>
        </p:nvSpPr>
        <p:spPr>
          <a:xfrm>
            <a:off x="8928864" y="2083044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a new Prog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BDAC98B-1C5B-A572-50EB-C6A41FABDA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2519" y="3221001"/>
            <a:ext cx="1192580" cy="563193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CBCA46-5935-7D58-24C3-015934F81360}"/>
              </a:ext>
            </a:extLst>
          </p:cNvPr>
          <p:cNvCxnSpPr/>
          <p:nvPr/>
        </p:nvCxnSpPr>
        <p:spPr>
          <a:xfrm>
            <a:off x="10888809" y="1704304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B77C2B-E0ED-BEEA-4860-C60CF1222B94}"/>
              </a:ext>
            </a:extLst>
          </p:cNvPr>
          <p:cNvSpPr txBox="1"/>
          <p:nvPr/>
        </p:nvSpPr>
        <p:spPr>
          <a:xfrm>
            <a:off x="-11565" y="1040521"/>
            <a:ext cx="620683" cy="253916"/>
          </a:xfrm>
          <a:prstGeom prst="rect">
            <a:avLst/>
          </a:prstGeom>
          <a:solidFill>
            <a:srgbClr val="00B050"/>
          </a:solidFill>
        </p:spPr>
        <p:txBody>
          <a:bodyPr wrap="none" rtlCol="0">
            <a:spAutoFit/>
          </a:bodyPr>
          <a:lstStyle/>
          <a:p>
            <a:r>
              <a:rPr lang="en-US" sz="1050" b="1" i="1" dirty="0"/>
              <a:t>(inputs)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0B1153A-366F-1FDB-89BB-E5C6A569E90A}"/>
              </a:ext>
            </a:extLst>
          </p:cNvPr>
          <p:cNvSpPr txBox="1"/>
          <p:nvPr/>
        </p:nvSpPr>
        <p:spPr>
          <a:xfrm>
            <a:off x="-11565" y="1365937"/>
            <a:ext cx="829073" cy="26161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b="1" i="1" dirty="0"/>
              <a:t>(Functions)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4D420-8FAA-C0F9-3B4C-F83CE138D5BA}"/>
              </a:ext>
            </a:extLst>
          </p:cNvPr>
          <p:cNvSpPr/>
          <p:nvPr/>
        </p:nvSpPr>
        <p:spPr>
          <a:xfrm>
            <a:off x="9020376" y="2851669"/>
            <a:ext cx="107809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“Save” Button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8C03E86-1BBF-87F4-8A47-80E14E8A677F}"/>
              </a:ext>
            </a:extLst>
          </p:cNvPr>
          <p:cNvCxnSpPr>
            <a:stCxn id="38" idx="2"/>
          </p:cNvCxnSpPr>
          <p:nvPr/>
        </p:nvCxnSpPr>
        <p:spPr>
          <a:xfrm flipH="1">
            <a:off x="9513665" y="2452376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42B7E88C-B838-ADE0-A27C-F45746BD833D}"/>
              </a:ext>
            </a:extLst>
          </p:cNvPr>
          <p:cNvSpPr/>
          <p:nvPr/>
        </p:nvSpPr>
        <p:spPr>
          <a:xfrm>
            <a:off x="10291091" y="2851669"/>
            <a:ext cx="107809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“Confirm” box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C8B1541-43EF-6581-CB1A-3E3D6735536A}"/>
              </a:ext>
            </a:extLst>
          </p:cNvPr>
          <p:cNvCxnSpPr/>
          <p:nvPr/>
        </p:nvCxnSpPr>
        <p:spPr>
          <a:xfrm flipH="1">
            <a:off x="10888809" y="2454663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D42EFA95-2E75-178B-62BD-E330CD162FA2}"/>
              </a:ext>
            </a:extLst>
          </p:cNvPr>
          <p:cNvSpPr/>
          <p:nvPr/>
        </p:nvSpPr>
        <p:spPr>
          <a:xfrm>
            <a:off x="5862191" y="2159718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See Courses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1321CD5-F7E0-13B7-4C27-F1DB53580B44}"/>
              </a:ext>
            </a:extLst>
          </p:cNvPr>
          <p:cNvCxnSpPr/>
          <p:nvPr/>
        </p:nvCxnSpPr>
        <p:spPr>
          <a:xfrm>
            <a:off x="6446992" y="1770876"/>
            <a:ext cx="0" cy="396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DD70164-984F-423E-A781-A922311A45B6}"/>
              </a:ext>
            </a:extLst>
          </p:cNvPr>
          <p:cNvSpPr/>
          <p:nvPr/>
        </p:nvSpPr>
        <p:spPr>
          <a:xfrm>
            <a:off x="13097338" y="2103186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Help Button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C3CEDF-0E16-A7BB-FF09-24A78BC8165F}"/>
              </a:ext>
            </a:extLst>
          </p:cNvPr>
          <p:cNvSpPr/>
          <p:nvPr/>
        </p:nvSpPr>
        <p:spPr>
          <a:xfrm>
            <a:off x="11714007" y="2091117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“Close List“ Button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8285541-1BAB-F26D-AF34-4F714CA2AFF5}"/>
              </a:ext>
            </a:extLst>
          </p:cNvPr>
          <p:cNvCxnSpPr/>
          <p:nvPr/>
        </p:nvCxnSpPr>
        <p:spPr>
          <a:xfrm>
            <a:off x="12238118" y="1704304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44002EF-1E45-4AD9-4CE5-A4BD6F6DCE17}"/>
              </a:ext>
            </a:extLst>
          </p:cNvPr>
          <p:cNvCxnSpPr/>
          <p:nvPr/>
        </p:nvCxnSpPr>
        <p:spPr>
          <a:xfrm>
            <a:off x="13584821" y="1710944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1F0655D-F059-F967-A074-75C495605809}"/>
              </a:ext>
            </a:extLst>
          </p:cNvPr>
          <p:cNvCxnSpPr>
            <a:stCxn id="54" idx="2"/>
          </p:cNvCxnSpPr>
          <p:nvPr/>
        </p:nvCxnSpPr>
        <p:spPr>
          <a:xfrm flipH="1">
            <a:off x="12298808" y="2460449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4CD4FBBC-3907-F856-7BF7-88E6743F87A9}"/>
              </a:ext>
            </a:extLst>
          </p:cNvPr>
          <p:cNvSpPr/>
          <p:nvPr/>
        </p:nvSpPr>
        <p:spPr>
          <a:xfrm>
            <a:off x="11714006" y="2876809"/>
            <a:ext cx="1169603" cy="69918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updated info and back to main menu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9BD17E6-7204-0560-6FD8-BDFDA1A0FAB9}"/>
              </a:ext>
            </a:extLst>
          </p:cNvPr>
          <p:cNvSpPr txBox="1"/>
          <p:nvPr/>
        </p:nvSpPr>
        <p:spPr>
          <a:xfrm>
            <a:off x="11691029" y="3644012"/>
            <a:ext cx="119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(“X” close form is disabled)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EC3E210A-91D8-FF7A-9DC2-F90C88150E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357690" y="2468445"/>
            <a:ext cx="1987861" cy="1173460"/>
          </a:xfrm>
          <a:prstGeom prst="rect">
            <a:avLst/>
          </a:prstGeom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073CFA5-F98E-3144-D69A-FFDA8E1D3A7A}"/>
              </a:ext>
            </a:extLst>
          </p:cNvPr>
          <p:cNvCxnSpPr/>
          <p:nvPr/>
        </p:nvCxnSpPr>
        <p:spPr>
          <a:xfrm flipH="1">
            <a:off x="13600343" y="2498028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5B78D127-1494-A857-72C1-890C545B7542}"/>
              </a:ext>
            </a:extLst>
          </p:cNvPr>
          <p:cNvSpPr/>
          <p:nvPr/>
        </p:nvSpPr>
        <p:spPr>
          <a:xfrm>
            <a:off x="13083527" y="2893923"/>
            <a:ext cx="1190755" cy="4352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 Help  Interactive Document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BA192BF-7B4C-CD57-264C-A98A9061D64F}"/>
              </a:ext>
            </a:extLst>
          </p:cNvPr>
          <p:cNvSpPr/>
          <p:nvPr/>
        </p:nvSpPr>
        <p:spPr>
          <a:xfrm>
            <a:off x="13089539" y="3736345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 Help Button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5ECBDEE-1D2F-E672-6D82-B6658805EC3E}"/>
              </a:ext>
            </a:extLst>
          </p:cNvPr>
          <p:cNvCxnSpPr/>
          <p:nvPr/>
        </p:nvCxnSpPr>
        <p:spPr>
          <a:xfrm flipH="1">
            <a:off x="13682139" y="3340637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A0E1EB2-0C05-76C7-26C8-1BFDABF976E2}"/>
              </a:ext>
            </a:extLst>
          </p:cNvPr>
          <p:cNvCxnSpPr>
            <a:stCxn id="67" idx="3"/>
          </p:cNvCxnSpPr>
          <p:nvPr/>
        </p:nvCxnSpPr>
        <p:spPr>
          <a:xfrm>
            <a:off x="14259142" y="3921011"/>
            <a:ext cx="3388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CB7138B3-C440-DC88-F17B-3785CF69BD8E}"/>
              </a:ext>
            </a:extLst>
          </p:cNvPr>
          <p:cNvCxnSpPr/>
          <p:nvPr/>
        </p:nvCxnSpPr>
        <p:spPr>
          <a:xfrm flipV="1">
            <a:off x="14597955" y="1682202"/>
            <a:ext cx="0" cy="2238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E359C8-AA23-DCD0-884B-78084FDF7E1F}"/>
              </a:ext>
            </a:extLst>
          </p:cNvPr>
          <p:cNvCxnSpPr>
            <a:cxnSpLocks/>
          </p:cNvCxnSpPr>
          <p:nvPr/>
        </p:nvCxnSpPr>
        <p:spPr>
          <a:xfrm>
            <a:off x="13674340" y="1710944"/>
            <a:ext cx="92361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CBF9A500-6EF4-3A83-EC16-2F51C50938A0}"/>
              </a:ext>
            </a:extLst>
          </p:cNvPr>
          <p:cNvSpPr/>
          <p:nvPr/>
        </p:nvSpPr>
        <p:spPr>
          <a:xfrm>
            <a:off x="7351050" y="2143729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box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FD7A17D-9A8C-0CA5-1C16-3C956EFBBAAC}"/>
              </a:ext>
            </a:extLst>
          </p:cNvPr>
          <p:cNvCxnSpPr/>
          <p:nvPr/>
        </p:nvCxnSpPr>
        <p:spPr>
          <a:xfrm>
            <a:off x="7935851" y="177087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195D9B39-75B2-517B-051D-178A58016015}"/>
              </a:ext>
            </a:extLst>
          </p:cNvPr>
          <p:cNvSpPr/>
          <p:nvPr/>
        </p:nvSpPr>
        <p:spPr>
          <a:xfrm>
            <a:off x="7443479" y="2868413"/>
            <a:ext cx="1078091" cy="56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Highlight the keyword on all fields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3CE7FD6-036D-3B6D-7D61-1BCE3E596425}"/>
              </a:ext>
            </a:extLst>
          </p:cNvPr>
          <p:cNvCxnSpPr/>
          <p:nvPr/>
        </p:nvCxnSpPr>
        <p:spPr>
          <a:xfrm flipH="1">
            <a:off x="7947608" y="2489955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5F0ED07-420D-BBC8-DB88-5B32AA1A12D3}"/>
              </a:ext>
            </a:extLst>
          </p:cNvPr>
          <p:cNvSpPr txBox="1"/>
          <p:nvPr/>
        </p:nvSpPr>
        <p:spPr>
          <a:xfrm>
            <a:off x="6106770" y="-475086"/>
            <a:ext cx="8815730" cy="1015663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1200" u="sng" dirty="0"/>
              <a:t>Questions:</a:t>
            </a:r>
          </a:p>
          <a:p>
            <a:r>
              <a:rPr lang="en-US" sz="1200" dirty="0"/>
              <a:t>+ “Admin” login on Menu page: is it still needed in excel version? For what purpose?</a:t>
            </a:r>
          </a:p>
          <a:p>
            <a:r>
              <a:rPr lang="en-US" sz="1200" dirty="0"/>
              <a:t>+ What is “setup” row on Program Form? Do we need to keep it in Excel version?</a:t>
            </a:r>
          </a:p>
          <a:p>
            <a:r>
              <a:rPr lang="en-US" sz="1200" dirty="0"/>
              <a:t>+ Do we need to keep the checkbox (not radio button) “Only one course for program” on Course List Form?</a:t>
            </a:r>
          </a:p>
          <a:p>
            <a:r>
              <a:rPr lang="en-US" sz="1200" dirty="0"/>
              <a:t>+ On Activity Form, what purpose of  the “refresh” button? 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8FB8867-DA2B-92C4-CC0C-CABD0B8C2879}"/>
              </a:ext>
            </a:extLst>
          </p:cNvPr>
          <p:cNvSpPr/>
          <p:nvPr/>
        </p:nvSpPr>
        <p:spPr>
          <a:xfrm>
            <a:off x="5707165" y="2945556"/>
            <a:ext cx="1404594" cy="47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Open </a:t>
            </a:r>
          </a:p>
          <a:p>
            <a:pPr algn="ctr"/>
            <a:r>
              <a:rPr lang="en-US" sz="1100" b="1" dirty="0"/>
              <a:t>Courses Form UI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88B5A3C-E7A6-1674-A8D9-6C81D85E714B}"/>
              </a:ext>
            </a:extLst>
          </p:cNvPr>
          <p:cNvCxnSpPr/>
          <p:nvPr/>
        </p:nvCxnSpPr>
        <p:spPr>
          <a:xfrm>
            <a:off x="6446992" y="2537124"/>
            <a:ext cx="0" cy="396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EE4F9BD0-E81D-236A-327E-AFF43145A6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065" y="2793902"/>
            <a:ext cx="2384488" cy="990291"/>
          </a:xfrm>
          <a:prstGeom prst="rect">
            <a:avLst/>
          </a:prstGeom>
        </p:spPr>
      </p:pic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B215C6B-6B3B-09BE-A783-413CF18A8EDD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6409462" y="3420348"/>
            <a:ext cx="0" cy="9005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EE2F79-5A18-034A-FBC3-BA6E902A295A}"/>
              </a:ext>
            </a:extLst>
          </p:cNvPr>
          <p:cNvCxnSpPr>
            <a:cxnSpLocks/>
          </p:cNvCxnSpPr>
          <p:nvPr/>
        </p:nvCxnSpPr>
        <p:spPr>
          <a:xfrm>
            <a:off x="-1955790" y="4291609"/>
            <a:ext cx="15190527" cy="27584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3AA4BAAA-7C4B-7496-81FD-E370C3D154E2}"/>
              </a:ext>
            </a:extLst>
          </p:cNvPr>
          <p:cNvSpPr/>
          <p:nvPr/>
        </p:nvSpPr>
        <p:spPr>
          <a:xfrm>
            <a:off x="-1288332" y="4690593"/>
            <a:ext cx="109781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Edit course Name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60C50F6-9C5A-E6BD-4FC5-A7679E742AAF}"/>
              </a:ext>
            </a:extLst>
          </p:cNvPr>
          <p:cNvCxnSpPr>
            <a:cxnSpLocks/>
            <a:endCxn id="95" idx="0"/>
          </p:cNvCxnSpPr>
          <p:nvPr/>
        </p:nvCxnSpPr>
        <p:spPr>
          <a:xfrm>
            <a:off x="-739423" y="4328877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245DC2B-3D33-4FFE-7DD8-4944892319B7}"/>
              </a:ext>
            </a:extLst>
          </p:cNvPr>
          <p:cNvSpPr/>
          <p:nvPr/>
        </p:nvSpPr>
        <p:spPr>
          <a:xfrm>
            <a:off x="-32836" y="4690593"/>
            <a:ext cx="109781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Eidt “Base Code”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D2F00A0-B8D8-FEA8-92AA-BBEB1DF71C51}"/>
              </a:ext>
            </a:extLst>
          </p:cNvPr>
          <p:cNvCxnSpPr>
            <a:cxnSpLocks/>
            <a:endCxn id="99" idx="0"/>
          </p:cNvCxnSpPr>
          <p:nvPr/>
        </p:nvCxnSpPr>
        <p:spPr>
          <a:xfrm>
            <a:off x="516073" y="4328877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7F9D3B9-74FC-6283-B64B-E9CA8E0E055B}"/>
              </a:ext>
            </a:extLst>
          </p:cNvPr>
          <p:cNvSpPr/>
          <p:nvPr/>
        </p:nvSpPr>
        <p:spPr>
          <a:xfrm>
            <a:off x="1246848" y="4690593"/>
            <a:ext cx="11696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Campus (Dropdown)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FE1C09F-930A-C04C-81B8-F3BDAEB49F3B}"/>
              </a:ext>
            </a:extLst>
          </p:cNvPr>
          <p:cNvSpPr/>
          <p:nvPr/>
        </p:nvSpPr>
        <p:spPr>
          <a:xfrm>
            <a:off x="2532399" y="4698667"/>
            <a:ext cx="116960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Intake (Dropdown)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E98906D-154C-EC57-E891-7503D882ECDA}"/>
              </a:ext>
            </a:extLst>
          </p:cNvPr>
          <p:cNvCxnSpPr/>
          <p:nvPr/>
        </p:nvCxnSpPr>
        <p:spPr>
          <a:xfrm>
            <a:off x="1831649" y="4293677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139609B-4136-6782-AEED-9DF562105000}"/>
              </a:ext>
            </a:extLst>
          </p:cNvPr>
          <p:cNvCxnSpPr/>
          <p:nvPr/>
        </p:nvCxnSpPr>
        <p:spPr>
          <a:xfrm>
            <a:off x="3211957" y="4293677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2393C60-ACF7-565D-836B-043E60827B9E}"/>
              </a:ext>
            </a:extLst>
          </p:cNvPr>
          <p:cNvSpPr/>
          <p:nvPr/>
        </p:nvSpPr>
        <p:spPr>
          <a:xfrm>
            <a:off x="3880940" y="4726457"/>
            <a:ext cx="1416246" cy="61430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Checkbox (Only one course for Program)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F889D98-3DE7-AAAE-584A-1C0FD22984D2}"/>
              </a:ext>
            </a:extLst>
          </p:cNvPr>
          <p:cNvCxnSpPr/>
          <p:nvPr/>
        </p:nvCxnSpPr>
        <p:spPr>
          <a:xfrm>
            <a:off x="4560498" y="4321467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28FF96E-2151-3704-790F-F1428C62DA19}"/>
              </a:ext>
            </a:extLst>
          </p:cNvPr>
          <p:cNvSpPr/>
          <p:nvPr/>
        </p:nvSpPr>
        <p:spPr>
          <a:xfrm>
            <a:off x="8427008" y="470038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A Course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7809C2D7-4A05-D377-7F72-C38F577ECB38}"/>
              </a:ext>
            </a:extLst>
          </p:cNvPr>
          <p:cNvCxnSpPr/>
          <p:nvPr/>
        </p:nvCxnSpPr>
        <p:spPr>
          <a:xfrm>
            <a:off x="7649582" y="4291609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D35CAC8-4C6A-EC92-41BF-719EFCF904E2}"/>
              </a:ext>
            </a:extLst>
          </p:cNvPr>
          <p:cNvSpPr/>
          <p:nvPr/>
        </p:nvSpPr>
        <p:spPr>
          <a:xfrm>
            <a:off x="7064781" y="4682207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a new Course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8698190-314F-1904-4736-BF90952E015F}"/>
              </a:ext>
            </a:extLst>
          </p:cNvPr>
          <p:cNvCxnSpPr/>
          <p:nvPr/>
        </p:nvCxnSpPr>
        <p:spPr>
          <a:xfrm>
            <a:off x="9024726" y="4303467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06299F8-1F3C-6ADA-63DE-5610799ECC4B}"/>
              </a:ext>
            </a:extLst>
          </p:cNvPr>
          <p:cNvSpPr/>
          <p:nvPr/>
        </p:nvSpPr>
        <p:spPr>
          <a:xfrm>
            <a:off x="7156293" y="5450832"/>
            <a:ext cx="107809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“Save” Button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0988320-0047-8244-ACF3-8302D4DE3B2F}"/>
              </a:ext>
            </a:extLst>
          </p:cNvPr>
          <p:cNvCxnSpPr>
            <a:stCxn id="109" idx="2"/>
          </p:cNvCxnSpPr>
          <p:nvPr/>
        </p:nvCxnSpPr>
        <p:spPr>
          <a:xfrm flipH="1">
            <a:off x="7649582" y="5051539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2800686F-B3A4-6809-3B41-B7FC242A17B5}"/>
              </a:ext>
            </a:extLst>
          </p:cNvPr>
          <p:cNvSpPr/>
          <p:nvPr/>
        </p:nvSpPr>
        <p:spPr>
          <a:xfrm>
            <a:off x="8427008" y="5450832"/>
            <a:ext cx="1078091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“Confirm” box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DE2E2AFE-D7E7-6878-A1D4-7C25BFB733E8}"/>
              </a:ext>
            </a:extLst>
          </p:cNvPr>
          <p:cNvCxnSpPr/>
          <p:nvPr/>
        </p:nvCxnSpPr>
        <p:spPr>
          <a:xfrm flipH="1">
            <a:off x="9024726" y="5053826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7" name="Picture 116">
            <a:extLst>
              <a:ext uri="{FF2B5EF4-FFF2-40B4-BE49-F238E27FC236}">
                <a16:creationId xmlns:a16="http://schemas.microsoft.com/office/drawing/2014/main" id="{82CD3106-C78E-FB90-7270-43E94E2D5F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7008" y="5896759"/>
            <a:ext cx="1344383" cy="559291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60AD6179-3623-1030-DD6C-324DB69B65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16081" y="6146708"/>
            <a:ext cx="1034107" cy="425913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1EFF2E25-7F9D-E181-FA0C-FBE20AB8A8A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498032" y="3693878"/>
            <a:ext cx="1156223" cy="476209"/>
          </a:xfrm>
          <a:prstGeom prst="rect">
            <a:avLst/>
          </a:prstGeom>
        </p:spPr>
      </p:pic>
      <p:sp>
        <p:nvSpPr>
          <p:cNvPr id="121" name="Rectangle 120">
            <a:extLst>
              <a:ext uri="{FF2B5EF4-FFF2-40B4-BE49-F238E27FC236}">
                <a16:creationId xmlns:a16="http://schemas.microsoft.com/office/drawing/2014/main" id="{F6C2DE6E-5668-67E4-5960-3A9FCE19392B}"/>
              </a:ext>
            </a:extLst>
          </p:cNvPr>
          <p:cNvSpPr/>
          <p:nvPr/>
        </p:nvSpPr>
        <p:spPr>
          <a:xfrm>
            <a:off x="-2713746" y="4694444"/>
            <a:ext cx="1169603" cy="5547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Progress status: Working/ Completed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AB5B5DA2-412B-0F3C-EC14-5566BCE678B7}"/>
              </a:ext>
            </a:extLst>
          </p:cNvPr>
          <p:cNvCxnSpPr>
            <a:cxnSpLocks/>
          </p:cNvCxnSpPr>
          <p:nvPr/>
        </p:nvCxnSpPr>
        <p:spPr>
          <a:xfrm>
            <a:off x="-2022309" y="4319351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4F0260FC-33F1-8129-EE2B-CFF099E03C1F}"/>
              </a:ext>
            </a:extLst>
          </p:cNvPr>
          <p:cNvSpPr/>
          <p:nvPr/>
        </p:nvSpPr>
        <p:spPr>
          <a:xfrm>
            <a:off x="9742584" y="465846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Search box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C6613E4-AC60-A670-5C76-0A9E57061285}"/>
              </a:ext>
            </a:extLst>
          </p:cNvPr>
          <p:cNvCxnSpPr>
            <a:cxnSpLocks/>
          </p:cNvCxnSpPr>
          <p:nvPr/>
        </p:nvCxnSpPr>
        <p:spPr>
          <a:xfrm flipH="1">
            <a:off x="10327385" y="4330593"/>
            <a:ext cx="1" cy="351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62793D1-EC8B-699C-B89A-90AD36D5F093}"/>
              </a:ext>
            </a:extLst>
          </p:cNvPr>
          <p:cNvSpPr/>
          <p:nvPr/>
        </p:nvSpPr>
        <p:spPr>
          <a:xfrm>
            <a:off x="9835013" y="5383147"/>
            <a:ext cx="1078091" cy="5631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Highlight the keyword on all fields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83A7C79-A15F-8E0F-82A8-9A6BD4403ED0}"/>
              </a:ext>
            </a:extLst>
          </p:cNvPr>
          <p:cNvCxnSpPr/>
          <p:nvPr/>
        </p:nvCxnSpPr>
        <p:spPr>
          <a:xfrm flipH="1">
            <a:off x="10339142" y="5004689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2AD2CF6-1D8F-1B66-D91C-2BB18C52C213}"/>
              </a:ext>
            </a:extLst>
          </p:cNvPr>
          <p:cNvSpPr/>
          <p:nvPr/>
        </p:nvSpPr>
        <p:spPr>
          <a:xfrm>
            <a:off x="12668217" y="4684377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Help Button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22D71013-2355-C36C-F2D3-28ED3BE20A61}"/>
              </a:ext>
            </a:extLst>
          </p:cNvPr>
          <p:cNvCxnSpPr/>
          <p:nvPr/>
        </p:nvCxnSpPr>
        <p:spPr>
          <a:xfrm>
            <a:off x="13155700" y="4292135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2" name="Picture 131">
            <a:extLst>
              <a:ext uri="{FF2B5EF4-FFF2-40B4-BE49-F238E27FC236}">
                <a16:creationId xmlns:a16="http://schemas.microsoft.com/office/drawing/2014/main" id="{6E4CE67E-7E61-FA87-FACC-F5E6257208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28569" y="5049636"/>
            <a:ext cx="1987861" cy="1173460"/>
          </a:xfrm>
          <a:prstGeom prst="rect">
            <a:avLst/>
          </a:prstGeom>
        </p:spPr>
      </p:pic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CE17BB0C-5D50-F6D5-05E8-04D0F0EB643F}"/>
              </a:ext>
            </a:extLst>
          </p:cNvPr>
          <p:cNvCxnSpPr/>
          <p:nvPr/>
        </p:nvCxnSpPr>
        <p:spPr>
          <a:xfrm flipH="1">
            <a:off x="13171222" y="5079219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728768F-90CD-B0F4-5683-54D6EDAF19CF}"/>
              </a:ext>
            </a:extLst>
          </p:cNvPr>
          <p:cNvSpPr/>
          <p:nvPr/>
        </p:nvSpPr>
        <p:spPr>
          <a:xfrm>
            <a:off x="12654406" y="5475114"/>
            <a:ext cx="1190755" cy="43521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Open Help  Interactive Document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11D2FF7-CEBB-5F73-9F2F-B32B83F3348E}"/>
              </a:ext>
            </a:extLst>
          </p:cNvPr>
          <p:cNvSpPr/>
          <p:nvPr/>
        </p:nvSpPr>
        <p:spPr>
          <a:xfrm>
            <a:off x="12660418" y="6317536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Close Help Button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FFA3AF5-C3FB-3DBA-2BAB-4D0AD351E95E}"/>
              </a:ext>
            </a:extLst>
          </p:cNvPr>
          <p:cNvCxnSpPr/>
          <p:nvPr/>
        </p:nvCxnSpPr>
        <p:spPr>
          <a:xfrm flipH="1">
            <a:off x="13253018" y="5921828"/>
            <a:ext cx="1" cy="3703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C553547E-3DFD-2240-1336-E1F4606119E4}"/>
              </a:ext>
            </a:extLst>
          </p:cNvPr>
          <p:cNvCxnSpPr>
            <a:stCxn id="135" idx="3"/>
          </p:cNvCxnSpPr>
          <p:nvPr/>
        </p:nvCxnSpPr>
        <p:spPr>
          <a:xfrm>
            <a:off x="13830021" y="6502202"/>
            <a:ext cx="3388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2535575-75B3-5CEE-5341-034355281254}"/>
              </a:ext>
            </a:extLst>
          </p:cNvPr>
          <p:cNvCxnSpPr/>
          <p:nvPr/>
        </p:nvCxnSpPr>
        <p:spPr>
          <a:xfrm flipV="1">
            <a:off x="14168834" y="4263393"/>
            <a:ext cx="0" cy="2238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D871CEE-533B-BD58-65E5-36DB889E8C28}"/>
              </a:ext>
            </a:extLst>
          </p:cNvPr>
          <p:cNvCxnSpPr>
            <a:cxnSpLocks/>
          </p:cNvCxnSpPr>
          <p:nvPr/>
        </p:nvCxnSpPr>
        <p:spPr>
          <a:xfrm>
            <a:off x="13245219" y="4292135"/>
            <a:ext cx="923615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7FB87101-6627-3810-D637-B2216B4F8267}"/>
              </a:ext>
            </a:extLst>
          </p:cNvPr>
          <p:cNvSpPr/>
          <p:nvPr/>
        </p:nvSpPr>
        <p:spPr>
          <a:xfrm>
            <a:off x="11072322" y="4649436"/>
            <a:ext cx="1226483" cy="357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“Close List“ Button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9A21A2-B748-2658-939E-38AA744A1F0F}"/>
              </a:ext>
            </a:extLst>
          </p:cNvPr>
          <p:cNvCxnSpPr/>
          <p:nvPr/>
        </p:nvCxnSpPr>
        <p:spPr>
          <a:xfrm>
            <a:off x="11596433" y="4262623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3CAC3E55-DB18-1DA8-462A-7D5055338BD1}"/>
              </a:ext>
            </a:extLst>
          </p:cNvPr>
          <p:cNvCxnSpPr>
            <a:cxnSpLocks/>
            <a:stCxn id="142" idx="2"/>
          </p:cNvCxnSpPr>
          <p:nvPr/>
        </p:nvCxnSpPr>
        <p:spPr>
          <a:xfrm flipH="1">
            <a:off x="11657123" y="5006779"/>
            <a:ext cx="28441" cy="38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FB1BC1F-5C65-1B9E-8386-191679D0A6D0}"/>
              </a:ext>
            </a:extLst>
          </p:cNvPr>
          <p:cNvSpPr/>
          <p:nvPr/>
        </p:nvSpPr>
        <p:spPr>
          <a:xfrm>
            <a:off x="11072321" y="5435128"/>
            <a:ext cx="1169603" cy="69918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updated info and back to main menu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81E9CBB-CA10-9684-B518-F4E665F2209B}"/>
              </a:ext>
            </a:extLst>
          </p:cNvPr>
          <p:cNvSpPr txBox="1"/>
          <p:nvPr/>
        </p:nvSpPr>
        <p:spPr>
          <a:xfrm>
            <a:off x="11094739" y="6192409"/>
            <a:ext cx="119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(“X” close form is disabled)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52786BC-7B7A-EF9B-29AF-862D633FBA24}"/>
              </a:ext>
            </a:extLst>
          </p:cNvPr>
          <p:cNvSpPr/>
          <p:nvPr/>
        </p:nvSpPr>
        <p:spPr>
          <a:xfrm>
            <a:off x="5662221" y="4718383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See Activities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7D0AB4CE-32AC-F20A-E65C-040376D811F3}"/>
              </a:ext>
            </a:extLst>
          </p:cNvPr>
          <p:cNvCxnSpPr/>
          <p:nvPr/>
        </p:nvCxnSpPr>
        <p:spPr>
          <a:xfrm>
            <a:off x="6247022" y="4329541"/>
            <a:ext cx="0" cy="396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E53CFECC-3A12-9638-B5DF-EC6693B9E51C}"/>
              </a:ext>
            </a:extLst>
          </p:cNvPr>
          <p:cNvCxnSpPr/>
          <p:nvPr/>
        </p:nvCxnSpPr>
        <p:spPr>
          <a:xfrm>
            <a:off x="6247022" y="5095789"/>
            <a:ext cx="0" cy="3969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A54DACC-B951-2B91-43E0-C7EF1AC6F54F}"/>
              </a:ext>
            </a:extLst>
          </p:cNvPr>
          <p:cNvCxnSpPr>
            <a:cxnSpLocks/>
          </p:cNvCxnSpPr>
          <p:nvPr/>
        </p:nvCxnSpPr>
        <p:spPr>
          <a:xfrm>
            <a:off x="6209492" y="5873553"/>
            <a:ext cx="0" cy="128122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213EEDD6-37E3-12A1-AEB9-BCB073BA7DE7}"/>
              </a:ext>
            </a:extLst>
          </p:cNvPr>
          <p:cNvSpPr/>
          <p:nvPr/>
        </p:nvSpPr>
        <p:spPr>
          <a:xfrm>
            <a:off x="5509488" y="5505657"/>
            <a:ext cx="1404594" cy="4747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Open </a:t>
            </a:r>
          </a:p>
          <a:p>
            <a:pPr algn="ctr"/>
            <a:r>
              <a:rPr lang="en-US" sz="1100" b="1" dirty="0"/>
              <a:t>Activity Form UI</a:t>
            </a:r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9D73E3ED-C4CB-2AC8-B353-09FD6C601E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07152" y="5428295"/>
            <a:ext cx="2199550" cy="1298183"/>
          </a:xfrm>
          <a:prstGeom prst="rect">
            <a:avLst/>
          </a:prstGeom>
        </p:spPr>
      </p:pic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C774A10-F455-6509-ACB4-E158E6562BE3}"/>
              </a:ext>
            </a:extLst>
          </p:cNvPr>
          <p:cNvCxnSpPr>
            <a:cxnSpLocks/>
          </p:cNvCxnSpPr>
          <p:nvPr/>
        </p:nvCxnSpPr>
        <p:spPr>
          <a:xfrm>
            <a:off x="-2051158" y="7127924"/>
            <a:ext cx="15134685" cy="23220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920599C-AD86-72C1-F2B1-CE018F4D080E}"/>
              </a:ext>
            </a:extLst>
          </p:cNvPr>
          <p:cNvSpPr/>
          <p:nvPr/>
        </p:nvSpPr>
        <p:spPr>
          <a:xfrm>
            <a:off x="9596611" y="7475816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Frint this course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924E614-4E48-1A0E-6098-A7650F73CD4E}"/>
              </a:ext>
            </a:extLst>
          </p:cNvPr>
          <p:cNvCxnSpPr/>
          <p:nvPr/>
        </p:nvCxnSpPr>
        <p:spPr>
          <a:xfrm>
            <a:off x="8819185" y="7067042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8FD452B-81CF-F68B-8E02-F5427BD07114}"/>
              </a:ext>
            </a:extLst>
          </p:cNvPr>
          <p:cNvSpPr/>
          <p:nvPr/>
        </p:nvSpPr>
        <p:spPr>
          <a:xfrm>
            <a:off x="8234384" y="7457640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Delete Activity</a:t>
            </a:r>
          </a:p>
        </p:txBody>
      </p: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3B64A4D9-1B2A-3EBC-4EC5-EBE175E1FF8B}"/>
              </a:ext>
            </a:extLst>
          </p:cNvPr>
          <p:cNvCxnSpPr/>
          <p:nvPr/>
        </p:nvCxnSpPr>
        <p:spPr>
          <a:xfrm>
            <a:off x="10194329" y="7078900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F2B41892-BBCD-ADFF-1E9F-5CE4646643C6}"/>
              </a:ext>
            </a:extLst>
          </p:cNvPr>
          <p:cNvSpPr/>
          <p:nvPr/>
        </p:nvSpPr>
        <p:spPr>
          <a:xfrm>
            <a:off x="12504737" y="7499886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Help Button</a:t>
            </a: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C6B810B5-41AE-B46F-AFA1-C979D4C1C56E}"/>
              </a:ext>
            </a:extLst>
          </p:cNvPr>
          <p:cNvCxnSpPr/>
          <p:nvPr/>
        </p:nvCxnSpPr>
        <p:spPr>
          <a:xfrm>
            <a:off x="12992220" y="7107644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2AD3371-2DD5-E9B1-1359-E21E9587DBFC}"/>
              </a:ext>
            </a:extLst>
          </p:cNvPr>
          <p:cNvSpPr/>
          <p:nvPr/>
        </p:nvSpPr>
        <p:spPr>
          <a:xfrm>
            <a:off x="10908842" y="7464945"/>
            <a:ext cx="1226483" cy="35734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“Close Form“ Button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A0F903D3-49F2-341C-0F55-84128EE8F2B8}"/>
              </a:ext>
            </a:extLst>
          </p:cNvPr>
          <p:cNvCxnSpPr/>
          <p:nvPr/>
        </p:nvCxnSpPr>
        <p:spPr>
          <a:xfrm>
            <a:off x="11432953" y="7078132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08DF6606-4DE0-05E4-06CF-D3929521ED69}"/>
              </a:ext>
            </a:extLst>
          </p:cNvPr>
          <p:cNvCxnSpPr>
            <a:cxnSpLocks/>
          </p:cNvCxnSpPr>
          <p:nvPr/>
        </p:nvCxnSpPr>
        <p:spPr>
          <a:xfrm flipH="1">
            <a:off x="11603251" y="7807895"/>
            <a:ext cx="28441" cy="3823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Rectangle 172">
            <a:extLst>
              <a:ext uri="{FF2B5EF4-FFF2-40B4-BE49-F238E27FC236}">
                <a16:creationId xmlns:a16="http://schemas.microsoft.com/office/drawing/2014/main" id="{4D9D33AB-EA6A-9A49-8C29-0C4BE879C62A}"/>
              </a:ext>
            </a:extLst>
          </p:cNvPr>
          <p:cNvSpPr/>
          <p:nvPr/>
        </p:nvSpPr>
        <p:spPr>
          <a:xfrm>
            <a:off x="11018449" y="8236244"/>
            <a:ext cx="1169603" cy="699185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Save the updated info and back to main menu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62FB5E08-FE92-B269-29B6-7A39CA739020}"/>
              </a:ext>
            </a:extLst>
          </p:cNvPr>
          <p:cNvSpPr txBox="1"/>
          <p:nvPr/>
        </p:nvSpPr>
        <p:spPr>
          <a:xfrm>
            <a:off x="11040867" y="8993525"/>
            <a:ext cx="119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(“X” close form is disabled)</a:t>
            </a:r>
          </a:p>
        </p:txBody>
      </p: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FA0225B6-2A00-CE14-5C2D-DF75BC325F48}"/>
              </a:ext>
            </a:extLst>
          </p:cNvPr>
          <p:cNvCxnSpPr/>
          <p:nvPr/>
        </p:nvCxnSpPr>
        <p:spPr>
          <a:xfrm>
            <a:off x="7351049" y="7122290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30BA0BF0-3183-7609-B0DF-ED676F219EC5}"/>
              </a:ext>
            </a:extLst>
          </p:cNvPr>
          <p:cNvSpPr/>
          <p:nvPr/>
        </p:nvSpPr>
        <p:spPr>
          <a:xfrm>
            <a:off x="6766248" y="7512888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Refresh/Save Activity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5BA01D0-0C46-207B-4F1E-DCF987E2AA3A}"/>
              </a:ext>
            </a:extLst>
          </p:cNvPr>
          <p:cNvSpPr/>
          <p:nvPr/>
        </p:nvSpPr>
        <p:spPr>
          <a:xfrm>
            <a:off x="-2741853" y="7551331"/>
            <a:ext cx="1237637" cy="42609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List of Activity Types &amp; Number</a:t>
            </a:r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778B553D-DFEF-A834-A7BA-1C816F4FD55C}"/>
              </a:ext>
            </a:extLst>
          </p:cNvPr>
          <p:cNvCxnSpPr>
            <a:cxnSpLocks/>
          </p:cNvCxnSpPr>
          <p:nvPr/>
        </p:nvCxnSpPr>
        <p:spPr>
          <a:xfrm>
            <a:off x="-2053124" y="7127057"/>
            <a:ext cx="0" cy="3966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06AE0FF2-0468-937C-F985-FABDF1BB5BBE}"/>
              </a:ext>
            </a:extLst>
          </p:cNvPr>
          <p:cNvSpPr/>
          <p:nvPr/>
        </p:nvSpPr>
        <p:spPr>
          <a:xfrm>
            <a:off x="-1329301" y="7504816"/>
            <a:ext cx="109781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Eidt “delivery”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43AB9B23-5292-7A44-2551-EF0225EC7C78}"/>
              </a:ext>
            </a:extLst>
          </p:cNvPr>
          <p:cNvCxnSpPr>
            <a:cxnSpLocks/>
            <a:endCxn id="179" idx="0"/>
          </p:cNvCxnSpPr>
          <p:nvPr/>
        </p:nvCxnSpPr>
        <p:spPr>
          <a:xfrm>
            <a:off x="-780392" y="7143100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35B4EC7F-6A45-DC92-F164-A8299DCE652F}"/>
              </a:ext>
            </a:extLst>
          </p:cNvPr>
          <p:cNvSpPr/>
          <p:nvPr/>
        </p:nvSpPr>
        <p:spPr>
          <a:xfrm>
            <a:off x="-39565" y="7504815"/>
            <a:ext cx="1353893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Select Room-Type (Dropdown)</a:t>
            </a:r>
          </a:p>
        </p:txBody>
      </p: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A46D547-75CE-3D21-F824-75C9A246C1F3}"/>
              </a:ext>
            </a:extLst>
          </p:cNvPr>
          <p:cNvCxnSpPr/>
          <p:nvPr/>
        </p:nvCxnSpPr>
        <p:spPr>
          <a:xfrm>
            <a:off x="545236" y="7107899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B2511422-A643-2EBF-C533-3E7D0DC3C0C3}"/>
              </a:ext>
            </a:extLst>
          </p:cNvPr>
          <p:cNvCxnSpPr/>
          <p:nvPr/>
        </p:nvCxnSpPr>
        <p:spPr>
          <a:xfrm>
            <a:off x="3395533" y="7114216"/>
            <a:ext cx="0" cy="3969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EDC2877-52EE-C0DD-3F5D-756E8892CAC7}"/>
              </a:ext>
            </a:extLst>
          </p:cNvPr>
          <p:cNvSpPr/>
          <p:nvPr/>
        </p:nvSpPr>
        <p:spPr>
          <a:xfrm>
            <a:off x="2810732" y="7504814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Add a new Activity</a:t>
            </a:r>
          </a:p>
        </p:txBody>
      </p: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FCACDED-C7F8-8714-2A33-D2FBA0113EEF}"/>
              </a:ext>
            </a:extLst>
          </p:cNvPr>
          <p:cNvCxnSpPr>
            <a:stCxn id="186" idx="2"/>
          </p:cNvCxnSpPr>
          <p:nvPr/>
        </p:nvCxnSpPr>
        <p:spPr>
          <a:xfrm flipH="1">
            <a:off x="3395533" y="7874146"/>
            <a:ext cx="1" cy="378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8A6C6FE-1C4D-7B71-4AB0-1E4F41ABABE3}"/>
              </a:ext>
            </a:extLst>
          </p:cNvPr>
          <p:cNvSpPr/>
          <p:nvPr/>
        </p:nvSpPr>
        <p:spPr>
          <a:xfrm>
            <a:off x="2808565" y="8235404"/>
            <a:ext cx="1169603" cy="36933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Refresh/Save Activity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93BA6542-B9DE-E1DF-CE80-EAEE6064D22F}"/>
              </a:ext>
            </a:extLst>
          </p:cNvPr>
          <p:cNvSpPr/>
          <p:nvPr/>
        </p:nvSpPr>
        <p:spPr>
          <a:xfrm>
            <a:off x="1426399" y="7512888"/>
            <a:ext cx="1097817" cy="36933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Eidt “Student Number”</a:t>
            </a: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5C529146-AF7B-4B1D-A2CB-B4AEA672890E}"/>
              </a:ext>
            </a:extLst>
          </p:cNvPr>
          <p:cNvCxnSpPr>
            <a:cxnSpLocks/>
            <a:endCxn id="190" idx="0"/>
          </p:cNvCxnSpPr>
          <p:nvPr/>
        </p:nvCxnSpPr>
        <p:spPr>
          <a:xfrm>
            <a:off x="1975308" y="7151172"/>
            <a:ext cx="0" cy="3617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7773A661-6D42-0603-7081-A8AD55C8E6EF}"/>
              </a:ext>
            </a:extLst>
          </p:cNvPr>
          <p:cNvSpPr txBox="1"/>
          <p:nvPr/>
        </p:nvSpPr>
        <p:spPr>
          <a:xfrm>
            <a:off x="-720445" y="7974553"/>
            <a:ext cx="2659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i="1" dirty="0">
                <a:highlight>
                  <a:srgbClr val="FFFF00"/>
                </a:highlight>
              </a:rPr>
              <a:t>(Focus “red” on compulsory inputs)</a:t>
            </a:r>
          </a:p>
        </p:txBody>
      </p:sp>
    </p:spTree>
    <p:extLst>
      <p:ext uri="{BB962C8B-B14F-4D97-AF65-F5344CB8AC3E}">
        <p14:creationId xmlns:p14="http://schemas.microsoft.com/office/powerpoint/2010/main" val="173106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CEEBFD-8007-D2FE-FD2A-9E0D6C9A8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17C3BA-7FBB-3A28-F8FB-87847E75CA84}"/>
              </a:ext>
            </a:extLst>
          </p:cNvPr>
          <p:cNvSpPr txBox="1"/>
          <p:nvPr/>
        </p:nvSpPr>
        <p:spPr>
          <a:xfrm>
            <a:off x="-1185295" y="-915222"/>
            <a:ext cx="2482218" cy="830997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b="1" u="sng" dirty="0"/>
              <a:t>Excel Forms:</a:t>
            </a:r>
          </a:p>
          <a:p>
            <a:pPr algn="ctr"/>
            <a:r>
              <a:rPr lang="en-US" sz="2400" dirty="0"/>
              <a:t>Activity Diagrams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DB2D25A-AE00-3181-ACA7-51737770ABCB}"/>
              </a:ext>
            </a:extLst>
          </p:cNvPr>
          <p:cNvSpPr/>
          <p:nvPr/>
        </p:nvSpPr>
        <p:spPr>
          <a:xfrm>
            <a:off x="4512536" y="-1792151"/>
            <a:ext cx="141402" cy="1319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2BB0E0-CB33-9AE8-9A89-A68C9F1BDA2B}"/>
              </a:ext>
            </a:extLst>
          </p:cNvPr>
          <p:cNvSpPr txBox="1"/>
          <p:nvPr/>
        </p:nvSpPr>
        <p:spPr>
          <a:xfrm>
            <a:off x="4008248" y="-2116337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C2DA099-9FFE-17EF-2F44-2932AD2790DD}"/>
              </a:ext>
            </a:extLst>
          </p:cNvPr>
          <p:cNvCxnSpPr>
            <a:stCxn id="3" idx="0"/>
          </p:cNvCxnSpPr>
          <p:nvPr/>
        </p:nvCxnSpPr>
        <p:spPr>
          <a:xfrm>
            <a:off x="4583237" y="-1792151"/>
            <a:ext cx="0" cy="50130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454096A-8563-B471-9161-73AD4E338EF8}"/>
              </a:ext>
            </a:extLst>
          </p:cNvPr>
          <p:cNvSpPr/>
          <p:nvPr/>
        </p:nvSpPr>
        <p:spPr>
          <a:xfrm>
            <a:off x="3880940" y="-1290844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Open Excel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13115-65D1-83C8-3855-7A158E3E1FA4}"/>
              </a:ext>
            </a:extLst>
          </p:cNvPr>
          <p:cNvSpPr/>
          <p:nvPr/>
        </p:nvSpPr>
        <p:spPr>
          <a:xfrm>
            <a:off x="3880940" y="-552180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Menu Form UI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A5D75A-77A6-5CFD-0957-ADD336E48477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4583237" y="-921512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FB663C3-8081-18FC-F87F-095EFCD56B3B}"/>
              </a:ext>
            </a:extLst>
          </p:cNvPr>
          <p:cNvCxnSpPr/>
          <p:nvPr/>
        </p:nvCxnSpPr>
        <p:spPr>
          <a:xfrm>
            <a:off x="4512536" y="-182848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D641D13D-F8DE-BE4D-6696-3BAB6AA91569}"/>
              </a:ext>
            </a:extLst>
          </p:cNvPr>
          <p:cNvSpPr/>
          <p:nvPr/>
        </p:nvSpPr>
        <p:spPr>
          <a:xfrm>
            <a:off x="3880940" y="186484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Click “Prog Info” button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81ED2-C03C-251E-7051-42E361B68CB8}"/>
              </a:ext>
            </a:extLst>
          </p:cNvPr>
          <p:cNvSpPr/>
          <p:nvPr/>
        </p:nvSpPr>
        <p:spPr>
          <a:xfrm>
            <a:off x="3880940" y="952770"/>
            <a:ext cx="1404594" cy="3693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/>
              <a:t>Program Form UI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A4D2C8-D6DC-F495-73DC-BEC85552F61C}"/>
              </a:ext>
            </a:extLst>
          </p:cNvPr>
          <p:cNvCxnSpPr/>
          <p:nvPr/>
        </p:nvCxnSpPr>
        <p:spPr>
          <a:xfrm>
            <a:off x="4512536" y="583438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26FF9-7CB2-B487-D302-E7B4E685C4BF}"/>
              </a:ext>
            </a:extLst>
          </p:cNvPr>
          <p:cNvCxnSpPr/>
          <p:nvPr/>
        </p:nvCxnSpPr>
        <p:spPr>
          <a:xfrm>
            <a:off x="4583237" y="1320944"/>
            <a:ext cx="0" cy="3693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954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380</Words>
  <Application>Microsoft Office PowerPoint</Application>
  <PresentationFormat>Widescreen</PresentationFormat>
  <Paragraphs>77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Dang</dc:creator>
  <cp:lastModifiedBy>Daniel Dang</cp:lastModifiedBy>
  <cp:revision>16</cp:revision>
  <dcterms:created xsi:type="dcterms:W3CDTF">2025-08-14T22:09:20Z</dcterms:created>
  <dcterms:modified xsi:type="dcterms:W3CDTF">2025-08-14T23:22:22Z</dcterms:modified>
</cp:coreProperties>
</file>