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60" r:id="rId4"/>
    <p:sldId id="258" r:id="rId5"/>
    <p:sldId id="259" r:id="rId6"/>
    <p:sldId id="263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67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A5E98-FF28-4F64-AF71-467CBB8FB4C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BBEE-B810-41FC-8327-62576639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4BBEE-B810-41FC-8327-625766396F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A9F-6E12-A707-0CDB-B7D1CECA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4309-4589-C441-1BC4-9FB66298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CB04-01F2-E860-F5B0-AD2B3ED0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F73-28B1-2F9C-9A51-C31C7DC0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8409-4840-2EC9-0357-0FDEEF1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3EB-10F9-36F4-F977-EF944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13558-E62C-8121-5C21-16E03141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0012-92BB-2629-27FC-529C24A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F3FD-569E-5697-C52C-3EC2802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210B-B214-4086-69B7-25EFF26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0CFCB-570A-5DE6-CFEB-7DBB29BE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D255-F96B-3FBA-E1E8-029D1E80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F5D9-0FCB-F83C-DF08-D45CDA76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3CF-2E8D-F046-49E8-F65D10C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A2F8-924D-F83C-AA82-16D939F6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8F30-F6A6-09C3-4F28-322F0F2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6ED1-D06F-C212-97D6-331C641A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19E3-EAC7-81FC-0F0C-CEF5F2A9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9283-8707-9C55-FCB3-304F5F27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F788-EBA4-23D0-C95E-B33FE20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EDA0-6B62-5304-5EAB-94E46E22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9606-123F-D858-0BCF-921E006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B1FD-1E9A-A4BB-8074-BE2C9BAF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A2A0-B7D0-C004-FCAD-1C7F1CBE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B0CA-654C-5A3D-B1D9-4027D2C2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7EB1-A425-2EC7-940D-3D344F2E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402-BC0F-093A-9184-11294AE14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85A9-5581-336E-F138-1A5B8BCA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3651-9F57-111F-1418-401D942A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262B-B1B5-50A4-933C-BCF369ED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32F7-5625-EC73-A930-86247525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8C8-3188-8D39-786A-B4B35438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C640-256E-9D5B-B208-E2F408BE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0DBD-E69A-2246-3E2D-CB0DE78A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CB06-ED9C-D7C7-3BC1-F3240907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4551D-BC7F-C439-4D03-403500553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7C62F-67BC-60EE-D1DC-CF0AC1A3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6AEEF-1B82-F52B-A41F-3FBA3CBD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8DA8-00F4-38EE-A31D-C0F2870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E75-F6DB-2F72-7852-B746BCF4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2452F-3850-E902-81BE-6102AAA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6F7E-ADAD-3C10-6836-B39F4EF3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44EE9-3571-AD29-A0B1-C2FC1A88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A2EF-FEC1-B601-F3C6-81DA9294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5B91-71F5-DBDC-55A8-639E73D4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DB71-8B71-7E58-3E49-13792226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F36-76DA-BA82-CB0D-5693B9D0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AA22-FB8D-3ABC-3C63-2D9D2FB0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D5BB-DACE-F152-8C27-1EE4D246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34EB-FED5-B5EE-C594-919D8233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81D6-A5AE-944F-08D7-E9166019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56F1-5FED-6AF9-E6BD-73D56F4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4917-E6DD-D2DC-8D32-1DF52FC8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ACF6A-69BB-7BB3-9FAD-1111D78B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7FF04-7682-93EF-7C46-D5C9D7FF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E550-C707-1542-E1ED-5621402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8E9D-BDCD-F4B7-24F1-014D89B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5F7C-9C9B-695D-6F1B-955D6E6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51261-ECC0-CF40-3C72-19EAE0A1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FCC5-A224-B3F2-957D-0694372E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EFE9-B9E6-67FF-17F2-4146C4A1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FEFC3-E159-433B-9D28-4347FCA13A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C27E-6BAD-AB38-10CA-F24EC834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8061-8D73-6C17-E697-A4ED489C6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ACA92-0E66-B000-CB5E-8B9CB9947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9402-C0CA-5534-4252-E2AECA141D8E}"/>
              </a:ext>
            </a:extLst>
          </p:cNvPr>
          <p:cNvSpPr/>
          <p:nvPr/>
        </p:nvSpPr>
        <p:spPr>
          <a:xfrm>
            <a:off x="1952786" y="1394847"/>
            <a:ext cx="8834034" cy="3177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ASSESS FORM</a:t>
            </a:r>
          </a:p>
          <a:p>
            <a:pPr algn="ctr"/>
            <a:r>
              <a:rPr lang="en-US" sz="4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790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43A3E-F63F-4167-F219-A47CA8E5B29A}"/>
              </a:ext>
            </a:extLst>
          </p:cNvPr>
          <p:cNvSpPr txBox="1"/>
          <p:nvPr/>
        </p:nvSpPr>
        <p:spPr>
          <a:xfrm>
            <a:off x="-1185295" y="-915222"/>
            <a:ext cx="2482218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Assess Forms:</a:t>
            </a:r>
          </a:p>
          <a:p>
            <a:pPr algn="ctr"/>
            <a:r>
              <a:rPr lang="en-US" sz="2400" dirty="0"/>
              <a:t>Activity Diagrams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74BF3-6A8B-F48A-814F-1B40F59DE4CC}"/>
              </a:ext>
            </a:extLst>
          </p:cNvPr>
          <p:cNvSpPr/>
          <p:nvPr/>
        </p:nvSpPr>
        <p:spPr>
          <a:xfrm>
            <a:off x="4512536" y="-1792151"/>
            <a:ext cx="141402" cy="13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8218D-F11C-625D-A0C5-7A7E34863306}"/>
              </a:ext>
            </a:extLst>
          </p:cNvPr>
          <p:cNvSpPr txBox="1"/>
          <p:nvPr/>
        </p:nvSpPr>
        <p:spPr>
          <a:xfrm>
            <a:off x="4008248" y="-2116337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594CA-8C50-6422-C44E-8D315FCE8F02}"/>
              </a:ext>
            </a:extLst>
          </p:cNvPr>
          <p:cNvCxnSpPr>
            <a:stCxn id="5" idx="0"/>
          </p:cNvCxnSpPr>
          <p:nvPr/>
        </p:nvCxnSpPr>
        <p:spPr>
          <a:xfrm>
            <a:off x="4583237" y="-1792151"/>
            <a:ext cx="0" cy="501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051A43-7CD1-B58C-1C44-F088191903A1}"/>
              </a:ext>
            </a:extLst>
          </p:cNvPr>
          <p:cNvSpPr/>
          <p:nvPr/>
        </p:nvSpPr>
        <p:spPr>
          <a:xfrm>
            <a:off x="3880940" y="-129084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Assess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44CAD-2080-6C7A-D067-8EF36804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6" y="-887102"/>
            <a:ext cx="1765034" cy="11581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778024-ADFA-F8B3-FBB8-98263AA3EBE2}"/>
              </a:ext>
            </a:extLst>
          </p:cNvPr>
          <p:cNvSpPr/>
          <p:nvPr/>
        </p:nvSpPr>
        <p:spPr>
          <a:xfrm>
            <a:off x="3880940" y="-55218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Menu Form 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7E820-8D03-494F-52C2-A24384720C8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583237" y="-921512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8C0741-5569-1C08-356E-A8FE883E394A}"/>
              </a:ext>
            </a:extLst>
          </p:cNvPr>
          <p:cNvCxnSpPr/>
          <p:nvPr/>
        </p:nvCxnSpPr>
        <p:spPr>
          <a:xfrm>
            <a:off x="4512536" y="-18284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45DF2-A254-C703-22E6-1CA2944BD870}"/>
              </a:ext>
            </a:extLst>
          </p:cNvPr>
          <p:cNvSpPr/>
          <p:nvPr/>
        </p:nvSpPr>
        <p:spPr>
          <a:xfrm>
            <a:off x="3880940" y="18648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“Prog Info” button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160058-EE74-4D0E-55E0-870E6C8B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43" y="602488"/>
            <a:ext cx="1765034" cy="8226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1453B1-DC04-FC11-4008-D4F224D55ED9}"/>
              </a:ext>
            </a:extLst>
          </p:cNvPr>
          <p:cNvSpPr/>
          <p:nvPr/>
        </p:nvSpPr>
        <p:spPr>
          <a:xfrm>
            <a:off x="3880940" y="95277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Program Form UI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B40EA6-9E51-4253-222B-2FDD2B5215B2}"/>
              </a:ext>
            </a:extLst>
          </p:cNvPr>
          <p:cNvCxnSpPr/>
          <p:nvPr/>
        </p:nvCxnSpPr>
        <p:spPr>
          <a:xfrm>
            <a:off x="4512536" y="58343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832F8-6D94-E455-1523-686F8A8D15EF}"/>
              </a:ext>
            </a:extLst>
          </p:cNvPr>
          <p:cNvCxnSpPr/>
          <p:nvPr/>
        </p:nvCxnSpPr>
        <p:spPr>
          <a:xfrm>
            <a:off x="4583237" y="1320944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AEC880-3F43-B4CB-EB4D-2F47392781B0}"/>
              </a:ext>
            </a:extLst>
          </p:cNvPr>
          <p:cNvCxnSpPr>
            <a:cxnSpLocks/>
          </p:cNvCxnSpPr>
          <p:nvPr/>
        </p:nvCxnSpPr>
        <p:spPr>
          <a:xfrm flipV="1">
            <a:off x="436916" y="1710944"/>
            <a:ext cx="13163428" cy="322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D97E5-E72B-AEFF-F943-A9F5A2109F80}"/>
              </a:ext>
            </a:extLst>
          </p:cNvPr>
          <p:cNvSpPr/>
          <p:nvPr/>
        </p:nvSpPr>
        <p:spPr>
          <a:xfrm>
            <a:off x="-260217" y="2159719"/>
            <a:ext cx="1404594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School (dropdown menu)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9F7F9-19CC-C581-1C04-3285B1E96FA1}"/>
              </a:ext>
            </a:extLst>
          </p:cNvPr>
          <p:cNvCxnSpPr>
            <a:endCxn id="24" idx="0"/>
          </p:cNvCxnSpPr>
          <p:nvPr/>
        </p:nvCxnSpPr>
        <p:spPr>
          <a:xfrm>
            <a:off x="442080" y="1762803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DC9F9-4450-474E-A6E6-95992564BC04}"/>
              </a:ext>
            </a:extLst>
          </p:cNvPr>
          <p:cNvSpPr/>
          <p:nvPr/>
        </p:nvSpPr>
        <p:spPr>
          <a:xfrm>
            <a:off x="1314328" y="2167792"/>
            <a:ext cx="82152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“Prog Title”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1ABAC4-4EFB-A7FE-A272-41E002720848}"/>
              </a:ext>
            </a:extLst>
          </p:cNvPr>
          <p:cNvCxnSpPr/>
          <p:nvPr/>
        </p:nvCxnSpPr>
        <p:spPr>
          <a:xfrm>
            <a:off x="1693734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2D725-0683-9351-696D-A2E48053E785}"/>
              </a:ext>
            </a:extLst>
          </p:cNvPr>
          <p:cNvSpPr/>
          <p:nvPr/>
        </p:nvSpPr>
        <p:spPr>
          <a:xfrm>
            <a:off x="2251801" y="2159719"/>
            <a:ext cx="89662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“Base Code”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4571F-47B4-A27C-6024-E7B440C84AFB}"/>
              </a:ext>
            </a:extLst>
          </p:cNvPr>
          <p:cNvSpPr/>
          <p:nvPr/>
        </p:nvSpPr>
        <p:spPr>
          <a:xfrm>
            <a:off x="3264372" y="2159718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Campus (Dropdown)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D5E12-30DC-9613-2BCB-C23F3E018BA3}"/>
              </a:ext>
            </a:extLst>
          </p:cNvPr>
          <p:cNvSpPr/>
          <p:nvPr/>
        </p:nvSpPr>
        <p:spPr>
          <a:xfrm>
            <a:off x="4549923" y="2167792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Intake (Dropdown)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7F017-247D-97FF-7BCC-CB1B09434BB4}"/>
              </a:ext>
            </a:extLst>
          </p:cNvPr>
          <p:cNvCxnSpPr/>
          <p:nvPr/>
        </p:nvCxnSpPr>
        <p:spPr>
          <a:xfrm>
            <a:off x="2683505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389B01-A4DF-B6E3-EDC5-C38D47B3ECCB}"/>
              </a:ext>
            </a:extLst>
          </p:cNvPr>
          <p:cNvCxnSpPr/>
          <p:nvPr/>
        </p:nvCxnSpPr>
        <p:spPr>
          <a:xfrm>
            <a:off x="3849173" y="176280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ECFC67-0A84-4EED-2D2C-2820345FAA49}"/>
              </a:ext>
            </a:extLst>
          </p:cNvPr>
          <p:cNvCxnSpPr/>
          <p:nvPr/>
        </p:nvCxnSpPr>
        <p:spPr>
          <a:xfrm>
            <a:off x="5229481" y="176280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519D2-DF55-C2AF-A9AC-34583D48036B}"/>
              </a:ext>
            </a:extLst>
          </p:cNvPr>
          <p:cNvSpPr/>
          <p:nvPr/>
        </p:nvSpPr>
        <p:spPr>
          <a:xfrm>
            <a:off x="10291091" y="2101220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 Prog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808B71-E15A-6C75-A65C-53EF6C5D70A9}"/>
              </a:ext>
            </a:extLst>
          </p:cNvPr>
          <p:cNvCxnSpPr/>
          <p:nvPr/>
        </p:nvCxnSpPr>
        <p:spPr>
          <a:xfrm>
            <a:off x="9513665" y="169244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ECC9B-7F69-449C-AC73-7E95281AFC3B}"/>
              </a:ext>
            </a:extLst>
          </p:cNvPr>
          <p:cNvSpPr/>
          <p:nvPr/>
        </p:nvSpPr>
        <p:spPr>
          <a:xfrm>
            <a:off x="8928864" y="208304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Prog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DAC98B-1C5B-A572-50EB-C6A41FABD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519" y="3221001"/>
            <a:ext cx="1192580" cy="56319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CBCA46-5935-7D58-24C3-015934F81360}"/>
              </a:ext>
            </a:extLst>
          </p:cNvPr>
          <p:cNvCxnSpPr/>
          <p:nvPr/>
        </p:nvCxnSpPr>
        <p:spPr>
          <a:xfrm>
            <a:off x="10888809" y="170430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77C2B-E0ED-BEEA-4860-C60CF1222B94}"/>
              </a:ext>
            </a:extLst>
          </p:cNvPr>
          <p:cNvSpPr txBox="1"/>
          <p:nvPr/>
        </p:nvSpPr>
        <p:spPr>
          <a:xfrm>
            <a:off x="-11565" y="1040521"/>
            <a:ext cx="620683" cy="25391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050" b="1" i="1" dirty="0"/>
              <a:t>(inputs)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B1153A-366F-1FDB-89BB-E5C6A569E90A}"/>
              </a:ext>
            </a:extLst>
          </p:cNvPr>
          <p:cNvSpPr txBox="1"/>
          <p:nvPr/>
        </p:nvSpPr>
        <p:spPr>
          <a:xfrm>
            <a:off x="-11565" y="1365937"/>
            <a:ext cx="829073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/>
              <a:t>(Functions)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4D420-8FAA-C0F9-3B4C-F83CE138D5BA}"/>
              </a:ext>
            </a:extLst>
          </p:cNvPr>
          <p:cNvSpPr/>
          <p:nvPr/>
        </p:nvSpPr>
        <p:spPr>
          <a:xfrm>
            <a:off x="9020376" y="2851669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“Save” Button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C03E86-1BBF-87F4-8A47-80E14E8A677F}"/>
              </a:ext>
            </a:extLst>
          </p:cNvPr>
          <p:cNvCxnSpPr>
            <a:stCxn id="38" idx="2"/>
          </p:cNvCxnSpPr>
          <p:nvPr/>
        </p:nvCxnSpPr>
        <p:spPr>
          <a:xfrm flipH="1">
            <a:off x="9513665" y="245237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2B7E88C-B838-ADE0-A27C-F45746BD833D}"/>
              </a:ext>
            </a:extLst>
          </p:cNvPr>
          <p:cNvSpPr/>
          <p:nvPr/>
        </p:nvSpPr>
        <p:spPr>
          <a:xfrm>
            <a:off x="10291091" y="2851669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“Confirm” box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8B1541-43EF-6581-CB1A-3E3D6735536A}"/>
              </a:ext>
            </a:extLst>
          </p:cNvPr>
          <p:cNvCxnSpPr/>
          <p:nvPr/>
        </p:nvCxnSpPr>
        <p:spPr>
          <a:xfrm flipH="1">
            <a:off x="10888809" y="2454663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2EFA95-2E75-178B-62BD-E330CD162FA2}"/>
              </a:ext>
            </a:extLst>
          </p:cNvPr>
          <p:cNvSpPr/>
          <p:nvPr/>
        </p:nvSpPr>
        <p:spPr>
          <a:xfrm>
            <a:off x="5862191" y="2159718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Courses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321CD5-F7E0-13B7-4C27-F1DB53580B44}"/>
              </a:ext>
            </a:extLst>
          </p:cNvPr>
          <p:cNvCxnSpPr/>
          <p:nvPr/>
        </p:nvCxnSpPr>
        <p:spPr>
          <a:xfrm>
            <a:off x="6446992" y="1770876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DD70164-984F-423E-A781-A922311A45B6}"/>
              </a:ext>
            </a:extLst>
          </p:cNvPr>
          <p:cNvSpPr/>
          <p:nvPr/>
        </p:nvSpPr>
        <p:spPr>
          <a:xfrm>
            <a:off x="13097338" y="210318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C3CEDF-0E16-A7BB-FF09-24A78BC8165F}"/>
              </a:ext>
            </a:extLst>
          </p:cNvPr>
          <p:cNvSpPr/>
          <p:nvPr/>
        </p:nvSpPr>
        <p:spPr>
          <a:xfrm>
            <a:off x="11714007" y="209111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List“ Button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285541-1BAB-F26D-AF34-4F714CA2AFF5}"/>
              </a:ext>
            </a:extLst>
          </p:cNvPr>
          <p:cNvCxnSpPr/>
          <p:nvPr/>
        </p:nvCxnSpPr>
        <p:spPr>
          <a:xfrm>
            <a:off x="12238118" y="170430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002EF-1E45-4AD9-4CE5-A4BD6F6DCE17}"/>
              </a:ext>
            </a:extLst>
          </p:cNvPr>
          <p:cNvCxnSpPr/>
          <p:nvPr/>
        </p:nvCxnSpPr>
        <p:spPr>
          <a:xfrm>
            <a:off x="13584821" y="171094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F0655D-F059-F967-A074-75C495605809}"/>
              </a:ext>
            </a:extLst>
          </p:cNvPr>
          <p:cNvCxnSpPr>
            <a:stCxn id="54" idx="2"/>
          </p:cNvCxnSpPr>
          <p:nvPr/>
        </p:nvCxnSpPr>
        <p:spPr>
          <a:xfrm flipH="1">
            <a:off x="12298808" y="2460449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CD4FBBC-3907-F856-7BF7-88E6743F87A9}"/>
              </a:ext>
            </a:extLst>
          </p:cNvPr>
          <p:cNvSpPr/>
          <p:nvPr/>
        </p:nvSpPr>
        <p:spPr>
          <a:xfrm>
            <a:off x="11714006" y="2876809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D17E6-7204-0560-6FD8-BDFDA1A0FAB9}"/>
              </a:ext>
            </a:extLst>
          </p:cNvPr>
          <p:cNvSpPr txBox="1"/>
          <p:nvPr/>
        </p:nvSpPr>
        <p:spPr>
          <a:xfrm>
            <a:off x="11691029" y="3644012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C3E210A-91D8-FF7A-9DC2-F90C88150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7690" y="2468445"/>
            <a:ext cx="1987861" cy="117346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73CFA5-F98E-3144-D69A-FFDA8E1D3A7A}"/>
              </a:ext>
            </a:extLst>
          </p:cNvPr>
          <p:cNvCxnSpPr/>
          <p:nvPr/>
        </p:nvCxnSpPr>
        <p:spPr>
          <a:xfrm flipH="1">
            <a:off x="13600343" y="2498028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B78D127-1494-A857-72C1-890C545B7542}"/>
              </a:ext>
            </a:extLst>
          </p:cNvPr>
          <p:cNvSpPr/>
          <p:nvPr/>
        </p:nvSpPr>
        <p:spPr>
          <a:xfrm>
            <a:off x="13083527" y="2893923"/>
            <a:ext cx="1190755" cy="4352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Help  Interactive Document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A192BF-7B4C-CD57-264C-A98A9061D64F}"/>
              </a:ext>
            </a:extLst>
          </p:cNvPr>
          <p:cNvSpPr/>
          <p:nvPr/>
        </p:nvSpPr>
        <p:spPr>
          <a:xfrm>
            <a:off x="13089539" y="3736345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 Help Button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ECBDEE-1D2F-E672-6D82-B6658805EC3E}"/>
              </a:ext>
            </a:extLst>
          </p:cNvPr>
          <p:cNvCxnSpPr/>
          <p:nvPr/>
        </p:nvCxnSpPr>
        <p:spPr>
          <a:xfrm flipH="1">
            <a:off x="13682139" y="3340637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0E1EB2-0C05-76C7-26C8-1BFDABF976E2}"/>
              </a:ext>
            </a:extLst>
          </p:cNvPr>
          <p:cNvCxnSpPr>
            <a:stCxn id="67" idx="3"/>
          </p:cNvCxnSpPr>
          <p:nvPr/>
        </p:nvCxnSpPr>
        <p:spPr>
          <a:xfrm>
            <a:off x="14259142" y="3921011"/>
            <a:ext cx="3388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AD66B2D-7BDF-E557-8ADA-3F55047CA2EB}"/>
              </a:ext>
            </a:extLst>
          </p:cNvPr>
          <p:cNvGrpSpPr/>
          <p:nvPr/>
        </p:nvGrpSpPr>
        <p:grpSpPr>
          <a:xfrm>
            <a:off x="13674340" y="1682202"/>
            <a:ext cx="923615" cy="2238809"/>
            <a:chOff x="13674340" y="1682202"/>
            <a:chExt cx="923615" cy="2238809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7138B3-C440-DC88-F17B-3785CF69BD8E}"/>
                </a:ext>
              </a:extLst>
            </p:cNvPr>
            <p:cNvCxnSpPr/>
            <p:nvPr/>
          </p:nvCxnSpPr>
          <p:spPr>
            <a:xfrm flipV="1">
              <a:off x="14597955" y="1682202"/>
              <a:ext cx="0" cy="22388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E359C8-AA23-DCD0-884B-78084FDF7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674340" y="1710944"/>
              <a:ext cx="923615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9A500-6EF4-3A83-EC16-2F51C50938A0}"/>
              </a:ext>
            </a:extLst>
          </p:cNvPr>
          <p:cNvSpPr/>
          <p:nvPr/>
        </p:nvSpPr>
        <p:spPr>
          <a:xfrm>
            <a:off x="7351050" y="2143729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box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D7A17D-9A8C-0CA5-1C16-3C956EFBBAAC}"/>
              </a:ext>
            </a:extLst>
          </p:cNvPr>
          <p:cNvCxnSpPr/>
          <p:nvPr/>
        </p:nvCxnSpPr>
        <p:spPr>
          <a:xfrm>
            <a:off x="7935851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95D9B39-75B2-517B-051D-178A58016015}"/>
              </a:ext>
            </a:extLst>
          </p:cNvPr>
          <p:cNvSpPr/>
          <p:nvPr/>
        </p:nvSpPr>
        <p:spPr>
          <a:xfrm>
            <a:off x="7443479" y="2868413"/>
            <a:ext cx="1078091" cy="56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Highlight the keyword on all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CE7FD6-036D-3B6D-7D61-1BCE3E596425}"/>
              </a:ext>
            </a:extLst>
          </p:cNvPr>
          <p:cNvCxnSpPr/>
          <p:nvPr/>
        </p:nvCxnSpPr>
        <p:spPr>
          <a:xfrm flipH="1">
            <a:off x="7947608" y="2489955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F0ED07-420D-BBC8-DB88-5B32AA1A12D3}"/>
              </a:ext>
            </a:extLst>
          </p:cNvPr>
          <p:cNvSpPr txBox="1"/>
          <p:nvPr/>
        </p:nvSpPr>
        <p:spPr>
          <a:xfrm>
            <a:off x="6106770" y="-475086"/>
            <a:ext cx="881573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/>
              <a:t>Questions:</a:t>
            </a:r>
          </a:p>
          <a:p>
            <a:r>
              <a:rPr lang="en-US" sz="1200" dirty="0"/>
              <a:t>+ “Admin” login on Menu page: is it still needed in excel version? For what purpose?</a:t>
            </a:r>
          </a:p>
          <a:p>
            <a:r>
              <a:rPr lang="en-US" sz="1200" dirty="0"/>
              <a:t>+ What is “setup” row on Program Form? Do we need to keep it in Excel version?</a:t>
            </a:r>
          </a:p>
          <a:p>
            <a:r>
              <a:rPr lang="en-US" sz="1200" dirty="0"/>
              <a:t>+ Do we need to keep the checkbox (not radio button) “Only one course for program” on Course List Form?</a:t>
            </a:r>
          </a:p>
          <a:p>
            <a:r>
              <a:rPr lang="en-US" sz="1200" dirty="0"/>
              <a:t>+ On Activity Form, what purpose of  the “refresh” button?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B8867-DA2B-92C4-CC0C-CABD0B8C2879}"/>
              </a:ext>
            </a:extLst>
          </p:cNvPr>
          <p:cNvSpPr/>
          <p:nvPr/>
        </p:nvSpPr>
        <p:spPr>
          <a:xfrm>
            <a:off x="5707165" y="2945556"/>
            <a:ext cx="1404594" cy="47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</a:t>
            </a:r>
          </a:p>
          <a:p>
            <a:pPr algn="ctr"/>
            <a:r>
              <a:rPr lang="en-US" sz="1100" b="1" dirty="0"/>
              <a:t>Courses Form UI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88B5A3C-E7A6-1674-A8D9-6C81D85E714B}"/>
              </a:ext>
            </a:extLst>
          </p:cNvPr>
          <p:cNvCxnSpPr/>
          <p:nvPr/>
        </p:nvCxnSpPr>
        <p:spPr>
          <a:xfrm>
            <a:off x="6446992" y="2537124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EE4F9BD0-E81D-236A-327E-AFF43145A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065" y="2793902"/>
            <a:ext cx="2384488" cy="990291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215C6B-6B3B-09BE-A783-413CF18A8ED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409462" y="3420348"/>
            <a:ext cx="0" cy="9005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EE2F79-5A18-034A-FBC3-BA6E902A295A}"/>
              </a:ext>
            </a:extLst>
          </p:cNvPr>
          <p:cNvCxnSpPr>
            <a:cxnSpLocks/>
          </p:cNvCxnSpPr>
          <p:nvPr/>
        </p:nvCxnSpPr>
        <p:spPr>
          <a:xfrm>
            <a:off x="-1955790" y="4291609"/>
            <a:ext cx="15190527" cy="2758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AA4BAAA-7C4B-7496-81FD-E370C3D154E2}"/>
              </a:ext>
            </a:extLst>
          </p:cNvPr>
          <p:cNvSpPr/>
          <p:nvPr/>
        </p:nvSpPr>
        <p:spPr>
          <a:xfrm>
            <a:off x="-1288332" y="4690593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course Name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C50F6-9C5A-E6BD-4FC5-A7679E742AA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-739423" y="4328877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245DC2B-3D33-4FFE-7DD8-4944892319B7}"/>
              </a:ext>
            </a:extLst>
          </p:cNvPr>
          <p:cNvSpPr/>
          <p:nvPr/>
        </p:nvSpPr>
        <p:spPr>
          <a:xfrm>
            <a:off x="-32836" y="4690593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“Base Code”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2F00A0-B8D8-FEA8-92AA-BBEB1DF71C51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16073" y="4328877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F9D3B9-74FC-6283-B64B-E9CA8E0E055B}"/>
              </a:ext>
            </a:extLst>
          </p:cNvPr>
          <p:cNvSpPr/>
          <p:nvPr/>
        </p:nvSpPr>
        <p:spPr>
          <a:xfrm>
            <a:off x="1246848" y="4690593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Campus (Dropdown)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E1C09F-930A-C04C-81B8-F3BDAEB49F3B}"/>
              </a:ext>
            </a:extLst>
          </p:cNvPr>
          <p:cNvSpPr/>
          <p:nvPr/>
        </p:nvSpPr>
        <p:spPr>
          <a:xfrm>
            <a:off x="2532399" y="4698667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Intake (Dropdown)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98906D-154C-EC57-E891-7503D882ECDA}"/>
              </a:ext>
            </a:extLst>
          </p:cNvPr>
          <p:cNvCxnSpPr/>
          <p:nvPr/>
        </p:nvCxnSpPr>
        <p:spPr>
          <a:xfrm>
            <a:off x="1831649" y="429367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139609B-4136-6782-AEED-9DF562105000}"/>
              </a:ext>
            </a:extLst>
          </p:cNvPr>
          <p:cNvCxnSpPr/>
          <p:nvPr/>
        </p:nvCxnSpPr>
        <p:spPr>
          <a:xfrm>
            <a:off x="3211957" y="429367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393C60-ACF7-565D-836B-043E60827B9E}"/>
              </a:ext>
            </a:extLst>
          </p:cNvPr>
          <p:cNvSpPr/>
          <p:nvPr/>
        </p:nvSpPr>
        <p:spPr>
          <a:xfrm>
            <a:off x="3880940" y="4726457"/>
            <a:ext cx="1416246" cy="6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Checkbox (Only one course for Program)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889D98-3DE7-AAAE-584A-1C0FD22984D2}"/>
              </a:ext>
            </a:extLst>
          </p:cNvPr>
          <p:cNvCxnSpPr/>
          <p:nvPr/>
        </p:nvCxnSpPr>
        <p:spPr>
          <a:xfrm>
            <a:off x="4560498" y="432146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8FF96E-2151-3704-790F-F1428C62DA19}"/>
              </a:ext>
            </a:extLst>
          </p:cNvPr>
          <p:cNvSpPr/>
          <p:nvPr/>
        </p:nvSpPr>
        <p:spPr>
          <a:xfrm>
            <a:off x="8427008" y="470038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 Course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09C2D7-4A05-D377-7F72-C38F577ECB38}"/>
              </a:ext>
            </a:extLst>
          </p:cNvPr>
          <p:cNvCxnSpPr/>
          <p:nvPr/>
        </p:nvCxnSpPr>
        <p:spPr>
          <a:xfrm>
            <a:off x="7649582" y="4291609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35CAC8-4C6A-EC92-41BF-719EFCF904E2}"/>
              </a:ext>
            </a:extLst>
          </p:cNvPr>
          <p:cNvSpPr/>
          <p:nvPr/>
        </p:nvSpPr>
        <p:spPr>
          <a:xfrm>
            <a:off x="7064781" y="468220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Course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698190-314F-1904-4736-BF90952E015F}"/>
              </a:ext>
            </a:extLst>
          </p:cNvPr>
          <p:cNvCxnSpPr/>
          <p:nvPr/>
        </p:nvCxnSpPr>
        <p:spPr>
          <a:xfrm>
            <a:off x="9024726" y="430346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06299F8-1F3C-6ADA-63DE-5610799ECC4B}"/>
              </a:ext>
            </a:extLst>
          </p:cNvPr>
          <p:cNvSpPr/>
          <p:nvPr/>
        </p:nvSpPr>
        <p:spPr>
          <a:xfrm>
            <a:off x="7156293" y="5450832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“Save” Button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988320-0047-8244-ACF3-8302D4DE3B2F}"/>
              </a:ext>
            </a:extLst>
          </p:cNvPr>
          <p:cNvCxnSpPr>
            <a:stCxn id="109" idx="2"/>
          </p:cNvCxnSpPr>
          <p:nvPr/>
        </p:nvCxnSpPr>
        <p:spPr>
          <a:xfrm flipH="1">
            <a:off x="7649582" y="505153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00686F-B3A4-6809-3B41-B7FC242A17B5}"/>
              </a:ext>
            </a:extLst>
          </p:cNvPr>
          <p:cNvSpPr/>
          <p:nvPr/>
        </p:nvSpPr>
        <p:spPr>
          <a:xfrm>
            <a:off x="8427008" y="5450832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“Confirm” box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E2E2AFE-D7E7-6878-A1D4-7C25BFB733E8}"/>
              </a:ext>
            </a:extLst>
          </p:cNvPr>
          <p:cNvCxnSpPr/>
          <p:nvPr/>
        </p:nvCxnSpPr>
        <p:spPr>
          <a:xfrm flipH="1">
            <a:off x="9024726" y="505382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2CD3106-C78E-FB90-7270-43E94E2D5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008" y="5896759"/>
            <a:ext cx="1344383" cy="5592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0AD6179-3623-1030-DD6C-324DB69B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6081" y="6146708"/>
            <a:ext cx="1034107" cy="42591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EFF2E25-7F9D-E181-FA0C-FBE20AB8A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8032" y="3693878"/>
            <a:ext cx="1156223" cy="476209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F6C2DE6E-5668-67E4-5960-3A9FCE19392B}"/>
              </a:ext>
            </a:extLst>
          </p:cNvPr>
          <p:cNvSpPr/>
          <p:nvPr/>
        </p:nvSpPr>
        <p:spPr>
          <a:xfrm>
            <a:off x="-2713746" y="4694444"/>
            <a:ext cx="1169603" cy="554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Progress status: Working/ Completed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5B5DA2-412B-0F3C-EC14-5566BCE678B7}"/>
              </a:ext>
            </a:extLst>
          </p:cNvPr>
          <p:cNvCxnSpPr>
            <a:cxnSpLocks/>
          </p:cNvCxnSpPr>
          <p:nvPr/>
        </p:nvCxnSpPr>
        <p:spPr>
          <a:xfrm>
            <a:off x="-2022309" y="4319351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0260FC-33F1-8129-EE2B-CFF099E03C1F}"/>
              </a:ext>
            </a:extLst>
          </p:cNvPr>
          <p:cNvSpPr/>
          <p:nvPr/>
        </p:nvSpPr>
        <p:spPr>
          <a:xfrm>
            <a:off x="9742584" y="465846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box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C6613E4-AC60-A670-5C76-0A9E57061285}"/>
              </a:ext>
            </a:extLst>
          </p:cNvPr>
          <p:cNvCxnSpPr>
            <a:cxnSpLocks/>
          </p:cNvCxnSpPr>
          <p:nvPr/>
        </p:nvCxnSpPr>
        <p:spPr>
          <a:xfrm flipH="1">
            <a:off x="10327385" y="4330593"/>
            <a:ext cx="1" cy="3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62793D1-EC8B-699C-B89A-90AD36D5F093}"/>
              </a:ext>
            </a:extLst>
          </p:cNvPr>
          <p:cNvSpPr/>
          <p:nvPr/>
        </p:nvSpPr>
        <p:spPr>
          <a:xfrm>
            <a:off x="9835013" y="5383147"/>
            <a:ext cx="1078091" cy="56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Highlight the keyword on all fields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83A7C79-A15F-8E0F-82A8-9A6BD4403ED0}"/>
              </a:ext>
            </a:extLst>
          </p:cNvPr>
          <p:cNvCxnSpPr/>
          <p:nvPr/>
        </p:nvCxnSpPr>
        <p:spPr>
          <a:xfrm flipH="1">
            <a:off x="10339142" y="500468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2AD2CF6-1D8F-1B66-D91C-2BB18C52C213}"/>
              </a:ext>
            </a:extLst>
          </p:cNvPr>
          <p:cNvSpPr/>
          <p:nvPr/>
        </p:nvSpPr>
        <p:spPr>
          <a:xfrm>
            <a:off x="12668217" y="468437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D71013-2355-C36C-F2D3-28ED3BE20A61}"/>
              </a:ext>
            </a:extLst>
          </p:cNvPr>
          <p:cNvCxnSpPr/>
          <p:nvPr/>
        </p:nvCxnSpPr>
        <p:spPr>
          <a:xfrm>
            <a:off x="13155700" y="4292135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4CE67E-7E61-FA87-FACC-F5E625720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8569" y="5049636"/>
            <a:ext cx="1987861" cy="117346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E17BB0C-5D50-F6D5-05E8-04D0F0EB643F}"/>
              </a:ext>
            </a:extLst>
          </p:cNvPr>
          <p:cNvCxnSpPr/>
          <p:nvPr/>
        </p:nvCxnSpPr>
        <p:spPr>
          <a:xfrm flipH="1">
            <a:off x="13171222" y="5079219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28768F-90CD-B0F4-5683-54D6EDAF19CF}"/>
              </a:ext>
            </a:extLst>
          </p:cNvPr>
          <p:cNvSpPr/>
          <p:nvPr/>
        </p:nvSpPr>
        <p:spPr>
          <a:xfrm>
            <a:off x="12654406" y="5475114"/>
            <a:ext cx="1190755" cy="4352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Help  Interactive Document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1D2FF7-CEBB-5F73-9F2F-B32B83F3348E}"/>
              </a:ext>
            </a:extLst>
          </p:cNvPr>
          <p:cNvSpPr/>
          <p:nvPr/>
        </p:nvSpPr>
        <p:spPr>
          <a:xfrm>
            <a:off x="12660418" y="631753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 Help Button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FA3AF5-C3FB-3DBA-2BAB-4D0AD351E95E}"/>
              </a:ext>
            </a:extLst>
          </p:cNvPr>
          <p:cNvCxnSpPr/>
          <p:nvPr/>
        </p:nvCxnSpPr>
        <p:spPr>
          <a:xfrm flipH="1">
            <a:off x="13253018" y="5921828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53547E-3DFD-2240-1336-E1F4606119E4}"/>
              </a:ext>
            </a:extLst>
          </p:cNvPr>
          <p:cNvCxnSpPr>
            <a:stCxn id="135" idx="3"/>
          </p:cNvCxnSpPr>
          <p:nvPr/>
        </p:nvCxnSpPr>
        <p:spPr>
          <a:xfrm>
            <a:off x="13830021" y="6502202"/>
            <a:ext cx="3388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58DB9-3928-3972-3FD5-2E1A4E08263F}"/>
              </a:ext>
            </a:extLst>
          </p:cNvPr>
          <p:cNvGrpSpPr/>
          <p:nvPr/>
        </p:nvGrpSpPr>
        <p:grpSpPr>
          <a:xfrm>
            <a:off x="13245219" y="4263393"/>
            <a:ext cx="923615" cy="2238809"/>
            <a:chOff x="13245219" y="4263393"/>
            <a:chExt cx="923615" cy="2238809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2535575-75B3-5CEE-5341-034355281254}"/>
                </a:ext>
              </a:extLst>
            </p:cNvPr>
            <p:cNvCxnSpPr/>
            <p:nvPr/>
          </p:nvCxnSpPr>
          <p:spPr>
            <a:xfrm flipV="1">
              <a:off x="14168834" y="4263393"/>
              <a:ext cx="0" cy="22388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871CEE-533B-BD58-65E5-36DB889E8C2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5219" y="4292135"/>
              <a:ext cx="923615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FB87101-6627-3810-D637-B2216B4F8267}"/>
              </a:ext>
            </a:extLst>
          </p:cNvPr>
          <p:cNvSpPr/>
          <p:nvPr/>
        </p:nvSpPr>
        <p:spPr>
          <a:xfrm>
            <a:off x="11072322" y="4649436"/>
            <a:ext cx="1226483" cy="357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List“ Button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9A21A2-B748-2658-939E-38AA744A1F0F}"/>
              </a:ext>
            </a:extLst>
          </p:cNvPr>
          <p:cNvCxnSpPr/>
          <p:nvPr/>
        </p:nvCxnSpPr>
        <p:spPr>
          <a:xfrm>
            <a:off x="11596433" y="4262623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CAC3E55-DB18-1DA8-462A-7D5055338BD1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11657123" y="5006779"/>
            <a:ext cx="28441" cy="38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B1BC1F-5C65-1B9E-8386-191679D0A6D0}"/>
              </a:ext>
            </a:extLst>
          </p:cNvPr>
          <p:cNvSpPr/>
          <p:nvPr/>
        </p:nvSpPr>
        <p:spPr>
          <a:xfrm>
            <a:off x="11072321" y="5435128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1E9CBB-CA10-9684-B518-F4E665F2209B}"/>
              </a:ext>
            </a:extLst>
          </p:cNvPr>
          <p:cNvSpPr txBox="1"/>
          <p:nvPr/>
        </p:nvSpPr>
        <p:spPr>
          <a:xfrm>
            <a:off x="11094739" y="6192409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52786BC-7B7A-EF9B-29AF-862D633FBA24}"/>
              </a:ext>
            </a:extLst>
          </p:cNvPr>
          <p:cNvSpPr/>
          <p:nvPr/>
        </p:nvSpPr>
        <p:spPr>
          <a:xfrm>
            <a:off x="5662221" y="471838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Activities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D0AB4CE-32AC-F20A-E65C-040376D811F3}"/>
              </a:ext>
            </a:extLst>
          </p:cNvPr>
          <p:cNvCxnSpPr/>
          <p:nvPr/>
        </p:nvCxnSpPr>
        <p:spPr>
          <a:xfrm>
            <a:off x="6247022" y="4329541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53CFECC-3A12-9638-B5DF-EC6693B9E51C}"/>
              </a:ext>
            </a:extLst>
          </p:cNvPr>
          <p:cNvCxnSpPr/>
          <p:nvPr/>
        </p:nvCxnSpPr>
        <p:spPr>
          <a:xfrm>
            <a:off x="6247022" y="5095789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A54DACC-B951-2B91-43E0-C7EF1AC6F54F}"/>
              </a:ext>
            </a:extLst>
          </p:cNvPr>
          <p:cNvCxnSpPr>
            <a:cxnSpLocks/>
          </p:cNvCxnSpPr>
          <p:nvPr/>
        </p:nvCxnSpPr>
        <p:spPr>
          <a:xfrm>
            <a:off x="6209492" y="5873553"/>
            <a:ext cx="0" cy="12812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3EEDD6-37E3-12A1-AEB9-BCB073BA7DE7}"/>
              </a:ext>
            </a:extLst>
          </p:cNvPr>
          <p:cNvSpPr/>
          <p:nvPr/>
        </p:nvSpPr>
        <p:spPr>
          <a:xfrm>
            <a:off x="5509488" y="5505657"/>
            <a:ext cx="1404594" cy="47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</a:t>
            </a:r>
          </a:p>
          <a:p>
            <a:pPr algn="ctr"/>
            <a:r>
              <a:rPr lang="en-US" sz="1100" b="1" dirty="0"/>
              <a:t>Activity Form UI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9D73E3ED-C4CB-2AC8-B353-09FD6C601E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7152" y="5428295"/>
            <a:ext cx="2199550" cy="1298183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774A10-F455-6509-ACB4-E158E6562BE3}"/>
              </a:ext>
            </a:extLst>
          </p:cNvPr>
          <p:cNvCxnSpPr>
            <a:cxnSpLocks/>
          </p:cNvCxnSpPr>
          <p:nvPr/>
        </p:nvCxnSpPr>
        <p:spPr>
          <a:xfrm>
            <a:off x="-2051158" y="7127924"/>
            <a:ext cx="15134685" cy="2322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920599C-AD86-72C1-F2B1-CE018F4D080E}"/>
              </a:ext>
            </a:extLst>
          </p:cNvPr>
          <p:cNvSpPr/>
          <p:nvPr/>
        </p:nvSpPr>
        <p:spPr>
          <a:xfrm>
            <a:off x="9596611" y="747581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Frint this course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924E614-4E48-1A0E-6098-A7650F73CD4E}"/>
              </a:ext>
            </a:extLst>
          </p:cNvPr>
          <p:cNvCxnSpPr/>
          <p:nvPr/>
        </p:nvCxnSpPr>
        <p:spPr>
          <a:xfrm>
            <a:off x="8819185" y="706704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FD452B-81CF-F68B-8E02-F5427BD07114}"/>
              </a:ext>
            </a:extLst>
          </p:cNvPr>
          <p:cNvSpPr/>
          <p:nvPr/>
        </p:nvSpPr>
        <p:spPr>
          <a:xfrm>
            <a:off x="8234384" y="7457640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Activity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B64A4D9-1B2A-3EBC-4EC5-EBE175E1FF8B}"/>
              </a:ext>
            </a:extLst>
          </p:cNvPr>
          <p:cNvCxnSpPr/>
          <p:nvPr/>
        </p:nvCxnSpPr>
        <p:spPr>
          <a:xfrm>
            <a:off x="10194329" y="7078900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2B41892-BBCD-ADFF-1E9F-5CE4646643C6}"/>
              </a:ext>
            </a:extLst>
          </p:cNvPr>
          <p:cNvSpPr/>
          <p:nvPr/>
        </p:nvSpPr>
        <p:spPr>
          <a:xfrm>
            <a:off x="12504737" y="749988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6B810B5-41AE-B46F-AFA1-C979D4C1C56E}"/>
              </a:ext>
            </a:extLst>
          </p:cNvPr>
          <p:cNvCxnSpPr/>
          <p:nvPr/>
        </p:nvCxnSpPr>
        <p:spPr>
          <a:xfrm>
            <a:off x="12992220" y="710764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AD3371-2DD5-E9B1-1359-E21E9587DBFC}"/>
              </a:ext>
            </a:extLst>
          </p:cNvPr>
          <p:cNvSpPr/>
          <p:nvPr/>
        </p:nvSpPr>
        <p:spPr>
          <a:xfrm>
            <a:off x="10908842" y="7464945"/>
            <a:ext cx="1226483" cy="357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Form“ Button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0F903D3-49F2-341C-0F55-84128EE8F2B8}"/>
              </a:ext>
            </a:extLst>
          </p:cNvPr>
          <p:cNvCxnSpPr/>
          <p:nvPr/>
        </p:nvCxnSpPr>
        <p:spPr>
          <a:xfrm>
            <a:off x="11432953" y="707813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8DF6606-4DE0-05E4-06CF-D3929521ED69}"/>
              </a:ext>
            </a:extLst>
          </p:cNvPr>
          <p:cNvCxnSpPr>
            <a:cxnSpLocks/>
          </p:cNvCxnSpPr>
          <p:nvPr/>
        </p:nvCxnSpPr>
        <p:spPr>
          <a:xfrm flipH="1">
            <a:off x="11603251" y="7807895"/>
            <a:ext cx="28441" cy="38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D9D33AB-EA6A-9A49-8C29-0C4BE879C62A}"/>
              </a:ext>
            </a:extLst>
          </p:cNvPr>
          <p:cNvSpPr/>
          <p:nvPr/>
        </p:nvSpPr>
        <p:spPr>
          <a:xfrm>
            <a:off x="11018449" y="8236244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2FB5E08-FE92-B269-29B6-7A39CA739020}"/>
              </a:ext>
            </a:extLst>
          </p:cNvPr>
          <p:cNvSpPr txBox="1"/>
          <p:nvPr/>
        </p:nvSpPr>
        <p:spPr>
          <a:xfrm>
            <a:off x="11040867" y="8993525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225B6-2A00-CE14-5C2D-DF75BC325F48}"/>
              </a:ext>
            </a:extLst>
          </p:cNvPr>
          <p:cNvCxnSpPr/>
          <p:nvPr/>
        </p:nvCxnSpPr>
        <p:spPr>
          <a:xfrm>
            <a:off x="7351049" y="7122290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0BA0BF0-3183-7609-B0DF-ED676F219EC5}"/>
              </a:ext>
            </a:extLst>
          </p:cNvPr>
          <p:cNvSpPr/>
          <p:nvPr/>
        </p:nvSpPr>
        <p:spPr>
          <a:xfrm>
            <a:off x="6766248" y="7512888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Refresh/Save Activity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5BA01D0-0C46-207B-4F1E-DCF987E2AA3A}"/>
              </a:ext>
            </a:extLst>
          </p:cNvPr>
          <p:cNvSpPr/>
          <p:nvPr/>
        </p:nvSpPr>
        <p:spPr>
          <a:xfrm>
            <a:off x="-2741853" y="7551331"/>
            <a:ext cx="1237637" cy="42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List of Activity Types &amp; Number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78B553D-DFEF-A834-A7BA-1C816F4FD55C}"/>
              </a:ext>
            </a:extLst>
          </p:cNvPr>
          <p:cNvCxnSpPr>
            <a:cxnSpLocks/>
          </p:cNvCxnSpPr>
          <p:nvPr/>
        </p:nvCxnSpPr>
        <p:spPr>
          <a:xfrm>
            <a:off x="-2053124" y="7127057"/>
            <a:ext cx="0" cy="39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6AE0FF2-0468-937C-F985-FABDF1BB5BBE}"/>
              </a:ext>
            </a:extLst>
          </p:cNvPr>
          <p:cNvSpPr/>
          <p:nvPr/>
        </p:nvSpPr>
        <p:spPr>
          <a:xfrm>
            <a:off x="-1329301" y="7504816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“delivery”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3AB9B23-5292-7A44-2551-EF0225EC7C78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-780392" y="7143100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4EC7F-6A45-DC92-F164-A8299DCE652F}"/>
              </a:ext>
            </a:extLst>
          </p:cNvPr>
          <p:cNvSpPr/>
          <p:nvPr/>
        </p:nvSpPr>
        <p:spPr>
          <a:xfrm>
            <a:off x="-39565" y="7504815"/>
            <a:ext cx="135389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Room-Type (Dropdown)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A46D547-75CE-3D21-F824-75C9A246C1F3}"/>
              </a:ext>
            </a:extLst>
          </p:cNvPr>
          <p:cNvCxnSpPr/>
          <p:nvPr/>
        </p:nvCxnSpPr>
        <p:spPr>
          <a:xfrm>
            <a:off x="545236" y="7107899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2511422-A643-2EBF-C533-3E7D0DC3C0C3}"/>
              </a:ext>
            </a:extLst>
          </p:cNvPr>
          <p:cNvCxnSpPr/>
          <p:nvPr/>
        </p:nvCxnSpPr>
        <p:spPr>
          <a:xfrm>
            <a:off x="3395533" y="711421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EDC2877-52EE-C0DD-3F5D-756E8892CAC7}"/>
              </a:ext>
            </a:extLst>
          </p:cNvPr>
          <p:cNvSpPr/>
          <p:nvPr/>
        </p:nvSpPr>
        <p:spPr>
          <a:xfrm>
            <a:off x="2810732" y="750481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Activity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CACDED-C7F8-8714-2A33-D2FBA0113EEF}"/>
              </a:ext>
            </a:extLst>
          </p:cNvPr>
          <p:cNvCxnSpPr>
            <a:stCxn id="186" idx="2"/>
          </p:cNvCxnSpPr>
          <p:nvPr/>
        </p:nvCxnSpPr>
        <p:spPr>
          <a:xfrm flipH="1">
            <a:off x="3395533" y="787414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A6C6FE-1C4D-7B71-4AB0-1E4F41ABABE3}"/>
              </a:ext>
            </a:extLst>
          </p:cNvPr>
          <p:cNvSpPr/>
          <p:nvPr/>
        </p:nvSpPr>
        <p:spPr>
          <a:xfrm>
            <a:off x="2808565" y="823540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Refresh/Save Activity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BA6542-B9DE-E1DF-CE80-EAEE6064D22F}"/>
              </a:ext>
            </a:extLst>
          </p:cNvPr>
          <p:cNvSpPr/>
          <p:nvPr/>
        </p:nvSpPr>
        <p:spPr>
          <a:xfrm>
            <a:off x="1426399" y="7512888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“Student Number”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C529146-AF7B-4B1D-A2CB-B4AEA672890E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1975308" y="7151172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773A661-6D42-0603-7081-A8AD55C8E6EF}"/>
              </a:ext>
            </a:extLst>
          </p:cNvPr>
          <p:cNvSpPr txBox="1"/>
          <p:nvPr/>
        </p:nvSpPr>
        <p:spPr>
          <a:xfrm>
            <a:off x="-720445" y="7974553"/>
            <a:ext cx="2659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highlight>
                  <a:srgbClr val="FFFF00"/>
                </a:highlight>
              </a:rPr>
              <a:t>(Focus “red” on compulsory inputs)</a:t>
            </a:r>
          </a:p>
        </p:txBody>
      </p:sp>
    </p:spTree>
    <p:extLst>
      <p:ext uri="{BB962C8B-B14F-4D97-AF65-F5344CB8AC3E}">
        <p14:creationId xmlns:p14="http://schemas.microsoft.com/office/powerpoint/2010/main" val="17310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56EEB-20E2-30D8-393F-A47C32EC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2" y="568198"/>
            <a:ext cx="11502278" cy="5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D645BB-8487-3043-30B8-25ACF633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31"/>
            <a:ext cx="12215865" cy="50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DC128-EE54-5428-443C-096895C3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022"/>
            <a:ext cx="11341768" cy="66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92BDB-6144-C89F-5A2B-673221052820}"/>
              </a:ext>
            </a:extLst>
          </p:cNvPr>
          <p:cNvSpPr/>
          <p:nvPr/>
        </p:nvSpPr>
        <p:spPr>
          <a:xfrm>
            <a:off x="1952786" y="1394847"/>
            <a:ext cx="8834034" cy="3177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EXCEL FORM</a:t>
            </a:r>
          </a:p>
          <a:p>
            <a:pPr algn="ctr"/>
            <a:r>
              <a:rPr lang="en-US" sz="4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6847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EBFD-8007-D2FE-FD2A-9E0D6C9A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7C3BA-7FBB-3A28-F8FB-87847E75CA84}"/>
              </a:ext>
            </a:extLst>
          </p:cNvPr>
          <p:cNvSpPr txBox="1"/>
          <p:nvPr/>
        </p:nvSpPr>
        <p:spPr>
          <a:xfrm>
            <a:off x="-1185295" y="-915222"/>
            <a:ext cx="2482218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Excel Forms:</a:t>
            </a:r>
          </a:p>
          <a:p>
            <a:pPr algn="ctr"/>
            <a:r>
              <a:rPr lang="en-US" sz="2400" dirty="0"/>
              <a:t>Activity Diagrams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B2D25A-AE00-3181-ACA7-51737770ABCB}"/>
              </a:ext>
            </a:extLst>
          </p:cNvPr>
          <p:cNvSpPr/>
          <p:nvPr/>
        </p:nvSpPr>
        <p:spPr>
          <a:xfrm>
            <a:off x="4512536" y="-1792151"/>
            <a:ext cx="141402" cy="13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BB0E0-CB33-9AE8-9A89-A68C9F1BDA2B}"/>
              </a:ext>
            </a:extLst>
          </p:cNvPr>
          <p:cNvSpPr txBox="1"/>
          <p:nvPr/>
        </p:nvSpPr>
        <p:spPr>
          <a:xfrm>
            <a:off x="4008248" y="-2116337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2DA099-9FFE-17EF-2F44-2932AD2790DD}"/>
              </a:ext>
            </a:extLst>
          </p:cNvPr>
          <p:cNvCxnSpPr>
            <a:stCxn id="3" idx="0"/>
          </p:cNvCxnSpPr>
          <p:nvPr/>
        </p:nvCxnSpPr>
        <p:spPr>
          <a:xfrm>
            <a:off x="4583237" y="-1792151"/>
            <a:ext cx="0" cy="501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54096A-8563-B471-9161-73AD4E338EF8}"/>
              </a:ext>
            </a:extLst>
          </p:cNvPr>
          <p:cNvSpPr/>
          <p:nvPr/>
        </p:nvSpPr>
        <p:spPr>
          <a:xfrm>
            <a:off x="3880940" y="-129084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Excel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13115-65D1-83C8-3855-7A158E3E1FA4}"/>
              </a:ext>
            </a:extLst>
          </p:cNvPr>
          <p:cNvSpPr/>
          <p:nvPr/>
        </p:nvSpPr>
        <p:spPr>
          <a:xfrm>
            <a:off x="3880940" y="-55218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Menu Form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5D75A-77A6-5CFD-0957-ADD336E4847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83237" y="-921512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63C3-8081-18FC-F87F-095EFCD56B3B}"/>
              </a:ext>
            </a:extLst>
          </p:cNvPr>
          <p:cNvCxnSpPr/>
          <p:nvPr/>
        </p:nvCxnSpPr>
        <p:spPr>
          <a:xfrm>
            <a:off x="4512536" y="-18284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41D13D-F8DE-BE4D-6696-3BAB6AA91569}"/>
              </a:ext>
            </a:extLst>
          </p:cNvPr>
          <p:cNvSpPr/>
          <p:nvPr/>
        </p:nvSpPr>
        <p:spPr>
          <a:xfrm>
            <a:off x="3880940" y="18648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“Prog Info”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ED2-C03C-251E-7051-42E361B68CB8}"/>
              </a:ext>
            </a:extLst>
          </p:cNvPr>
          <p:cNvSpPr/>
          <p:nvPr/>
        </p:nvSpPr>
        <p:spPr>
          <a:xfrm>
            <a:off x="3880940" y="95277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Program Form 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4D2C8-D6DC-F495-73DC-BEC85552F61C}"/>
              </a:ext>
            </a:extLst>
          </p:cNvPr>
          <p:cNvCxnSpPr/>
          <p:nvPr/>
        </p:nvCxnSpPr>
        <p:spPr>
          <a:xfrm>
            <a:off x="4512536" y="58343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26FF9-7CB2-B487-D302-E7B4E685C4BF}"/>
              </a:ext>
            </a:extLst>
          </p:cNvPr>
          <p:cNvCxnSpPr/>
          <p:nvPr/>
        </p:nvCxnSpPr>
        <p:spPr>
          <a:xfrm>
            <a:off x="4516399" y="1322102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B46EEF-5E15-2BB1-6158-2BBD3FCB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78" y="-792578"/>
            <a:ext cx="1860061" cy="1021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7A22ED-CF73-959D-03F2-E542EC9040F4}"/>
              </a:ext>
            </a:extLst>
          </p:cNvPr>
          <p:cNvSpPr txBox="1"/>
          <p:nvPr/>
        </p:nvSpPr>
        <p:spPr>
          <a:xfrm>
            <a:off x="6129232" y="-1852841"/>
            <a:ext cx="881573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/>
              <a:t>Questions:</a:t>
            </a:r>
          </a:p>
          <a:p>
            <a:r>
              <a:rPr lang="en-US" sz="1200" dirty="0"/>
              <a:t>+ On “</a:t>
            </a:r>
            <a:r>
              <a:rPr lang="en-US" sz="1200" dirty="0" err="1"/>
              <a:t>Programmes</a:t>
            </a:r>
            <a:r>
              <a:rPr lang="en-US" sz="1200" dirty="0"/>
              <a:t>” form, clicking the button “create a new” opens up a new form to add a new program. Good UX. Any other reason behind this separation (instead of creating a new program on the same form)?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4BBD31-6F3F-44C4-0E0C-B570FB0D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874" y="555816"/>
            <a:ext cx="1404594" cy="1102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A5DD1-3B42-7D23-4703-881F39651E7B}"/>
              </a:ext>
            </a:extLst>
          </p:cNvPr>
          <p:cNvCxnSpPr>
            <a:cxnSpLocks/>
          </p:cNvCxnSpPr>
          <p:nvPr/>
        </p:nvCxnSpPr>
        <p:spPr>
          <a:xfrm>
            <a:off x="1117039" y="1743212"/>
            <a:ext cx="8638419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BFA3E-FC3D-A2A1-C8A5-227241767F20}"/>
              </a:ext>
            </a:extLst>
          </p:cNvPr>
          <p:cNvCxnSpPr/>
          <p:nvPr/>
        </p:nvCxnSpPr>
        <p:spPr>
          <a:xfrm>
            <a:off x="2694853" y="1698475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DE0471-50FE-3C19-0B5A-DCE1E61A14E1}"/>
              </a:ext>
            </a:extLst>
          </p:cNvPr>
          <p:cNvSpPr/>
          <p:nvPr/>
        </p:nvSpPr>
        <p:spPr>
          <a:xfrm>
            <a:off x="2110052" y="208907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2E9ED3-9129-BBBB-B340-E5CB8DA7A998}"/>
              </a:ext>
            </a:extLst>
          </p:cNvPr>
          <p:cNvSpPr/>
          <p:nvPr/>
        </p:nvSpPr>
        <p:spPr>
          <a:xfrm>
            <a:off x="2016816" y="2857697"/>
            <a:ext cx="1536282" cy="514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a new program to Excel sheet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B147C3-EA48-9A0B-E294-1D93009409BF}"/>
              </a:ext>
            </a:extLst>
          </p:cNvPr>
          <p:cNvCxnSpPr>
            <a:stCxn id="19" idx="2"/>
          </p:cNvCxnSpPr>
          <p:nvPr/>
        </p:nvCxnSpPr>
        <p:spPr>
          <a:xfrm flipH="1">
            <a:off x="2694853" y="2458405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EE884-3262-F52C-263A-F87117C3D385}"/>
              </a:ext>
            </a:extLst>
          </p:cNvPr>
          <p:cNvSpPr/>
          <p:nvPr/>
        </p:nvSpPr>
        <p:spPr>
          <a:xfrm>
            <a:off x="532238" y="208444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Selected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025D3-4EE2-A2C1-98DB-AD3971C72F0D}"/>
              </a:ext>
            </a:extLst>
          </p:cNvPr>
          <p:cNvCxnSpPr/>
          <p:nvPr/>
        </p:nvCxnSpPr>
        <p:spPr>
          <a:xfrm>
            <a:off x="1117039" y="1711590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B06AA13-A299-FE54-E11C-686AE542AFA9}"/>
              </a:ext>
            </a:extLst>
          </p:cNvPr>
          <p:cNvSpPr/>
          <p:nvPr/>
        </p:nvSpPr>
        <p:spPr>
          <a:xfrm>
            <a:off x="156754" y="2809127"/>
            <a:ext cx="1722723" cy="56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Delete the selected program &amp; remove it from Excel sheet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52B00F-4D1B-9DF2-DA1C-B9893DCDFC49}"/>
              </a:ext>
            </a:extLst>
          </p:cNvPr>
          <p:cNvCxnSpPr/>
          <p:nvPr/>
        </p:nvCxnSpPr>
        <p:spPr>
          <a:xfrm flipH="1">
            <a:off x="1128796" y="243066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E6F778-8D41-87E1-33C4-D2A095DB4FC1}"/>
              </a:ext>
            </a:extLst>
          </p:cNvPr>
          <p:cNvSpPr txBox="1"/>
          <p:nvPr/>
        </p:nvSpPr>
        <p:spPr>
          <a:xfrm>
            <a:off x="-274320" y="2393090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061D17-DCAB-0CE0-9E5A-CFF402934341}"/>
              </a:ext>
            </a:extLst>
          </p:cNvPr>
          <p:cNvSpPr txBox="1"/>
          <p:nvPr/>
        </p:nvSpPr>
        <p:spPr>
          <a:xfrm>
            <a:off x="2694853" y="2467531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2ADB1A-A429-4BA4-BAB3-4D07A5613E17}"/>
              </a:ext>
            </a:extLst>
          </p:cNvPr>
          <p:cNvCxnSpPr/>
          <p:nvPr/>
        </p:nvCxnSpPr>
        <p:spPr>
          <a:xfrm>
            <a:off x="4449257" y="1698475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56D037-DDAE-02A5-A5CB-3EC91B0D2579}"/>
              </a:ext>
            </a:extLst>
          </p:cNvPr>
          <p:cNvSpPr/>
          <p:nvPr/>
        </p:nvSpPr>
        <p:spPr>
          <a:xfrm>
            <a:off x="3864456" y="208907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Duplicate and Change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5B8242-8323-B489-0DB0-D62E5BC810EF}"/>
              </a:ext>
            </a:extLst>
          </p:cNvPr>
          <p:cNvSpPr/>
          <p:nvPr/>
        </p:nvSpPr>
        <p:spPr>
          <a:xfrm>
            <a:off x="3771220" y="2857697"/>
            <a:ext cx="1536282" cy="514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Add </a:t>
            </a:r>
            <a:r>
              <a:rPr lang="en-US" sz="1100" b="1" dirty="0" err="1"/>
              <a:t>aNnw</a:t>
            </a:r>
            <a:r>
              <a:rPr lang="en-US" sz="1100" b="1" dirty="0"/>
              <a:t> program with populated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328110-7CAE-5211-3BB6-794416C3A44A}"/>
              </a:ext>
            </a:extLst>
          </p:cNvPr>
          <p:cNvCxnSpPr>
            <a:stCxn id="29" idx="2"/>
          </p:cNvCxnSpPr>
          <p:nvPr/>
        </p:nvCxnSpPr>
        <p:spPr>
          <a:xfrm flipH="1">
            <a:off x="4449257" y="2458405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B4D40F-1CF7-5800-2FF4-8956E154F2A2}"/>
              </a:ext>
            </a:extLst>
          </p:cNvPr>
          <p:cNvSpPr txBox="1"/>
          <p:nvPr/>
        </p:nvSpPr>
        <p:spPr>
          <a:xfrm>
            <a:off x="4449257" y="2467531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DCDC04-BB2C-ADB3-3356-EF6909EDF8A5}"/>
              </a:ext>
            </a:extLst>
          </p:cNvPr>
          <p:cNvCxnSpPr/>
          <p:nvPr/>
        </p:nvCxnSpPr>
        <p:spPr>
          <a:xfrm>
            <a:off x="6203661" y="1719309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4FB4F-FC58-D5D9-668D-B366B7A1AC65}"/>
              </a:ext>
            </a:extLst>
          </p:cNvPr>
          <p:cNvSpPr/>
          <p:nvPr/>
        </p:nvSpPr>
        <p:spPr>
          <a:xfrm>
            <a:off x="5618860" y="210990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Selected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003A9C-4F22-2A89-C700-3B127143B043}"/>
              </a:ext>
            </a:extLst>
          </p:cNvPr>
          <p:cNvSpPr/>
          <p:nvPr/>
        </p:nvSpPr>
        <p:spPr>
          <a:xfrm>
            <a:off x="5525624" y="2878531"/>
            <a:ext cx="1536282" cy="5146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Update existing program in Excel sheet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84A9FC-96AD-B483-F881-67A68CC0E2D1}"/>
              </a:ext>
            </a:extLst>
          </p:cNvPr>
          <p:cNvCxnSpPr>
            <a:stCxn id="38" idx="2"/>
          </p:cNvCxnSpPr>
          <p:nvPr/>
        </p:nvCxnSpPr>
        <p:spPr>
          <a:xfrm flipH="1">
            <a:off x="6203661" y="247923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DE74D2-C58D-FEBF-F6CB-D5186DE886CF}"/>
              </a:ext>
            </a:extLst>
          </p:cNvPr>
          <p:cNvSpPr txBox="1"/>
          <p:nvPr/>
        </p:nvSpPr>
        <p:spPr>
          <a:xfrm>
            <a:off x="6164046" y="2488365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working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D743BB-0AE6-0664-5F72-7FBEDE130C56}"/>
              </a:ext>
            </a:extLst>
          </p:cNvPr>
          <p:cNvCxnSpPr/>
          <p:nvPr/>
        </p:nvCxnSpPr>
        <p:spPr>
          <a:xfrm>
            <a:off x="8095404" y="172562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998A30-7D2A-4863-21D7-8ACA975EF32C}"/>
              </a:ext>
            </a:extLst>
          </p:cNvPr>
          <p:cNvSpPr/>
          <p:nvPr/>
        </p:nvSpPr>
        <p:spPr>
          <a:xfrm>
            <a:off x="7510603" y="2116225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Courses for Selected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459063-EFB4-AF8D-411E-A71D97A9EDE8}"/>
              </a:ext>
            </a:extLst>
          </p:cNvPr>
          <p:cNvSpPr/>
          <p:nvPr/>
        </p:nvSpPr>
        <p:spPr>
          <a:xfrm>
            <a:off x="7417367" y="2884849"/>
            <a:ext cx="1536282" cy="514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Update existing program in Excel sheet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F6B208-4BAC-4B72-4B93-1DB21746AACA}"/>
              </a:ext>
            </a:extLst>
          </p:cNvPr>
          <p:cNvCxnSpPr>
            <a:stCxn id="43" idx="2"/>
          </p:cNvCxnSpPr>
          <p:nvPr/>
        </p:nvCxnSpPr>
        <p:spPr>
          <a:xfrm flipH="1">
            <a:off x="8095404" y="2485557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A930D-E145-911E-0363-E2F09FFB6B15}"/>
              </a:ext>
            </a:extLst>
          </p:cNvPr>
          <p:cNvCxnSpPr/>
          <p:nvPr/>
        </p:nvCxnSpPr>
        <p:spPr>
          <a:xfrm>
            <a:off x="9755458" y="1731945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21EE9-31ED-E782-26FE-B7831A972CAD}"/>
              </a:ext>
            </a:extLst>
          </p:cNvPr>
          <p:cNvSpPr/>
          <p:nvPr/>
        </p:nvSpPr>
        <p:spPr>
          <a:xfrm>
            <a:off x="9170657" y="212254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Back to Menu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CF555-95DC-0EAF-9072-A99DB18A270C}"/>
              </a:ext>
            </a:extLst>
          </p:cNvPr>
          <p:cNvSpPr txBox="1"/>
          <p:nvPr/>
        </p:nvSpPr>
        <p:spPr>
          <a:xfrm>
            <a:off x="9810644" y="2647634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working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0DAF98-2F96-8564-0837-E097CFD79D2E}"/>
              </a:ext>
            </a:extLst>
          </p:cNvPr>
          <p:cNvCxnSpPr>
            <a:cxnSpLocks/>
          </p:cNvCxnSpPr>
          <p:nvPr/>
        </p:nvCxnSpPr>
        <p:spPr>
          <a:xfrm flipH="1" flipV="1">
            <a:off x="10625475" y="-367514"/>
            <a:ext cx="1" cy="267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B634F5-72BF-0166-7762-58D8EA88D80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85534" y="-367514"/>
            <a:ext cx="5339941" cy="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C87701-C589-3E9D-CBA5-F22919464FAF}"/>
              </a:ext>
            </a:extLst>
          </p:cNvPr>
          <p:cNvCxnSpPr>
            <a:stCxn id="48" idx="3"/>
          </p:cNvCxnSpPr>
          <p:nvPr/>
        </p:nvCxnSpPr>
        <p:spPr>
          <a:xfrm>
            <a:off x="10340260" y="2307209"/>
            <a:ext cx="28521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5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C6D1F5-FF3D-AC56-9CA2-B53A82B7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95" y="541215"/>
            <a:ext cx="7361325" cy="5775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04961-ED51-112E-A111-24FF75067F8D}"/>
              </a:ext>
            </a:extLst>
          </p:cNvPr>
          <p:cNvSpPr txBox="1"/>
          <p:nvPr/>
        </p:nvSpPr>
        <p:spPr>
          <a:xfrm>
            <a:off x="319635" y="-323166"/>
            <a:ext cx="220639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“School” dropdown – not work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62C3E8-92A4-D895-A690-E8B16E7824D3}"/>
              </a:ext>
            </a:extLst>
          </p:cNvPr>
          <p:cNvCxnSpPr>
            <a:cxnSpLocks/>
          </p:cNvCxnSpPr>
          <p:nvPr/>
        </p:nvCxnSpPr>
        <p:spPr>
          <a:xfrm>
            <a:off x="2056995" y="80010"/>
            <a:ext cx="846225" cy="1360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6F6B2-EEE6-344E-BC6B-D4777F73A69B}"/>
              </a:ext>
            </a:extLst>
          </p:cNvPr>
          <p:cNvCxnSpPr>
            <a:cxnSpLocks/>
          </p:cNvCxnSpPr>
          <p:nvPr/>
        </p:nvCxnSpPr>
        <p:spPr>
          <a:xfrm>
            <a:off x="971550" y="591312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D2858-A6F7-AA08-823A-FE129CC57A7D}"/>
              </a:ext>
            </a:extLst>
          </p:cNvPr>
          <p:cNvSpPr/>
          <p:nvPr/>
        </p:nvSpPr>
        <p:spPr>
          <a:xfrm>
            <a:off x="2171700" y="5566410"/>
            <a:ext cx="6823710" cy="61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319E7-3636-C9B4-43AA-378C32922D99}"/>
              </a:ext>
            </a:extLst>
          </p:cNvPr>
          <p:cNvSpPr txBox="1"/>
          <p:nvPr/>
        </p:nvSpPr>
        <p:spPr>
          <a:xfrm>
            <a:off x="-1103198" y="4983479"/>
            <a:ext cx="2206395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Missing labels: can’t understand the data such as “81”, “Palmerston Rd”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D067D-E791-75EF-1A5E-C10209E50C7C}"/>
              </a:ext>
            </a:extLst>
          </p:cNvPr>
          <p:cNvSpPr/>
          <p:nvPr/>
        </p:nvSpPr>
        <p:spPr>
          <a:xfrm>
            <a:off x="2325802" y="1349620"/>
            <a:ext cx="2737688" cy="216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916CDC-E950-C3AD-6CA2-90F5F4B6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98" y="-1717181"/>
            <a:ext cx="12192000" cy="65661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DD3E70-186A-E542-9E9B-E180FD47B283}"/>
              </a:ext>
            </a:extLst>
          </p:cNvPr>
          <p:cNvSpPr txBox="1"/>
          <p:nvPr/>
        </p:nvSpPr>
        <p:spPr>
          <a:xfrm>
            <a:off x="5063490" y="-3090880"/>
            <a:ext cx="37639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“</a:t>
            </a:r>
            <a:r>
              <a:rPr lang="en-US" dirty="0" err="1"/>
              <a:t>programmes</a:t>
            </a:r>
            <a:r>
              <a:rPr lang="en-US" dirty="0"/>
              <a:t>” sheet:  First column is “0” – why? Is it program code?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904EB7-DC84-F1F0-1253-C336E526581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827393" y="-2629215"/>
            <a:ext cx="1248592" cy="983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7A412-CC8B-93B5-4667-D72CAB860940}"/>
              </a:ext>
            </a:extLst>
          </p:cNvPr>
          <p:cNvSpPr/>
          <p:nvPr/>
        </p:nvSpPr>
        <p:spPr>
          <a:xfrm>
            <a:off x="2325802" y="3429000"/>
            <a:ext cx="6823710" cy="216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39F9EB-226A-11A2-3221-87117504FED7}"/>
              </a:ext>
            </a:extLst>
          </p:cNvPr>
          <p:cNvSpPr txBox="1"/>
          <p:nvPr/>
        </p:nvSpPr>
        <p:spPr>
          <a:xfrm>
            <a:off x="-1021430" y="2998959"/>
            <a:ext cx="220639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error? Should not display N/A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4D841C-C388-39E5-09BF-0C652E83E4F1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1184965" y="3322125"/>
            <a:ext cx="1140837" cy="215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09235-684E-C932-F5D6-C2EE81CFE8F6}"/>
              </a:ext>
            </a:extLst>
          </p:cNvPr>
          <p:cNvSpPr txBox="1"/>
          <p:nvPr/>
        </p:nvSpPr>
        <p:spPr>
          <a:xfrm>
            <a:off x="4839553" y="-1703071"/>
            <a:ext cx="376390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“</a:t>
            </a:r>
            <a:r>
              <a:rPr lang="en-US" dirty="0" err="1"/>
              <a:t>programmes</a:t>
            </a:r>
            <a:r>
              <a:rPr lang="en-US" dirty="0"/>
              <a:t>” sheet : How to generate this number for a newly created program? “200008”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ACA537-F628-DF1B-F2A3-50E0587930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603455" y="-1241406"/>
            <a:ext cx="1262743" cy="49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F800B-3BB6-DFE0-A2D9-88E581DEEF99}"/>
              </a:ext>
            </a:extLst>
          </p:cNvPr>
          <p:cNvSpPr/>
          <p:nvPr/>
        </p:nvSpPr>
        <p:spPr>
          <a:xfrm>
            <a:off x="9938622" y="-832795"/>
            <a:ext cx="9869602" cy="18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5655DC-3C69-06B1-3871-6A9E3732226F}"/>
              </a:ext>
            </a:extLst>
          </p:cNvPr>
          <p:cNvSpPr/>
          <p:nvPr/>
        </p:nvSpPr>
        <p:spPr>
          <a:xfrm>
            <a:off x="9938622" y="-1703071"/>
            <a:ext cx="361301" cy="323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D6557E6-A506-B28D-52E1-16CAD568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98" y="4136718"/>
            <a:ext cx="11515725" cy="6572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483232-F232-F1EB-6803-2365D48BD17D}"/>
              </a:ext>
            </a:extLst>
          </p:cNvPr>
          <p:cNvSpPr txBox="1"/>
          <p:nvPr/>
        </p:nvSpPr>
        <p:spPr>
          <a:xfrm>
            <a:off x="10372118" y="5993619"/>
            <a:ext cx="376390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“</a:t>
            </a:r>
            <a:r>
              <a:rPr lang="en-US" dirty="0" err="1"/>
              <a:t>programmes</a:t>
            </a:r>
            <a:r>
              <a:rPr lang="en-US" dirty="0"/>
              <a:t>” sheet : Last row (292): what is this data?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804E4F-8AC3-5F8A-20F0-FA9B7E265B0E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8" y="4588042"/>
            <a:ext cx="1025630" cy="140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EE2-207D-3B0D-47BB-1BB5E77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FB52-1504-7E5E-FDC2-6CC63284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581</Words>
  <Application>Microsoft Office PowerPoint</Application>
  <PresentationFormat>Widescreen</PresentationFormat>
  <Paragraphs>105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Dang</dc:creator>
  <cp:lastModifiedBy>Daniel Dang</cp:lastModifiedBy>
  <cp:revision>28</cp:revision>
  <dcterms:created xsi:type="dcterms:W3CDTF">2025-08-14T22:09:20Z</dcterms:created>
  <dcterms:modified xsi:type="dcterms:W3CDTF">2025-08-21T23:15:08Z</dcterms:modified>
</cp:coreProperties>
</file>