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8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9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637A-4494-BDC8-E038-34705F7A0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5500125" cy="343560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600" dirty="0" err="1"/>
              <a:t>Графовые</a:t>
            </a:r>
            <a:r>
              <a:rPr lang="ru-RU" sz="5600" dirty="0"/>
              <a:t> базы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AE402-6090-E6DD-F25E-70F718F27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5500125" cy="1962406"/>
          </a:xfrm>
        </p:spPr>
        <p:txBody>
          <a:bodyPr>
            <a:normAutofit/>
          </a:bodyPr>
          <a:lstStyle/>
          <a:p>
            <a:r>
              <a:rPr lang="ru-RU" dirty="0"/>
              <a:t>Данила </a:t>
            </a:r>
            <a:r>
              <a:rPr lang="ru-RU" dirty="0" err="1"/>
              <a:t>Люля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73003-D3D5-6959-83BA-C8CC8A62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47" y="3568187"/>
            <a:ext cx="3871004" cy="265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ED474-F759-F0F0-0426-FB4A8BE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47" y="599893"/>
            <a:ext cx="3871004" cy="26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AD89E-4974-968D-EF29-9569A097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Результат запроса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333C0-2A80-84A5-4EA9-38BE1364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34" y="2917927"/>
            <a:ext cx="9081921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BCE4-5317-B3C2-BC5D-73A9C92C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Поиск взаимосвязей между сообществами (визуально)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3C593-32A1-0BE0-FC23-C3D6FD492170}"/>
              </a:ext>
            </a:extLst>
          </p:cNvPr>
          <p:cNvSpPr txBox="1"/>
          <p:nvPr/>
        </p:nvSpPr>
        <p:spPr>
          <a:xfrm>
            <a:off x="838200" y="3044023"/>
            <a:ext cx="4645696" cy="31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MATCH (n)-[r]-() WITH n, count(r) as rel_count RETURN n, rel_count ORDER BY rel_count DESC LIMIT 25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AD08A-2A8A-66B7-97DA-804687A8F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206312"/>
            <a:ext cx="5483896" cy="28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1D262-F5FD-94CF-C668-5F5787F5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59527"/>
            <a:ext cx="4638567" cy="3390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А</a:t>
            </a:r>
            <a:r>
              <a:rPr lang="en-US" sz="4600" b="0" i="0">
                <a:effectLst/>
              </a:rPr>
              <a:t>нализ сообществ с помощью алгоритма Louvain</a:t>
            </a:r>
            <a:endParaRPr lang="en-US" sz="4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2E495-8D72-95DB-23A8-90E0549E6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51" b="1"/>
          <a:stretch/>
        </p:blipFill>
        <p:spPr>
          <a:xfrm>
            <a:off x="6096001" y="596644"/>
            <a:ext cx="5492766" cy="56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9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F28F6-52AB-E6A4-F13E-1DD914D7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 err="1"/>
              <a:t>Статистика</a:t>
            </a:r>
            <a:r>
              <a:rPr lang="en-US" sz="6600" dirty="0"/>
              <a:t> </a:t>
            </a:r>
            <a:r>
              <a:rPr lang="en-US" sz="6600" dirty="0" err="1"/>
              <a:t>по</a:t>
            </a:r>
            <a:r>
              <a:rPr lang="en-US" sz="6600" dirty="0"/>
              <a:t> </a:t>
            </a:r>
            <a:r>
              <a:rPr lang="en-US" sz="6600" dirty="0" err="1"/>
              <a:t>сообществам</a:t>
            </a:r>
            <a:endParaRPr lang="en-US" sz="6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74DE8-C084-BAF3-9F95-137E027F6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54" y="2917927"/>
            <a:ext cx="8900281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F23A7-0A07-31D9-E8BA-9C76C869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ru-RU" dirty="0"/>
              <a:t>Результат запроса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C16AB-445C-F712-C195-4E2C93EF3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50" y="5212423"/>
            <a:ext cx="11900099" cy="440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2F44C-74A2-DD94-9EE0-DC41AC73D4AC}"/>
              </a:ext>
            </a:extLst>
          </p:cNvPr>
          <p:cNvSpPr txBox="1"/>
          <p:nvPr/>
        </p:nvSpPr>
        <p:spPr>
          <a:xfrm>
            <a:off x="2066891" y="1941513"/>
            <a:ext cx="7558890" cy="294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ru-RU" sz="1854" kern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графе обнаружено 4888 сообществ. Каждый узел в графе принадлежит одному из этих сообществ. Количество уровней – 3. Показатель </a:t>
            </a:r>
            <a:r>
              <a:rPr lang="en-US" sz="1854" kern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modularity = 0.9995779749999962 </a:t>
            </a:r>
            <a:r>
              <a:rPr lang="ru-RU" sz="1854" kern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говорит о том, что процесс обнаружения сообществ привел к хорошему разделению графа. </a:t>
            </a:r>
            <a:r>
              <a:rPr lang="en-US" sz="1854" kern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Modularities</a:t>
            </a:r>
            <a:r>
              <a:rPr lang="en-US" sz="1854" kern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=[0.9904915749999947, 0.998884269999995, 0.9995779749999962]. </a:t>
            </a:r>
            <a:r>
              <a:rPr lang="ru-RU" sz="1854" kern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массив, который показывает значение модульности на каждом уровне процесса обнаружения сообщества. Эти значения показывают, что модульность увеличивается с каждым уровнем и достигает пика на последнем уровне.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9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8EB54-8091-9BB9-556A-D306B434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978" y="596644"/>
            <a:ext cx="4428821" cy="3442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100"/>
              <a:t>Сообщества с наибольшим количеством участников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A5730-4E15-144D-C818-778FA3B54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" y="1617330"/>
            <a:ext cx="6016112" cy="36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2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7066-B442-4201-55EE-34A8C164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978" y="596644"/>
            <a:ext cx="4428821" cy="3442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Результат запроса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93ECC-6215-87A9-9205-E065A46AC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" y="1791803"/>
            <a:ext cx="6016112" cy="32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3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1231F-8333-5588-2C25-1020C40F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978" y="596644"/>
            <a:ext cx="4428821" cy="3442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dirty="0" err="1"/>
              <a:t>И</a:t>
            </a:r>
            <a:r>
              <a:rPr lang="en-US" sz="4600" b="0" i="0" dirty="0" err="1">
                <a:effectLst/>
              </a:rPr>
              <a:t>нформация</a:t>
            </a:r>
            <a:r>
              <a:rPr lang="en-US" sz="4600" b="0" i="0" dirty="0">
                <a:effectLst/>
              </a:rPr>
              <a:t> о </a:t>
            </a:r>
            <a:r>
              <a:rPr lang="en-US" sz="4600" b="0" i="0" dirty="0" err="1">
                <a:effectLst/>
              </a:rPr>
              <a:t>распределении</a:t>
            </a:r>
            <a:r>
              <a:rPr lang="en-US" sz="4600" b="0" i="0" dirty="0">
                <a:effectLst/>
              </a:rPr>
              <a:t> </a:t>
            </a:r>
            <a:r>
              <a:rPr lang="en-US" sz="4600" b="0" i="0" dirty="0" err="1">
                <a:effectLst/>
              </a:rPr>
              <a:t>сообществ</a:t>
            </a:r>
            <a:r>
              <a:rPr lang="en-US" sz="4600" b="0" i="0" dirty="0">
                <a:effectLst/>
              </a:rPr>
              <a:t> в </a:t>
            </a:r>
            <a:r>
              <a:rPr lang="en-US" sz="4600" b="0" i="0" dirty="0" err="1">
                <a:effectLst/>
              </a:rPr>
              <a:t>графе</a:t>
            </a:r>
            <a:endParaRPr lang="en-US" sz="4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9F8EB-8ED7-4400-AD88-BDB2E77D7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" y="1924972"/>
            <a:ext cx="6016112" cy="300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5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973FA-645C-048F-BDFB-25F9AA9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ru-RU" dirty="0"/>
              <a:t>Результат запроса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2BAE3-1DC9-3526-6C90-D48D4D43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5353985"/>
            <a:ext cx="10515600" cy="3985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6CA89-F7DD-3C45-D092-F888394B4A10}"/>
              </a:ext>
            </a:extLst>
          </p:cNvPr>
          <p:cNvSpPr txBox="1"/>
          <p:nvPr/>
        </p:nvSpPr>
        <p:spPr>
          <a:xfrm>
            <a:off x="1542075" y="2679719"/>
            <a:ext cx="4553925" cy="244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9264">
              <a:spcAft>
                <a:spcPts val="600"/>
              </a:spcAft>
            </a:pPr>
            <a:r>
              <a:rPr lang="ru-RU" sz="1908" kern="1200" dirty="0">
                <a:solidFill>
                  <a:srgbClr val="212121"/>
                </a:solidFill>
                <a:latin typeface="Roboto" panose="02000000000000000000" pitchFamily="2" charset="0"/>
                <a:ea typeface="+mn-ea"/>
                <a:cs typeface="+mn-cs"/>
              </a:rPr>
              <a:t>Поле </a:t>
            </a:r>
            <a:r>
              <a:rPr lang="ru-RU" sz="1908" kern="1200" dirty="0" err="1">
                <a:solidFill>
                  <a:srgbClr val="212121"/>
                </a:solidFill>
                <a:latin typeface="Roboto" panose="02000000000000000000" pitchFamily="2" charset="0"/>
                <a:ea typeface="+mn-ea"/>
                <a:cs typeface="+mn-cs"/>
              </a:rPr>
              <a:t>communityDistribution</a:t>
            </a:r>
            <a:r>
              <a:rPr lang="ru-RU" sz="1908" kern="1200" dirty="0">
                <a:solidFill>
                  <a:srgbClr val="212121"/>
                </a:solidFill>
                <a:latin typeface="Roboto" panose="02000000000000000000" pitchFamily="2" charset="0"/>
                <a:ea typeface="+mn-ea"/>
                <a:cs typeface="+mn-cs"/>
              </a:rPr>
              <a:t> показывает различные статистические показатели размеров сообществ в графе. Результат указывает на то, что подавляющее большинство сообществ небольшие, и лишь несколько сообществ более крупные.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5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688C1-DBF9-6AF8-6DB8-8F288572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620381"/>
            <a:ext cx="6698586" cy="3617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95FBD-5665-8ABF-9F3B-99B16544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39" y="596644"/>
            <a:ext cx="3748361" cy="2798746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b="0" i="0">
                <a:effectLst/>
                <a:latin typeface="Roboto" panose="02000000000000000000" pitchFamily="2" charset="0"/>
              </a:rPr>
              <a:t>Создадим REST сервис, который будет обрабатывать </a:t>
            </a:r>
            <a:r>
              <a:rPr lang="ru-RU" sz="3000" b="0" i="0" err="1">
                <a:effectLst/>
                <a:latin typeface="Roboto" panose="02000000000000000000" pitchFamily="2" charset="0"/>
              </a:rPr>
              <a:t>Cypher</a:t>
            </a:r>
            <a:r>
              <a:rPr lang="ru-RU" sz="3000" b="0" i="0">
                <a:effectLst/>
                <a:latin typeface="Roboto" panose="02000000000000000000" pitchFamily="2" charset="0"/>
              </a:rPr>
              <a:t> запросы и возвращать </a:t>
            </a:r>
            <a:r>
              <a:rPr lang="ru-RU" sz="3000" b="0" i="0" err="1">
                <a:effectLst/>
                <a:latin typeface="Roboto" panose="02000000000000000000" pitchFamily="2" charset="0"/>
              </a:rPr>
              <a:t>json</a:t>
            </a:r>
            <a:endParaRPr lang="en-US" sz="3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5B827-8055-3994-FB19-BF4609C3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839" y="3564412"/>
            <a:ext cx="3748361" cy="269694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1D01F-029C-5350-7BFB-56D1FA7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1. </a:t>
            </a:r>
            <a:r>
              <a:rPr lang="en-US" sz="3100" dirty="0" err="1"/>
              <a:t>Для</a:t>
            </a:r>
            <a:r>
              <a:rPr lang="en-US" sz="3100" dirty="0"/>
              <a:t> </a:t>
            </a:r>
            <a:r>
              <a:rPr lang="en-US" sz="3100" dirty="0" err="1"/>
              <a:t>выполнения</a:t>
            </a:r>
            <a:r>
              <a:rPr lang="en-US" sz="3100" dirty="0"/>
              <a:t> </a:t>
            </a:r>
            <a:r>
              <a:rPr lang="en-US" sz="3100" dirty="0" err="1"/>
              <a:t>проекта</a:t>
            </a:r>
            <a:r>
              <a:rPr lang="en-US" sz="3100" dirty="0"/>
              <a:t> </a:t>
            </a:r>
            <a:r>
              <a:rPr lang="en-US" sz="3100" dirty="0" err="1"/>
              <a:t>необходимо</a:t>
            </a:r>
            <a:r>
              <a:rPr lang="en-US" sz="3100" dirty="0"/>
              <a:t> </a:t>
            </a:r>
            <a:r>
              <a:rPr lang="en-US" sz="3100" dirty="0" err="1"/>
              <a:t>загрузить</a:t>
            </a:r>
            <a:r>
              <a:rPr lang="en-US" sz="3100" dirty="0"/>
              <a:t> </a:t>
            </a:r>
            <a:r>
              <a:rPr lang="en-US" sz="3100" dirty="0" err="1"/>
              <a:t>библиотеки</a:t>
            </a:r>
            <a:r>
              <a:rPr lang="en-US" sz="3100" dirty="0"/>
              <a:t> и </a:t>
            </a:r>
            <a:r>
              <a:rPr lang="en-US" sz="3100" dirty="0" err="1"/>
              <a:t>установить</a:t>
            </a:r>
            <a:r>
              <a:rPr lang="en-US" sz="3100" dirty="0"/>
              <a:t> </a:t>
            </a:r>
            <a:r>
              <a:rPr lang="en-US" sz="3100" dirty="0" err="1"/>
              <a:t>соединение</a:t>
            </a:r>
            <a:r>
              <a:rPr lang="en-US" sz="3100" dirty="0"/>
              <a:t> с </a:t>
            </a:r>
            <a:r>
              <a:rPr lang="ru-RU" sz="3100" dirty="0"/>
              <a:t>БД</a:t>
            </a:r>
            <a:endParaRPr lang="en-US" sz="31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7A7AEE-3D9A-A514-67C5-990E46970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067" y="3155694"/>
            <a:ext cx="8457865" cy="1843117"/>
          </a:xfrm>
        </p:spPr>
      </p:pic>
    </p:spTree>
    <p:extLst>
      <p:ext uri="{BB962C8B-B14F-4D97-AF65-F5344CB8AC3E}">
        <p14:creationId xmlns:p14="http://schemas.microsoft.com/office/powerpoint/2010/main" val="630814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EA2C-7B43-2D8E-776F-D3C79AD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842248"/>
          </a:xfrm>
        </p:spPr>
        <p:txBody>
          <a:bodyPr>
            <a:normAutofit/>
          </a:bodyPr>
          <a:lstStyle/>
          <a:p>
            <a:r>
              <a:rPr lang="ru-RU" dirty="0"/>
              <a:t>Ответ на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DF10-CB23-AD5B-B926-685AA158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0"/>
            <a:ext cx="758081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[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"189" } },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"206" } },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"445" } },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"503" } },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"571" } },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"595" } },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"637" } },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"741" } },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"996" } }, { "n": { "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event_id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": "1210" } }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7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4E9FE-5D55-8CA4-D984-69B1B118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2. Авторизация в базе neo4j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3C2CA-1E84-A912-0CBC-74FAAA09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07632"/>
            <a:ext cx="10740391" cy="21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7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7F7E7-9091-4DEE-BDA4-5EBF8DA7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3. Создание графа (формирование запроса и запуск запроса)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61D7C4-D111-C89A-B01D-87436A387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029373"/>
            <a:ext cx="10740391" cy="31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329CB-909F-C65A-751C-8CAB54D7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>
                <a:effectLst/>
              </a:rPr>
              <a:t>Найдем самые популярные мероприятия (т.е. мероприятия с наибольшим количеством участников)</a:t>
            </a:r>
            <a:endParaRPr lang="en-US" sz="31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11B50-47B7-3155-CE7E-1FDD797C6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066" y="2917927"/>
            <a:ext cx="7672656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3B1CB-F6B5-904E-CF01-BB0065B7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 err="1"/>
              <a:t>Результат</a:t>
            </a:r>
            <a:r>
              <a:rPr lang="en-US" sz="6600" dirty="0"/>
              <a:t> </a:t>
            </a:r>
            <a:r>
              <a:rPr lang="en-US" sz="6600" dirty="0" err="1"/>
              <a:t>запроса</a:t>
            </a:r>
            <a:endParaRPr lang="en-US" sz="6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F8015-A122-BA6B-4D16-697960C03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210" y="2917927"/>
            <a:ext cx="6846369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9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54FB8-6D74-353E-D2C2-849E8796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>
                <a:effectLst/>
              </a:rPr>
              <a:t>Найдем всех людей, которые вместе участвовали как минимум в двух мероприятиях</a:t>
            </a:r>
            <a:endParaRPr lang="en-US" sz="31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39F83-9332-EA4C-1152-8177C289E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351585"/>
            <a:ext cx="10740391" cy="24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4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31C89-63CD-6196-E84C-ED331F17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Результат запроса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B3D5E-4117-A8C8-555B-6929CC47F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389" y="2917927"/>
            <a:ext cx="5960010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9A142-A910-EFA3-640D-15941321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>
                <a:effectLst/>
              </a:rPr>
              <a:t>Найдем 10 человек, которые участвовали в наибольшем количестве мероприятий</a:t>
            </a:r>
            <a:endParaRPr lang="en-US" sz="3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CB9C6-4E51-4803-733D-FCB475C43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553" y="2917927"/>
            <a:ext cx="4863682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28519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415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Aharoni</vt:lpstr>
      <vt:lpstr>Arial</vt:lpstr>
      <vt:lpstr>Avenir Next LT Pro</vt:lpstr>
      <vt:lpstr>Roboto</vt:lpstr>
      <vt:lpstr>FadeVTI</vt:lpstr>
      <vt:lpstr>Графовые базы</vt:lpstr>
      <vt:lpstr>1. Для выполнения проекта необходимо загрузить библиотеки и установить соединение с БД</vt:lpstr>
      <vt:lpstr>2. Авторизация в базе neo4j</vt:lpstr>
      <vt:lpstr>3. Создание графа (формирование запроса и запуск запроса)</vt:lpstr>
      <vt:lpstr>Найдем самые популярные мероприятия (т.е. мероприятия с наибольшим количеством участников)</vt:lpstr>
      <vt:lpstr>Результат запроса</vt:lpstr>
      <vt:lpstr>Найдем всех людей, которые вместе участвовали как минимум в двух мероприятиях</vt:lpstr>
      <vt:lpstr>Результат запроса</vt:lpstr>
      <vt:lpstr>Найдем 10 человек, которые участвовали в наибольшем количестве мероприятий</vt:lpstr>
      <vt:lpstr>Результат запроса</vt:lpstr>
      <vt:lpstr>Поиск взаимосвязей между сообществами (визуально)</vt:lpstr>
      <vt:lpstr>Анализ сообществ с помощью алгоритма Louvain</vt:lpstr>
      <vt:lpstr>Статистика по сообществам</vt:lpstr>
      <vt:lpstr>Результат запроса</vt:lpstr>
      <vt:lpstr>Сообщества с наибольшим количеством участников</vt:lpstr>
      <vt:lpstr>Результат запроса</vt:lpstr>
      <vt:lpstr>Информация о распределении сообществ в графе</vt:lpstr>
      <vt:lpstr>Результат запроса</vt:lpstr>
      <vt:lpstr>Создадим REST сервис, который будет обрабатывать Cypher запросы и возвращать json</vt:lpstr>
      <vt:lpstr>Ответ на запрос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Графовые базы</dc:title>
  <dc:creator>Tony Stark</dc:creator>
  <cp:lastModifiedBy>Tony Stark</cp:lastModifiedBy>
  <cp:revision>3</cp:revision>
  <dcterms:created xsi:type="dcterms:W3CDTF">2023-03-12T09:40:40Z</dcterms:created>
  <dcterms:modified xsi:type="dcterms:W3CDTF">2023-03-16T09:55:49Z</dcterms:modified>
</cp:coreProperties>
</file>