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765" y="130809"/>
            <a:ext cx="833246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C8C9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C8C9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C8C9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7000" y="609600"/>
            <a:ext cx="1143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86700" y="609600"/>
            <a:ext cx="1143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39100" y="609600"/>
            <a:ext cx="203200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67700" y="609600"/>
            <a:ext cx="1270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5900" y="139700"/>
            <a:ext cx="457200" cy="431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718300"/>
            <a:ext cx="9144000" cy="139700"/>
          </a:xfrm>
          <a:custGeom>
            <a:avLst/>
            <a:gdLst/>
            <a:ahLst/>
            <a:cxnLst/>
            <a:rect l="l" t="t" r="r" b="b"/>
            <a:pathLst>
              <a:path w="9144000" h="139700">
                <a:moveTo>
                  <a:pt x="9144000" y="0"/>
                </a:moveTo>
                <a:lnTo>
                  <a:pt x="0" y="0"/>
                </a:lnTo>
                <a:lnTo>
                  <a:pt x="0" y="139700"/>
                </a:lnTo>
                <a:lnTo>
                  <a:pt x="9144000" y="139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BE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420100" y="101600"/>
            <a:ext cx="635000" cy="584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350" y="730250"/>
            <a:ext cx="7668895" cy="0"/>
          </a:xfrm>
          <a:custGeom>
            <a:avLst/>
            <a:gdLst/>
            <a:ahLst/>
            <a:cxnLst/>
            <a:rect l="l" t="t" r="r" b="b"/>
            <a:pathLst>
              <a:path w="7668895">
                <a:moveTo>
                  <a:pt x="0" y="0"/>
                </a:moveTo>
                <a:lnTo>
                  <a:pt x="7668344" y="1"/>
                </a:lnTo>
              </a:path>
            </a:pathLst>
          </a:custGeom>
          <a:ln w="38100">
            <a:solidFill>
              <a:srgbClr val="CBE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7013" y="3759124"/>
            <a:ext cx="4209973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C8C9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1" y="3245992"/>
            <a:ext cx="669417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6640" y="6528424"/>
            <a:ext cx="22860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.ufes.br/~vitorsouz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92.png"/><Relationship Id="rId10" Type="http://schemas.openxmlformats.org/officeDocument/2006/relationships/image" Target="../media/image111.png"/><Relationship Id="rId4" Type="http://schemas.openxmlformats.org/officeDocument/2006/relationships/image" Target="../media/image106.png"/><Relationship Id="rId9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jp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sa/4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18300"/>
            <a:ext cx="9144000" cy="139700"/>
          </a:xfrm>
          <a:custGeom>
            <a:avLst/>
            <a:gdLst/>
            <a:ahLst/>
            <a:cxnLst/>
            <a:rect l="l" t="t" r="r" b="b"/>
            <a:pathLst>
              <a:path w="9144000" h="139700">
                <a:moveTo>
                  <a:pt x="9144000" y="0"/>
                </a:moveTo>
                <a:lnTo>
                  <a:pt x="0" y="0"/>
                </a:lnTo>
                <a:lnTo>
                  <a:pt x="0" y="139700"/>
                </a:lnTo>
                <a:lnTo>
                  <a:pt x="9144000" y="139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BE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600" y="2819400"/>
            <a:ext cx="482600" cy="431800"/>
          </a:xfrm>
          <a:custGeom>
            <a:avLst/>
            <a:gdLst/>
            <a:ahLst/>
            <a:cxnLst/>
            <a:rect l="l" t="t" r="r" b="b"/>
            <a:pathLst>
              <a:path w="482600" h="431800">
                <a:moveTo>
                  <a:pt x="272364" y="0"/>
                </a:moveTo>
                <a:lnTo>
                  <a:pt x="203122" y="4093"/>
                </a:lnTo>
                <a:lnTo>
                  <a:pt x="148200" y="16373"/>
                </a:lnTo>
                <a:lnTo>
                  <a:pt x="107562" y="36840"/>
                </a:lnTo>
                <a:lnTo>
                  <a:pt x="81173" y="65493"/>
                </a:lnTo>
                <a:lnTo>
                  <a:pt x="78769" y="64185"/>
                </a:lnTo>
                <a:lnTo>
                  <a:pt x="81173" y="6350"/>
                </a:lnTo>
                <a:lnTo>
                  <a:pt x="0" y="6350"/>
                </a:lnTo>
                <a:lnTo>
                  <a:pt x="0" y="431800"/>
                </a:lnTo>
                <a:lnTo>
                  <a:pt x="84131" y="431800"/>
                </a:lnTo>
                <a:lnTo>
                  <a:pt x="84131" y="175780"/>
                </a:lnTo>
                <a:lnTo>
                  <a:pt x="91229" y="131132"/>
                </a:lnTo>
                <a:lnTo>
                  <a:pt x="112520" y="96389"/>
                </a:lnTo>
                <a:lnTo>
                  <a:pt x="147994" y="71561"/>
                </a:lnTo>
                <a:lnTo>
                  <a:pt x="197641" y="56658"/>
                </a:lnTo>
                <a:lnTo>
                  <a:pt x="261454" y="51688"/>
                </a:lnTo>
                <a:lnTo>
                  <a:pt x="298519" y="52876"/>
                </a:lnTo>
                <a:lnTo>
                  <a:pt x="352955" y="62318"/>
                </a:lnTo>
                <a:lnTo>
                  <a:pt x="391418" y="98504"/>
                </a:lnTo>
                <a:lnTo>
                  <a:pt x="398468" y="144246"/>
                </a:lnTo>
                <a:lnTo>
                  <a:pt x="398468" y="431800"/>
                </a:lnTo>
                <a:lnTo>
                  <a:pt x="482600" y="431800"/>
                </a:lnTo>
                <a:lnTo>
                  <a:pt x="482600" y="154876"/>
                </a:lnTo>
                <a:lnTo>
                  <a:pt x="479892" y="113206"/>
                </a:lnTo>
                <a:lnTo>
                  <a:pt x="458179" y="51831"/>
                </a:lnTo>
                <a:lnTo>
                  <a:pt x="412384" y="18104"/>
                </a:lnTo>
                <a:lnTo>
                  <a:pt x="328977" y="2023"/>
                </a:lnTo>
                <a:lnTo>
                  <a:pt x="272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2819400"/>
            <a:ext cx="495300" cy="431800"/>
          </a:xfrm>
          <a:custGeom>
            <a:avLst/>
            <a:gdLst/>
            <a:ahLst/>
            <a:cxnLst/>
            <a:rect l="l" t="t" r="r" b="b"/>
            <a:pathLst>
              <a:path w="495300" h="431800">
                <a:moveTo>
                  <a:pt x="241363" y="0"/>
                </a:moveTo>
                <a:lnTo>
                  <a:pt x="175700" y="2690"/>
                </a:lnTo>
                <a:lnTo>
                  <a:pt x="121777" y="10763"/>
                </a:lnTo>
                <a:lnTo>
                  <a:pt x="79593" y="24217"/>
                </a:lnTo>
                <a:lnTo>
                  <a:pt x="27646" y="69721"/>
                </a:lnTo>
                <a:lnTo>
                  <a:pt x="12287" y="106686"/>
                </a:lnTo>
                <a:lnTo>
                  <a:pt x="3071" y="153966"/>
                </a:lnTo>
                <a:lnTo>
                  <a:pt x="0" y="211582"/>
                </a:lnTo>
                <a:lnTo>
                  <a:pt x="3041" y="273504"/>
                </a:lnTo>
                <a:lnTo>
                  <a:pt x="12174" y="323783"/>
                </a:lnTo>
                <a:lnTo>
                  <a:pt x="27415" y="362436"/>
                </a:lnTo>
                <a:lnTo>
                  <a:pt x="79916" y="407973"/>
                </a:lnTo>
                <a:lnTo>
                  <a:pt x="124464" y="421200"/>
                </a:lnTo>
                <a:lnTo>
                  <a:pt x="182459" y="429147"/>
                </a:lnTo>
                <a:lnTo>
                  <a:pt x="253936" y="431800"/>
                </a:lnTo>
                <a:lnTo>
                  <a:pt x="316048" y="430175"/>
                </a:lnTo>
                <a:lnTo>
                  <a:pt x="368061" y="425291"/>
                </a:lnTo>
                <a:lnTo>
                  <a:pt x="409973" y="417130"/>
                </a:lnTo>
                <a:lnTo>
                  <a:pt x="465194" y="390147"/>
                </a:lnTo>
                <a:lnTo>
                  <a:pt x="472831" y="380834"/>
                </a:lnTo>
                <a:lnTo>
                  <a:pt x="250291" y="380834"/>
                </a:lnTo>
                <a:lnTo>
                  <a:pt x="202401" y="379141"/>
                </a:lnTo>
                <a:lnTo>
                  <a:pt x="164122" y="374049"/>
                </a:lnTo>
                <a:lnTo>
                  <a:pt x="116319" y="353606"/>
                </a:lnTo>
                <a:lnTo>
                  <a:pt x="94768" y="308511"/>
                </a:lnTo>
                <a:lnTo>
                  <a:pt x="87553" y="227393"/>
                </a:lnTo>
                <a:lnTo>
                  <a:pt x="494753" y="227393"/>
                </a:lnTo>
                <a:lnTo>
                  <a:pt x="494753" y="194462"/>
                </a:lnTo>
                <a:lnTo>
                  <a:pt x="493927" y="179565"/>
                </a:lnTo>
                <a:lnTo>
                  <a:pt x="88836" y="179565"/>
                </a:lnTo>
                <a:lnTo>
                  <a:pt x="90683" y="142714"/>
                </a:lnTo>
                <a:lnTo>
                  <a:pt x="105568" y="90405"/>
                </a:lnTo>
                <a:lnTo>
                  <a:pt x="137998" y="64391"/>
                </a:lnTo>
                <a:lnTo>
                  <a:pt x="203258" y="52451"/>
                </a:lnTo>
                <a:lnTo>
                  <a:pt x="249199" y="50965"/>
                </a:lnTo>
                <a:lnTo>
                  <a:pt x="458313" y="50965"/>
                </a:lnTo>
                <a:lnTo>
                  <a:pt x="446150" y="37350"/>
                </a:lnTo>
                <a:lnTo>
                  <a:pt x="415128" y="21034"/>
                </a:lnTo>
                <a:lnTo>
                  <a:pt x="370655" y="9359"/>
                </a:lnTo>
                <a:lnTo>
                  <a:pt x="312734" y="2342"/>
                </a:lnTo>
                <a:lnTo>
                  <a:pt x="241363" y="0"/>
                </a:lnTo>
                <a:close/>
              </a:path>
              <a:path w="495300" h="431800">
                <a:moveTo>
                  <a:pt x="494753" y="298780"/>
                </a:moveTo>
                <a:lnTo>
                  <a:pt x="410108" y="298780"/>
                </a:lnTo>
                <a:lnTo>
                  <a:pt x="410108" y="312026"/>
                </a:lnTo>
                <a:lnTo>
                  <a:pt x="408234" y="331657"/>
                </a:lnTo>
                <a:lnTo>
                  <a:pt x="380263" y="367957"/>
                </a:lnTo>
                <a:lnTo>
                  <a:pt x="332751" y="377639"/>
                </a:lnTo>
                <a:lnTo>
                  <a:pt x="250291" y="380834"/>
                </a:lnTo>
                <a:lnTo>
                  <a:pt x="472831" y="380834"/>
                </a:lnTo>
                <a:lnTo>
                  <a:pt x="481918" y="369752"/>
                </a:lnTo>
                <a:lnTo>
                  <a:pt x="491954" y="344459"/>
                </a:lnTo>
                <a:lnTo>
                  <a:pt x="495300" y="314236"/>
                </a:lnTo>
                <a:lnTo>
                  <a:pt x="494753" y="298780"/>
                </a:lnTo>
                <a:close/>
              </a:path>
              <a:path w="495300" h="431800">
                <a:moveTo>
                  <a:pt x="458313" y="50965"/>
                </a:moveTo>
                <a:lnTo>
                  <a:pt x="249199" y="50965"/>
                </a:lnTo>
                <a:lnTo>
                  <a:pt x="294800" y="52241"/>
                </a:lnTo>
                <a:lnTo>
                  <a:pt x="331681" y="56070"/>
                </a:lnTo>
                <a:lnTo>
                  <a:pt x="379349" y="71386"/>
                </a:lnTo>
                <a:lnTo>
                  <a:pt x="401961" y="103674"/>
                </a:lnTo>
                <a:lnTo>
                  <a:pt x="409562" y="159689"/>
                </a:lnTo>
                <a:lnTo>
                  <a:pt x="410108" y="179565"/>
                </a:lnTo>
                <a:lnTo>
                  <a:pt x="493927" y="179565"/>
                </a:lnTo>
                <a:lnTo>
                  <a:pt x="491715" y="139722"/>
                </a:lnTo>
                <a:lnTo>
                  <a:pt x="482601" y="95280"/>
                </a:lnTo>
                <a:lnTo>
                  <a:pt x="467412" y="61151"/>
                </a:lnTo>
                <a:lnTo>
                  <a:pt x="458313" y="50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0900" y="2819400"/>
            <a:ext cx="850900" cy="431800"/>
          </a:xfrm>
          <a:custGeom>
            <a:avLst/>
            <a:gdLst/>
            <a:ahLst/>
            <a:cxnLst/>
            <a:rect l="l" t="t" r="r" b="b"/>
            <a:pathLst>
              <a:path w="850900" h="431800">
                <a:moveTo>
                  <a:pt x="648055" y="0"/>
                </a:moveTo>
                <a:lnTo>
                  <a:pt x="581918" y="4478"/>
                </a:lnTo>
                <a:lnTo>
                  <a:pt x="526946" y="17914"/>
                </a:lnTo>
                <a:lnTo>
                  <a:pt x="483154" y="40306"/>
                </a:lnTo>
                <a:lnTo>
                  <a:pt x="450557" y="71653"/>
                </a:lnTo>
                <a:lnTo>
                  <a:pt x="448157" y="71653"/>
                </a:lnTo>
                <a:lnTo>
                  <a:pt x="425455" y="40306"/>
                </a:lnTo>
                <a:lnTo>
                  <a:pt x="388373" y="17914"/>
                </a:lnTo>
                <a:lnTo>
                  <a:pt x="336931" y="4478"/>
                </a:lnTo>
                <a:lnTo>
                  <a:pt x="271144" y="0"/>
                </a:lnTo>
                <a:lnTo>
                  <a:pt x="207534" y="4478"/>
                </a:lnTo>
                <a:lnTo>
                  <a:pt x="155138" y="17914"/>
                </a:lnTo>
                <a:lnTo>
                  <a:pt x="113955" y="40306"/>
                </a:lnTo>
                <a:lnTo>
                  <a:pt x="83985" y="71653"/>
                </a:lnTo>
                <a:lnTo>
                  <a:pt x="82130" y="70345"/>
                </a:lnTo>
                <a:lnTo>
                  <a:pt x="83985" y="6350"/>
                </a:lnTo>
                <a:lnTo>
                  <a:pt x="0" y="6350"/>
                </a:lnTo>
                <a:lnTo>
                  <a:pt x="0" y="431800"/>
                </a:lnTo>
                <a:lnTo>
                  <a:pt x="83985" y="431800"/>
                </a:lnTo>
                <a:lnTo>
                  <a:pt x="83985" y="190144"/>
                </a:lnTo>
                <a:lnTo>
                  <a:pt x="88752" y="147816"/>
                </a:lnTo>
                <a:lnTo>
                  <a:pt x="126896" y="86279"/>
                </a:lnTo>
                <a:lnTo>
                  <a:pt x="160273" y="67058"/>
                </a:lnTo>
                <a:lnTo>
                  <a:pt x="203187" y="55530"/>
                </a:lnTo>
                <a:lnTo>
                  <a:pt x="255638" y="51688"/>
                </a:lnTo>
                <a:lnTo>
                  <a:pt x="311009" y="56832"/>
                </a:lnTo>
                <a:lnTo>
                  <a:pt x="350580" y="72262"/>
                </a:lnTo>
                <a:lnTo>
                  <a:pt x="374335" y="97980"/>
                </a:lnTo>
                <a:lnTo>
                  <a:pt x="382257" y="133985"/>
                </a:lnTo>
                <a:lnTo>
                  <a:pt x="383362" y="153581"/>
                </a:lnTo>
                <a:lnTo>
                  <a:pt x="383362" y="431800"/>
                </a:lnTo>
                <a:lnTo>
                  <a:pt x="467347" y="431800"/>
                </a:lnTo>
                <a:lnTo>
                  <a:pt x="467347" y="185674"/>
                </a:lnTo>
                <a:lnTo>
                  <a:pt x="469562" y="149639"/>
                </a:lnTo>
                <a:lnTo>
                  <a:pt x="487283" y="96528"/>
                </a:lnTo>
                <a:lnTo>
                  <a:pt x="524524" y="67355"/>
                </a:lnTo>
                <a:lnTo>
                  <a:pt x="592075" y="53436"/>
                </a:lnTo>
                <a:lnTo>
                  <a:pt x="637895" y="51688"/>
                </a:lnTo>
                <a:lnTo>
                  <a:pt x="672402" y="52945"/>
                </a:lnTo>
                <a:lnTo>
                  <a:pt x="723347" y="62945"/>
                </a:lnTo>
                <a:lnTo>
                  <a:pt x="760133" y="100763"/>
                </a:lnTo>
                <a:lnTo>
                  <a:pt x="766914" y="147789"/>
                </a:lnTo>
                <a:lnTo>
                  <a:pt x="766914" y="431800"/>
                </a:lnTo>
                <a:lnTo>
                  <a:pt x="850900" y="431800"/>
                </a:lnTo>
                <a:lnTo>
                  <a:pt x="850900" y="153581"/>
                </a:lnTo>
                <a:lnTo>
                  <a:pt x="845269" y="106697"/>
                </a:lnTo>
                <a:lnTo>
                  <a:pt x="828375" y="68314"/>
                </a:lnTo>
                <a:lnTo>
                  <a:pt x="800212" y="38442"/>
                </a:lnTo>
                <a:lnTo>
                  <a:pt x="760775" y="17092"/>
                </a:lnTo>
                <a:lnTo>
                  <a:pt x="710057" y="4274"/>
                </a:lnTo>
                <a:lnTo>
                  <a:pt x="648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500" y="2819400"/>
            <a:ext cx="508000" cy="431800"/>
          </a:xfrm>
          <a:custGeom>
            <a:avLst/>
            <a:gdLst/>
            <a:ahLst/>
            <a:cxnLst/>
            <a:rect l="l" t="t" r="r" b="b"/>
            <a:pathLst>
              <a:path w="508000" h="431800">
                <a:moveTo>
                  <a:pt x="253720" y="0"/>
                </a:moveTo>
                <a:lnTo>
                  <a:pt x="181324" y="2546"/>
                </a:lnTo>
                <a:lnTo>
                  <a:pt x="122813" y="10164"/>
                </a:lnTo>
                <a:lnTo>
                  <a:pt x="78207" y="22818"/>
                </a:lnTo>
                <a:lnTo>
                  <a:pt x="26681" y="66554"/>
                </a:lnTo>
                <a:lnTo>
                  <a:pt x="11836" y="104500"/>
                </a:lnTo>
                <a:lnTo>
                  <a:pt x="2953" y="154312"/>
                </a:lnTo>
                <a:lnTo>
                  <a:pt x="0" y="215988"/>
                </a:lnTo>
                <a:lnTo>
                  <a:pt x="2953" y="277565"/>
                </a:lnTo>
                <a:lnTo>
                  <a:pt x="11836" y="327345"/>
                </a:lnTo>
                <a:lnTo>
                  <a:pt x="26681" y="365328"/>
                </a:lnTo>
                <a:lnTo>
                  <a:pt x="78207" y="409141"/>
                </a:lnTo>
                <a:lnTo>
                  <a:pt x="122813" y="421730"/>
                </a:lnTo>
                <a:lnTo>
                  <a:pt x="181324" y="429282"/>
                </a:lnTo>
                <a:lnTo>
                  <a:pt x="253720" y="431800"/>
                </a:lnTo>
                <a:lnTo>
                  <a:pt x="326359" y="429282"/>
                </a:lnTo>
                <a:lnTo>
                  <a:pt x="385044" y="421730"/>
                </a:lnTo>
                <a:lnTo>
                  <a:pt x="429756" y="409141"/>
                </a:lnTo>
                <a:lnTo>
                  <a:pt x="460476" y="391515"/>
                </a:lnTo>
                <a:lnTo>
                  <a:pt x="468946" y="380834"/>
                </a:lnTo>
                <a:lnTo>
                  <a:pt x="253720" y="380834"/>
                </a:lnTo>
                <a:lnTo>
                  <a:pt x="203133" y="379179"/>
                </a:lnTo>
                <a:lnTo>
                  <a:pt x="163155" y="374213"/>
                </a:lnTo>
                <a:lnTo>
                  <a:pt x="115023" y="354342"/>
                </a:lnTo>
                <a:lnTo>
                  <a:pt x="95049" y="306482"/>
                </a:lnTo>
                <a:lnTo>
                  <a:pt x="90056" y="266556"/>
                </a:lnTo>
                <a:lnTo>
                  <a:pt x="88392" y="215988"/>
                </a:lnTo>
                <a:lnTo>
                  <a:pt x="90056" y="165343"/>
                </a:lnTo>
                <a:lnTo>
                  <a:pt x="95049" y="125406"/>
                </a:lnTo>
                <a:lnTo>
                  <a:pt x="115023" y="77457"/>
                </a:lnTo>
                <a:lnTo>
                  <a:pt x="163155" y="57586"/>
                </a:lnTo>
                <a:lnTo>
                  <a:pt x="203133" y="52620"/>
                </a:lnTo>
                <a:lnTo>
                  <a:pt x="253720" y="50965"/>
                </a:lnTo>
                <a:lnTo>
                  <a:pt x="468829" y="50965"/>
                </a:lnTo>
                <a:lnTo>
                  <a:pt x="460476" y="40474"/>
                </a:lnTo>
                <a:lnTo>
                  <a:pt x="429756" y="22818"/>
                </a:lnTo>
                <a:lnTo>
                  <a:pt x="385044" y="10164"/>
                </a:lnTo>
                <a:lnTo>
                  <a:pt x="326359" y="2546"/>
                </a:lnTo>
                <a:lnTo>
                  <a:pt x="253720" y="0"/>
                </a:lnTo>
                <a:close/>
              </a:path>
              <a:path w="508000" h="431800">
                <a:moveTo>
                  <a:pt x="468829" y="50965"/>
                </a:moveTo>
                <a:lnTo>
                  <a:pt x="253720" y="50965"/>
                </a:lnTo>
                <a:lnTo>
                  <a:pt x="304547" y="52620"/>
                </a:lnTo>
                <a:lnTo>
                  <a:pt x="344679" y="57586"/>
                </a:lnTo>
                <a:lnTo>
                  <a:pt x="392785" y="77457"/>
                </a:lnTo>
                <a:lnTo>
                  <a:pt x="412926" y="125406"/>
                </a:lnTo>
                <a:lnTo>
                  <a:pt x="417940" y="165343"/>
                </a:lnTo>
                <a:lnTo>
                  <a:pt x="419608" y="215988"/>
                </a:lnTo>
                <a:lnTo>
                  <a:pt x="417940" y="266556"/>
                </a:lnTo>
                <a:lnTo>
                  <a:pt x="412926" y="306482"/>
                </a:lnTo>
                <a:lnTo>
                  <a:pt x="392785" y="354342"/>
                </a:lnTo>
                <a:lnTo>
                  <a:pt x="344679" y="374213"/>
                </a:lnTo>
                <a:lnTo>
                  <a:pt x="304547" y="379179"/>
                </a:lnTo>
                <a:lnTo>
                  <a:pt x="253720" y="380834"/>
                </a:lnTo>
                <a:lnTo>
                  <a:pt x="468946" y="380834"/>
                </a:lnTo>
                <a:lnTo>
                  <a:pt x="481243" y="365328"/>
                </a:lnTo>
                <a:lnTo>
                  <a:pt x="496096" y="327345"/>
                </a:lnTo>
                <a:lnTo>
                  <a:pt x="505021" y="277565"/>
                </a:lnTo>
                <a:lnTo>
                  <a:pt x="508000" y="215988"/>
                </a:lnTo>
                <a:lnTo>
                  <a:pt x="505021" y="154312"/>
                </a:lnTo>
                <a:lnTo>
                  <a:pt x="496096" y="104500"/>
                </a:lnTo>
                <a:lnTo>
                  <a:pt x="481243" y="66554"/>
                </a:lnTo>
                <a:lnTo>
                  <a:pt x="468829" y="50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7300" y="838199"/>
            <a:ext cx="1968500" cy="1828800"/>
          </a:xfrm>
          <a:custGeom>
            <a:avLst/>
            <a:gdLst/>
            <a:ahLst/>
            <a:cxnLst/>
            <a:rect l="l" t="t" r="r" b="b"/>
            <a:pathLst>
              <a:path w="1968500" h="1828800">
                <a:moveTo>
                  <a:pt x="1968500" y="1377759"/>
                </a:moveTo>
                <a:lnTo>
                  <a:pt x="1965845" y="1328686"/>
                </a:lnTo>
                <a:lnTo>
                  <a:pt x="1958073" y="1281125"/>
                </a:lnTo>
                <a:lnTo>
                  <a:pt x="1945474" y="1235367"/>
                </a:lnTo>
                <a:lnTo>
                  <a:pt x="1928304" y="1191691"/>
                </a:lnTo>
                <a:lnTo>
                  <a:pt x="1906841" y="1150353"/>
                </a:lnTo>
                <a:lnTo>
                  <a:pt x="1881378" y="1111656"/>
                </a:lnTo>
                <a:lnTo>
                  <a:pt x="1852180" y="1075867"/>
                </a:lnTo>
                <a:lnTo>
                  <a:pt x="1837359" y="1061059"/>
                </a:lnTo>
                <a:lnTo>
                  <a:pt x="1837359" y="1377759"/>
                </a:lnTo>
                <a:lnTo>
                  <a:pt x="1833880" y="1425016"/>
                </a:lnTo>
                <a:lnTo>
                  <a:pt x="1823796" y="1470126"/>
                </a:lnTo>
                <a:lnTo>
                  <a:pt x="1807603" y="1512582"/>
                </a:lnTo>
                <a:lnTo>
                  <a:pt x="1785797" y="1551914"/>
                </a:lnTo>
                <a:lnTo>
                  <a:pt x="1758861" y="1587601"/>
                </a:lnTo>
                <a:lnTo>
                  <a:pt x="1727288" y="1619173"/>
                </a:lnTo>
                <a:lnTo>
                  <a:pt x="1691601" y="1646110"/>
                </a:lnTo>
                <a:lnTo>
                  <a:pt x="1652282" y="1667916"/>
                </a:lnTo>
                <a:lnTo>
                  <a:pt x="1609813" y="1684108"/>
                </a:lnTo>
                <a:lnTo>
                  <a:pt x="1564716" y="1694192"/>
                </a:lnTo>
                <a:lnTo>
                  <a:pt x="1517472" y="1697659"/>
                </a:lnTo>
                <a:lnTo>
                  <a:pt x="1470215" y="1694192"/>
                </a:lnTo>
                <a:lnTo>
                  <a:pt x="1425130" y="1684108"/>
                </a:lnTo>
                <a:lnTo>
                  <a:pt x="1382674" y="1667916"/>
                </a:lnTo>
                <a:lnTo>
                  <a:pt x="1343367" y="1646110"/>
                </a:lnTo>
                <a:lnTo>
                  <a:pt x="1307706" y="1619173"/>
                </a:lnTo>
                <a:lnTo>
                  <a:pt x="1276159" y="1587601"/>
                </a:lnTo>
                <a:lnTo>
                  <a:pt x="1249248" y="1551914"/>
                </a:lnTo>
                <a:lnTo>
                  <a:pt x="1227455" y="1512582"/>
                </a:lnTo>
                <a:lnTo>
                  <a:pt x="1211275" y="1470126"/>
                </a:lnTo>
                <a:lnTo>
                  <a:pt x="1201204" y="1425016"/>
                </a:lnTo>
                <a:lnTo>
                  <a:pt x="1197749" y="1377759"/>
                </a:lnTo>
                <a:lnTo>
                  <a:pt x="1201204" y="1330528"/>
                </a:lnTo>
                <a:lnTo>
                  <a:pt x="1211275" y="1285430"/>
                </a:lnTo>
                <a:lnTo>
                  <a:pt x="1227455" y="1242987"/>
                </a:lnTo>
                <a:lnTo>
                  <a:pt x="1249248" y="1203680"/>
                </a:lnTo>
                <a:lnTo>
                  <a:pt x="1276159" y="1168019"/>
                </a:lnTo>
                <a:lnTo>
                  <a:pt x="1307706" y="1136472"/>
                </a:lnTo>
                <a:lnTo>
                  <a:pt x="1343367" y="1109560"/>
                </a:lnTo>
                <a:lnTo>
                  <a:pt x="1382674" y="1087767"/>
                </a:lnTo>
                <a:lnTo>
                  <a:pt x="1425130" y="1071587"/>
                </a:lnTo>
                <a:lnTo>
                  <a:pt x="1470215" y="1061516"/>
                </a:lnTo>
                <a:lnTo>
                  <a:pt x="1517472" y="1058049"/>
                </a:lnTo>
                <a:lnTo>
                  <a:pt x="1564716" y="1061516"/>
                </a:lnTo>
                <a:lnTo>
                  <a:pt x="1609813" y="1071587"/>
                </a:lnTo>
                <a:lnTo>
                  <a:pt x="1652282" y="1087767"/>
                </a:lnTo>
                <a:lnTo>
                  <a:pt x="1691601" y="1109560"/>
                </a:lnTo>
                <a:lnTo>
                  <a:pt x="1727288" y="1136472"/>
                </a:lnTo>
                <a:lnTo>
                  <a:pt x="1758861" y="1168019"/>
                </a:lnTo>
                <a:lnTo>
                  <a:pt x="1785797" y="1203680"/>
                </a:lnTo>
                <a:lnTo>
                  <a:pt x="1807603" y="1242987"/>
                </a:lnTo>
                <a:lnTo>
                  <a:pt x="1823796" y="1285430"/>
                </a:lnTo>
                <a:lnTo>
                  <a:pt x="1833880" y="1330528"/>
                </a:lnTo>
                <a:lnTo>
                  <a:pt x="1837359" y="1377759"/>
                </a:lnTo>
                <a:lnTo>
                  <a:pt x="1837359" y="1061059"/>
                </a:lnTo>
                <a:lnTo>
                  <a:pt x="1783702" y="1014095"/>
                </a:lnTo>
                <a:lnTo>
                  <a:pt x="1744967" y="988656"/>
                </a:lnTo>
                <a:lnTo>
                  <a:pt x="1703616" y="967232"/>
                </a:lnTo>
                <a:lnTo>
                  <a:pt x="1659902" y="950087"/>
                </a:lnTo>
                <a:lnTo>
                  <a:pt x="1614131" y="937501"/>
                </a:lnTo>
                <a:lnTo>
                  <a:pt x="1566557" y="929754"/>
                </a:lnTo>
                <a:lnTo>
                  <a:pt x="1517472" y="927100"/>
                </a:lnTo>
                <a:lnTo>
                  <a:pt x="1468348" y="929754"/>
                </a:lnTo>
                <a:lnTo>
                  <a:pt x="1420761" y="937501"/>
                </a:lnTo>
                <a:lnTo>
                  <a:pt x="1374990" y="950087"/>
                </a:lnTo>
                <a:lnTo>
                  <a:pt x="1350327" y="959764"/>
                </a:lnTo>
                <a:lnTo>
                  <a:pt x="1252791" y="812660"/>
                </a:lnTo>
                <a:lnTo>
                  <a:pt x="1286205" y="785444"/>
                </a:lnTo>
                <a:lnTo>
                  <a:pt x="1300911" y="770724"/>
                </a:lnTo>
                <a:lnTo>
                  <a:pt x="1318844" y="752792"/>
                </a:lnTo>
                <a:lnTo>
                  <a:pt x="1348041" y="716953"/>
                </a:lnTo>
                <a:lnTo>
                  <a:pt x="1373492" y="678218"/>
                </a:lnTo>
                <a:lnTo>
                  <a:pt x="1394929" y="636854"/>
                </a:lnTo>
                <a:lnTo>
                  <a:pt x="1412087" y="593128"/>
                </a:lnTo>
                <a:lnTo>
                  <a:pt x="1424686" y="547319"/>
                </a:lnTo>
                <a:lnTo>
                  <a:pt x="1432445" y="499706"/>
                </a:lnTo>
                <a:lnTo>
                  <a:pt x="1435100" y="450570"/>
                </a:lnTo>
                <a:lnTo>
                  <a:pt x="1432445" y="401485"/>
                </a:lnTo>
                <a:lnTo>
                  <a:pt x="1424686" y="353923"/>
                </a:lnTo>
                <a:lnTo>
                  <a:pt x="1412087" y="308165"/>
                </a:lnTo>
                <a:lnTo>
                  <a:pt x="1394929" y="264490"/>
                </a:lnTo>
                <a:lnTo>
                  <a:pt x="1373492" y="223164"/>
                </a:lnTo>
                <a:lnTo>
                  <a:pt x="1348041" y="184480"/>
                </a:lnTo>
                <a:lnTo>
                  <a:pt x="1318844" y="148691"/>
                </a:lnTo>
                <a:lnTo>
                  <a:pt x="1304150" y="134010"/>
                </a:lnTo>
                <a:lnTo>
                  <a:pt x="1304150" y="450570"/>
                </a:lnTo>
                <a:lnTo>
                  <a:pt x="1300670" y="497840"/>
                </a:lnTo>
                <a:lnTo>
                  <a:pt x="1290574" y="542963"/>
                </a:lnTo>
                <a:lnTo>
                  <a:pt x="1274356" y="585457"/>
                </a:lnTo>
                <a:lnTo>
                  <a:pt x="1252524" y="624814"/>
                </a:lnTo>
                <a:lnTo>
                  <a:pt x="1240713" y="640473"/>
                </a:lnTo>
                <a:lnTo>
                  <a:pt x="1240713" y="1022692"/>
                </a:lnTo>
                <a:lnTo>
                  <a:pt x="1182878" y="1075867"/>
                </a:lnTo>
                <a:lnTo>
                  <a:pt x="1153718" y="1111656"/>
                </a:lnTo>
                <a:lnTo>
                  <a:pt x="1128306" y="1150353"/>
                </a:lnTo>
                <a:lnTo>
                  <a:pt x="1106893" y="1191691"/>
                </a:lnTo>
                <a:lnTo>
                  <a:pt x="1089761" y="1235367"/>
                </a:lnTo>
                <a:lnTo>
                  <a:pt x="1077188" y="1281125"/>
                </a:lnTo>
                <a:lnTo>
                  <a:pt x="1072794" y="1308100"/>
                </a:lnTo>
                <a:lnTo>
                  <a:pt x="895680" y="1308100"/>
                </a:lnTo>
                <a:lnTo>
                  <a:pt x="878674" y="1235367"/>
                </a:lnTo>
                <a:lnTo>
                  <a:pt x="861504" y="1191691"/>
                </a:lnTo>
                <a:lnTo>
                  <a:pt x="840041" y="1150353"/>
                </a:lnTo>
                <a:lnTo>
                  <a:pt x="814578" y="1111656"/>
                </a:lnTo>
                <a:lnTo>
                  <a:pt x="785380" y="1075867"/>
                </a:lnTo>
                <a:lnTo>
                  <a:pt x="770750" y="1061250"/>
                </a:lnTo>
                <a:lnTo>
                  <a:pt x="770750" y="1377759"/>
                </a:lnTo>
                <a:lnTo>
                  <a:pt x="767270" y="1425016"/>
                </a:lnTo>
                <a:lnTo>
                  <a:pt x="757174" y="1470126"/>
                </a:lnTo>
                <a:lnTo>
                  <a:pt x="740956" y="1512582"/>
                </a:lnTo>
                <a:lnTo>
                  <a:pt x="719124" y="1551914"/>
                </a:lnTo>
                <a:lnTo>
                  <a:pt x="692162" y="1587601"/>
                </a:lnTo>
                <a:lnTo>
                  <a:pt x="660577" y="1619173"/>
                </a:lnTo>
                <a:lnTo>
                  <a:pt x="624852" y="1646110"/>
                </a:lnTo>
                <a:lnTo>
                  <a:pt x="585508" y="1667916"/>
                </a:lnTo>
                <a:lnTo>
                  <a:pt x="543026" y="1684108"/>
                </a:lnTo>
                <a:lnTo>
                  <a:pt x="497903" y="1694192"/>
                </a:lnTo>
                <a:lnTo>
                  <a:pt x="450659" y="1697659"/>
                </a:lnTo>
                <a:lnTo>
                  <a:pt x="403415" y="1694192"/>
                </a:lnTo>
                <a:lnTo>
                  <a:pt x="358317" y="1684108"/>
                </a:lnTo>
                <a:lnTo>
                  <a:pt x="315874" y="1667916"/>
                </a:lnTo>
                <a:lnTo>
                  <a:pt x="276567" y="1646110"/>
                </a:lnTo>
                <a:lnTo>
                  <a:pt x="240906" y="1619173"/>
                </a:lnTo>
                <a:lnTo>
                  <a:pt x="209359" y="1587601"/>
                </a:lnTo>
                <a:lnTo>
                  <a:pt x="182448" y="1551914"/>
                </a:lnTo>
                <a:lnTo>
                  <a:pt x="160655" y="1512582"/>
                </a:lnTo>
                <a:lnTo>
                  <a:pt x="144475" y="1470126"/>
                </a:lnTo>
                <a:lnTo>
                  <a:pt x="134404" y="1425016"/>
                </a:lnTo>
                <a:lnTo>
                  <a:pt x="130949" y="1377759"/>
                </a:lnTo>
                <a:lnTo>
                  <a:pt x="134404" y="1330528"/>
                </a:lnTo>
                <a:lnTo>
                  <a:pt x="144475" y="1285430"/>
                </a:lnTo>
                <a:lnTo>
                  <a:pt x="160655" y="1242987"/>
                </a:lnTo>
                <a:lnTo>
                  <a:pt x="182448" y="1203680"/>
                </a:lnTo>
                <a:lnTo>
                  <a:pt x="209359" y="1168019"/>
                </a:lnTo>
                <a:lnTo>
                  <a:pt x="240906" y="1136472"/>
                </a:lnTo>
                <a:lnTo>
                  <a:pt x="276567" y="1109560"/>
                </a:lnTo>
                <a:lnTo>
                  <a:pt x="315874" y="1087767"/>
                </a:lnTo>
                <a:lnTo>
                  <a:pt x="358317" y="1071587"/>
                </a:lnTo>
                <a:lnTo>
                  <a:pt x="403415" y="1061516"/>
                </a:lnTo>
                <a:lnTo>
                  <a:pt x="450659" y="1058049"/>
                </a:lnTo>
                <a:lnTo>
                  <a:pt x="497903" y="1061516"/>
                </a:lnTo>
                <a:lnTo>
                  <a:pt x="543026" y="1071587"/>
                </a:lnTo>
                <a:lnTo>
                  <a:pt x="585508" y="1087767"/>
                </a:lnTo>
                <a:lnTo>
                  <a:pt x="624852" y="1109560"/>
                </a:lnTo>
                <a:lnTo>
                  <a:pt x="660577" y="1136472"/>
                </a:lnTo>
                <a:lnTo>
                  <a:pt x="692162" y="1168019"/>
                </a:lnTo>
                <a:lnTo>
                  <a:pt x="719124" y="1203680"/>
                </a:lnTo>
                <a:lnTo>
                  <a:pt x="740956" y="1242987"/>
                </a:lnTo>
                <a:lnTo>
                  <a:pt x="757174" y="1285430"/>
                </a:lnTo>
                <a:lnTo>
                  <a:pt x="767270" y="1330528"/>
                </a:lnTo>
                <a:lnTo>
                  <a:pt x="770750" y="1377759"/>
                </a:lnTo>
                <a:lnTo>
                  <a:pt x="770750" y="1061250"/>
                </a:lnTo>
                <a:lnTo>
                  <a:pt x="767549" y="1058049"/>
                </a:lnTo>
                <a:lnTo>
                  <a:pt x="752729" y="1043254"/>
                </a:lnTo>
                <a:lnTo>
                  <a:pt x="727697" y="1022896"/>
                </a:lnTo>
                <a:lnTo>
                  <a:pt x="827112" y="872998"/>
                </a:lnTo>
                <a:lnTo>
                  <a:pt x="841654" y="878700"/>
                </a:lnTo>
                <a:lnTo>
                  <a:pt x="887412" y="891298"/>
                </a:lnTo>
                <a:lnTo>
                  <a:pt x="934974" y="899058"/>
                </a:lnTo>
                <a:lnTo>
                  <a:pt x="984072" y="901700"/>
                </a:lnTo>
                <a:lnTo>
                  <a:pt x="1033183" y="899058"/>
                </a:lnTo>
                <a:lnTo>
                  <a:pt x="1080782" y="891298"/>
                </a:lnTo>
                <a:lnTo>
                  <a:pt x="1126578" y="878700"/>
                </a:lnTo>
                <a:lnTo>
                  <a:pt x="1141336" y="872909"/>
                </a:lnTo>
                <a:lnTo>
                  <a:pt x="1240713" y="1022692"/>
                </a:lnTo>
                <a:lnTo>
                  <a:pt x="1240713" y="640473"/>
                </a:lnTo>
                <a:lnTo>
                  <a:pt x="1225562" y="660539"/>
                </a:lnTo>
                <a:lnTo>
                  <a:pt x="1193977" y="692137"/>
                </a:lnTo>
                <a:lnTo>
                  <a:pt x="1158265" y="719099"/>
                </a:lnTo>
                <a:lnTo>
                  <a:pt x="1118908" y="740943"/>
                </a:lnTo>
                <a:lnTo>
                  <a:pt x="1076439" y="757161"/>
                </a:lnTo>
                <a:lnTo>
                  <a:pt x="1031316" y="767257"/>
                </a:lnTo>
                <a:lnTo>
                  <a:pt x="984072" y="770724"/>
                </a:lnTo>
                <a:lnTo>
                  <a:pt x="936828" y="767257"/>
                </a:lnTo>
                <a:lnTo>
                  <a:pt x="891743" y="757161"/>
                </a:lnTo>
                <a:lnTo>
                  <a:pt x="849312" y="740943"/>
                </a:lnTo>
                <a:lnTo>
                  <a:pt x="810031" y="719099"/>
                </a:lnTo>
                <a:lnTo>
                  <a:pt x="774382" y="692137"/>
                </a:lnTo>
                <a:lnTo>
                  <a:pt x="742873" y="660539"/>
                </a:lnTo>
                <a:lnTo>
                  <a:pt x="715987" y="624814"/>
                </a:lnTo>
                <a:lnTo>
                  <a:pt x="694220" y="585457"/>
                </a:lnTo>
                <a:lnTo>
                  <a:pt x="678053" y="542963"/>
                </a:lnTo>
                <a:lnTo>
                  <a:pt x="667994" y="497840"/>
                </a:lnTo>
                <a:lnTo>
                  <a:pt x="664540" y="450570"/>
                </a:lnTo>
                <a:lnTo>
                  <a:pt x="667994" y="403364"/>
                </a:lnTo>
                <a:lnTo>
                  <a:pt x="678053" y="358305"/>
                </a:lnTo>
                <a:lnTo>
                  <a:pt x="694220" y="315887"/>
                </a:lnTo>
                <a:lnTo>
                  <a:pt x="715987" y="276593"/>
                </a:lnTo>
                <a:lnTo>
                  <a:pt x="742873" y="240931"/>
                </a:lnTo>
                <a:lnTo>
                  <a:pt x="774382" y="209397"/>
                </a:lnTo>
                <a:lnTo>
                  <a:pt x="810031" y="182499"/>
                </a:lnTo>
                <a:lnTo>
                  <a:pt x="849312" y="160705"/>
                </a:lnTo>
                <a:lnTo>
                  <a:pt x="891743" y="144526"/>
                </a:lnTo>
                <a:lnTo>
                  <a:pt x="936828" y="134454"/>
                </a:lnTo>
                <a:lnTo>
                  <a:pt x="984072" y="130975"/>
                </a:lnTo>
                <a:lnTo>
                  <a:pt x="1031316" y="134454"/>
                </a:lnTo>
                <a:lnTo>
                  <a:pt x="1076439" y="144526"/>
                </a:lnTo>
                <a:lnTo>
                  <a:pt x="1118908" y="160705"/>
                </a:lnTo>
                <a:lnTo>
                  <a:pt x="1158265" y="182499"/>
                </a:lnTo>
                <a:lnTo>
                  <a:pt x="1193977" y="209397"/>
                </a:lnTo>
                <a:lnTo>
                  <a:pt x="1225562" y="240931"/>
                </a:lnTo>
                <a:lnTo>
                  <a:pt x="1252524" y="276593"/>
                </a:lnTo>
                <a:lnTo>
                  <a:pt x="1274356" y="315887"/>
                </a:lnTo>
                <a:lnTo>
                  <a:pt x="1290574" y="358305"/>
                </a:lnTo>
                <a:lnTo>
                  <a:pt x="1300670" y="403364"/>
                </a:lnTo>
                <a:lnTo>
                  <a:pt x="1304150" y="450570"/>
                </a:lnTo>
                <a:lnTo>
                  <a:pt x="1304150" y="134010"/>
                </a:lnTo>
                <a:lnTo>
                  <a:pt x="1250378" y="86944"/>
                </a:lnTo>
                <a:lnTo>
                  <a:pt x="1211656" y="61531"/>
                </a:lnTo>
                <a:lnTo>
                  <a:pt x="1170292" y="40106"/>
                </a:lnTo>
                <a:lnTo>
                  <a:pt x="1126578" y="22974"/>
                </a:lnTo>
                <a:lnTo>
                  <a:pt x="1080782" y="10401"/>
                </a:lnTo>
                <a:lnTo>
                  <a:pt x="1033183" y="2654"/>
                </a:lnTo>
                <a:lnTo>
                  <a:pt x="984072" y="0"/>
                </a:lnTo>
                <a:lnTo>
                  <a:pt x="934974" y="2654"/>
                </a:lnTo>
                <a:lnTo>
                  <a:pt x="887412" y="10401"/>
                </a:lnTo>
                <a:lnTo>
                  <a:pt x="841654" y="22974"/>
                </a:lnTo>
                <a:lnTo>
                  <a:pt x="797979" y="40106"/>
                </a:lnTo>
                <a:lnTo>
                  <a:pt x="756653" y="61531"/>
                </a:lnTo>
                <a:lnTo>
                  <a:pt x="717956" y="86944"/>
                </a:lnTo>
                <a:lnTo>
                  <a:pt x="682155" y="116090"/>
                </a:lnTo>
                <a:lnTo>
                  <a:pt x="649541" y="148691"/>
                </a:lnTo>
                <a:lnTo>
                  <a:pt x="620382" y="184480"/>
                </a:lnTo>
                <a:lnTo>
                  <a:pt x="594944" y="223164"/>
                </a:lnTo>
                <a:lnTo>
                  <a:pt x="573519" y="264490"/>
                </a:lnTo>
                <a:lnTo>
                  <a:pt x="556374" y="308165"/>
                </a:lnTo>
                <a:lnTo>
                  <a:pt x="543788" y="353923"/>
                </a:lnTo>
                <a:lnTo>
                  <a:pt x="536041" y="401485"/>
                </a:lnTo>
                <a:lnTo>
                  <a:pt x="533400" y="450570"/>
                </a:lnTo>
                <a:lnTo>
                  <a:pt x="536041" y="499706"/>
                </a:lnTo>
                <a:lnTo>
                  <a:pt x="543788" y="547319"/>
                </a:lnTo>
                <a:lnTo>
                  <a:pt x="556374" y="593128"/>
                </a:lnTo>
                <a:lnTo>
                  <a:pt x="573519" y="636854"/>
                </a:lnTo>
                <a:lnTo>
                  <a:pt x="594944" y="678218"/>
                </a:lnTo>
                <a:lnTo>
                  <a:pt x="620382" y="716953"/>
                </a:lnTo>
                <a:lnTo>
                  <a:pt x="649541" y="752792"/>
                </a:lnTo>
                <a:lnTo>
                  <a:pt x="682155" y="785444"/>
                </a:lnTo>
                <a:lnTo>
                  <a:pt x="715606" y="812723"/>
                </a:lnTo>
                <a:lnTo>
                  <a:pt x="618070" y="959891"/>
                </a:lnTo>
                <a:lnTo>
                  <a:pt x="593102" y="950087"/>
                </a:lnTo>
                <a:lnTo>
                  <a:pt x="547319" y="937501"/>
                </a:lnTo>
                <a:lnTo>
                  <a:pt x="499745" y="929754"/>
                </a:lnTo>
                <a:lnTo>
                  <a:pt x="450659" y="927100"/>
                </a:lnTo>
                <a:lnTo>
                  <a:pt x="401574" y="929754"/>
                </a:lnTo>
                <a:lnTo>
                  <a:pt x="354012" y="937501"/>
                </a:lnTo>
                <a:lnTo>
                  <a:pt x="308254" y="950087"/>
                </a:lnTo>
                <a:lnTo>
                  <a:pt x="264579" y="967232"/>
                </a:lnTo>
                <a:lnTo>
                  <a:pt x="223240" y="988656"/>
                </a:lnTo>
                <a:lnTo>
                  <a:pt x="184543" y="1014095"/>
                </a:lnTo>
                <a:lnTo>
                  <a:pt x="148755" y="1043254"/>
                </a:lnTo>
                <a:lnTo>
                  <a:pt x="116141" y="1075867"/>
                </a:lnTo>
                <a:lnTo>
                  <a:pt x="86982" y="1111656"/>
                </a:lnTo>
                <a:lnTo>
                  <a:pt x="61544" y="1150353"/>
                </a:lnTo>
                <a:lnTo>
                  <a:pt x="40119" y="1191691"/>
                </a:lnTo>
                <a:lnTo>
                  <a:pt x="22974" y="1235367"/>
                </a:lnTo>
                <a:lnTo>
                  <a:pt x="10388" y="1281125"/>
                </a:lnTo>
                <a:lnTo>
                  <a:pt x="2641" y="1328686"/>
                </a:lnTo>
                <a:lnTo>
                  <a:pt x="0" y="1377759"/>
                </a:lnTo>
                <a:lnTo>
                  <a:pt x="2641" y="1426857"/>
                </a:lnTo>
                <a:lnTo>
                  <a:pt x="10388" y="1474431"/>
                </a:lnTo>
                <a:lnTo>
                  <a:pt x="22974" y="1520215"/>
                </a:lnTo>
                <a:lnTo>
                  <a:pt x="40119" y="1563916"/>
                </a:lnTo>
                <a:lnTo>
                  <a:pt x="61544" y="1605280"/>
                </a:lnTo>
                <a:lnTo>
                  <a:pt x="86982" y="1644015"/>
                </a:lnTo>
                <a:lnTo>
                  <a:pt x="116141" y="1679841"/>
                </a:lnTo>
                <a:lnTo>
                  <a:pt x="148755" y="1712493"/>
                </a:lnTo>
                <a:lnTo>
                  <a:pt x="184543" y="1741690"/>
                </a:lnTo>
                <a:lnTo>
                  <a:pt x="223240" y="1767154"/>
                </a:lnTo>
                <a:lnTo>
                  <a:pt x="264579" y="1788617"/>
                </a:lnTo>
                <a:lnTo>
                  <a:pt x="308254" y="1805787"/>
                </a:lnTo>
                <a:lnTo>
                  <a:pt x="354012" y="1818386"/>
                </a:lnTo>
                <a:lnTo>
                  <a:pt x="401574" y="1826158"/>
                </a:lnTo>
                <a:lnTo>
                  <a:pt x="450659" y="1828800"/>
                </a:lnTo>
                <a:lnTo>
                  <a:pt x="499745" y="1826158"/>
                </a:lnTo>
                <a:lnTo>
                  <a:pt x="547319" y="1818386"/>
                </a:lnTo>
                <a:lnTo>
                  <a:pt x="593102" y="1805787"/>
                </a:lnTo>
                <a:lnTo>
                  <a:pt x="636803" y="1788617"/>
                </a:lnTo>
                <a:lnTo>
                  <a:pt x="678167" y="1767154"/>
                </a:lnTo>
                <a:lnTo>
                  <a:pt x="716902" y="1741690"/>
                </a:lnTo>
                <a:lnTo>
                  <a:pt x="752729" y="1712493"/>
                </a:lnTo>
                <a:lnTo>
                  <a:pt x="767562" y="1697659"/>
                </a:lnTo>
                <a:lnTo>
                  <a:pt x="785380" y="1679841"/>
                </a:lnTo>
                <a:lnTo>
                  <a:pt x="814578" y="1644015"/>
                </a:lnTo>
                <a:lnTo>
                  <a:pt x="840041" y="1605280"/>
                </a:lnTo>
                <a:lnTo>
                  <a:pt x="861504" y="1563916"/>
                </a:lnTo>
                <a:lnTo>
                  <a:pt x="878674" y="1520215"/>
                </a:lnTo>
                <a:lnTo>
                  <a:pt x="891273" y="1474431"/>
                </a:lnTo>
                <a:lnTo>
                  <a:pt x="897686" y="1435100"/>
                </a:lnTo>
                <a:lnTo>
                  <a:pt x="1070775" y="1435100"/>
                </a:lnTo>
                <a:lnTo>
                  <a:pt x="1077188" y="1474431"/>
                </a:lnTo>
                <a:lnTo>
                  <a:pt x="1089761" y="1520215"/>
                </a:lnTo>
                <a:lnTo>
                  <a:pt x="1106893" y="1563916"/>
                </a:lnTo>
                <a:lnTo>
                  <a:pt x="1128306" y="1605280"/>
                </a:lnTo>
                <a:lnTo>
                  <a:pt x="1153718" y="1644015"/>
                </a:lnTo>
                <a:lnTo>
                  <a:pt x="1182878" y="1679841"/>
                </a:lnTo>
                <a:lnTo>
                  <a:pt x="1215478" y="1712493"/>
                </a:lnTo>
                <a:lnTo>
                  <a:pt x="1251267" y="1741690"/>
                </a:lnTo>
                <a:lnTo>
                  <a:pt x="1289964" y="1767154"/>
                </a:lnTo>
                <a:lnTo>
                  <a:pt x="1331290" y="1788617"/>
                </a:lnTo>
                <a:lnTo>
                  <a:pt x="1374990" y="1805787"/>
                </a:lnTo>
                <a:lnTo>
                  <a:pt x="1420761" y="1818386"/>
                </a:lnTo>
                <a:lnTo>
                  <a:pt x="1468348" y="1826158"/>
                </a:lnTo>
                <a:lnTo>
                  <a:pt x="1517472" y="1828800"/>
                </a:lnTo>
                <a:lnTo>
                  <a:pt x="1566557" y="1826158"/>
                </a:lnTo>
                <a:lnTo>
                  <a:pt x="1614131" y="1818386"/>
                </a:lnTo>
                <a:lnTo>
                  <a:pt x="1659902" y="1805787"/>
                </a:lnTo>
                <a:lnTo>
                  <a:pt x="1703616" y="1788617"/>
                </a:lnTo>
                <a:lnTo>
                  <a:pt x="1744967" y="1767154"/>
                </a:lnTo>
                <a:lnTo>
                  <a:pt x="1783702" y="1741690"/>
                </a:lnTo>
                <a:lnTo>
                  <a:pt x="1819529" y="1712493"/>
                </a:lnTo>
                <a:lnTo>
                  <a:pt x="1834362" y="1697659"/>
                </a:lnTo>
                <a:lnTo>
                  <a:pt x="1852180" y="1679841"/>
                </a:lnTo>
                <a:lnTo>
                  <a:pt x="1881378" y="1644015"/>
                </a:lnTo>
                <a:lnTo>
                  <a:pt x="1906841" y="1605280"/>
                </a:lnTo>
                <a:lnTo>
                  <a:pt x="1928304" y="1563916"/>
                </a:lnTo>
                <a:lnTo>
                  <a:pt x="1945474" y="1520215"/>
                </a:lnTo>
                <a:lnTo>
                  <a:pt x="1958073" y="1474431"/>
                </a:lnTo>
                <a:lnTo>
                  <a:pt x="1965845" y="1426857"/>
                </a:lnTo>
                <a:lnTo>
                  <a:pt x="1968500" y="1377759"/>
                </a:lnTo>
                <a:close/>
              </a:path>
            </a:pathLst>
          </a:custGeom>
          <a:solidFill>
            <a:srgbClr val="CAE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000" y="3403600"/>
            <a:ext cx="32131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4445000"/>
            <a:ext cx="26543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25887" y="566204"/>
            <a:ext cx="4707255" cy="153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29"/>
              </a:lnSpc>
              <a:spcBef>
                <a:spcPts val="100"/>
              </a:spcBef>
            </a:pPr>
            <a:r>
              <a:rPr sz="2800" spc="-145" dirty="0">
                <a:solidFill>
                  <a:srgbClr val="000000"/>
                </a:solidFill>
                <a:latin typeface="Trebuchet MS"/>
                <a:cs typeface="Trebuchet MS"/>
              </a:rPr>
              <a:t>Desenvolvimento </a:t>
            </a:r>
            <a:r>
              <a:rPr sz="2800" spc="-165" dirty="0">
                <a:solidFill>
                  <a:srgbClr val="000000"/>
                </a:solidFill>
                <a:latin typeface="Trebuchet MS"/>
                <a:cs typeface="Trebuchet MS"/>
              </a:rPr>
              <a:t>OO </a:t>
            </a:r>
            <a:r>
              <a:rPr sz="2800" spc="-114" dirty="0">
                <a:solidFill>
                  <a:srgbClr val="000000"/>
                </a:solidFill>
                <a:latin typeface="Trebuchet MS"/>
                <a:cs typeface="Trebuchet MS"/>
              </a:rPr>
              <a:t>com</a:t>
            </a:r>
            <a:r>
              <a:rPr sz="2800" spc="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000000"/>
                </a:solidFill>
                <a:latin typeface="Trebuchet MS"/>
                <a:cs typeface="Trebuchet MS"/>
              </a:rPr>
              <a:t>Java</a:t>
            </a:r>
            <a:endParaRPr sz="2800">
              <a:latin typeface="Trebuchet MS"/>
              <a:cs typeface="Trebuchet MS"/>
            </a:endParaRPr>
          </a:p>
          <a:p>
            <a:pPr marL="393700" marR="365125" algn="ctr">
              <a:lnSpc>
                <a:spcPts val="4300"/>
              </a:lnSpc>
              <a:spcBef>
                <a:spcPts val="130"/>
              </a:spcBef>
            </a:pPr>
            <a:r>
              <a:rPr sz="3600" spc="20" dirty="0">
                <a:solidFill>
                  <a:srgbClr val="000000"/>
                </a:solidFill>
                <a:latin typeface="Trebuchet MS"/>
                <a:cs typeface="Trebuchet MS"/>
              </a:rPr>
              <a:t>Classes </a:t>
            </a:r>
            <a:r>
              <a:rPr sz="3600" spc="10" dirty="0">
                <a:solidFill>
                  <a:srgbClr val="000000"/>
                </a:solidFill>
                <a:latin typeface="Trebuchet MS"/>
                <a:cs typeface="Trebuchet MS"/>
              </a:rPr>
              <a:t>abstratas</a:t>
            </a:r>
            <a:r>
              <a:rPr sz="3600" spc="-6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-250" dirty="0">
                <a:solidFill>
                  <a:srgbClr val="000000"/>
                </a:solidFill>
                <a:latin typeface="Trebuchet MS"/>
                <a:cs typeface="Trebuchet MS"/>
              </a:rPr>
              <a:t>e  </a:t>
            </a:r>
            <a:r>
              <a:rPr sz="3600" spc="-120" dirty="0">
                <a:solidFill>
                  <a:srgbClr val="000000"/>
                </a:solidFill>
                <a:latin typeface="Trebuchet MS"/>
                <a:cs typeface="Trebuchet MS"/>
              </a:rPr>
              <a:t>interfaces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0130" y="2728785"/>
            <a:ext cx="4091304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 marR="747395" indent="6985" algn="ctr">
              <a:lnSpc>
                <a:spcPct val="121500"/>
              </a:lnSpc>
              <a:spcBef>
                <a:spcPts val="100"/>
              </a:spcBef>
            </a:pPr>
            <a:r>
              <a:rPr sz="2400" spc="-40" dirty="0">
                <a:latin typeface="Arial"/>
                <a:cs typeface="Arial"/>
              </a:rPr>
              <a:t>Vítor </a:t>
            </a:r>
            <a:r>
              <a:rPr sz="2400" spc="-290" dirty="0">
                <a:latin typeface="Arial"/>
                <a:cs typeface="Arial"/>
              </a:rPr>
              <a:t>E. </a:t>
            </a:r>
            <a:r>
              <a:rPr sz="2400" spc="-140" dirty="0">
                <a:latin typeface="Arial"/>
                <a:cs typeface="Arial"/>
              </a:rPr>
              <a:t>Silva </a:t>
            </a:r>
            <a:r>
              <a:rPr sz="2400" spc="-180" dirty="0">
                <a:latin typeface="Arial"/>
                <a:cs typeface="Arial"/>
              </a:rPr>
              <a:t>Souza  </a:t>
            </a:r>
            <a:r>
              <a:rPr sz="2400" spc="-105" dirty="0">
                <a:latin typeface="Arial"/>
                <a:cs typeface="Arial"/>
              </a:rPr>
              <a:t>(</a:t>
            </a:r>
            <a:r>
              <a:rPr sz="2400" u="sng" spc="-19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v</a:t>
            </a:r>
            <a:r>
              <a:rPr sz="2400" u="sng" spc="-5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i</a:t>
            </a:r>
            <a:r>
              <a:rPr sz="2400" u="sng" spc="12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t</a:t>
            </a:r>
            <a:r>
              <a:rPr sz="2400" u="sng" spc="-14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o</a:t>
            </a:r>
            <a:r>
              <a:rPr sz="2400" u="sng" spc="19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r</a:t>
            </a:r>
            <a:r>
              <a:rPr sz="2400" u="sng" spc="-17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.</a:t>
            </a:r>
            <a:r>
              <a:rPr sz="2400" u="sng" spc="-10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s</a:t>
            </a:r>
            <a:r>
              <a:rPr sz="2400" u="sng" spc="-14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ou</a:t>
            </a:r>
            <a:r>
              <a:rPr sz="2400" u="sng" spc="-204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z</a:t>
            </a:r>
            <a:r>
              <a:rPr sz="2400" u="sng" spc="-14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a</a:t>
            </a:r>
            <a:r>
              <a:rPr sz="2400" u="sng" spc="-94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@</a:t>
            </a:r>
            <a:r>
              <a:rPr sz="2400" u="sng" spc="-14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u</a:t>
            </a:r>
            <a:r>
              <a:rPr sz="2400" u="sng" spc="-7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f</a:t>
            </a:r>
            <a:r>
              <a:rPr sz="2400" u="sng" spc="-14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e</a:t>
            </a:r>
            <a:r>
              <a:rPr sz="2400" u="sng" spc="-10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s</a:t>
            </a:r>
            <a:r>
              <a:rPr sz="2400" u="sng" spc="-17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.</a:t>
            </a:r>
            <a:r>
              <a:rPr sz="2400" u="sng" spc="-14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b</a:t>
            </a:r>
            <a:r>
              <a:rPr sz="2400" u="sng" spc="20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</a:rPr>
              <a:t>r</a:t>
            </a:r>
            <a:r>
              <a:rPr sz="2400" spc="-13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R="3810" algn="ctr">
              <a:lnSpc>
                <a:spcPct val="100000"/>
              </a:lnSpc>
              <a:spcBef>
                <a:spcPts val="520"/>
              </a:spcBef>
            </a:pPr>
            <a:r>
              <a:rPr sz="2000" u="sng" spc="-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4"/>
              </a:rPr>
              <a:t>http://www.inf.ufes.br/</a:t>
            </a:r>
            <a:r>
              <a:rPr sz="2000" u="sng" spc="-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Verdana"/>
                <a:cs typeface="Verdana"/>
                <a:hlinkClick r:id="rId4"/>
              </a:rPr>
              <a:t>~</a:t>
            </a:r>
            <a:r>
              <a:rPr sz="2000" u="sng" spc="-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4"/>
              </a:rPr>
              <a:t>vitorsouza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"/>
              <a:cs typeface="Arial"/>
            </a:endParaRPr>
          </a:p>
          <a:p>
            <a:pPr marL="469900" marR="473709" algn="ctr">
              <a:lnSpc>
                <a:spcPct val="120800"/>
              </a:lnSpc>
            </a:pPr>
            <a:r>
              <a:rPr sz="2000" spc="-45" dirty="0">
                <a:latin typeface="Arial"/>
                <a:cs typeface="Arial"/>
              </a:rPr>
              <a:t>Departamento </a:t>
            </a:r>
            <a:r>
              <a:rPr sz="2000" spc="-120" dirty="0">
                <a:latin typeface="Arial"/>
                <a:cs typeface="Arial"/>
              </a:rPr>
              <a:t>de </a:t>
            </a:r>
            <a:r>
              <a:rPr sz="2000" spc="-35" dirty="0">
                <a:latin typeface="Arial"/>
                <a:cs typeface="Arial"/>
              </a:rPr>
              <a:t>Informática  </a:t>
            </a:r>
            <a:r>
              <a:rPr sz="2000" spc="-55" dirty="0">
                <a:latin typeface="Arial"/>
                <a:cs typeface="Arial"/>
              </a:rPr>
              <a:t>Centro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Tecnológico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95" dirty="0">
                <a:latin typeface="Arial"/>
                <a:cs typeface="Arial"/>
              </a:rPr>
              <a:t>Universidade </a:t>
            </a:r>
            <a:r>
              <a:rPr sz="2000" spc="-85" dirty="0">
                <a:latin typeface="Arial"/>
                <a:cs typeface="Arial"/>
              </a:rPr>
              <a:t>Federal </a:t>
            </a:r>
            <a:r>
              <a:rPr sz="2000" spc="-120" dirty="0">
                <a:latin typeface="Arial"/>
                <a:cs typeface="Arial"/>
              </a:rPr>
              <a:t>do </a:t>
            </a:r>
            <a:r>
              <a:rPr sz="2000" spc="-80" dirty="0">
                <a:latin typeface="Arial"/>
                <a:cs typeface="Arial"/>
              </a:rPr>
              <a:t>Espírito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Santo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6909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Classes </a:t>
            </a:r>
            <a:r>
              <a:rPr b="0" spc="-5" dirty="0">
                <a:solidFill>
                  <a:srgbClr val="333399"/>
                </a:solidFill>
                <a:latin typeface="Carlito"/>
                <a:cs typeface="Carlito"/>
              </a:rPr>
              <a:t>abstratas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(puras)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spc="-13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10" dirty="0">
                <a:solidFill>
                  <a:srgbClr val="333399"/>
                </a:solidFill>
                <a:latin typeface="Carlito"/>
                <a:cs typeface="Carlito"/>
              </a:rPr>
              <a:t>concretas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5537200"/>
            <a:chOff x="50800" y="838200"/>
            <a:chExt cx="9067800" cy="55372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5473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6642100" cy="553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5321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5321300"/>
            </a:xfrm>
            <a:custGeom>
              <a:avLst/>
              <a:gdLst/>
              <a:ahLst/>
              <a:cxnLst/>
              <a:rect l="l" t="t" r="r" b="b"/>
              <a:pathLst>
                <a:path w="8864600" h="5321300">
                  <a:moveTo>
                    <a:pt x="0" y="0"/>
                  </a:moveTo>
                  <a:lnTo>
                    <a:pt x="8864605" y="0"/>
                  </a:lnTo>
                  <a:lnTo>
                    <a:pt x="8864605" y="5321303"/>
                  </a:lnTo>
                  <a:lnTo>
                    <a:pt x="0" y="53213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6237605" cy="5268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571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Classe abstrata</a:t>
            </a:r>
            <a:r>
              <a:rPr sz="2000" spc="-8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pura.  </a:t>
            </a:r>
            <a:endParaRPr lang="pt-BR" sz="2000" spc="-10" dirty="0" smtClean="0">
              <a:solidFill>
                <a:srgbClr val="008000"/>
              </a:solidFill>
              <a:latin typeface="DejaVu Sans Mono"/>
              <a:cs typeface="DejaVu Sans Mono"/>
            </a:endParaRPr>
          </a:p>
          <a:p>
            <a:pPr marL="12700" marR="2557145">
              <a:lnSpc>
                <a:spcPct val="100000"/>
              </a:lnSpc>
              <a:spcBef>
                <a:spcPts val="100"/>
              </a:spcBef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abstract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Forma</a:t>
            </a:r>
            <a:r>
              <a:rPr sz="2000" spc="-4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279400" marR="31115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abstract void </a:t>
            </a:r>
            <a:r>
              <a:rPr sz="2000" spc="-10" dirty="0">
                <a:latin typeface="DejaVu Sans Mono"/>
                <a:cs typeface="DejaVu Sans Mono"/>
              </a:rPr>
              <a:t>desenhar();  </a:t>
            </a:r>
            <a:endParaRPr lang="pt-BR" sz="2000" spc="-10" dirty="0" smtClean="0">
              <a:latin typeface="DejaVu Sans Mono"/>
              <a:cs typeface="DejaVu Sans Mono"/>
            </a:endParaRPr>
          </a:p>
          <a:p>
            <a:pPr marL="279400" marR="31115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abstract void </a:t>
            </a:r>
            <a:r>
              <a:rPr sz="2000" spc="-10" dirty="0">
                <a:latin typeface="DejaVu Sans Mono"/>
                <a:cs typeface="DejaVu Sans Mono"/>
              </a:rPr>
              <a:t>aumentar(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</a:t>
            </a:r>
            <a:r>
              <a:rPr sz="2000" spc="-4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t);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Classe</a:t>
            </a:r>
            <a:r>
              <a:rPr sz="2000" spc="-2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abstrata.</a:t>
            </a:r>
            <a:endParaRPr sz="2000" dirty="0">
              <a:latin typeface="DejaVu Sans Mono"/>
              <a:cs typeface="DejaVu Sans Mono"/>
            </a:endParaRPr>
          </a:p>
          <a:p>
            <a:pPr marL="279400" marR="271780" indent="-266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abstract class </a:t>
            </a:r>
            <a:r>
              <a:rPr sz="2000" spc="-10" dirty="0">
                <a:latin typeface="DejaVu Sans Mono"/>
                <a:cs typeface="DejaVu Sans Mono"/>
              </a:rPr>
              <a:t>Poligono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extends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271780" indent="-266700">
              <a:lnSpc>
                <a:spcPct val="100000"/>
              </a:lnSpc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private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</a:t>
            </a:r>
            <a:r>
              <a:rPr sz="2000" spc="-2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lados;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635000" marR="16814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latin typeface="DejaVu Sans Mono"/>
                <a:cs typeface="DejaVu Sans Mono"/>
              </a:rPr>
              <a:t>Poligono(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spc="-5" dirty="0">
                <a:latin typeface="DejaVu Sans Mono"/>
                <a:cs typeface="DejaVu Sans Mono"/>
              </a:rPr>
              <a:t>lados)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this</a:t>
            </a:r>
            <a:r>
              <a:rPr sz="2000" spc="-10" dirty="0">
                <a:latin typeface="DejaVu Sans Mono"/>
                <a:cs typeface="DejaVu Sans Mono"/>
              </a:rPr>
              <a:t>.lados </a:t>
            </a:r>
            <a:r>
              <a:rPr sz="2000" dirty="0">
                <a:latin typeface="DejaVu Sans Mono"/>
                <a:cs typeface="DejaVu Sans Mono"/>
              </a:rPr>
              <a:t>=</a:t>
            </a:r>
            <a:r>
              <a:rPr sz="2000" spc="-30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lados;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int </a:t>
            </a:r>
            <a:r>
              <a:rPr sz="2000" spc="-10" dirty="0">
                <a:latin typeface="DejaVu Sans Mono"/>
                <a:cs typeface="DejaVu Sans Mono"/>
              </a:rPr>
              <a:t>getLados() </a:t>
            </a:r>
            <a:r>
              <a:rPr sz="2000" dirty="0">
                <a:latin typeface="DejaVu Sans Mono"/>
                <a:cs typeface="DejaVu Sans Mono"/>
              </a:rPr>
              <a:t>{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return </a:t>
            </a:r>
            <a:r>
              <a:rPr sz="2000" spc="-5" dirty="0">
                <a:latin typeface="DejaVu Sans Mono"/>
                <a:cs typeface="DejaVu Sans Mono"/>
              </a:rPr>
              <a:t>lados; </a:t>
            </a:r>
            <a:r>
              <a:rPr sz="2000" dirty="0">
                <a:latin typeface="DejaVu Sans Mono"/>
                <a:cs typeface="DejaVu Sans Mono"/>
              </a:rPr>
              <a:t>}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abstract void </a:t>
            </a:r>
            <a:r>
              <a:rPr sz="2000" spc="-10" dirty="0">
                <a:latin typeface="DejaVu Sans Mono"/>
                <a:cs typeface="DejaVu Sans Mono"/>
              </a:rPr>
              <a:t>pintar(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</a:t>
            </a:r>
            <a:r>
              <a:rPr sz="2000" spc="-3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cor);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6947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Classes </a:t>
            </a:r>
            <a:r>
              <a:rPr b="0" spc="-5" dirty="0">
                <a:solidFill>
                  <a:srgbClr val="333399"/>
                </a:solidFill>
                <a:latin typeface="Carlito"/>
                <a:cs typeface="Carlito"/>
              </a:rPr>
              <a:t>abstratas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(puras)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spc="-13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10" dirty="0">
                <a:solidFill>
                  <a:srgbClr val="333399"/>
                </a:solidFill>
                <a:latin typeface="Carlito"/>
                <a:cs typeface="Carlito"/>
              </a:rPr>
              <a:t>concretas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5842000"/>
            <a:chOff x="50800" y="838200"/>
            <a:chExt cx="9067800" cy="58420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5740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7302500" cy="584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558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5588000"/>
            </a:xfrm>
            <a:custGeom>
              <a:avLst/>
              <a:gdLst/>
              <a:ahLst/>
              <a:cxnLst/>
              <a:rect l="l" t="t" r="r" b="b"/>
              <a:pathLst>
                <a:path w="8864600" h="5588000">
                  <a:moveTo>
                    <a:pt x="0" y="0"/>
                  </a:moveTo>
                  <a:lnTo>
                    <a:pt x="8864605" y="0"/>
                  </a:lnTo>
                  <a:lnTo>
                    <a:pt x="8864605" y="5588003"/>
                  </a:lnTo>
                  <a:lnTo>
                    <a:pt x="0" y="55880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689610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Classe</a:t>
            </a:r>
            <a:r>
              <a:rPr sz="2000" spc="-2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concreta.</a:t>
            </a:r>
            <a:endParaRPr sz="2000" dirty="0">
              <a:latin typeface="DejaVu Sans Mono"/>
              <a:cs typeface="DejaVu Sans Mono"/>
            </a:endParaRPr>
          </a:p>
          <a:p>
            <a:pPr marL="279400" marR="1692910" indent="-266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10" dirty="0">
                <a:latin typeface="DejaVu Sans Mono"/>
                <a:cs typeface="DejaVu Sans Mono"/>
              </a:rPr>
              <a:t>Retangulo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extends </a:t>
            </a:r>
            <a:r>
              <a:rPr sz="2000" spc="-10" dirty="0">
                <a:latin typeface="DejaVu Sans Mono"/>
                <a:cs typeface="DejaVu Sans Mono"/>
              </a:rPr>
              <a:t>Poligono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1692910" indent="-266700">
              <a:lnSpc>
                <a:spcPct val="100000"/>
              </a:lnSpc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latin typeface="DejaVu Sans Mono"/>
                <a:cs typeface="DejaVu Sans Mono"/>
              </a:rPr>
              <a:t>Retangulo()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super</a:t>
            </a:r>
            <a:r>
              <a:rPr sz="2000" spc="-10" dirty="0">
                <a:latin typeface="DejaVu Sans Mono"/>
                <a:cs typeface="DejaVu Sans Mono"/>
              </a:rPr>
              <a:t>(4);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 dirty="0">
              <a:latin typeface="DejaVu Sans Mono"/>
              <a:cs typeface="DejaVu Sans Mono"/>
            </a:endParaRPr>
          </a:p>
          <a:p>
            <a:pPr marL="635000" marR="50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5" dirty="0">
                <a:latin typeface="DejaVu Sans Mono"/>
                <a:cs typeface="DejaVu Sans Mono"/>
              </a:rPr>
              <a:t>desenhar()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latin typeface="DejaVu Sans Mono"/>
                <a:cs typeface="DejaVu Sans Mono"/>
              </a:rPr>
              <a:t>System.out.println(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"Retangulo.desenhar"</a:t>
            </a:r>
            <a:r>
              <a:rPr sz="2000" spc="-10" dirty="0">
                <a:latin typeface="DejaVu Sans Mono"/>
                <a:cs typeface="DejaVu Sans Mono"/>
              </a:rPr>
              <a:t>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 dirty="0">
              <a:latin typeface="DejaVu Sans Mono"/>
              <a:cs typeface="DejaVu Sans Mono"/>
            </a:endParaRPr>
          </a:p>
          <a:p>
            <a:pPr marL="635000" marR="50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10" dirty="0">
                <a:latin typeface="DejaVu Sans Mono"/>
                <a:cs typeface="DejaVu Sans Mono"/>
              </a:rPr>
              <a:t>aumentar(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spc="-5" dirty="0">
                <a:latin typeface="DejaVu Sans Mono"/>
                <a:cs typeface="DejaVu Sans Mono"/>
              </a:rPr>
              <a:t>t)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latin typeface="DejaVu Sans Mono"/>
                <a:cs typeface="DejaVu Sans Mono"/>
              </a:rPr>
              <a:t>System.out.println(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"Retangulo.aumentar"</a:t>
            </a:r>
            <a:r>
              <a:rPr sz="2000" spc="-10" dirty="0">
                <a:latin typeface="DejaVu Sans Mono"/>
                <a:cs typeface="DejaVu Sans Mono"/>
              </a:rPr>
              <a:t>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 dirty="0">
              <a:latin typeface="DejaVu Sans Mono"/>
              <a:cs typeface="DejaVu Sans Mono"/>
            </a:endParaRPr>
          </a:p>
          <a:p>
            <a:pPr marL="635000" marR="3098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10" dirty="0">
                <a:latin typeface="DejaVu Sans Mono"/>
                <a:cs typeface="DejaVu Sans Mono"/>
              </a:rPr>
              <a:t>pintar(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spc="-5" dirty="0">
                <a:latin typeface="DejaVu Sans Mono"/>
                <a:cs typeface="DejaVu Sans Mono"/>
              </a:rPr>
              <a:t>cor)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latin typeface="DejaVu Sans Mono"/>
                <a:cs typeface="DejaVu Sans Mono"/>
              </a:rPr>
              <a:t>System.out.println(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"Retangulo.pintar"</a:t>
            </a:r>
            <a:r>
              <a:rPr sz="2000" spc="-10" dirty="0">
                <a:latin typeface="DejaVu Sans Mono"/>
                <a:cs typeface="DejaVu Sans Mono"/>
              </a:rPr>
              <a:t>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2032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333399"/>
                </a:solidFill>
                <a:latin typeface="Carlito"/>
                <a:cs typeface="Carlito"/>
              </a:rPr>
              <a:t>I</a:t>
            </a: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n</a:t>
            </a:r>
            <a:r>
              <a:rPr b="0" spc="25" dirty="0">
                <a:solidFill>
                  <a:srgbClr val="333399"/>
                </a:solidFill>
                <a:latin typeface="Carlito"/>
                <a:cs typeface="Carlito"/>
              </a:rPr>
              <a:t>t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spc="-15" dirty="0">
                <a:solidFill>
                  <a:srgbClr val="333399"/>
                </a:solidFill>
                <a:latin typeface="Carlito"/>
                <a:cs typeface="Carlito"/>
              </a:rPr>
              <a:t>r</a:t>
            </a:r>
            <a:r>
              <a:rPr b="0" spc="25" dirty="0">
                <a:solidFill>
                  <a:srgbClr val="333399"/>
                </a:solidFill>
                <a:latin typeface="Carlito"/>
                <a:cs typeface="Carlito"/>
              </a:rPr>
              <a:t>f</a:t>
            </a:r>
            <a:r>
              <a:rPr b="0" spc="-35" dirty="0">
                <a:solidFill>
                  <a:srgbClr val="333399"/>
                </a:solidFill>
                <a:latin typeface="Carlito"/>
                <a:cs typeface="Carlito"/>
              </a:rPr>
              <a:t>a</a:t>
            </a:r>
            <a:r>
              <a:rPr b="0" spc="45" dirty="0">
                <a:solidFill>
                  <a:srgbClr val="333399"/>
                </a:solidFill>
                <a:latin typeface="Carlito"/>
                <a:cs typeface="Carlito"/>
              </a:rPr>
              <a:t>c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590" y="699452"/>
            <a:ext cx="8129905" cy="45593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Uma classe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abstrata </a:t>
            </a:r>
            <a:r>
              <a:rPr sz="2800" dirty="0">
                <a:latin typeface="Carlito"/>
                <a:cs typeface="Carlito"/>
              </a:rPr>
              <a:t>é </a:t>
            </a:r>
            <a:r>
              <a:rPr sz="2800" spc="15" dirty="0">
                <a:solidFill>
                  <a:srgbClr val="000090"/>
                </a:solidFill>
                <a:latin typeface="Carlito"/>
                <a:cs typeface="Carlito"/>
              </a:rPr>
              <a:t>pura</a:t>
            </a:r>
            <a:r>
              <a:rPr sz="2800" spc="140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10" dirty="0">
                <a:latin typeface="Carlito"/>
                <a:cs typeface="Carlito"/>
              </a:rPr>
              <a:t>quando: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7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Possui </a:t>
            </a:r>
            <a:r>
              <a:rPr sz="2800" spc="-5" dirty="0">
                <a:latin typeface="Carlito"/>
                <a:cs typeface="Carlito"/>
              </a:rPr>
              <a:t>métodos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abstratos</a:t>
            </a:r>
            <a:r>
              <a:rPr sz="2800" spc="-10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spc="-20" dirty="0">
                <a:latin typeface="Carlito"/>
                <a:cs typeface="Carlito"/>
              </a:rPr>
              <a:t>Não </a:t>
            </a:r>
            <a:r>
              <a:rPr sz="2800" spc="10" dirty="0">
                <a:latin typeface="Carlito"/>
                <a:cs typeface="Carlito"/>
              </a:rPr>
              <a:t>possui </a:t>
            </a:r>
            <a:r>
              <a:rPr sz="2800" spc="-5" dirty="0">
                <a:latin typeface="Carlito"/>
                <a:cs typeface="Carlito"/>
              </a:rPr>
              <a:t>métodos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5" dirty="0">
                <a:solidFill>
                  <a:srgbClr val="000090"/>
                </a:solidFill>
                <a:latin typeface="Carlito"/>
                <a:cs typeface="Carlito"/>
              </a:rPr>
              <a:t>concretos</a:t>
            </a:r>
            <a:r>
              <a:rPr sz="2800" spc="5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spc="-20" dirty="0">
                <a:latin typeface="Carlito"/>
                <a:cs typeface="Carlito"/>
              </a:rPr>
              <a:t>Não </a:t>
            </a:r>
            <a:r>
              <a:rPr sz="2800" spc="10" dirty="0">
                <a:latin typeface="Carlito"/>
                <a:cs typeface="Carlito"/>
              </a:rPr>
              <a:t>possui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atributos</a:t>
            </a:r>
            <a:r>
              <a:rPr sz="2800" spc="85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(não-static).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Java </a:t>
            </a:r>
            <a:r>
              <a:rPr sz="2800" spc="15" dirty="0">
                <a:solidFill>
                  <a:srgbClr val="000090"/>
                </a:solidFill>
                <a:latin typeface="Carlito"/>
                <a:cs typeface="Carlito"/>
              </a:rPr>
              <a:t>oferece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palavra </a:t>
            </a:r>
            <a:r>
              <a:rPr sz="2800" spc="5" dirty="0">
                <a:latin typeface="Carlito"/>
                <a:cs typeface="Carlito"/>
              </a:rPr>
              <a:t>reservada</a:t>
            </a:r>
            <a:r>
              <a:rPr sz="2800" spc="-245" dirty="0">
                <a:latin typeface="Carlito"/>
                <a:cs typeface="Carlito"/>
              </a:rPr>
              <a:t> </a:t>
            </a:r>
            <a:r>
              <a:rPr sz="2400" spc="-45" dirty="0">
                <a:solidFill>
                  <a:srgbClr val="660066"/>
                </a:solidFill>
                <a:latin typeface="DejaVu Sans Mono"/>
                <a:cs typeface="DejaVu Sans Mono"/>
              </a:rPr>
              <a:t>interface</a:t>
            </a:r>
            <a:r>
              <a:rPr sz="2800" spc="-4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740"/>
              </a:spcBef>
              <a:buChar char="–"/>
              <a:tabLst>
                <a:tab pos="762000" algn="l"/>
              </a:tabLst>
            </a:pPr>
            <a:r>
              <a:rPr sz="2800" spc="-5" dirty="0">
                <a:latin typeface="Carlito"/>
                <a:cs typeface="Carlito"/>
              </a:rPr>
              <a:t>Cria uma </a:t>
            </a:r>
            <a:r>
              <a:rPr sz="2800" spc="-15" dirty="0">
                <a:latin typeface="Carlito"/>
                <a:cs typeface="Carlito"/>
              </a:rPr>
              <a:t>classe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abstrata</a:t>
            </a:r>
            <a:r>
              <a:rPr sz="2800" spc="155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5" dirty="0">
                <a:solidFill>
                  <a:srgbClr val="000090"/>
                </a:solidFill>
                <a:latin typeface="Carlito"/>
                <a:cs typeface="Carlito"/>
              </a:rPr>
              <a:t>pura</a:t>
            </a:r>
            <a:r>
              <a:rPr sz="2800" spc="5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spc="-10" dirty="0">
                <a:latin typeface="Carlito"/>
                <a:cs typeface="Carlito"/>
              </a:rPr>
              <a:t>Chamaremos </a:t>
            </a:r>
            <a:r>
              <a:rPr sz="2800" spc="-5" dirty="0">
                <a:latin typeface="Carlito"/>
                <a:cs typeface="Carlito"/>
              </a:rPr>
              <a:t>pelo </a:t>
            </a:r>
            <a:r>
              <a:rPr sz="2800" dirty="0">
                <a:latin typeface="Carlito"/>
                <a:cs typeface="Carlito"/>
              </a:rPr>
              <a:t>nome </a:t>
            </a:r>
            <a:r>
              <a:rPr sz="2800" spc="10" dirty="0">
                <a:latin typeface="Carlito"/>
                <a:cs typeface="Carlito"/>
              </a:rPr>
              <a:t>de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interface</a:t>
            </a:r>
            <a:r>
              <a:rPr sz="2800" spc="-5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marR="5080" lvl="1" indent="-292100">
              <a:lnSpc>
                <a:spcPct val="101200"/>
              </a:lnSpc>
              <a:spcBef>
                <a:spcPts val="600"/>
              </a:spcBef>
              <a:buChar char="–"/>
              <a:tabLst>
                <a:tab pos="762000" algn="l"/>
              </a:tabLst>
            </a:pPr>
            <a:r>
              <a:rPr sz="2800" spc="-15" dirty="0">
                <a:latin typeface="Carlito"/>
                <a:cs typeface="Carlito"/>
              </a:rPr>
              <a:t>Ao </a:t>
            </a:r>
            <a:r>
              <a:rPr sz="2800" spc="5" dirty="0">
                <a:latin typeface="Carlito"/>
                <a:cs typeface="Carlito"/>
              </a:rPr>
              <a:t>conversar </a:t>
            </a:r>
            <a:r>
              <a:rPr sz="2800" spc="10" dirty="0">
                <a:latin typeface="Carlito"/>
                <a:cs typeface="Carlito"/>
              </a:rPr>
              <a:t>com </a:t>
            </a:r>
            <a:r>
              <a:rPr sz="2800" spc="5" dirty="0">
                <a:latin typeface="Carlito"/>
                <a:cs typeface="Carlito"/>
              </a:rPr>
              <a:t>outros </a:t>
            </a:r>
            <a:r>
              <a:rPr sz="2800" dirty="0">
                <a:latin typeface="Carlito"/>
                <a:cs typeface="Carlito"/>
              </a:rPr>
              <a:t>programadores,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cuidado </a:t>
            </a:r>
            <a:r>
              <a:rPr sz="2800" dirty="0">
                <a:latin typeface="Carlito"/>
                <a:cs typeface="Carlito"/>
              </a:rPr>
              <a:t> para </a:t>
            </a:r>
            <a:r>
              <a:rPr sz="2800" spc="-10" dirty="0">
                <a:latin typeface="Carlito"/>
                <a:cs typeface="Carlito"/>
              </a:rPr>
              <a:t>não </a:t>
            </a:r>
            <a:r>
              <a:rPr sz="2800" spc="15" dirty="0">
                <a:solidFill>
                  <a:srgbClr val="000090"/>
                </a:solidFill>
                <a:latin typeface="Carlito"/>
                <a:cs typeface="Carlito"/>
              </a:rPr>
              <a:t>confundir </a:t>
            </a:r>
            <a:r>
              <a:rPr sz="2800" spc="10" dirty="0">
                <a:latin typeface="Carlito"/>
                <a:cs typeface="Carlito"/>
              </a:rPr>
              <a:t>com </a:t>
            </a:r>
            <a:r>
              <a:rPr sz="2800" dirty="0">
                <a:latin typeface="Carlito"/>
                <a:cs typeface="Carlito"/>
              </a:rPr>
              <a:t>“interface </a:t>
            </a:r>
            <a:r>
              <a:rPr sz="2800" spc="10" dirty="0">
                <a:latin typeface="Carlito"/>
                <a:cs typeface="Carlito"/>
              </a:rPr>
              <a:t>com 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3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usuário”.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2032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333399"/>
                </a:solidFill>
                <a:latin typeface="Carlito"/>
                <a:cs typeface="Carlito"/>
              </a:rPr>
              <a:t>I</a:t>
            </a: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n</a:t>
            </a:r>
            <a:r>
              <a:rPr b="0" spc="25" dirty="0">
                <a:solidFill>
                  <a:srgbClr val="333399"/>
                </a:solidFill>
                <a:latin typeface="Carlito"/>
                <a:cs typeface="Carlito"/>
              </a:rPr>
              <a:t>t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spc="-15" dirty="0">
                <a:solidFill>
                  <a:srgbClr val="333399"/>
                </a:solidFill>
                <a:latin typeface="Carlito"/>
                <a:cs typeface="Carlito"/>
              </a:rPr>
              <a:t>r</a:t>
            </a:r>
            <a:r>
              <a:rPr b="0" spc="25" dirty="0">
                <a:solidFill>
                  <a:srgbClr val="333399"/>
                </a:solidFill>
                <a:latin typeface="Carlito"/>
                <a:cs typeface="Carlito"/>
              </a:rPr>
              <a:t>f</a:t>
            </a:r>
            <a:r>
              <a:rPr b="0" spc="-35" dirty="0">
                <a:solidFill>
                  <a:srgbClr val="333399"/>
                </a:solidFill>
                <a:latin typeface="Carlito"/>
                <a:cs typeface="Carlito"/>
              </a:rPr>
              <a:t>a</a:t>
            </a:r>
            <a:r>
              <a:rPr b="0" spc="45" dirty="0">
                <a:solidFill>
                  <a:srgbClr val="333399"/>
                </a:solidFill>
                <a:latin typeface="Carlito"/>
                <a:cs typeface="Carlito"/>
              </a:rPr>
              <a:t>c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5232400"/>
            <a:chOff x="50800" y="838200"/>
            <a:chExt cx="9067800" cy="52324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5118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6832600" cy="523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4965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4965700"/>
            </a:xfrm>
            <a:custGeom>
              <a:avLst/>
              <a:gdLst/>
              <a:ahLst/>
              <a:cxnLst/>
              <a:rect l="l" t="t" r="r" b="b"/>
              <a:pathLst>
                <a:path w="8864600" h="4965700">
                  <a:moveTo>
                    <a:pt x="0" y="0"/>
                  </a:moveTo>
                  <a:lnTo>
                    <a:pt x="8864605" y="0"/>
                  </a:lnTo>
                  <a:lnTo>
                    <a:pt x="8864605" y="4965702"/>
                  </a:lnTo>
                  <a:lnTo>
                    <a:pt x="0" y="4965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6427470" cy="4965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3701415" indent="-266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interface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3701415" indent="-266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void</a:t>
            </a:r>
            <a:r>
              <a:rPr sz="2000" spc="-85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desenhar();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10" dirty="0">
                <a:latin typeface="DejaVu Sans Mono"/>
                <a:cs typeface="DejaVu Sans Mono"/>
              </a:rPr>
              <a:t>aumentar(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</a:t>
            </a:r>
            <a:r>
              <a:rPr sz="2000" spc="-2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t);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279400" marR="5080" indent="-266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abstract class </a:t>
            </a:r>
            <a:r>
              <a:rPr sz="2000" spc="-10" dirty="0">
                <a:latin typeface="DejaVu Sans Mono"/>
                <a:cs typeface="DejaVu Sans Mono"/>
              </a:rPr>
              <a:t>Poligono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5080" indent="-266700">
              <a:lnSpc>
                <a:spcPct val="100000"/>
              </a:lnSpc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private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</a:t>
            </a:r>
            <a:r>
              <a:rPr sz="2000" spc="-15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lados;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635000" marR="1871345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latin typeface="DejaVu Sans Mono"/>
                <a:cs typeface="DejaVu Sans Mono"/>
              </a:rPr>
              <a:t>Poligono(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spc="-5" dirty="0">
                <a:latin typeface="DejaVu Sans Mono"/>
                <a:cs typeface="DejaVu Sans Mono"/>
              </a:rPr>
              <a:t>lados)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635000" marR="1871345" indent="-355600">
              <a:lnSpc>
                <a:spcPct val="100000"/>
              </a:lnSpc>
            </a:pPr>
            <a:r>
              <a:rPr lang="pt-BR"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err="1" smtClean="0">
                <a:solidFill>
                  <a:srgbClr val="660066"/>
                </a:solidFill>
                <a:latin typeface="DejaVu Sans Mono"/>
                <a:cs typeface="DejaVu Sans Mono"/>
              </a:rPr>
              <a:t>this</a:t>
            </a:r>
            <a:r>
              <a:rPr sz="2000" spc="-10" dirty="0" err="1" smtClean="0">
                <a:latin typeface="DejaVu Sans Mono"/>
                <a:cs typeface="DejaVu Sans Mono"/>
              </a:rPr>
              <a:t>.lados</a:t>
            </a:r>
            <a:r>
              <a:rPr sz="2000" spc="-10" dirty="0" smtClean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=</a:t>
            </a:r>
            <a:r>
              <a:rPr sz="2000" spc="-30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lados;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279400" marR="195580">
              <a:lnSpc>
                <a:spcPct val="2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int </a:t>
            </a:r>
            <a:r>
              <a:rPr sz="2000" spc="-10" dirty="0">
                <a:latin typeface="DejaVu Sans Mono"/>
                <a:cs typeface="DejaVu Sans Mono"/>
              </a:rPr>
              <a:t>getLados() </a:t>
            </a:r>
            <a:r>
              <a:rPr sz="2000" dirty="0">
                <a:latin typeface="DejaVu Sans Mono"/>
                <a:cs typeface="DejaVu Sans Mono"/>
              </a:rPr>
              <a:t>{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return </a:t>
            </a:r>
            <a:r>
              <a:rPr sz="2000" spc="-5" dirty="0">
                <a:latin typeface="DejaVu Sans Mono"/>
                <a:cs typeface="DejaVu Sans Mono"/>
              </a:rPr>
              <a:t>lados; </a:t>
            </a:r>
            <a:r>
              <a:rPr sz="2000" dirty="0">
                <a:latin typeface="DejaVu Sans Mono"/>
                <a:cs typeface="DejaVu Sans Mono"/>
              </a:rPr>
              <a:t>}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195580">
              <a:lnSpc>
                <a:spcPct val="2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abstract void </a:t>
            </a:r>
            <a:r>
              <a:rPr sz="2000" spc="-10" dirty="0">
                <a:latin typeface="DejaVu Sans Mono"/>
                <a:cs typeface="DejaVu Sans Mono"/>
              </a:rPr>
              <a:t>pintar(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</a:t>
            </a:r>
            <a:r>
              <a:rPr sz="2000" spc="-3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cor);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1880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333399"/>
                </a:solidFill>
                <a:latin typeface="Carlito"/>
                <a:cs typeface="Carlito"/>
              </a:rPr>
              <a:t>I</a:t>
            </a: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n</a:t>
            </a:r>
            <a:r>
              <a:rPr b="0" spc="25" dirty="0">
                <a:solidFill>
                  <a:srgbClr val="333399"/>
                </a:solidFill>
                <a:latin typeface="Carlito"/>
                <a:cs typeface="Carlito"/>
              </a:rPr>
              <a:t>t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spc="-15" dirty="0">
                <a:solidFill>
                  <a:srgbClr val="333399"/>
                </a:solidFill>
                <a:latin typeface="Carlito"/>
                <a:cs typeface="Carlito"/>
              </a:rPr>
              <a:t>r</a:t>
            </a:r>
            <a:r>
              <a:rPr b="0" spc="25" dirty="0">
                <a:solidFill>
                  <a:srgbClr val="333399"/>
                </a:solidFill>
                <a:latin typeface="Carlito"/>
                <a:cs typeface="Carlito"/>
              </a:rPr>
              <a:t>f</a:t>
            </a:r>
            <a:r>
              <a:rPr b="0" spc="-35" dirty="0">
                <a:solidFill>
                  <a:srgbClr val="333399"/>
                </a:solidFill>
                <a:latin typeface="Carlito"/>
                <a:cs typeface="Carlito"/>
              </a:rPr>
              <a:t>a</a:t>
            </a:r>
            <a:r>
              <a:rPr b="0" spc="45" dirty="0">
                <a:solidFill>
                  <a:srgbClr val="333399"/>
                </a:solidFill>
                <a:latin typeface="Carlito"/>
                <a:cs typeface="Carlito"/>
              </a:rPr>
              <a:t>c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4318000"/>
            <a:chOff x="50800" y="838200"/>
            <a:chExt cx="9067800" cy="43180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4254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5270500" cy="431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410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4102100"/>
            </a:xfrm>
            <a:custGeom>
              <a:avLst/>
              <a:gdLst/>
              <a:ahLst/>
              <a:cxnLst/>
              <a:rect l="l" t="t" r="r" b="b"/>
              <a:pathLst>
                <a:path w="8864600" h="4102100">
                  <a:moveTo>
                    <a:pt x="0" y="0"/>
                  </a:moveTo>
                  <a:lnTo>
                    <a:pt x="8864605" y="0"/>
                  </a:lnTo>
                  <a:lnTo>
                    <a:pt x="8864605" y="4102102"/>
                  </a:lnTo>
                  <a:lnTo>
                    <a:pt x="0" y="41021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4865370" cy="4042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6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Linha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5080" indent="-266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private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double </a:t>
            </a:r>
            <a:r>
              <a:rPr sz="2000" spc="-10" dirty="0">
                <a:latin typeface="DejaVu Sans Mono"/>
                <a:cs typeface="DejaVu Sans Mono"/>
              </a:rPr>
              <a:t>x1, </a:t>
            </a:r>
            <a:r>
              <a:rPr sz="2000" spc="-5" dirty="0">
                <a:latin typeface="DejaVu Sans Mono"/>
                <a:cs typeface="DejaVu Sans Mono"/>
              </a:rPr>
              <a:t>y1, x2,</a:t>
            </a:r>
            <a:r>
              <a:rPr sz="2000" spc="-50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y2;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5" dirty="0">
                <a:latin typeface="DejaVu Sans Mono"/>
                <a:cs typeface="DejaVu Sans Mono"/>
              </a:rPr>
              <a:t>desenhar()</a:t>
            </a:r>
            <a:r>
              <a:rPr sz="2000" spc="-3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</a:t>
            </a:r>
            <a:r>
              <a:rPr sz="2000" spc="-2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*/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10" dirty="0">
                <a:latin typeface="DejaVu Sans Mono"/>
                <a:cs typeface="DejaVu Sans Mono"/>
              </a:rPr>
              <a:t>aumentar(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spc="-5" dirty="0">
                <a:latin typeface="DejaVu Sans Mono"/>
                <a:cs typeface="DejaVu Sans Mono"/>
              </a:rPr>
              <a:t>t)</a:t>
            </a:r>
            <a:r>
              <a:rPr sz="2000" spc="-5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</a:t>
            </a:r>
            <a:r>
              <a:rPr sz="2000" spc="-2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*/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5918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Tudo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é público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na</a:t>
            </a:r>
            <a:r>
              <a:rPr b="0" spc="-17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793432"/>
            <a:ext cx="8114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solidFill>
                  <a:srgbClr val="000090"/>
                </a:solidFill>
                <a:latin typeface="Carlito"/>
                <a:cs typeface="Carlito"/>
              </a:rPr>
              <a:t>Métodos </a:t>
            </a:r>
            <a:r>
              <a:rPr sz="2800" spc="5" dirty="0">
                <a:latin typeface="Carlito"/>
                <a:cs typeface="Carlito"/>
              </a:rPr>
              <a:t>definidos </a:t>
            </a:r>
            <a:r>
              <a:rPr sz="2800" spc="10" dirty="0">
                <a:latin typeface="Carlito"/>
                <a:cs typeface="Carlito"/>
              </a:rPr>
              <a:t>na </a:t>
            </a:r>
            <a:r>
              <a:rPr sz="2800" spc="-5" dirty="0">
                <a:latin typeface="Carlito"/>
                <a:cs typeface="Carlito"/>
              </a:rPr>
              <a:t>interface </a:t>
            </a:r>
            <a:r>
              <a:rPr sz="2800" spc="-15" dirty="0">
                <a:latin typeface="Carlito"/>
                <a:cs typeface="Carlito"/>
              </a:rPr>
              <a:t>são</a:t>
            </a:r>
            <a:r>
              <a:rPr sz="2800" spc="-150" dirty="0"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automaticamente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3304" y="1211128"/>
            <a:ext cx="362769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públicos 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135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abstratos</a:t>
            </a:r>
            <a:r>
              <a:rPr sz="2800" spc="-10" dirty="0">
                <a:latin typeface="Carlito"/>
                <a:cs typeface="Carlito"/>
              </a:rPr>
              <a:t>;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" y="2781300"/>
            <a:ext cx="9067800" cy="3124200"/>
            <a:chOff x="50800" y="2781300"/>
            <a:chExt cx="9067800" cy="3124200"/>
          </a:xfrm>
        </p:grpSpPr>
        <p:sp>
          <p:nvSpPr>
            <p:cNvPr id="6" name="object 6"/>
            <p:cNvSpPr/>
            <p:nvPr/>
          </p:nvSpPr>
          <p:spPr>
            <a:xfrm>
              <a:off x="101600" y="2806700"/>
              <a:ext cx="9017000" cy="309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00" y="2781300"/>
              <a:ext cx="5575300" cy="3098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799" y="2857500"/>
              <a:ext cx="8864599" cy="2946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800" y="2857500"/>
              <a:ext cx="8864600" cy="2946400"/>
            </a:xfrm>
            <a:custGeom>
              <a:avLst/>
              <a:gdLst/>
              <a:ahLst/>
              <a:cxnLst/>
              <a:rect l="l" t="t" r="r" b="b"/>
              <a:pathLst>
                <a:path w="8864600" h="2946400">
                  <a:moveTo>
                    <a:pt x="0" y="0"/>
                  </a:moveTo>
                  <a:lnTo>
                    <a:pt x="8864605" y="0"/>
                  </a:lnTo>
                  <a:lnTo>
                    <a:pt x="8864605" y="2946401"/>
                  </a:lnTo>
                  <a:lnTo>
                    <a:pt x="0" y="294640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8251" y="1733232"/>
            <a:ext cx="8296275" cy="271189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99745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499745" algn="l"/>
                <a:tab pos="500380" algn="l"/>
              </a:tabLst>
            </a:pP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Atributos </a:t>
            </a:r>
            <a:r>
              <a:rPr sz="2800" spc="5" dirty="0">
                <a:latin typeface="Carlito"/>
                <a:cs typeface="Carlito"/>
              </a:rPr>
              <a:t>definidos </a:t>
            </a:r>
            <a:r>
              <a:rPr sz="2800" spc="10" dirty="0">
                <a:latin typeface="Carlito"/>
                <a:cs typeface="Carlito"/>
              </a:rPr>
              <a:t>na </a:t>
            </a:r>
            <a:r>
              <a:rPr sz="2800" spc="-5" dirty="0">
                <a:latin typeface="Carlito"/>
                <a:cs typeface="Carlito"/>
              </a:rPr>
              <a:t>interface </a:t>
            </a:r>
            <a:r>
              <a:rPr sz="2800" spc="-15" dirty="0">
                <a:latin typeface="Carlito"/>
                <a:cs typeface="Carlito"/>
              </a:rPr>
              <a:t>são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automaticamente 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públicos 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estáticos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279400" marR="5570220" indent="-266700">
              <a:lnSpc>
                <a:spcPct val="100000"/>
              </a:lnSpc>
              <a:spcBef>
                <a:spcPts val="2315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interface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72000" marR="5570220" indent="-72000">
              <a:lnSpc>
                <a:spcPct val="100000"/>
              </a:lnSpc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err="1" smtClean="0">
                <a:solidFill>
                  <a:srgbClr val="660066"/>
                </a:solidFill>
                <a:latin typeface="DejaVu Sans Mono"/>
                <a:cs typeface="DejaVu Sans Mono"/>
              </a:rPr>
              <a:t>int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x = </a:t>
            </a:r>
            <a:r>
              <a:rPr sz="2000" spc="-10" dirty="0">
                <a:latin typeface="DejaVu Sans Mono"/>
                <a:cs typeface="DejaVu Sans Mono"/>
              </a:rPr>
              <a:t>10;  </a:t>
            </a:r>
            <a:endParaRPr lang="pt-BR" sz="2000" spc="-10" dirty="0" smtClean="0">
              <a:latin typeface="DejaVu Sans Mono"/>
              <a:cs typeface="DejaVu Sans Mono"/>
            </a:endParaRPr>
          </a:p>
          <a:p>
            <a:pPr marL="72000" marR="5570220" indent="-72000">
              <a:lnSpc>
                <a:spcPct val="100000"/>
              </a:lnSpc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void</a:t>
            </a:r>
            <a:r>
              <a:rPr sz="2000" spc="-85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desenhar();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latin typeface="DejaVu Sans Mono"/>
                <a:cs typeface="DejaVu Sans Mono"/>
              </a:rPr>
              <a:t>}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51" y="4454626"/>
            <a:ext cx="51689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interface </a:t>
            </a:r>
            <a:r>
              <a:rPr sz="2000" spc="-5" dirty="0">
                <a:latin typeface="DejaVu Sans Mono"/>
                <a:cs typeface="DejaVu Sans Mono"/>
              </a:rPr>
              <a:t>Forma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279400" marR="508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static int </a:t>
            </a:r>
            <a:r>
              <a:rPr sz="2000" dirty="0">
                <a:latin typeface="DejaVu Sans Mono"/>
                <a:cs typeface="DejaVu Sans Mono"/>
              </a:rPr>
              <a:t>x = </a:t>
            </a:r>
            <a:r>
              <a:rPr sz="2000" spc="-10" dirty="0">
                <a:latin typeface="DejaVu Sans Mono"/>
                <a:cs typeface="DejaVu Sans Mono"/>
              </a:rPr>
              <a:t>10;  </a:t>
            </a:r>
            <a:endParaRPr lang="pt-BR" sz="2000" spc="-10" dirty="0" smtClean="0"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abstract void</a:t>
            </a:r>
            <a:r>
              <a:rPr sz="2000" spc="-55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desenhar();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94957" y="4025379"/>
            <a:ext cx="17024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25" dirty="0">
                <a:latin typeface="Arial"/>
                <a:cs typeface="Arial"/>
              </a:rPr>
              <a:t>Definições  </a:t>
            </a:r>
            <a:r>
              <a:rPr sz="2400" spc="-35" dirty="0">
                <a:latin typeface="Arial"/>
                <a:cs typeface="Arial"/>
              </a:rPr>
              <a:t>equi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35" dirty="0">
                <a:latin typeface="Arial"/>
                <a:cs typeface="Arial"/>
              </a:rPr>
              <a:t>alen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62450" y="3555962"/>
            <a:ext cx="4667250" cy="2997835"/>
            <a:chOff x="4362450" y="3555962"/>
            <a:chExt cx="4667250" cy="2997835"/>
          </a:xfrm>
        </p:grpSpPr>
        <p:sp>
          <p:nvSpPr>
            <p:cNvPr id="19" name="object 19"/>
            <p:cNvSpPr/>
            <p:nvPr/>
          </p:nvSpPr>
          <p:spPr>
            <a:xfrm>
              <a:off x="4362450" y="3555961"/>
              <a:ext cx="2172335" cy="1372235"/>
            </a:xfrm>
            <a:custGeom>
              <a:avLst/>
              <a:gdLst/>
              <a:ahLst/>
              <a:cxnLst/>
              <a:rect l="l" t="t" r="r" b="b"/>
              <a:pathLst>
                <a:path w="2172334" h="1372235">
                  <a:moveTo>
                    <a:pt x="2171827" y="837082"/>
                  </a:moveTo>
                  <a:lnTo>
                    <a:pt x="188937" y="59105"/>
                  </a:lnTo>
                  <a:lnTo>
                    <a:pt x="212128" y="0"/>
                  </a:lnTo>
                  <a:lnTo>
                    <a:pt x="0" y="19088"/>
                  </a:lnTo>
                  <a:lnTo>
                    <a:pt x="142544" y="177330"/>
                  </a:lnTo>
                  <a:lnTo>
                    <a:pt x="165747" y="118224"/>
                  </a:lnTo>
                  <a:lnTo>
                    <a:pt x="2057590" y="860475"/>
                  </a:lnTo>
                  <a:lnTo>
                    <a:pt x="255778" y="1247533"/>
                  </a:lnTo>
                  <a:lnTo>
                    <a:pt x="242443" y="1185443"/>
                  </a:lnTo>
                  <a:lnTo>
                    <a:pt x="76200" y="1318590"/>
                  </a:lnTo>
                  <a:lnTo>
                    <a:pt x="282460" y="1371701"/>
                  </a:lnTo>
                  <a:lnTo>
                    <a:pt x="269113" y="1309611"/>
                  </a:lnTo>
                  <a:lnTo>
                    <a:pt x="2171103" y="901026"/>
                  </a:lnTo>
                  <a:lnTo>
                    <a:pt x="2162479" y="860907"/>
                  </a:lnTo>
                  <a:lnTo>
                    <a:pt x="2171827" y="837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4400" y="5588000"/>
              <a:ext cx="4305300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27600" y="5588000"/>
              <a:ext cx="3886200" cy="965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4249" y="5632450"/>
              <a:ext cx="4165599" cy="774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4250" y="5632450"/>
              <a:ext cx="4165600" cy="774700"/>
            </a:xfrm>
            <a:custGeom>
              <a:avLst/>
              <a:gdLst/>
              <a:ahLst/>
              <a:cxnLst/>
              <a:rect l="l" t="t" r="r" b="b"/>
              <a:pathLst>
                <a:path w="4165600" h="774700">
                  <a:moveTo>
                    <a:pt x="0" y="129118"/>
                  </a:moveTo>
                  <a:lnTo>
                    <a:pt x="10146" y="78859"/>
                  </a:lnTo>
                  <a:lnTo>
                    <a:pt x="37817" y="37817"/>
                  </a:lnTo>
                  <a:lnTo>
                    <a:pt x="78859" y="10146"/>
                  </a:lnTo>
                  <a:lnTo>
                    <a:pt x="129118" y="0"/>
                  </a:lnTo>
                  <a:lnTo>
                    <a:pt x="4036482" y="0"/>
                  </a:lnTo>
                  <a:lnTo>
                    <a:pt x="4086741" y="10146"/>
                  </a:lnTo>
                  <a:lnTo>
                    <a:pt x="4127783" y="37817"/>
                  </a:lnTo>
                  <a:lnTo>
                    <a:pt x="4155455" y="78859"/>
                  </a:lnTo>
                  <a:lnTo>
                    <a:pt x="4165602" y="129118"/>
                  </a:lnTo>
                  <a:lnTo>
                    <a:pt x="4165602" y="645582"/>
                  </a:lnTo>
                  <a:lnTo>
                    <a:pt x="4155455" y="695840"/>
                  </a:lnTo>
                  <a:lnTo>
                    <a:pt x="4127783" y="736882"/>
                  </a:lnTo>
                  <a:lnTo>
                    <a:pt x="4086741" y="764553"/>
                  </a:lnTo>
                  <a:lnTo>
                    <a:pt x="4036482" y="774700"/>
                  </a:lnTo>
                  <a:lnTo>
                    <a:pt x="129118" y="774700"/>
                  </a:lnTo>
                  <a:lnTo>
                    <a:pt x="78859" y="764553"/>
                  </a:lnTo>
                  <a:lnTo>
                    <a:pt x="37817" y="736882"/>
                  </a:lnTo>
                  <a:lnTo>
                    <a:pt x="10146" y="695840"/>
                  </a:lnTo>
                  <a:lnTo>
                    <a:pt x="0" y="645582"/>
                  </a:lnTo>
                  <a:lnTo>
                    <a:pt x="0" y="129118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5133416" y="5695513"/>
            <a:ext cx="34804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Por que </a:t>
            </a:r>
            <a:r>
              <a:rPr sz="2000" spc="-35" dirty="0">
                <a:latin typeface="Verdana"/>
                <a:cs typeface="Verdana"/>
              </a:rPr>
              <a:t>isso </a:t>
            </a:r>
            <a:r>
              <a:rPr sz="2000" spc="-10" dirty="0">
                <a:latin typeface="Verdana"/>
                <a:cs typeface="Verdana"/>
              </a:rPr>
              <a:t>existe? </a:t>
            </a:r>
            <a:r>
              <a:rPr sz="2000" spc="15" dirty="0">
                <a:latin typeface="Verdana"/>
                <a:cs typeface="Verdana"/>
              </a:rPr>
              <a:t>Só </a:t>
            </a:r>
            <a:r>
              <a:rPr sz="2000" spc="-5" dirty="0">
                <a:latin typeface="Verdana"/>
                <a:cs typeface="Verdana"/>
              </a:rPr>
              <a:t>pra  </a:t>
            </a:r>
            <a:r>
              <a:rPr sz="2000" spc="-35" dirty="0">
                <a:latin typeface="Verdana"/>
                <a:cs typeface="Verdana"/>
              </a:rPr>
              <a:t>complicar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44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linguagem?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5461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Por </a:t>
            </a:r>
            <a:r>
              <a:rPr b="0" spc="10" dirty="0">
                <a:solidFill>
                  <a:srgbClr val="333399"/>
                </a:solidFill>
                <a:latin typeface="Carlito"/>
                <a:cs typeface="Carlito"/>
              </a:rPr>
              <a:t>isso,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cuidado </a:t>
            </a: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com</a:t>
            </a:r>
            <a:r>
              <a:rPr b="0" spc="-229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333399"/>
                </a:solidFill>
                <a:latin typeface="Carlito"/>
                <a:cs typeface="Carlito"/>
              </a:rPr>
              <a:t>erros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5232400"/>
            <a:chOff x="50800" y="838200"/>
            <a:chExt cx="9067800" cy="52324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518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8775700" cy="523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502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5029200"/>
            </a:xfrm>
            <a:custGeom>
              <a:avLst/>
              <a:gdLst/>
              <a:ahLst/>
              <a:cxnLst/>
              <a:rect l="l" t="t" r="r" b="b"/>
              <a:pathLst>
                <a:path w="8864600" h="5029200">
                  <a:moveTo>
                    <a:pt x="0" y="0"/>
                  </a:moveTo>
                  <a:lnTo>
                    <a:pt x="8864605" y="0"/>
                  </a:lnTo>
                  <a:lnTo>
                    <a:pt x="8864605" y="5029202"/>
                  </a:lnTo>
                  <a:lnTo>
                    <a:pt x="0" y="50292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8371205" cy="4965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645150" indent="-266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interface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5645150" indent="-266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void</a:t>
            </a:r>
            <a:r>
              <a:rPr sz="2000" spc="-85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desenhar();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10" dirty="0">
                <a:latin typeface="DejaVu Sans Mono"/>
                <a:cs typeface="DejaVu Sans Mono"/>
              </a:rPr>
              <a:t>aumentar(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</a:t>
            </a:r>
            <a:r>
              <a:rPr sz="2000" spc="-15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t);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Linha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5" dirty="0">
                <a:latin typeface="DejaVu Sans Mono"/>
                <a:cs typeface="DejaVu Sans Mono"/>
              </a:rPr>
              <a:t>Forma</a:t>
            </a:r>
            <a:r>
              <a:rPr sz="2000" spc="-3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279400" marR="508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Erro: reduziu de público para privativo ao</a:t>
            </a:r>
            <a:r>
              <a:rPr sz="2000" spc="-9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pacote!  </a:t>
            </a:r>
            <a:endParaRPr lang="pt-BR" sz="2000" spc="-10" dirty="0" smtClean="0">
              <a:solidFill>
                <a:srgbClr val="008000"/>
              </a:solidFill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5" dirty="0">
                <a:latin typeface="DejaVu Sans Mono"/>
                <a:cs typeface="DejaVu Sans Mono"/>
              </a:rPr>
              <a:t>desenhar()</a:t>
            </a:r>
            <a:r>
              <a:rPr sz="2000" spc="-1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</a:t>
            </a:r>
            <a:r>
              <a:rPr sz="2000" spc="-2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*/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279400" marR="153035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Erro: reduziu de público para</a:t>
            </a:r>
            <a:r>
              <a:rPr sz="2000" spc="-9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privativo!  </a:t>
            </a:r>
            <a:endParaRPr lang="pt-BR" sz="2000" spc="-10" dirty="0" smtClean="0">
              <a:solidFill>
                <a:srgbClr val="008000"/>
              </a:solidFill>
              <a:latin typeface="DejaVu Sans Mono"/>
              <a:cs typeface="DejaVu Sans Mono"/>
            </a:endParaRPr>
          </a:p>
          <a:p>
            <a:pPr marL="279400" marR="153035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private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10" dirty="0">
                <a:latin typeface="DejaVu Sans Mono"/>
                <a:cs typeface="DejaVu Sans Mono"/>
              </a:rPr>
              <a:t>aumentar(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spc="-5" dirty="0">
                <a:latin typeface="DejaVu Sans Mono"/>
                <a:cs typeface="DejaVu Sans Mono"/>
              </a:rPr>
              <a:t>t)</a:t>
            </a:r>
            <a:r>
              <a:rPr sz="2000" spc="-2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</a:t>
            </a:r>
            <a:r>
              <a:rPr sz="2000" spc="-2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*/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3539" y="921273"/>
            <a:ext cx="7828915" cy="5480050"/>
            <a:chOff x="1213539" y="921273"/>
            <a:chExt cx="7828915" cy="5480050"/>
          </a:xfrm>
        </p:grpSpPr>
        <p:sp>
          <p:nvSpPr>
            <p:cNvPr id="3" name="object 3"/>
            <p:cNvSpPr/>
            <p:nvPr/>
          </p:nvSpPr>
          <p:spPr>
            <a:xfrm>
              <a:off x="1213539" y="921273"/>
              <a:ext cx="6939107" cy="53240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4400" y="4114800"/>
              <a:ext cx="4318000" cy="901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4249" y="4159250"/>
              <a:ext cx="4178299" cy="761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4250" y="4159250"/>
              <a:ext cx="4178300" cy="762000"/>
            </a:xfrm>
            <a:custGeom>
              <a:avLst/>
              <a:gdLst/>
              <a:ahLst/>
              <a:cxnLst/>
              <a:rect l="l" t="t" r="r" b="b"/>
              <a:pathLst>
                <a:path w="4178300" h="762000">
                  <a:moveTo>
                    <a:pt x="0" y="127004"/>
                  </a:moveTo>
                  <a:lnTo>
                    <a:pt x="9980" y="77568"/>
                  </a:lnTo>
                  <a:lnTo>
                    <a:pt x="37198" y="37198"/>
                  </a:lnTo>
                  <a:lnTo>
                    <a:pt x="77567" y="9980"/>
                  </a:lnTo>
                  <a:lnTo>
                    <a:pt x="127003" y="0"/>
                  </a:lnTo>
                  <a:lnTo>
                    <a:pt x="4051302" y="0"/>
                  </a:lnTo>
                  <a:lnTo>
                    <a:pt x="4100736" y="9980"/>
                  </a:lnTo>
                  <a:lnTo>
                    <a:pt x="4141104" y="37198"/>
                  </a:lnTo>
                  <a:lnTo>
                    <a:pt x="4168322" y="77568"/>
                  </a:lnTo>
                  <a:lnTo>
                    <a:pt x="4178302" y="127004"/>
                  </a:lnTo>
                  <a:lnTo>
                    <a:pt x="4178302" y="634996"/>
                  </a:lnTo>
                  <a:lnTo>
                    <a:pt x="4168322" y="684431"/>
                  </a:lnTo>
                  <a:lnTo>
                    <a:pt x="4141104" y="724801"/>
                  </a:lnTo>
                  <a:lnTo>
                    <a:pt x="4100736" y="752019"/>
                  </a:lnTo>
                  <a:lnTo>
                    <a:pt x="4051302" y="762000"/>
                  </a:lnTo>
                  <a:lnTo>
                    <a:pt x="127003" y="762000"/>
                  </a:lnTo>
                  <a:lnTo>
                    <a:pt x="77567" y="752019"/>
                  </a:lnTo>
                  <a:lnTo>
                    <a:pt x="37198" y="724801"/>
                  </a:lnTo>
                  <a:lnTo>
                    <a:pt x="9980" y="684431"/>
                  </a:lnTo>
                  <a:lnTo>
                    <a:pt x="0" y="634996"/>
                  </a:lnTo>
                  <a:lnTo>
                    <a:pt x="0" y="127004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4400" y="5092700"/>
              <a:ext cx="4318000" cy="1295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7900" y="5130800"/>
              <a:ext cx="41656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4249" y="5137150"/>
              <a:ext cx="4178299" cy="1155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4250" y="5137150"/>
              <a:ext cx="4178300" cy="1155700"/>
            </a:xfrm>
            <a:custGeom>
              <a:avLst/>
              <a:gdLst/>
              <a:ahLst/>
              <a:cxnLst/>
              <a:rect l="l" t="t" r="r" b="b"/>
              <a:pathLst>
                <a:path w="4178300" h="1155700">
                  <a:moveTo>
                    <a:pt x="0" y="192621"/>
                  </a:moveTo>
                  <a:lnTo>
                    <a:pt x="5087" y="148454"/>
                  </a:lnTo>
                  <a:lnTo>
                    <a:pt x="19578" y="107911"/>
                  </a:lnTo>
                  <a:lnTo>
                    <a:pt x="42316" y="72146"/>
                  </a:lnTo>
                  <a:lnTo>
                    <a:pt x="72146" y="42316"/>
                  </a:lnTo>
                  <a:lnTo>
                    <a:pt x="107910" y="19578"/>
                  </a:lnTo>
                  <a:lnTo>
                    <a:pt x="148454" y="5087"/>
                  </a:lnTo>
                  <a:lnTo>
                    <a:pt x="192620" y="0"/>
                  </a:lnTo>
                  <a:lnTo>
                    <a:pt x="3985682" y="0"/>
                  </a:lnTo>
                  <a:lnTo>
                    <a:pt x="4029847" y="5087"/>
                  </a:lnTo>
                  <a:lnTo>
                    <a:pt x="4070391" y="19578"/>
                  </a:lnTo>
                  <a:lnTo>
                    <a:pt x="4106155" y="42316"/>
                  </a:lnTo>
                  <a:lnTo>
                    <a:pt x="4135985" y="72146"/>
                  </a:lnTo>
                  <a:lnTo>
                    <a:pt x="4158724" y="107911"/>
                  </a:lnTo>
                  <a:lnTo>
                    <a:pt x="4173215" y="148454"/>
                  </a:lnTo>
                  <a:lnTo>
                    <a:pt x="4178302" y="192621"/>
                  </a:lnTo>
                  <a:lnTo>
                    <a:pt x="4178302" y="963080"/>
                  </a:lnTo>
                  <a:lnTo>
                    <a:pt x="4173215" y="1007246"/>
                  </a:lnTo>
                  <a:lnTo>
                    <a:pt x="4158724" y="1047789"/>
                  </a:lnTo>
                  <a:lnTo>
                    <a:pt x="4135985" y="1083554"/>
                  </a:lnTo>
                  <a:lnTo>
                    <a:pt x="4106155" y="1113383"/>
                  </a:lnTo>
                  <a:lnTo>
                    <a:pt x="4070391" y="1136122"/>
                  </a:lnTo>
                  <a:lnTo>
                    <a:pt x="4029847" y="1150613"/>
                  </a:lnTo>
                  <a:lnTo>
                    <a:pt x="3985682" y="1155700"/>
                  </a:lnTo>
                  <a:lnTo>
                    <a:pt x="192620" y="1155700"/>
                  </a:lnTo>
                  <a:lnTo>
                    <a:pt x="148454" y="1150613"/>
                  </a:lnTo>
                  <a:lnTo>
                    <a:pt x="107910" y="1136122"/>
                  </a:lnTo>
                  <a:lnTo>
                    <a:pt x="72146" y="1113383"/>
                  </a:lnTo>
                  <a:lnTo>
                    <a:pt x="42316" y="1083554"/>
                  </a:lnTo>
                  <a:lnTo>
                    <a:pt x="19578" y="1047789"/>
                  </a:lnTo>
                  <a:lnTo>
                    <a:pt x="5087" y="1007246"/>
                  </a:lnTo>
                  <a:lnTo>
                    <a:pt x="0" y="963080"/>
                  </a:lnTo>
                  <a:lnTo>
                    <a:pt x="0" y="192621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2032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" dirty="0">
                <a:solidFill>
                  <a:srgbClr val="333399"/>
                </a:solidFill>
                <a:latin typeface="Carlito"/>
                <a:cs typeface="Carlito"/>
              </a:rPr>
              <a:t>Motivação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702040" y="652113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3373" y="4367758"/>
            <a:ext cx="3758565" cy="181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Verdana"/>
                <a:cs typeface="Verdana"/>
              </a:rPr>
              <a:t>Texto </a:t>
            </a:r>
            <a:r>
              <a:rPr sz="2000" spc="5" dirty="0">
                <a:latin typeface="Verdana"/>
                <a:cs typeface="Verdana"/>
              </a:rPr>
              <a:t>não </a:t>
            </a:r>
            <a:r>
              <a:rPr sz="2000" dirty="0">
                <a:latin typeface="Verdana"/>
                <a:cs typeface="Verdana"/>
              </a:rPr>
              <a:t>é </a:t>
            </a:r>
            <a:r>
              <a:rPr sz="2000" spc="-5" dirty="0">
                <a:latin typeface="Verdana"/>
                <a:cs typeface="Verdana"/>
              </a:rPr>
              <a:t>forma,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OK!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1540"/>
              </a:spcBef>
            </a:pPr>
            <a:r>
              <a:rPr sz="2000" spc="-20" dirty="0">
                <a:latin typeface="Verdana"/>
                <a:cs typeface="Verdana"/>
              </a:rPr>
              <a:t>Como </a:t>
            </a:r>
            <a:r>
              <a:rPr sz="2000" spc="-25" dirty="0">
                <a:latin typeface="Verdana"/>
                <a:cs typeface="Verdana"/>
              </a:rPr>
              <a:t>fica </a:t>
            </a:r>
            <a:r>
              <a:rPr sz="2000" dirty="0">
                <a:latin typeface="Verdana"/>
                <a:cs typeface="Verdana"/>
              </a:rPr>
              <a:t>o </a:t>
            </a:r>
            <a:r>
              <a:rPr sz="2000" spc="-20" dirty="0">
                <a:latin typeface="Verdana"/>
                <a:cs typeface="Verdana"/>
              </a:rPr>
              <a:t>método </a:t>
            </a:r>
            <a:r>
              <a:rPr sz="2000" spc="-10" dirty="0">
                <a:latin typeface="Verdana"/>
                <a:cs typeface="Verdana"/>
              </a:rPr>
              <a:t>que  </a:t>
            </a:r>
            <a:r>
              <a:rPr sz="2000" spc="-5" dirty="0">
                <a:latin typeface="Verdana"/>
                <a:cs typeface="Verdana"/>
              </a:rPr>
              <a:t>carrega </a:t>
            </a:r>
            <a:r>
              <a:rPr sz="2000" spc="-15" dirty="0">
                <a:latin typeface="Verdana"/>
                <a:cs typeface="Verdana"/>
              </a:rPr>
              <a:t>meu </a:t>
            </a:r>
            <a:r>
              <a:rPr sz="2000" spc="-5" dirty="0">
                <a:latin typeface="Verdana"/>
                <a:cs typeface="Verdana"/>
              </a:rPr>
              <a:t>desenho </a:t>
            </a:r>
            <a:r>
              <a:rPr sz="2000" spc="-50" dirty="0">
                <a:latin typeface="Verdana"/>
                <a:cs typeface="Verdana"/>
              </a:rPr>
              <a:t>do  </a:t>
            </a:r>
            <a:r>
              <a:rPr sz="2000" spc="-5" dirty="0">
                <a:latin typeface="Verdana"/>
                <a:cs typeface="Verdana"/>
              </a:rPr>
              <a:t>arquivo </a:t>
            </a:r>
            <a:r>
              <a:rPr sz="2000" spc="-10" dirty="0">
                <a:latin typeface="Verdana"/>
                <a:cs typeface="Verdana"/>
              </a:rPr>
              <a:t>que </a:t>
            </a:r>
            <a:r>
              <a:rPr sz="2000" dirty="0">
                <a:latin typeface="Verdana"/>
                <a:cs typeface="Verdana"/>
              </a:rPr>
              <a:t>eu </a:t>
            </a:r>
            <a:r>
              <a:rPr sz="2000" spc="-15" dirty="0">
                <a:latin typeface="Verdana"/>
                <a:cs typeface="Verdana"/>
              </a:rPr>
              <a:t>salvei </a:t>
            </a:r>
            <a:r>
              <a:rPr sz="2000" spc="15" dirty="0">
                <a:latin typeface="Verdana"/>
                <a:cs typeface="Verdana"/>
              </a:rPr>
              <a:t>no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HD?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2947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Não-solução</a:t>
            </a:r>
            <a:r>
              <a:rPr b="0" spc="-18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2040" y="652113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18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800" y="838200"/>
            <a:ext cx="9067800" cy="2184400"/>
            <a:chOff x="50800" y="838200"/>
            <a:chExt cx="9067800" cy="2184400"/>
          </a:xfrm>
        </p:grpSpPr>
        <p:sp>
          <p:nvSpPr>
            <p:cNvPr id="5" name="object 5"/>
            <p:cNvSpPr/>
            <p:nvPr/>
          </p:nvSpPr>
          <p:spPr>
            <a:xfrm>
              <a:off x="101600" y="863600"/>
              <a:ext cx="9017000" cy="209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800" y="838200"/>
              <a:ext cx="70993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799" y="914400"/>
              <a:ext cx="8864599" cy="1943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800" y="914400"/>
              <a:ext cx="8864600" cy="1943100"/>
            </a:xfrm>
            <a:custGeom>
              <a:avLst/>
              <a:gdLst/>
              <a:ahLst/>
              <a:cxnLst/>
              <a:rect l="l" t="t" r="r" b="b"/>
              <a:pathLst>
                <a:path w="8864600" h="1943100">
                  <a:moveTo>
                    <a:pt x="0" y="0"/>
                  </a:moveTo>
                  <a:lnTo>
                    <a:pt x="8864605" y="0"/>
                  </a:lnTo>
                  <a:lnTo>
                    <a:pt x="8864605" y="1943101"/>
                  </a:lnTo>
                  <a:lnTo>
                    <a:pt x="0" y="194310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8251" y="941743"/>
            <a:ext cx="6694170" cy="153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class </a:t>
            </a:r>
            <a:r>
              <a:rPr sz="2000" spc="-10" dirty="0">
                <a:latin typeface="DejaVu Sans Mono"/>
                <a:cs typeface="DejaVu Sans Mono"/>
              </a:rPr>
              <a:t>AplicativoDesenho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 marR="50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private static void </a:t>
            </a:r>
            <a:r>
              <a:rPr sz="2000" spc="-10" dirty="0">
                <a:latin typeface="DejaVu Sans Mono"/>
                <a:cs typeface="DejaVu Sans Mono"/>
              </a:rPr>
              <a:t>desenhar(Forma[] fs)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635000" marR="5080" indent="-35560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for </a:t>
            </a:r>
            <a:r>
              <a:rPr sz="2000" spc="-10" dirty="0">
                <a:latin typeface="DejaVu Sans Mono"/>
                <a:cs typeface="DejaVu Sans Mono"/>
              </a:rPr>
              <a:t>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dirty="0">
                <a:latin typeface="DejaVu Sans Mono"/>
                <a:cs typeface="DejaVu Sans Mono"/>
              </a:rPr>
              <a:t>i = </a:t>
            </a:r>
            <a:r>
              <a:rPr sz="2000" spc="-5" dirty="0">
                <a:latin typeface="DejaVu Sans Mono"/>
                <a:cs typeface="DejaVu Sans Mono"/>
              </a:rPr>
              <a:t>0; </a:t>
            </a:r>
            <a:r>
              <a:rPr sz="2000" dirty="0">
                <a:latin typeface="DejaVu Sans Mono"/>
                <a:cs typeface="DejaVu Sans Mono"/>
              </a:rPr>
              <a:t>i &lt; </a:t>
            </a:r>
            <a:r>
              <a:rPr sz="2000" spc="-10" dirty="0">
                <a:latin typeface="DejaVu Sans Mono"/>
                <a:cs typeface="DejaVu Sans Mono"/>
              </a:rPr>
              <a:t>fs.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length</a:t>
            </a:r>
            <a:r>
              <a:rPr sz="2000" spc="-10" dirty="0">
                <a:latin typeface="DejaVu Sans Mono"/>
                <a:cs typeface="DejaVu Sans Mono"/>
              </a:rPr>
              <a:t>;</a:t>
            </a:r>
            <a:r>
              <a:rPr sz="2000" spc="-85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i++)</a:t>
            </a:r>
            <a:endParaRPr sz="2000" dirty="0">
              <a:latin typeface="DejaVu Sans Mono"/>
              <a:cs typeface="DejaVu Sans Mono"/>
            </a:endParaRPr>
          </a:p>
          <a:p>
            <a:pPr marL="1003300">
              <a:lnSpc>
                <a:spcPts val="2350"/>
              </a:lnSpc>
            </a:pPr>
            <a:r>
              <a:rPr sz="2000" spc="-10" dirty="0">
                <a:latin typeface="DejaVu Sans Mono"/>
                <a:cs typeface="DejaVu Sans Mono"/>
              </a:rPr>
              <a:t>fs[i].desenhar();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ts val="235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8251" y="2465743"/>
            <a:ext cx="179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24400" y="2260600"/>
            <a:ext cx="4305300" cy="965200"/>
            <a:chOff x="4724400" y="2260600"/>
            <a:chExt cx="4305300" cy="965200"/>
          </a:xfrm>
        </p:grpSpPr>
        <p:sp>
          <p:nvSpPr>
            <p:cNvPr id="12" name="object 12"/>
            <p:cNvSpPr/>
            <p:nvPr/>
          </p:nvSpPr>
          <p:spPr>
            <a:xfrm>
              <a:off x="4724400" y="2260600"/>
              <a:ext cx="4305300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5400" y="2260600"/>
              <a:ext cx="3517900" cy="965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94249" y="2305050"/>
              <a:ext cx="4165599" cy="774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4250" y="2305050"/>
              <a:ext cx="4165600" cy="774700"/>
            </a:xfrm>
            <a:custGeom>
              <a:avLst/>
              <a:gdLst/>
              <a:ahLst/>
              <a:cxnLst/>
              <a:rect l="l" t="t" r="r" b="b"/>
              <a:pathLst>
                <a:path w="4165600" h="774700">
                  <a:moveTo>
                    <a:pt x="0" y="129118"/>
                  </a:moveTo>
                  <a:lnTo>
                    <a:pt x="10146" y="78859"/>
                  </a:lnTo>
                  <a:lnTo>
                    <a:pt x="37817" y="37817"/>
                  </a:lnTo>
                  <a:lnTo>
                    <a:pt x="78859" y="10146"/>
                  </a:lnTo>
                  <a:lnTo>
                    <a:pt x="129118" y="0"/>
                  </a:lnTo>
                  <a:lnTo>
                    <a:pt x="4036482" y="0"/>
                  </a:lnTo>
                  <a:lnTo>
                    <a:pt x="4086741" y="10146"/>
                  </a:lnTo>
                  <a:lnTo>
                    <a:pt x="4127783" y="37817"/>
                  </a:lnTo>
                  <a:lnTo>
                    <a:pt x="4155455" y="78859"/>
                  </a:lnTo>
                  <a:lnTo>
                    <a:pt x="4165602" y="129118"/>
                  </a:lnTo>
                  <a:lnTo>
                    <a:pt x="4165602" y="645582"/>
                  </a:lnTo>
                  <a:lnTo>
                    <a:pt x="4155455" y="695840"/>
                  </a:lnTo>
                  <a:lnTo>
                    <a:pt x="4127783" y="736882"/>
                  </a:lnTo>
                  <a:lnTo>
                    <a:pt x="4086741" y="764553"/>
                  </a:lnTo>
                  <a:lnTo>
                    <a:pt x="4036482" y="774700"/>
                  </a:lnTo>
                  <a:lnTo>
                    <a:pt x="129118" y="774700"/>
                  </a:lnTo>
                  <a:lnTo>
                    <a:pt x="78859" y="764553"/>
                  </a:lnTo>
                  <a:lnTo>
                    <a:pt x="37817" y="736882"/>
                  </a:lnTo>
                  <a:lnTo>
                    <a:pt x="10146" y="695840"/>
                  </a:lnTo>
                  <a:lnTo>
                    <a:pt x="0" y="645582"/>
                  </a:lnTo>
                  <a:lnTo>
                    <a:pt x="0" y="129118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05882" y="2366645"/>
            <a:ext cx="3110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1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Verdana"/>
                <a:cs typeface="Verdana"/>
              </a:rPr>
              <a:t>Texto </a:t>
            </a:r>
            <a:r>
              <a:rPr sz="2000" spc="5" dirty="0">
                <a:latin typeface="Verdana"/>
                <a:cs typeface="Verdana"/>
              </a:rPr>
              <a:t>não </a:t>
            </a:r>
            <a:r>
              <a:rPr sz="2000" dirty="0">
                <a:latin typeface="Verdana"/>
                <a:cs typeface="Verdana"/>
              </a:rPr>
              <a:t>é </a:t>
            </a:r>
            <a:r>
              <a:rPr sz="2000" spc="-5" dirty="0">
                <a:latin typeface="Verdana"/>
                <a:cs typeface="Verdana"/>
              </a:rPr>
              <a:t>forma! </a:t>
            </a:r>
            <a:r>
              <a:rPr sz="2000" spc="-15" dirty="0">
                <a:latin typeface="Verdana"/>
                <a:cs typeface="Verdana"/>
              </a:rPr>
              <a:t>Esse  </a:t>
            </a:r>
            <a:r>
              <a:rPr sz="2000" spc="-20" dirty="0">
                <a:latin typeface="Verdana"/>
                <a:cs typeface="Verdana"/>
              </a:rPr>
              <a:t>método </a:t>
            </a:r>
            <a:r>
              <a:rPr sz="2000" spc="5" dirty="0">
                <a:latin typeface="Verdana"/>
                <a:cs typeface="Verdana"/>
              </a:rPr>
              <a:t>não</a:t>
            </a:r>
            <a:r>
              <a:rPr sz="2000" spc="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serve…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800" y="3136900"/>
            <a:ext cx="9067800" cy="3708400"/>
            <a:chOff x="50800" y="3136900"/>
            <a:chExt cx="9067800" cy="3708400"/>
          </a:xfrm>
        </p:grpSpPr>
        <p:sp>
          <p:nvSpPr>
            <p:cNvPr id="18" name="object 18"/>
            <p:cNvSpPr/>
            <p:nvPr/>
          </p:nvSpPr>
          <p:spPr>
            <a:xfrm>
              <a:off x="101600" y="3162300"/>
              <a:ext cx="9017000" cy="3606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800" y="3136900"/>
              <a:ext cx="7099300" cy="3708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799" y="3213100"/>
              <a:ext cx="8864599" cy="34543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800" y="3213100"/>
              <a:ext cx="8864600" cy="3454400"/>
            </a:xfrm>
            <a:custGeom>
              <a:avLst/>
              <a:gdLst/>
              <a:ahLst/>
              <a:cxnLst/>
              <a:rect l="l" t="t" r="r" b="b"/>
              <a:pathLst>
                <a:path w="8864600" h="3454400">
                  <a:moveTo>
                    <a:pt x="0" y="0"/>
                  </a:moveTo>
                  <a:lnTo>
                    <a:pt x="8864605" y="0"/>
                  </a:lnTo>
                  <a:lnTo>
                    <a:pt x="8864605" y="3454401"/>
                  </a:lnTo>
                  <a:lnTo>
                    <a:pt x="0" y="345440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xfrm>
            <a:off x="258251" y="3245992"/>
            <a:ext cx="6694170" cy="2811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660066"/>
                </a:solidFill>
              </a:rPr>
              <a:t>public class </a:t>
            </a:r>
            <a:r>
              <a:rPr spc="-10" dirty="0"/>
              <a:t>AplicativoDesenho</a:t>
            </a:r>
            <a:r>
              <a:rPr spc="-20" dirty="0"/>
              <a:t> </a:t>
            </a:r>
            <a:r>
              <a:rPr dirty="0"/>
              <a:t>{</a:t>
            </a:r>
          </a:p>
          <a:p>
            <a:pPr marL="635000" marR="5080" indent="-355600">
              <a:lnSpc>
                <a:spcPct val="100000"/>
              </a:lnSpc>
            </a:pPr>
            <a:r>
              <a:rPr spc="-10" dirty="0">
                <a:solidFill>
                  <a:srgbClr val="660066"/>
                </a:solidFill>
              </a:rPr>
              <a:t>private static void </a:t>
            </a:r>
            <a:r>
              <a:rPr spc="-10" dirty="0"/>
              <a:t>desenhar(Forma[] fs) </a:t>
            </a:r>
            <a:r>
              <a:rPr dirty="0"/>
              <a:t>{  </a:t>
            </a:r>
            <a:endParaRPr lang="pt-BR" dirty="0" smtClean="0"/>
          </a:p>
          <a:p>
            <a:pPr marL="635000" marR="5080" indent="-355600">
              <a:lnSpc>
                <a:spcPct val="100000"/>
              </a:lnSpc>
            </a:pPr>
            <a:r>
              <a:rPr spc="-10" dirty="0" smtClean="0">
                <a:solidFill>
                  <a:srgbClr val="660066"/>
                </a:solidFill>
              </a:rPr>
              <a:t>for </a:t>
            </a:r>
            <a:r>
              <a:rPr spc="-10" dirty="0"/>
              <a:t>(</a:t>
            </a:r>
            <a:r>
              <a:rPr spc="-10" dirty="0">
                <a:solidFill>
                  <a:srgbClr val="660066"/>
                </a:solidFill>
              </a:rPr>
              <a:t>int </a:t>
            </a:r>
            <a:r>
              <a:rPr dirty="0"/>
              <a:t>i = </a:t>
            </a:r>
            <a:r>
              <a:rPr spc="-5" dirty="0"/>
              <a:t>0; </a:t>
            </a:r>
            <a:r>
              <a:rPr dirty="0"/>
              <a:t>i &lt; </a:t>
            </a:r>
            <a:r>
              <a:rPr spc="-10" dirty="0"/>
              <a:t>fs.</a:t>
            </a:r>
            <a:r>
              <a:rPr spc="-10" dirty="0">
                <a:solidFill>
                  <a:srgbClr val="660066"/>
                </a:solidFill>
              </a:rPr>
              <a:t>length</a:t>
            </a:r>
            <a:r>
              <a:rPr spc="-10" dirty="0"/>
              <a:t>;</a:t>
            </a:r>
            <a:r>
              <a:rPr spc="-85" dirty="0"/>
              <a:t> </a:t>
            </a:r>
            <a:r>
              <a:rPr spc="-10" dirty="0"/>
              <a:t>i++)</a:t>
            </a:r>
          </a:p>
          <a:p>
            <a:pPr marL="1003300">
              <a:lnSpc>
                <a:spcPts val="2350"/>
              </a:lnSpc>
            </a:pPr>
            <a:r>
              <a:rPr spc="-10" dirty="0"/>
              <a:t>fs[i].desenhar();</a:t>
            </a:r>
          </a:p>
          <a:p>
            <a:pPr marL="279400">
              <a:lnSpc>
                <a:spcPts val="235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/>
          </a:p>
          <a:p>
            <a:pPr marL="635000" marR="5080" indent="-355600">
              <a:lnSpc>
                <a:spcPct val="100000"/>
              </a:lnSpc>
            </a:pPr>
            <a:r>
              <a:rPr spc="-10" dirty="0">
                <a:solidFill>
                  <a:srgbClr val="660066"/>
                </a:solidFill>
              </a:rPr>
              <a:t>private static void </a:t>
            </a:r>
            <a:r>
              <a:rPr spc="-5" dirty="0"/>
              <a:t>desenhar(Texto[] </a:t>
            </a:r>
            <a:r>
              <a:rPr spc="-10" dirty="0"/>
              <a:t>ts) </a:t>
            </a:r>
            <a:r>
              <a:rPr dirty="0"/>
              <a:t>{  </a:t>
            </a:r>
            <a:endParaRPr lang="pt-BR" dirty="0" smtClean="0"/>
          </a:p>
          <a:p>
            <a:pPr marL="635000" marR="5080" indent="-355600">
              <a:lnSpc>
                <a:spcPct val="100000"/>
              </a:lnSpc>
            </a:pPr>
            <a:r>
              <a:rPr spc="-10" dirty="0" smtClean="0">
                <a:solidFill>
                  <a:srgbClr val="660066"/>
                </a:solidFill>
              </a:rPr>
              <a:t>for </a:t>
            </a:r>
            <a:r>
              <a:rPr spc="-10" dirty="0"/>
              <a:t>(</a:t>
            </a:r>
            <a:r>
              <a:rPr spc="-10" dirty="0">
                <a:solidFill>
                  <a:srgbClr val="660066"/>
                </a:solidFill>
              </a:rPr>
              <a:t>int </a:t>
            </a:r>
            <a:r>
              <a:rPr dirty="0"/>
              <a:t>i = </a:t>
            </a:r>
            <a:r>
              <a:rPr spc="-5" dirty="0"/>
              <a:t>0; </a:t>
            </a:r>
            <a:r>
              <a:rPr dirty="0"/>
              <a:t>i &lt; </a:t>
            </a:r>
            <a:r>
              <a:rPr spc="-10" dirty="0"/>
              <a:t>ts.</a:t>
            </a:r>
            <a:r>
              <a:rPr spc="-10" dirty="0">
                <a:solidFill>
                  <a:srgbClr val="660066"/>
                </a:solidFill>
              </a:rPr>
              <a:t>length</a:t>
            </a:r>
            <a:r>
              <a:rPr spc="-10" dirty="0"/>
              <a:t>;</a:t>
            </a:r>
            <a:r>
              <a:rPr spc="-85" dirty="0"/>
              <a:t> </a:t>
            </a:r>
            <a:r>
              <a:rPr spc="-10" dirty="0"/>
              <a:t>i++)</a:t>
            </a:r>
          </a:p>
          <a:p>
            <a:pPr marL="1003300">
              <a:lnSpc>
                <a:spcPct val="100000"/>
              </a:lnSpc>
            </a:pPr>
            <a:r>
              <a:rPr spc="-10" dirty="0"/>
              <a:t>ts[i].escrever();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58251" y="6293995"/>
            <a:ext cx="179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24400" y="5829300"/>
            <a:ext cx="4305300" cy="965200"/>
            <a:chOff x="4724400" y="5829300"/>
            <a:chExt cx="4305300" cy="965200"/>
          </a:xfrm>
        </p:grpSpPr>
        <p:sp>
          <p:nvSpPr>
            <p:cNvPr id="26" name="object 26"/>
            <p:cNvSpPr/>
            <p:nvPr/>
          </p:nvSpPr>
          <p:spPr>
            <a:xfrm>
              <a:off x="4724400" y="5829300"/>
              <a:ext cx="4305300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8700" y="5829300"/>
              <a:ext cx="4178300" cy="965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4249" y="5873750"/>
              <a:ext cx="4165599" cy="774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94250" y="5873750"/>
              <a:ext cx="4165600" cy="774700"/>
            </a:xfrm>
            <a:custGeom>
              <a:avLst/>
              <a:gdLst/>
              <a:ahLst/>
              <a:cxnLst/>
              <a:rect l="l" t="t" r="r" b="b"/>
              <a:pathLst>
                <a:path w="4165600" h="774700">
                  <a:moveTo>
                    <a:pt x="0" y="129118"/>
                  </a:moveTo>
                  <a:lnTo>
                    <a:pt x="10146" y="78859"/>
                  </a:lnTo>
                  <a:lnTo>
                    <a:pt x="37817" y="37817"/>
                  </a:lnTo>
                  <a:lnTo>
                    <a:pt x="78859" y="10146"/>
                  </a:lnTo>
                  <a:lnTo>
                    <a:pt x="129118" y="0"/>
                  </a:lnTo>
                  <a:lnTo>
                    <a:pt x="4036482" y="0"/>
                  </a:lnTo>
                  <a:lnTo>
                    <a:pt x="4086741" y="10146"/>
                  </a:lnTo>
                  <a:lnTo>
                    <a:pt x="4127783" y="37817"/>
                  </a:lnTo>
                  <a:lnTo>
                    <a:pt x="4155455" y="78859"/>
                  </a:lnTo>
                  <a:lnTo>
                    <a:pt x="4165602" y="129118"/>
                  </a:lnTo>
                  <a:lnTo>
                    <a:pt x="4165602" y="645582"/>
                  </a:lnTo>
                  <a:lnTo>
                    <a:pt x="4155455" y="695840"/>
                  </a:lnTo>
                  <a:lnTo>
                    <a:pt x="4127783" y="736882"/>
                  </a:lnTo>
                  <a:lnTo>
                    <a:pt x="4086741" y="764553"/>
                  </a:lnTo>
                  <a:lnTo>
                    <a:pt x="4036482" y="774700"/>
                  </a:lnTo>
                  <a:lnTo>
                    <a:pt x="129118" y="774700"/>
                  </a:lnTo>
                  <a:lnTo>
                    <a:pt x="78859" y="764553"/>
                  </a:lnTo>
                  <a:lnTo>
                    <a:pt x="37817" y="736882"/>
                  </a:lnTo>
                  <a:lnTo>
                    <a:pt x="10146" y="695840"/>
                  </a:lnTo>
                  <a:lnTo>
                    <a:pt x="0" y="645582"/>
                  </a:lnTo>
                  <a:lnTo>
                    <a:pt x="0" y="129118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39182" y="5939449"/>
            <a:ext cx="3648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Já </a:t>
            </a:r>
            <a:r>
              <a:rPr sz="2000" spc="-25" dirty="0">
                <a:latin typeface="Verdana"/>
                <a:cs typeface="Verdana"/>
              </a:rPr>
              <a:t>vimos, </a:t>
            </a:r>
            <a:r>
              <a:rPr sz="2000" spc="-20" dirty="0">
                <a:latin typeface="Verdana"/>
                <a:cs typeface="Verdana"/>
              </a:rPr>
              <a:t>com</a:t>
            </a:r>
            <a:r>
              <a:rPr sz="2000" spc="18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polimorfismo,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765" y="130809"/>
            <a:ext cx="2947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333399"/>
                </a:solidFill>
                <a:latin typeface="Carlito"/>
                <a:cs typeface="Carlito"/>
              </a:rPr>
              <a:t>Não-solução</a:t>
            </a:r>
            <a:r>
              <a:rPr sz="3200" spc="-18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333399"/>
                </a:solidFill>
                <a:latin typeface="Carlito"/>
                <a:cs typeface="Carlito"/>
              </a:rPr>
              <a:t>2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3539" y="921273"/>
            <a:ext cx="6939280" cy="5324475"/>
            <a:chOff x="1213539" y="921273"/>
            <a:chExt cx="6939280" cy="5324475"/>
          </a:xfrm>
        </p:grpSpPr>
        <p:sp>
          <p:nvSpPr>
            <p:cNvPr id="4" name="object 4"/>
            <p:cNvSpPr/>
            <p:nvPr/>
          </p:nvSpPr>
          <p:spPr>
            <a:xfrm>
              <a:off x="1213539" y="921273"/>
              <a:ext cx="6939107" cy="53240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5700" y="1016000"/>
              <a:ext cx="18161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15100" y="1003300"/>
              <a:ext cx="1231900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5549" y="1060449"/>
              <a:ext cx="1676399" cy="4571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5550" y="106045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600200" y="0"/>
                  </a:lnTo>
                  <a:lnTo>
                    <a:pt x="1629859" y="5988"/>
                  </a:lnTo>
                  <a:lnTo>
                    <a:pt x="1654080" y="22318"/>
                  </a:lnTo>
                  <a:lnTo>
                    <a:pt x="1670412" y="46539"/>
                  </a:lnTo>
                  <a:lnTo>
                    <a:pt x="1676400" y="76200"/>
                  </a:lnTo>
                  <a:lnTo>
                    <a:pt x="1676400" y="380999"/>
                  </a:lnTo>
                  <a:lnTo>
                    <a:pt x="1670412" y="410659"/>
                  </a:lnTo>
                  <a:lnTo>
                    <a:pt x="1654080" y="434881"/>
                  </a:lnTo>
                  <a:lnTo>
                    <a:pt x="1629859" y="451211"/>
                  </a:lnTo>
                  <a:lnTo>
                    <a:pt x="1600200" y="457200"/>
                  </a:lnTo>
                  <a:lnTo>
                    <a:pt x="76200" y="457200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59"/>
                  </a:lnTo>
                  <a:lnTo>
                    <a:pt x="0" y="380999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19620" y="1114628"/>
            <a:ext cx="824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Já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sei!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2900" y="685800"/>
            <a:ext cx="4749800" cy="5829300"/>
            <a:chOff x="4152900" y="685800"/>
            <a:chExt cx="4749800" cy="5829300"/>
          </a:xfrm>
        </p:grpSpPr>
        <p:sp>
          <p:nvSpPr>
            <p:cNvPr id="11" name="object 11"/>
            <p:cNvSpPr/>
            <p:nvPr/>
          </p:nvSpPr>
          <p:spPr>
            <a:xfrm>
              <a:off x="4514853" y="2266951"/>
              <a:ext cx="2595880" cy="192405"/>
            </a:xfrm>
            <a:custGeom>
              <a:avLst/>
              <a:gdLst/>
              <a:ahLst/>
              <a:cxnLst/>
              <a:rect l="l" t="t" r="r" b="b"/>
              <a:pathLst>
                <a:path w="2595879" h="192405">
                  <a:moveTo>
                    <a:pt x="2595851" y="191972"/>
                  </a:moveTo>
                  <a:lnTo>
                    <a:pt x="2586404" y="191972"/>
                  </a:lnTo>
                  <a:lnTo>
                    <a:pt x="2586404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7900" y="3975100"/>
              <a:ext cx="4114800" cy="254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4100" y="4051300"/>
              <a:ext cx="3911600" cy="2336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5050" y="4032250"/>
              <a:ext cx="3949700" cy="2374900"/>
            </a:xfrm>
            <a:custGeom>
              <a:avLst/>
              <a:gdLst/>
              <a:ahLst/>
              <a:cxnLst/>
              <a:rect l="l" t="t" r="r" b="b"/>
              <a:pathLst>
                <a:path w="3949700" h="2374900">
                  <a:moveTo>
                    <a:pt x="0" y="0"/>
                  </a:moveTo>
                  <a:lnTo>
                    <a:pt x="3949702" y="0"/>
                  </a:lnTo>
                  <a:lnTo>
                    <a:pt x="3949702" y="2374901"/>
                  </a:lnTo>
                  <a:lnTo>
                    <a:pt x="0" y="2374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2900" y="685800"/>
              <a:ext cx="4064002" cy="34925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6000" y="965200"/>
            <a:ext cx="158750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6223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Licença </a:t>
            </a:r>
            <a:r>
              <a:rPr b="0" spc="-10" dirty="0">
                <a:solidFill>
                  <a:srgbClr val="333399"/>
                </a:solidFill>
                <a:latin typeface="Carlito"/>
                <a:cs typeface="Carlito"/>
              </a:rPr>
              <a:t>para </a:t>
            </a:r>
            <a:r>
              <a:rPr b="0" spc="20" dirty="0">
                <a:solidFill>
                  <a:srgbClr val="333399"/>
                </a:solidFill>
                <a:latin typeface="Carlito"/>
                <a:cs typeface="Carlito"/>
              </a:rPr>
              <a:t>uso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spc="-11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distribuição</a:t>
            </a:r>
          </a:p>
        </p:txBody>
      </p:sp>
      <p:sp>
        <p:nvSpPr>
          <p:cNvPr id="4" name="object 4"/>
          <p:cNvSpPr/>
          <p:nvPr/>
        </p:nvSpPr>
        <p:spPr>
          <a:xfrm>
            <a:off x="5791200" y="5448300"/>
            <a:ext cx="30607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267" y="742632"/>
            <a:ext cx="8453755" cy="623709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1588135" indent="-342900">
              <a:lnSpc>
                <a:spcPct val="79500"/>
              </a:lnSpc>
              <a:spcBef>
                <a:spcPts val="64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5" dirty="0">
                <a:latin typeface="Carlito"/>
                <a:cs typeface="Carlito"/>
              </a:rPr>
              <a:t>Este </a:t>
            </a:r>
            <a:r>
              <a:rPr sz="2200" spc="25" dirty="0">
                <a:latin typeface="Carlito"/>
                <a:cs typeface="Carlito"/>
              </a:rPr>
              <a:t>obra </a:t>
            </a:r>
            <a:r>
              <a:rPr sz="2200" dirty="0">
                <a:latin typeface="Carlito"/>
                <a:cs typeface="Carlito"/>
              </a:rPr>
              <a:t>está licenciada com </a:t>
            </a:r>
            <a:r>
              <a:rPr sz="2200" spc="25" dirty="0">
                <a:latin typeface="Carlito"/>
                <a:cs typeface="Carlito"/>
              </a:rPr>
              <a:t>uma </a:t>
            </a:r>
            <a:r>
              <a:rPr sz="2200" spc="-10" dirty="0">
                <a:latin typeface="Carlito"/>
                <a:cs typeface="Carlito"/>
              </a:rPr>
              <a:t>licença </a:t>
            </a:r>
            <a:r>
              <a:rPr sz="2200" spc="5" dirty="0">
                <a:latin typeface="Carlito"/>
                <a:cs typeface="Carlito"/>
              </a:rPr>
              <a:t>Creative  </a:t>
            </a:r>
            <a:r>
              <a:rPr sz="2200" spc="30" dirty="0">
                <a:latin typeface="Carlito"/>
                <a:cs typeface="Carlito"/>
              </a:rPr>
              <a:t>Commons</a:t>
            </a:r>
            <a:r>
              <a:rPr sz="2200" spc="-1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Atribuição-CompartilhaIgual</a:t>
            </a:r>
            <a:r>
              <a:rPr sz="2200" spc="-190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4.0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spc="15" dirty="0">
                <a:latin typeface="Carlito"/>
                <a:cs typeface="Carlito"/>
              </a:rPr>
              <a:t>Internacional;</a:t>
            </a:r>
            <a:endParaRPr sz="2200" dirty="0">
              <a:latin typeface="Carlito"/>
              <a:cs typeface="Carlito"/>
            </a:endParaRPr>
          </a:p>
          <a:p>
            <a:pPr marL="355600" indent="-343535">
              <a:lnSpc>
                <a:spcPts val="2600"/>
              </a:lnSpc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rlito"/>
                <a:cs typeface="Carlito"/>
              </a:rPr>
              <a:t>Você tem </a:t>
            </a:r>
            <a:r>
              <a:rPr sz="2200" dirty="0">
                <a:latin typeface="Carlito"/>
                <a:cs typeface="Carlito"/>
              </a:rPr>
              <a:t>o direito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15" dirty="0">
                <a:latin typeface="Carlito"/>
                <a:cs typeface="Carlito"/>
              </a:rPr>
              <a:t>de:</a:t>
            </a:r>
            <a:endParaRPr sz="2200" dirty="0">
              <a:latin typeface="Carlito"/>
              <a:cs typeface="Carlito"/>
            </a:endParaRPr>
          </a:p>
          <a:p>
            <a:pPr marL="762000" marR="2163445" lvl="1" indent="-292100">
              <a:lnSpc>
                <a:spcPct val="79500"/>
              </a:lnSpc>
              <a:spcBef>
                <a:spcPts val="600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spc="20" dirty="0">
                <a:latin typeface="Carlito"/>
                <a:cs typeface="Carlito"/>
              </a:rPr>
              <a:t>Compartilhar:</a:t>
            </a:r>
            <a:r>
              <a:rPr sz="2200" spc="-190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copiar</a:t>
            </a:r>
            <a:r>
              <a:rPr sz="2200" spc="-1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redistribuir</a:t>
            </a:r>
            <a:r>
              <a:rPr sz="2200" spc="-1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material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em  </a:t>
            </a:r>
            <a:r>
              <a:rPr sz="2200" spc="25" dirty="0">
                <a:latin typeface="Carlito"/>
                <a:cs typeface="Carlito"/>
              </a:rPr>
              <a:t>qualquer</a:t>
            </a:r>
            <a:r>
              <a:rPr sz="2200" spc="-170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suporte</a:t>
            </a:r>
            <a:r>
              <a:rPr sz="2200" spc="-195" dirty="0">
                <a:latin typeface="Carlito"/>
                <a:cs typeface="Carlito"/>
              </a:rPr>
              <a:t> </a:t>
            </a:r>
            <a:r>
              <a:rPr sz="2200" spc="15" dirty="0">
                <a:latin typeface="Carlito"/>
                <a:cs typeface="Carlito"/>
              </a:rPr>
              <a:t>ou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15" dirty="0">
                <a:latin typeface="Carlito"/>
                <a:cs typeface="Carlito"/>
              </a:rPr>
              <a:t>formato</a:t>
            </a:r>
            <a:endParaRPr sz="2200" dirty="0">
              <a:latin typeface="Carlito"/>
              <a:cs typeface="Carlito"/>
            </a:endParaRPr>
          </a:p>
          <a:p>
            <a:pPr marL="762000" marR="1923414" lvl="1" indent="-292100">
              <a:lnSpc>
                <a:spcPct val="79500"/>
              </a:lnSpc>
              <a:spcBef>
                <a:spcPts val="500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spc="20" dirty="0">
                <a:latin typeface="Carlito"/>
                <a:cs typeface="Carlito"/>
              </a:rPr>
              <a:t>Adaptar: remixar, </a:t>
            </a:r>
            <a:r>
              <a:rPr sz="2200" spc="15" dirty="0">
                <a:latin typeface="Carlito"/>
                <a:cs typeface="Carlito"/>
              </a:rPr>
              <a:t>transformar, </a:t>
            </a:r>
            <a:r>
              <a:rPr sz="2200" dirty="0">
                <a:latin typeface="Carlito"/>
                <a:cs typeface="Carlito"/>
              </a:rPr>
              <a:t>e </a:t>
            </a:r>
            <a:r>
              <a:rPr sz="2200" spc="5" dirty="0">
                <a:latin typeface="Carlito"/>
                <a:cs typeface="Carlito"/>
              </a:rPr>
              <a:t>criar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10" dirty="0">
                <a:latin typeface="Carlito"/>
                <a:cs typeface="Carlito"/>
              </a:rPr>
              <a:t>partir </a:t>
            </a:r>
            <a:r>
              <a:rPr sz="2200" spc="20" dirty="0">
                <a:latin typeface="Carlito"/>
                <a:cs typeface="Carlito"/>
              </a:rPr>
              <a:t>do  </a:t>
            </a:r>
            <a:r>
              <a:rPr sz="2200" spc="15" dirty="0">
                <a:latin typeface="Carlito"/>
                <a:cs typeface="Carlito"/>
              </a:rPr>
              <a:t>material</a:t>
            </a:r>
            <a:r>
              <a:rPr sz="2200" spc="-110" dirty="0">
                <a:latin typeface="Carlito"/>
                <a:cs typeface="Carlito"/>
              </a:rPr>
              <a:t> </a:t>
            </a:r>
            <a:r>
              <a:rPr sz="2200" spc="25" dirty="0">
                <a:latin typeface="Carlito"/>
                <a:cs typeface="Carlito"/>
              </a:rPr>
              <a:t>para</a:t>
            </a:r>
            <a:r>
              <a:rPr sz="2200" spc="-160" dirty="0">
                <a:latin typeface="Carlito"/>
                <a:cs typeface="Carlito"/>
              </a:rPr>
              <a:t> </a:t>
            </a:r>
            <a:r>
              <a:rPr sz="2200" spc="25" dirty="0">
                <a:latin typeface="Carlito"/>
                <a:cs typeface="Carlito"/>
              </a:rPr>
              <a:t>qualquer</a:t>
            </a:r>
            <a:r>
              <a:rPr sz="2200" spc="-170" dirty="0">
                <a:latin typeface="Carlito"/>
                <a:cs typeface="Carlito"/>
              </a:rPr>
              <a:t> </a:t>
            </a:r>
            <a:r>
              <a:rPr sz="2200" spc="15" dirty="0">
                <a:latin typeface="Carlito"/>
                <a:cs typeface="Carlito"/>
              </a:rPr>
              <a:t>fim,</a:t>
            </a:r>
            <a:r>
              <a:rPr sz="2200" spc="-155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mesmo</a:t>
            </a:r>
            <a:r>
              <a:rPr sz="2200" spc="-165" dirty="0">
                <a:latin typeface="Carlito"/>
                <a:cs typeface="Carlito"/>
              </a:rPr>
              <a:t> </a:t>
            </a:r>
            <a:r>
              <a:rPr sz="2200" spc="25" dirty="0">
                <a:latin typeface="Carlito"/>
                <a:cs typeface="Carlito"/>
              </a:rPr>
              <a:t>que</a:t>
            </a:r>
            <a:r>
              <a:rPr sz="2200" spc="-9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comercial.</a:t>
            </a:r>
            <a:endParaRPr sz="2200" dirty="0">
              <a:latin typeface="Carlito"/>
              <a:cs typeface="Carlito"/>
            </a:endParaRPr>
          </a:p>
          <a:p>
            <a:pPr marL="355600" indent="-343535">
              <a:lnSpc>
                <a:spcPts val="2620"/>
              </a:lnSpc>
              <a:spcBef>
                <a:spcPts val="6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20" dirty="0">
                <a:latin typeface="Carlito"/>
                <a:cs typeface="Carlito"/>
              </a:rPr>
              <a:t>De acordo</a:t>
            </a:r>
            <a:r>
              <a:rPr sz="2200" spc="-38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 </a:t>
            </a:r>
            <a:r>
              <a:rPr sz="2200" spc="15" dirty="0">
                <a:latin typeface="Carlito"/>
                <a:cs typeface="Carlito"/>
              </a:rPr>
              <a:t>os </a:t>
            </a:r>
            <a:r>
              <a:rPr sz="2200" spc="10" dirty="0">
                <a:latin typeface="Carlito"/>
                <a:cs typeface="Carlito"/>
              </a:rPr>
              <a:t>termos </a:t>
            </a:r>
            <a:r>
              <a:rPr sz="2200" spc="5" dirty="0">
                <a:latin typeface="Carlito"/>
                <a:cs typeface="Carlito"/>
              </a:rPr>
              <a:t>seguintes:</a:t>
            </a:r>
            <a:endParaRPr sz="2200" dirty="0">
              <a:latin typeface="Carlito"/>
              <a:cs typeface="Carlito"/>
            </a:endParaRPr>
          </a:p>
          <a:p>
            <a:pPr marL="762000" marR="5080" lvl="1" indent="-292100">
              <a:lnSpc>
                <a:spcPct val="80800"/>
              </a:lnSpc>
              <a:spcBef>
                <a:spcPts val="490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spc="10" dirty="0">
                <a:latin typeface="Carlito"/>
                <a:cs typeface="Carlito"/>
              </a:rPr>
              <a:t>Atribuição:</a:t>
            </a:r>
            <a:r>
              <a:rPr sz="2200" spc="-19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você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deve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30" dirty="0">
                <a:latin typeface="Carlito"/>
                <a:cs typeface="Carlito"/>
              </a:rPr>
              <a:t>dar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crédito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apropriado,</a:t>
            </a:r>
            <a:r>
              <a:rPr sz="2200" spc="-250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prover</a:t>
            </a:r>
            <a:r>
              <a:rPr sz="2200" spc="-165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um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link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spc="30" dirty="0">
                <a:latin typeface="Carlito"/>
                <a:cs typeface="Carlito"/>
              </a:rPr>
              <a:t>para 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licença </a:t>
            </a:r>
            <a:r>
              <a:rPr sz="2200" dirty="0">
                <a:latin typeface="Carlito"/>
                <a:cs typeface="Carlito"/>
              </a:rPr>
              <a:t>e </a:t>
            </a:r>
            <a:r>
              <a:rPr sz="2200" spc="10" dirty="0">
                <a:latin typeface="Carlito"/>
                <a:cs typeface="Carlito"/>
              </a:rPr>
              <a:t>indicar </a:t>
            </a:r>
            <a:r>
              <a:rPr sz="2200" spc="15" dirty="0">
                <a:latin typeface="Carlito"/>
                <a:cs typeface="Carlito"/>
              </a:rPr>
              <a:t>se </a:t>
            </a:r>
            <a:r>
              <a:rPr sz="2200" spc="25" dirty="0">
                <a:latin typeface="Carlito"/>
                <a:cs typeface="Carlito"/>
              </a:rPr>
              <a:t>mudanças foram </a:t>
            </a:r>
            <a:r>
              <a:rPr sz="2200" spc="5" dirty="0">
                <a:latin typeface="Carlito"/>
                <a:cs typeface="Carlito"/>
              </a:rPr>
              <a:t>feitas. </a:t>
            </a:r>
            <a:r>
              <a:rPr sz="2200" spc="-15" dirty="0">
                <a:latin typeface="Carlito"/>
                <a:cs typeface="Carlito"/>
              </a:rPr>
              <a:t>Você </a:t>
            </a:r>
            <a:r>
              <a:rPr sz="2200" spc="10" dirty="0">
                <a:latin typeface="Carlito"/>
                <a:cs typeface="Carlito"/>
              </a:rPr>
              <a:t>deve </a:t>
            </a:r>
            <a:r>
              <a:rPr sz="2200" spc="20" dirty="0">
                <a:latin typeface="Carlito"/>
                <a:cs typeface="Carlito"/>
              </a:rPr>
              <a:t>fazê-lo </a:t>
            </a:r>
            <a:r>
              <a:rPr sz="2200" dirty="0">
                <a:latin typeface="Carlito"/>
                <a:cs typeface="Carlito"/>
              </a:rPr>
              <a:t>em  </a:t>
            </a:r>
            <a:r>
              <a:rPr sz="2200" spc="25" dirty="0">
                <a:latin typeface="Carlito"/>
                <a:cs typeface="Carlito"/>
              </a:rPr>
              <a:t>qualquer</a:t>
            </a:r>
            <a:r>
              <a:rPr sz="2200" spc="-17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circunstância</a:t>
            </a:r>
            <a:r>
              <a:rPr sz="2200" spc="-155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razoável,</a:t>
            </a:r>
            <a:r>
              <a:rPr sz="2200" spc="-250" dirty="0">
                <a:latin typeface="Carlito"/>
                <a:cs typeface="Carlito"/>
              </a:rPr>
              <a:t> </a:t>
            </a:r>
            <a:r>
              <a:rPr sz="2200" spc="25" dirty="0">
                <a:latin typeface="Carlito"/>
                <a:cs typeface="Carlito"/>
              </a:rPr>
              <a:t>mas</a:t>
            </a:r>
            <a:r>
              <a:rPr sz="2200" spc="-165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de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maneira</a:t>
            </a:r>
            <a:r>
              <a:rPr sz="2200" spc="-155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alguma</a:t>
            </a:r>
            <a:r>
              <a:rPr sz="2200" spc="-155" dirty="0">
                <a:latin typeface="Carlito"/>
                <a:cs typeface="Carlito"/>
              </a:rPr>
              <a:t> </a:t>
            </a:r>
            <a:r>
              <a:rPr sz="2200" spc="25" dirty="0">
                <a:latin typeface="Carlito"/>
                <a:cs typeface="Carlito"/>
              </a:rPr>
              <a:t>que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sugira  </a:t>
            </a:r>
            <a:r>
              <a:rPr sz="2200" spc="20" dirty="0">
                <a:latin typeface="Carlito"/>
                <a:cs typeface="Carlito"/>
              </a:rPr>
              <a:t>ao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licenciante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25" dirty="0">
                <a:latin typeface="Carlito"/>
                <a:cs typeface="Carlito"/>
              </a:rPr>
              <a:t>apoiar</a:t>
            </a:r>
            <a:r>
              <a:rPr sz="2200" spc="-1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você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15" dirty="0">
                <a:latin typeface="Carlito"/>
                <a:cs typeface="Carlito"/>
              </a:rPr>
              <a:t>ou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seu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25" dirty="0">
                <a:latin typeface="Carlito"/>
                <a:cs typeface="Carlito"/>
              </a:rPr>
              <a:t>uso;</a:t>
            </a:r>
            <a:endParaRPr sz="2200" dirty="0">
              <a:latin typeface="Carlito"/>
              <a:cs typeface="Carlito"/>
            </a:endParaRPr>
          </a:p>
          <a:p>
            <a:pPr marL="762000" marR="69215" lvl="1" indent="-292100">
              <a:lnSpc>
                <a:spcPct val="79500"/>
              </a:lnSpc>
              <a:spcBef>
                <a:spcPts val="500"/>
              </a:spcBef>
              <a:buChar char="–"/>
              <a:tabLst>
                <a:tab pos="762000" algn="l"/>
                <a:tab pos="762635" algn="l"/>
              </a:tabLst>
            </a:pPr>
            <a:r>
              <a:rPr sz="2200" spc="10" dirty="0">
                <a:latin typeface="Carlito"/>
                <a:cs typeface="Carlito"/>
              </a:rPr>
              <a:t>CompartilhaIgual:</a:t>
            </a:r>
            <a:r>
              <a:rPr sz="2200" spc="-180" dirty="0">
                <a:latin typeface="Carlito"/>
                <a:cs typeface="Carlito"/>
              </a:rPr>
              <a:t> </a:t>
            </a:r>
            <a:r>
              <a:rPr sz="2200" spc="15" dirty="0">
                <a:latin typeface="Carlito"/>
                <a:cs typeface="Carlito"/>
              </a:rPr>
              <a:t>se</a:t>
            </a:r>
            <a:r>
              <a:rPr sz="2200" spc="-19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você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remixar,</a:t>
            </a:r>
            <a:r>
              <a:rPr sz="2200" spc="-140" dirty="0">
                <a:latin typeface="Carlito"/>
                <a:cs typeface="Carlito"/>
              </a:rPr>
              <a:t> </a:t>
            </a:r>
            <a:r>
              <a:rPr sz="2200" spc="15" dirty="0">
                <a:latin typeface="Carlito"/>
                <a:cs typeface="Carlito"/>
              </a:rPr>
              <a:t>transformar,</a:t>
            </a:r>
            <a:r>
              <a:rPr sz="2200" spc="-245" dirty="0">
                <a:latin typeface="Carlito"/>
                <a:cs typeface="Carlito"/>
              </a:rPr>
              <a:t> </a:t>
            </a:r>
            <a:r>
              <a:rPr sz="2200" spc="15" dirty="0">
                <a:latin typeface="Carlito"/>
                <a:cs typeface="Carlito"/>
              </a:rPr>
              <a:t>ou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criar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partir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20" dirty="0">
                <a:latin typeface="Carlito"/>
                <a:cs typeface="Carlito"/>
              </a:rPr>
              <a:t>do  </a:t>
            </a:r>
            <a:r>
              <a:rPr sz="2200" spc="10" dirty="0">
                <a:latin typeface="Carlito"/>
                <a:cs typeface="Carlito"/>
              </a:rPr>
              <a:t>material, </a:t>
            </a:r>
            <a:r>
              <a:rPr sz="2200" spc="-15" dirty="0">
                <a:latin typeface="Carlito"/>
                <a:cs typeface="Carlito"/>
              </a:rPr>
              <a:t>tem </a:t>
            </a:r>
            <a:r>
              <a:rPr sz="2200" spc="20" dirty="0">
                <a:latin typeface="Carlito"/>
                <a:cs typeface="Carlito"/>
              </a:rPr>
              <a:t>de </a:t>
            </a:r>
            <a:r>
              <a:rPr sz="2200" spc="10" dirty="0">
                <a:latin typeface="Carlito"/>
                <a:cs typeface="Carlito"/>
              </a:rPr>
              <a:t>distribuir </a:t>
            </a:r>
            <a:r>
              <a:rPr sz="2200" spc="20" dirty="0">
                <a:latin typeface="Carlito"/>
                <a:cs typeface="Carlito"/>
              </a:rPr>
              <a:t>as </a:t>
            </a:r>
            <a:r>
              <a:rPr sz="2200" spc="30" dirty="0">
                <a:latin typeface="Carlito"/>
                <a:cs typeface="Carlito"/>
              </a:rPr>
              <a:t>suas </a:t>
            </a:r>
            <a:r>
              <a:rPr sz="2200" spc="5" dirty="0">
                <a:latin typeface="Carlito"/>
                <a:cs typeface="Carlito"/>
              </a:rPr>
              <a:t>contribuições </a:t>
            </a:r>
            <a:r>
              <a:rPr sz="2200" spc="20" dirty="0">
                <a:latin typeface="Carlito"/>
                <a:cs typeface="Carlito"/>
              </a:rPr>
              <a:t>sob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30" dirty="0">
                <a:latin typeface="Carlito"/>
                <a:cs typeface="Carlito"/>
              </a:rPr>
              <a:t>mesma  </a:t>
            </a:r>
            <a:r>
              <a:rPr sz="2200" spc="-5" dirty="0">
                <a:latin typeface="Carlito"/>
                <a:cs typeface="Carlito"/>
              </a:rPr>
              <a:t>licença </a:t>
            </a:r>
            <a:r>
              <a:rPr sz="2200" spc="25" dirty="0">
                <a:latin typeface="Carlito"/>
                <a:cs typeface="Carlito"/>
              </a:rPr>
              <a:t>que 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135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original.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rlito"/>
              <a:cs typeface="Carlito"/>
            </a:endParaRPr>
          </a:p>
          <a:p>
            <a:pPr marL="12700" marR="3721100">
              <a:lnSpc>
                <a:spcPct val="101899"/>
              </a:lnSpc>
            </a:pPr>
            <a:r>
              <a:rPr sz="1400" spc="-5" dirty="0">
                <a:latin typeface="Arial"/>
                <a:cs typeface="Arial"/>
              </a:rPr>
              <a:t>Mais informações podem ser encontradas em:  </a:t>
            </a:r>
            <a:r>
              <a:rPr sz="1400" spc="-5" dirty="0">
                <a:latin typeface="Arial"/>
                <a:cs typeface="Arial"/>
                <a:hlinkClick r:id="rId4"/>
              </a:rPr>
              <a:t>http://creativecommons.org/licenses/by-sa/4.0/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2840" y="652842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3785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Solução:</a:t>
            </a:r>
            <a:r>
              <a:rPr b="0" spc="-5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834652" y="936333"/>
            <a:ext cx="7705996" cy="5350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4547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Solução:</a:t>
            </a:r>
            <a:r>
              <a:rPr b="0" spc="-5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interfaces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5575300"/>
            <a:chOff x="50800" y="838200"/>
            <a:chExt cx="9067800" cy="55753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554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7442200" cy="553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5397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5397500"/>
            </a:xfrm>
            <a:custGeom>
              <a:avLst/>
              <a:gdLst/>
              <a:ahLst/>
              <a:cxnLst/>
              <a:rect l="l" t="t" r="r" b="b"/>
              <a:pathLst>
                <a:path w="8864600" h="5397500">
                  <a:moveTo>
                    <a:pt x="0" y="0"/>
                  </a:moveTo>
                  <a:lnTo>
                    <a:pt x="8864605" y="0"/>
                  </a:lnTo>
                  <a:lnTo>
                    <a:pt x="8864605" y="5397503"/>
                  </a:lnTo>
                  <a:lnTo>
                    <a:pt x="0" y="53975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703707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60066"/>
                </a:solidFill>
                <a:latin typeface="DejaVu Sans Mono"/>
                <a:cs typeface="DejaVu Sans Mono"/>
              </a:rPr>
              <a:t>abstract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10" dirty="0">
                <a:latin typeface="DejaVu Sans Mono"/>
                <a:cs typeface="DejaVu Sans Mono"/>
              </a:rPr>
              <a:t>Renderizavel</a:t>
            </a:r>
            <a:r>
              <a:rPr sz="2000" spc="-5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  <a:endParaRPr sz="200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</a:t>
            </a:r>
            <a:r>
              <a:rPr sz="2000" spc="-10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*/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>
              <a:latin typeface="DejaVu Sans Mono"/>
              <a:cs typeface="DejaVu Sans Mono"/>
            </a:endParaRPr>
          </a:p>
          <a:p>
            <a:pPr marL="635000" marR="2785745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10" dirty="0">
                <a:latin typeface="DejaVu Sans Mono"/>
                <a:cs typeface="DejaVu Sans Mono"/>
              </a:rPr>
              <a:t>renderizar()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latin typeface="DejaVu Sans Mono"/>
                <a:cs typeface="DejaVu Sans Mono"/>
              </a:rPr>
              <a:t>desenhar();</a:t>
            </a:r>
            <a:endParaRPr sz="200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Texto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10" dirty="0">
                <a:latin typeface="DejaVu Sans Mono"/>
                <a:cs typeface="DejaVu Sans Mono"/>
              </a:rPr>
              <a:t>Renderizavel</a:t>
            </a:r>
            <a:r>
              <a:rPr sz="2000" spc="-3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  <a:endParaRPr sz="200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</a:t>
            </a:r>
            <a:r>
              <a:rPr sz="2000" spc="-10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*/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>
              <a:latin typeface="DejaVu Sans Mono"/>
              <a:cs typeface="DejaVu Sans Mono"/>
            </a:endParaRPr>
          </a:p>
          <a:p>
            <a:pPr marL="635000" marR="2785745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10" dirty="0">
                <a:latin typeface="DejaVu Sans Mono"/>
                <a:cs typeface="DejaVu Sans Mono"/>
              </a:rPr>
              <a:t>renderizar()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latin typeface="DejaVu Sans Mono"/>
                <a:cs typeface="DejaVu Sans Mono"/>
              </a:rPr>
              <a:t>escrever();</a:t>
            </a:r>
            <a:endParaRPr sz="200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6147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Solução: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interfaces</a:t>
            </a:r>
            <a:r>
              <a:rPr b="0" spc="-8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-15" dirty="0">
                <a:solidFill>
                  <a:srgbClr val="333399"/>
                </a:solidFill>
                <a:latin typeface="Carlito"/>
                <a:cs typeface="Carlito"/>
              </a:rPr>
              <a:t>(alternativa)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4927600"/>
            <a:chOff x="50800" y="838200"/>
            <a:chExt cx="9067800" cy="49276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4826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8623300" cy="4927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467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4673600"/>
            </a:xfrm>
            <a:custGeom>
              <a:avLst/>
              <a:gdLst/>
              <a:ahLst/>
              <a:cxnLst/>
              <a:rect l="l" t="t" r="r" b="b"/>
              <a:pathLst>
                <a:path w="8864600" h="4673600">
                  <a:moveTo>
                    <a:pt x="0" y="0"/>
                  </a:moveTo>
                  <a:lnTo>
                    <a:pt x="8864605" y="0"/>
                  </a:lnTo>
                  <a:lnTo>
                    <a:pt x="8864605" y="4673602"/>
                  </a:lnTo>
                  <a:lnTo>
                    <a:pt x="0" y="46736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821690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interface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extends </a:t>
            </a:r>
            <a:r>
              <a:rPr sz="2000" spc="-10" dirty="0">
                <a:latin typeface="DejaVu Sans Mono"/>
                <a:cs typeface="DejaVu Sans Mono"/>
              </a:rPr>
              <a:t>Renderizavel</a:t>
            </a:r>
            <a:r>
              <a:rPr sz="2000" spc="-3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  <a:endParaRPr sz="200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</a:t>
            </a:r>
            <a:r>
              <a:rPr sz="2000" spc="-2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*/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As diferentes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implementações </a:t>
            </a: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de forma agora</a:t>
            </a:r>
            <a:r>
              <a:rPr sz="2000" spc="-7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terão</a:t>
            </a:r>
            <a:endParaRPr sz="200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que implementar renderizar() </a:t>
            </a:r>
            <a:r>
              <a:rPr sz="2000" dirty="0">
                <a:solidFill>
                  <a:srgbClr val="008000"/>
                </a:solidFill>
                <a:latin typeface="DejaVu Sans Mono"/>
                <a:cs typeface="DejaVu Sans Mono"/>
              </a:rPr>
              <a:t>e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não</a:t>
            </a:r>
            <a:r>
              <a:rPr sz="2000" spc="-4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desenhar().</a:t>
            </a:r>
            <a:endParaRPr sz="2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Texto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10" dirty="0">
                <a:latin typeface="DejaVu Sans Mono"/>
                <a:cs typeface="DejaVu Sans Mono"/>
              </a:rPr>
              <a:t>Renderizavel</a:t>
            </a:r>
            <a:r>
              <a:rPr sz="2000" spc="-3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  <a:endParaRPr sz="200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</a:t>
            </a:r>
            <a:r>
              <a:rPr sz="2000" spc="-10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*/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>
              <a:latin typeface="DejaVu Sans Mono"/>
              <a:cs typeface="DejaVu Sans Mono"/>
            </a:endParaRPr>
          </a:p>
          <a:p>
            <a:pPr marL="635000" marR="396621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10" dirty="0">
                <a:latin typeface="DejaVu Sans Mono"/>
                <a:cs typeface="DejaVu Sans Mono"/>
              </a:rPr>
              <a:t>renderizar()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latin typeface="DejaVu Sans Mono"/>
                <a:cs typeface="DejaVu Sans Mono"/>
              </a:rPr>
              <a:t>escrever();</a:t>
            </a:r>
            <a:endParaRPr sz="200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4013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Solução:</a:t>
            </a:r>
            <a:r>
              <a:rPr b="0" spc="-5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3075533"/>
            <a:ext cx="8481060" cy="319497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163703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O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polimorfismo </a:t>
            </a:r>
            <a:r>
              <a:rPr sz="2800" dirty="0">
                <a:latin typeface="Carlito"/>
                <a:cs typeface="Carlito"/>
              </a:rPr>
              <a:t>se </a:t>
            </a:r>
            <a:r>
              <a:rPr sz="2800" spc="-30" dirty="0">
                <a:latin typeface="Carlito"/>
                <a:cs typeface="Carlito"/>
              </a:rPr>
              <a:t>amplia: </a:t>
            </a:r>
            <a:r>
              <a:rPr sz="2800" spc="-35" dirty="0">
                <a:latin typeface="Carlito"/>
                <a:cs typeface="Carlito"/>
              </a:rPr>
              <a:t>mais </a:t>
            </a:r>
            <a:r>
              <a:rPr sz="2800" spc="10" dirty="0">
                <a:latin typeface="Carlito"/>
                <a:cs typeface="Carlito"/>
              </a:rPr>
              <a:t>um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modo </a:t>
            </a:r>
            <a:r>
              <a:rPr sz="2800" spc="25" dirty="0">
                <a:latin typeface="Carlito"/>
                <a:cs typeface="Carlito"/>
              </a:rPr>
              <a:t>de </a:t>
            </a:r>
            <a:r>
              <a:rPr sz="2800" spc="25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referenciar </a:t>
            </a:r>
            <a:r>
              <a:rPr sz="2800" spc="-5" dirty="0">
                <a:latin typeface="Carlito"/>
                <a:cs typeface="Carlito"/>
              </a:rPr>
              <a:t>uma </a:t>
            </a:r>
            <a:r>
              <a:rPr sz="2800" dirty="0">
                <a:latin typeface="Carlito"/>
                <a:cs typeface="Carlito"/>
              </a:rPr>
              <a:t>forma: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400" spc="-40" dirty="0">
                <a:latin typeface="BPG Courier S GPL&amp;GNU"/>
                <a:cs typeface="BPG Courier S GPL&amp;GNU"/>
              </a:rPr>
              <a:t>Renderizavel</a:t>
            </a:r>
            <a:r>
              <a:rPr sz="2800" spc="-40" dirty="0">
                <a:latin typeface="Carlito"/>
                <a:cs typeface="Carlito"/>
              </a:rPr>
              <a:t>;</a:t>
            </a:r>
            <a:endParaRPr sz="2800" dirty="0">
              <a:latin typeface="Carlito"/>
              <a:cs typeface="Carlito"/>
            </a:endParaRPr>
          </a:p>
          <a:p>
            <a:pPr marL="355600" marR="13970" indent="-342900">
              <a:lnSpc>
                <a:spcPct val="101200"/>
              </a:lnSpc>
              <a:spcBef>
                <a:spcPts val="600"/>
              </a:spcBef>
              <a:buSzPct val="116666"/>
              <a:buFont typeface="Carlito"/>
              <a:buChar char="•"/>
              <a:tabLst>
                <a:tab pos="431165" algn="l"/>
                <a:tab pos="431800" algn="l"/>
              </a:tabLst>
            </a:pPr>
            <a:r>
              <a:rPr dirty="0"/>
              <a:t>	</a:t>
            </a:r>
            <a:r>
              <a:rPr sz="2400" spc="-25" dirty="0">
                <a:latin typeface="BPG Courier S GPL&amp;GNU"/>
                <a:cs typeface="BPG Courier S GPL&amp;GNU"/>
              </a:rPr>
              <a:t>AplicativoDesenho </a:t>
            </a:r>
            <a:r>
              <a:rPr sz="2800" spc="-10" dirty="0">
                <a:latin typeface="Carlito"/>
                <a:cs typeface="Carlito"/>
              </a:rPr>
              <a:t>não </a:t>
            </a:r>
            <a:r>
              <a:rPr sz="2800" dirty="0">
                <a:latin typeface="Carlito"/>
                <a:cs typeface="Carlito"/>
              </a:rPr>
              <a:t>precisa </a:t>
            </a:r>
            <a:r>
              <a:rPr sz="2800" spc="-5" dirty="0">
                <a:latin typeface="Carlito"/>
                <a:cs typeface="Carlito"/>
              </a:rPr>
              <a:t>saber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classe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real</a:t>
            </a:r>
            <a:r>
              <a:rPr sz="2800" spc="-315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25" dirty="0">
                <a:latin typeface="Carlito"/>
                <a:cs typeface="Carlito"/>
              </a:rPr>
              <a:t>do  </a:t>
            </a:r>
            <a:r>
              <a:rPr sz="2800" spc="5" dirty="0">
                <a:latin typeface="Carlito"/>
                <a:cs typeface="Carlito"/>
              </a:rPr>
              <a:t>objeto, </a:t>
            </a:r>
            <a:r>
              <a:rPr sz="2800" spc="-10" dirty="0">
                <a:latin typeface="Carlito"/>
                <a:cs typeface="Carlito"/>
              </a:rPr>
              <a:t>apenas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spc="-15" dirty="0">
                <a:latin typeface="Carlito"/>
                <a:cs typeface="Carlito"/>
              </a:rPr>
              <a:t>ele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implementa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interface</a:t>
            </a:r>
            <a:r>
              <a:rPr sz="2800" spc="-5" dirty="0">
                <a:latin typeface="Carlito"/>
                <a:cs typeface="Carlito"/>
              </a:rPr>
              <a:t>;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Carlito"/>
                <a:cs typeface="Carlito"/>
              </a:rPr>
              <a:t>– </a:t>
            </a:r>
            <a:r>
              <a:rPr sz="2800" spc="5" dirty="0">
                <a:latin typeface="Carlito"/>
                <a:cs typeface="Carlito"/>
              </a:rPr>
              <a:t>Se </a:t>
            </a:r>
            <a:r>
              <a:rPr sz="2800" spc="-15" dirty="0">
                <a:latin typeface="Carlito"/>
                <a:cs typeface="Carlito"/>
              </a:rPr>
              <a:t>implementa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interface, </a:t>
            </a:r>
            <a:r>
              <a:rPr sz="2800" spc="-15" dirty="0">
                <a:latin typeface="Carlito"/>
                <a:cs typeface="Carlito"/>
              </a:rPr>
              <a:t>ele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implementa 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200" dirty="0">
                <a:latin typeface="Carlito"/>
                <a:cs typeface="Carlito"/>
              </a:rPr>
              <a:t> </a:t>
            </a:r>
            <a:r>
              <a:rPr sz="2800" spc="-5" dirty="0" err="1" smtClean="0">
                <a:solidFill>
                  <a:srgbClr val="000090"/>
                </a:solidFill>
                <a:latin typeface="Carlito"/>
                <a:cs typeface="Carlito"/>
              </a:rPr>
              <a:t>método</a:t>
            </a:r>
            <a:r>
              <a:rPr lang="pt-BR" sz="2800" spc="-5" dirty="0" smtClean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endParaRPr sz="2800" dirty="0" smtClean="0">
              <a:latin typeface="Carlito"/>
              <a:cs typeface="Carlito"/>
            </a:endParaRPr>
          </a:p>
          <a:p>
            <a:pPr marL="762000">
              <a:lnSpc>
                <a:spcPct val="100000"/>
              </a:lnSpc>
              <a:spcBef>
                <a:spcPts val="40"/>
              </a:spcBef>
            </a:pPr>
            <a:r>
              <a:rPr sz="2400" spc="-40" dirty="0" err="1" smtClean="0">
                <a:latin typeface="BPG Courier S GPL&amp;GNU"/>
                <a:cs typeface="BPG Courier S GPL&amp;GNU"/>
              </a:rPr>
              <a:t>renderizar</a:t>
            </a:r>
            <a:r>
              <a:rPr sz="2400" spc="-40" dirty="0" smtClean="0">
                <a:latin typeface="BPG Courier S GPL&amp;GNU"/>
                <a:cs typeface="BPG Courier S GPL&amp;GNU"/>
              </a:rPr>
              <a:t>()</a:t>
            </a:r>
            <a:r>
              <a:rPr sz="2800" spc="-40" dirty="0" smtClean="0">
                <a:latin typeface="Carlito"/>
                <a:cs typeface="Carlito"/>
              </a:rPr>
              <a:t>!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2040" y="6521133"/>
            <a:ext cx="181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23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800" y="838200"/>
            <a:ext cx="9067800" cy="2184400"/>
            <a:chOff x="50800" y="838200"/>
            <a:chExt cx="9067800" cy="2184400"/>
          </a:xfrm>
        </p:grpSpPr>
        <p:sp>
          <p:nvSpPr>
            <p:cNvPr id="7" name="object 7"/>
            <p:cNvSpPr/>
            <p:nvPr/>
          </p:nvSpPr>
          <p:spPr>
            <a:xfrm>
              <a:off x="101600" y="863600"/>
              <a:ext cx="9017000" cy="209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00" y="838200"/>
              <a:ext cx="81661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799" y="914400"/>
              <a:ext cx="8864599" cy="1943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7800" y="914400"/>
            <a:ext cx="8864600" cy="1943100"/>
          </a:xfrm>
          <a:prstGeom prst="rect">
            <a:avLst/>
          </a:prstGeom>
          <a:ln w="25400">
            <a:solidFill>
              <a:srgbClr val="00009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class </a:t>
            </a:r>
            <a:r>
              <a:rPr sz="2000" spc="-10" dirty="0">
                <a:latin typeface="DejaVu Sans Mono"/>
                <a:cs typeface="DejaVu Sans Mono"/>
              </a:rPr>
              <a:t>AplicativoDesenho</a:t>
            </a:r>
            <a:r>
              <a:rPr sz="2000" spc="-1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715010" marR="102870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private static void </a:t>
            </a:r>
            <a:r>
              <a:rPr sz="2000" spc="-10" dirty="0">
                <a:latin typeface="DejaVu Sans Mono"/>
                <a:cs typeface="DejaVu Sans Mono"/>
              </a:rPr>
              <a:t>desenhar(Renderizavel[] fs)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715010" marR="1028700" indent="-35560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for </a:t>
            </a:r>
            <a:r>
              <a:rPr sz="2000" spc="-10" dirty="0">
                <a:latin typeface="DejaVu Sans Mono"/>
                <a:cs typeface="DejaVu Sans Mono"/>
              </a:rPr>
              <a:t>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dirty="0">
                <a:latin typeface="DejaVu Sans Mono"/>
                <a:cs typeface="DejaVu Sans Mono"/>
              </a:rPr>
              <a:t>i = </a:t>
            </a:r>
            <a:r>
              <a:rPr sz="2000" spc="-5" dirty="0">
                <a:latin typeface="DejaVu Sans Mono"/>
                <a:cs typeface="DejaVu Sans Mono"/>
              </a:rPr>
              <a:t>0; </a:t>
            </a:r>
            <a:r>
              <a:rPr sz="2000" dirty="0">
                <a:latin typeface="DejaVu Sans Mono"/>
                <a:cs typeface="DejaVu Sans Mono"/>
              </a:rPr>
              <a:t>i &lt; </a:t>
            </a:r>
            <a:r>
              <a:rPr sz="2000" spc="-10" dirty="0">
                <a:latin typeface="DejaVu Sans Mono"/>
                <a:cs typeface="DejaVu Sans Mono"/>
              </a:rPr>
              <a:t>fs.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length</a:t>
            </a:r>
            <a:r>
              <a:rPr sz="2000" spc="-10" dirty="0">
                <a:latin typeface="DejaVu Sans Mono"/>
                <a:cs typeface="DejaVu Sans Mono"/>
              </a:rPr>
              <a:t>;</a:t>
            </a:r>
            <a:r>
              <a:rPr sz="2000" spc="-80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i++)</a:t>
            </a:r>
            <a:endParaRPr sz="2000" dirty="0">
              <a:latin typeface="DejaVu Sans Mono"/>
              <a:cs typeface="DejaVu Sans Mono"/>
            </a:endParaRPr>
          </a:p>
          <a:p>
            <a:pPr marL="1083310">
              <a:lnSpc>
                <a:spcPts val="2350"/>
              </a:lnSpc>
            </a:pPr>
            <a:r>
              <a:rPr sz="2000" spc="-10" dirty="0">
                <a:latin typeface="DejaVu Sans Mono"/>
                <a:cs typeface="DejaVu Sans Mono"/>
              </a:rPr>
              <a:t>fs[i].renderizar();</a:t>
            </a:r>
            <a:endParaRPr sz="2000" dirty="0">
              <a:latin typeface="DejaVu Sans Mono"/>
              <a:cs typeface="DejaVu Sans Mono"/>
            </a:endParaRPr>
          </a:p>
          <a:p>
            <a:pPr marL="359410">
              <a:lnSpc>
                <a:spcPts val="235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3861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Interface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=</a:t>
            </a:r>
            <a:r>
              <a:rPr b="0" spc="-9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contrato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4400" y="5588000"/>
            <a:ext cx="4381500" cy="965200"/>
            <a:chOff x="4724400" y="5588000"/>
            <a:chExt cx="4381500" cy="965200"/>
          </a:xfrm>
        </p:grpSpPr>
        <p:sp>
          <p:nvSpPr>
            <p:cNvPr id="4" name="object 4"/>
            <p:cNvSpPr/>
            <p:nvPr/>
          </p:nvSpPr>
          <p:spPr>
            <a:xfrm>
              <a:off x="4724400" y="5588000"/>
              <a:ext cx="4305300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4400" y="5588000"/>
              <a:ext cx="4381500" cy="965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4249" y="5632450"/>
              <a:ext cx="4165599" cy="774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250" y="5632450"/>
              <a:ext cx="4165600" cy="774700"/>
            </a:xfrm>
            <a:custGeom>
              <a:avLst/>
              <a:gdLst/>
              <a:ahLst/>
              <a:cxnLst/>
              <a:rect l="l" t="t" r="r" b="b"/>
              <a:pathLst>
                <a:path w="4165600" h="774700">
                  <a:moveTo>
                    <a:pt x="0" y="129118"/>
                  </a:moveTo>
                  <a:lnTo>
                    <a:pt x="10146" y="78859"/>
                  </a:lnTo>
                  <a:lnTo>
                    <a:pt x="37817" y="37817"/>
                  </a:lnTo>
                  <a:lnTo>
                    <a:pt x="78859" y="10146"/>
                  </a:lnTo>
                  <a:lnTo>
                    <a:pt x="129118" y="0"/>
                  </a:lnTo>
                  <a:lnTo>
                    <a:pt x="4036482" y="0"/>
                  </a:lnTo>
                  <a:lnTo>
                    <a:pt x="4086741" y="10146"/>
                  </a:lnTo>
                  <a:lnTo>
                    <a:pt x="4127783" y="37817"/>
                  </a:lnTo>
                  <a:lnTo>
                    <a:pt x="4155455" y="78859"/>
                  </a:lnTo>
                  <a:lnTo>
                    <a:pt x="4165602" y="129118"/>
                  </a:lnTo>
                  <a:lnTo>
                    <a:pt x="4165602" y="645582"/>
                  </a:lnTo>
                  <a:lnTo>
                    <a:pt x="4155455" y="695840"/>
                  </a:lnTo>
                  <a:lnTo>
                    <a:pt x="4127783" y="736882"/>
                  </a:lnTo>
                  <a:lnTo>
                    <a:pt x="4086741" y="764553"/>
                  </a:lnTo>
                  <a:lnTo>
                    <a:pt x="4036482" y="774700"/>
                  </a:lnTo>
                  <a:lnTo>
                    <a:pt x="129118" y="774700"/>
                  </a:lnTo>
                  <a:lnTo>
                    <a:pt x="78859" y="764553"/>
                  </a:lnTo>
                  <a:lnTo>
                    <a:pt x="37817" y="736882"/>
                  </a:lnTo>
                  <a:lnTo>
                    <a:pt x="10146" y="695840"/>
                  </a:lnTo>
                  <a:lnTo>
                    <a:pt x="0" y="645582"/>
                  </a:lnTo>
                  <a:lnTo>
                    <a:pt x="0" y="129118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2590" y="793432"/>
            <a:ext cx="8424545" cy="55372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65913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5600" algn="l"/>
              </a:tabLst>
            </a:pPr>
            <a:r>
              <a:rPr sz="2400" spc="-40" dirty="0">
                <a:latin typeface="BPG Courier S GPL&amp;GNU"/>
                <a:cs typeface="BPG Courier S GPL&amp;GNU"/>
              </a:rPr>
              <a:t>Renderizavel </a:t>
            </a:r>
            <a:r>
              <a:rPr sz="2800" spc="5" dirty="0">
                <a:latin typeface="Carlito"/>
                <a:cs typeface="Carlito"/>
              </a:rPr>
              <a:t>define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todas </a:t>
            </a:r>
            <a:r>
              <a:rPr sz="2800" spc="-25" dirty="0">
                <a:latin typeface="Carlito"/>
                <a:cs typeface="Carlito"/>
              </a:rPr>
              <a:t>as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classes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20" dirty="0">
                <a:latin typeface="Carlito"/>
                <a:cs typeface="Carlito"/>
              </a:rPr>
              <a:t>implementam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saibam </a:t>
            </a:r>
            <a:r>
              <a:rPr sz="2800" dirty="0">
                <a:latin typeface="Carlito"/>
                <a:cs typeface="Carlito"/>
              </a:rPr>
              <a:t>se </a:t>
            </a:r>
            <a:r>
              <a:rPr sz="2400" spc="-40" dirty="0">
                <a:latin typeface="BPG Courier S GPL&amp;GNU"/>
                <a:cs typeface="BPG Courier S GPL&amp;GNU"/>
              </a:rPr>
              <a:t>renderizar() </a:t>
            </a:r>
            <a:r>
              <a:rPr sz="2800" dirty="0">
                <a:latin typeface="Carlito"/>
                <a:cs typeface="Carlito"/>
              </a:rPr>
              <a:t>– </a:t>
            </a:r>
            <a:r>
              <a:rPr sz="2800" spc="10" dirty="0">
                <a:latin typeface="Carlito"/>
                <a:cs typeface="Carlito"/>
              </a:rPr>
              <a:t>“o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20" dirty="0">
                <a:solidFill>
                  <a:srgbClr val="000090"/>
                </a:solidFill>
                <a:latin typeface="Carlito"/>
                <a:cs typeface="Carlito"/>
              </a:rPr>
              <a:t>que</a:t>
            </a:r>
            <a:r>
              <a:rPr sz="2800" spc="20" dirty="0">
                <a:latin typeface="Carlito"/>
                <a:cs typeface="Carlito"/>
              </a:rPr>
              <a:t>”;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Carlito"/>
                <a:cs typeface="Carlito"/>
              </a:rPr>
              <a:t>– A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implementação </a:t>
            </a:r>
            <a:r>
              <a:rPr sz="2800" spc="5" dirty="0">
                <a:latin typeface="Carlito"/>
                <a:cs typeface="Carlito"/>
              </a:rPr>
              <a:t>define </a:t>
            </a:r>
            <a:r>
              <a:rPr sz="2800" spc="10" dirty="0">
                <a:latin typeface="Carlito"/>
                <a:cs typeface="Carlito"/>
              </a:rPr>
              <a:t>“o</a:t>
            </a:r>
            <a:r>
              <a:rPr sz="2800" spc="-254" dirty="0">
                <a:latin typeface="Carlito"/>
                <a:cs typeface="Carlito"/>
              </a:rPr>
              <a:t>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como</a:t>
            </a:r>
            <a:r>
              <a:rPr sz="2800" spc="10" dirty="0">
                <a:latin typeface="Carlito"/>
                <a:cs typeface="Carlito"/>
              </a:rPr>
              <a:t>”;</a:t>
            </a:r>
            <a:endParaRPr sz="2800">
              <a:latin typeface="Carlito"/>
              <a:cs typeface="Carlito"/>
            </a:endParaRPr>
          </a:p>
          <a:p>
            <a:pPr marL="355600" marR="535940" indent="-342900">
              <a:lnSpc>
                <a:spcPct val="1012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Define </a:t>
            </a:r>
            <a:r>
              <a:rPr sz="2800" spc="15" dirty="0">
                <a:latin typeface="Carlito"/>
                <a:cs typeface="Carlito"/>
              </a:rPr>
              <a:t>um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contrato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spc="15" dirty="0">
                <a:latin typeface="Carlito"/>
                <a:cs typeface="Carlito"/>
              </a:rPr>
              <a:t>“quem </a:t>
            </a:r>
            <a:r>
              <a:rPr sz="2800" dirty="0">
                <a:latin typeface="Carlito"/>
                <a:cs typeface="Carlito"/>
              </a:rPr>
              <a:t>desejar ser</a:t>
            </a:r>
            <a:r>
              <a:rPr sz="2800" spc="-20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renderizável  precisa </a:t>
            </a:r>
            <a:r>
              <a:rPr sz="2800" spc="-5" dirty="0">
                <a:latin typeface="Carlito"/>
                <a:cs typeface="Carlito"/>
              </a:rPr>
              <a:t>saber </a:t>
            </a:r>
            <a:r>
              <a:rPr sz="2800" dirty="0">
                <a:latin typeface="Carlito"/>
                <a:cs typeface="Carlito"/>
              </a:rPr>
              <a:t>se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400" spc="-35" dirty="0">
                <a:latin typeface="BPG Courier S GPL&amp;GNU"/>
                <a:cs typeface="BPG Courier S GPL&amp;GNU"/>
              </a:rPr>
              <a:t>renderizar()</a:t>
            </a:r>
            <a:r>
              <a:rPr sz="2800" spc="-35" dirty="0">
                <a:latin typeface="Carlito"/>
                <a:cs typeface="Carlito"/>
              </a:rPr>
              <a:t>”;</a:t>
            </a:r>
            <a:endParaRPr sz="2800">
              <a:latin typeface="Carlito"/>
              <a:cs typeface="Carlito"/>
            </a:endParaRPr>
          </a:p>
          <a:p>
            <a:pPr marL="762000" marR="1596390" indent="-292100">
              <a:lnSpc>
                <a:spcPct val="101200"/>
              </a:lnSpc>
              <a:spcBef>
                <a:spcPts val="600"/>
              </a:spcBef>
            </a:pPr>
            <a:r>
              <a:rPr sz="2800" dirty="0">
                <a:latin typeface="Carlito"/>
                <a:cs typeface="Carlito"/>
              </a:rPr>
              <a:t>– A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classe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spc="5" dirty="0">
                <a:latin typeface="Carlito"/>
                <a:cs typeface="Carlito"/>
              </a:rPr>
              <a:t>quiser,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assina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contrato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5" dirty="0">
                <a:latin typeface="Carlito"/>
                <a:cs typeface="Carlito"/>
              </a:rPr>
              <a:t>se  </a:t>
            </a:r>
            <a:r>
              <a:rPr sz="2800" spc="-5" dirty="0">
                <a:latin typeface="Carlito"/>
                <a:cs typeface="Carlito"/>
              </a:rPr>
              <a:t>responsabiliza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cumpri-lo</a:t>
            </a:r>
            <a:r>
              <a:rPr sz="2800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355600" marR="111760" indent="-342900">
              <a:lnSpc>
                <a:spcPct val="1012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Programe </a:t>
            </a:r>
            <a:r>
              <a:rPr sz="2800" spc="-10" dirty="0">
                <a:latin typeface="Carlito"/>
                <a:cs typeface="Carlito"/>
              </a:rPr>
              <a:t>voltado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interfaces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10" dirty="0">
                <a:latin typeface="Carlito"/>
                <a:cs typeface="Carlito"/>
              </a:rPr>
              <a:t>não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implementações 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(mas </a:t>
            </a:r>
            <a:r>
              <a:rPr sz="2800" dirty="0">
                <a:latin typeface="Carlito"/>
                <a:cs typeface="Carlito"/>
              </a:rPr>
              <a:t>sem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exageros</a:t>
            </a:r>
            <a:r>
              <a:rPr sz="2800" spc="-15" dirty="0">
                <a:latin typeface="Carlito"/>
                <a:cs typeface="Carlito"/>
              </a:rPr>
              <a:t>).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00">
              <a:latin typeface="Carlito"/>
              <a:cs typeface="Carlito"/>
            </a:endParaRPr>
          </a:p>
          <a:p>
            <a:pPr marL="4845050" marR="5080" indent="-30480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Interfaces </a:t>
            </a:r>
            <a:r>
              <a:rPr sz="2000" spc="5" dirty="0">
                <a:latin typeface="Verdana"/>
                <a:cs typeface="Verdana"/>
              </a:rPr>
              <a:t>não </a:t>
            </a:r>
            <a:r>
              <a:rPr sz="2000" spc="-20" dirty="0">
                <a:latin typeface="Verdana"/>
                <a:cs typeface="Verdana"/>
              </a:rPr>
              <a:t>são </a:t>
            </a:r>
            <a:r>
              <a:rPr sz="2000" spc="-5" dirty="0">
                <a:latin typeface="Verdana"/>
                <a:cs typeface="Verdana"/>
              </a:rPr>
              <a:t>apenas </a:t>
            </a:r>
            <a:r>
              <a:rPr sz="2000" spc="30" dirty="0">
                <a:latin typeface="Verdana"/>
                <a:cs typeface="Verdana"/>
              </a:rPr>
              <a:t>um  </a:t>
            </a:r>
            <a:r>
              <a:rPr sz="2000" spc="-20" dirty="0">
                <a:latin typeface="Verdana"/>
                <a:cs typeface="Verdana"/>
              </a:rPr>
              <a:t>cabeçalho </a:t>
            </a:r>
            <a:r>
              <a:rPr sz="2000" spc="-15" dirty="0">
                <a:latin typeface="Verdana"/>
                <a:cs typeface="Verdana"/>
              </a:rPr>
              <a:t>.h </a:t>
            </a:r>
            <a:r>
              <a:rPr sz="2000" spc="-30" dirty="0">
                <a:latin typeface="Verdana"/>
                <a:cs typeface="Verdana"/>
              </a:rPr>
              <a:t>como </a:t>
            </a:r>
            <a:r>
              <a:rPr sz="2000" dirty="0">
                <a:latin typeface="Verdana"/>
                <a:cs typeface="Verdana"/>
              </a:rPr>
              <a:t>em</a:t>
            </a:r>
            <a:r>
              <a:rPr sz="2000" spc="2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725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Herança </a:t>
            </a:r>
            <a:r>
              <a:rPr b="0" spc="-5" dirty="0">
                <a:solidFill>
                  <a:srgbClr val="333399"/>
                </a:solidFill>
                <a:latin typeface="Carlito"/>
                <a:cs typeface="Carlito"/>
              </a:rPr>
              <a:t>múltipla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em</a:t>
            </a:r>
            <a:r>
              <a:rPr b="0" spc="-4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-30" dirty="0">
                <a:solidFill>
                  <a:srgbClr val="333399"/>
                </a:solidFill>
                <a:latin typeface="Carlito"/>
                <a:cs typeface="Carlito"/>
              </a:rPr>
              <a:t>Java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4486" y="930376"/>
            <a:ext cx="4766310" cy="5584825"/>
            <a:chOff x="1184486" y="930376"/>
            <a:chExt cx="4766310" cy="5584825"/>
          </a:xfrm>
        </p:grpSpPr>
        <p:sp>
          <p:nvSpPr>
            <p:cNvPr id="4" name="object 4"/>
            <p:cNvSpPr/>
            <p:nvPr/>
          </p:nvSpPr>
          <p:spPr>
            <a:xfrm>
              <a:off x="1184486" y="930376"/>
              <a:ext cx="4765886" cy="53121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100" y="3975103"/>
              <a:ext cx="2933700" cy="2527300"/>
            </a:xfrm>
            <a:custGeom>
              <a:avLst/>
              <a:gdLst/>
              <a:ahLst/>
              <a:cxnLst/>
              <a:rect l="l" t="t" r="r" b="b"/>
              <a:pathLst>
                <a:path w="2933700" h="2527300">
                  <a:moveTo>
                    <a:pt x="1768562" y="2501899"/>
                  </a:moveTo>
                  <a:lnTo>
                    <a:pt x="1165137" y="2501899"/>
                  </a:lnTo>
                  <a:lnTo>
                    <a:pt x="1263654" y="2527299"/>
                  </a:lnTo>
                  <a:lnTo>
                    <a:pt x="1670045" y="2527299"/>
                  </a:lnTo>
                  <a:lnTo>
                    <a:pt x="1768562" y="2501899"/>
                  </a:lnTo>
                  <a:close/>
                </a:path>
                <a:path w="2933700" h="2527300">
                  <a:moveTo>
                    <a:pt x="1816948" y="38099"/>
                  </a:moveTo>
                  <a:lnTo>
                    <a:pt x="1116751" y="38099"/>
                  </a:lnTo>
                  <a:lnTo>
                    <a:pt x="929701" y="88899"/>
                  </a:lnTo>
                  <a:lnTo>
                    <a:pt x="884707" y="114299"/>
                  </a:lnTo>
                  <a:lnTo>
                    <a:pt x="797045" y="139699"/>
                  </a:lnTo>
                  <a:lnTo>
                    <a:pt x="754436" y="165099"/>
                  </a:lnTo>
                  <a:lnTo>
                    <a:pt x="712679" y="190499"/>
                  </a:lnTo>
                  <a:lnTo>
                    <a:pt x="671805" y="203199"/>
                  </a:lnTo>
                  <a:lnTo>
                    <a:pt x="631841" y="228599"/>
                  </a:lnTo>
                  <a:lnTo>
                    <a:pt x="592818" y="253999"/>
                  </a:lnTo>
                  <a:lnTo>
                    <a:pt x="554764" y="279399"/>
                  </a:lnTo>
                  <a:lnTo>
                    <a:pt x="517709" y="304799"/>
                  </a:lnTo>
                  <a:lnTo>
                    <a:pt x="481681" y="330199"/>
                  </a:lnTo>
                  <a:lnTo>
                    <a:pt x="446710" y="368299"/>
                  </a:lnTo>
                  <a:lnTo>
                    <a:pt x="412824" y="393699"/>
                  </a:lnTo>
                  <a:lnTo>
                    <a:pt x="380053" y="419099"/>
                  </a:lnTo>
                  <a:lnTo>
                    <a:pt x="348426" y="457199"/>
                  </a:lnTo>
                  <a:lnTo>
                    <a:pt x="317972" y="482599"/>
                  </a:lnTo>
                  <a:lnTo>
                    <a:pt x="288720" y="520699"/>
                  </a:lnTo>
                  <a:lnTo>
                    <a:pt x="260699" y="546099"/>
                  </a:lnTo>
                  <a:lnTo>
                    <a:pt x="233938" y="584199"/>
                  </a:lnTo>
                  <a:lnTo>
                    <a:pt x="208466" y="622299"/>
                  </a:lnTo>
                  <a:lnTo>
                    <a:pt x="184313" y="660399"/>
                  </a:lnTo>
                  <a:lnTo>
                    <a:pt x="161507" y="698499"/>
                  </a:lnTo>
                  <a:lnTo>
                    <a:pt x="140078" y="736599"/>
                  </a:lnTo>
                  <a:lnTo>
                    <a:pt x="120054" y="774699"/>
                  </a:lnTo>
                  <a:lnTo>
                    <a:pt x="101466" y="812799"/>
                  </a:lnTo>
                  <a:lnTo>
                    <a:pt x="84341" y="850899"/>
                  </a:lnTo>
                  <a:lnTo>
                    <a:pt x="68709" y="888999"/>
                  </a:lnTo>
                  <a:lnTo>
                    <a:pt x="54598" y="927099"/>
                  </a:lnTo>
                  <a:lnTo>
                    <a:pt x="42039" y="965199"/>
                  </a:lnTo>
                  <a:lnTo>
                    <a:pt x="31060" y="1015999"/>
                  </a:lnTo>
                  <a:lnTo>
                    <a:pt x="21691" y="1054099"/>
                  </a:lnTo>
                  <a:lnTo>
                    <a:pt x="13959" y="1092199"/>
                  </a:lnTo>
                  <a:lnTo>
                    <a:pt x="7896" y="1142999"/>
                  </a:lnTo>
                  <a:lnTo>
                    <a:pt x="3528" y="1181099"/>
                  </a:lnTo>
                  <a:lnTo>
                    <a:pt x="887" y="1231899"/>
                  </a:lnTo>
                  <a:lnTo>
                    <a:pt x="0" y="1269999"/>
                  </a:lnTo>
                  <a:lnTo>
                    <a:pt x="887" y="1308099"/>
                  </a:lnTo>
                  <a:lnTo>
                    <a:pt x="3528" y="1358899"/>
                  </a:lnTo>
                  <a:lnTo>
                    <a:pt x="7896" y="1396999"/>
                  </a:lnTo>
                  <a:lnTo>
                    <a:pt x="13959" y="1447799"/>
                  </a:lnTo>
                  <a:lnTo>
                    <a:pt x="21691" y="1485899"/>
                  </a:lnTo>
                  <a:lnTo>
                    <a:pt x="31060" y="1523999"/>
                  </a:lnTo>
                  <a:lnTo>
                    <a:pt x="42039" y="1574799"/>
                  </a:lnTo>
                  <a:lnTo>
                    <a:pt x="54598" y="1612899"/>
                  </a:lnTo>
                  <a:lnTo>
                    <a:pt x="68709" y="1650999"/>
                  </a:lnTo>
                  <a:lnTo>
                    <a:pt x="84341" y="1689099"/>
                  </a:lnTo>
                  <a:lnTo>
                    <a:pt x="101466" y="1727199"/>
                  </a:lnTo>
                  <a:lnTo>
                    <a:pt x="120054" y="1765299"/>
                  </a:lnTo>
                  <a:lnTo>
                    <a:pt x="140078" y="1803399"/>
                  </a:lnTo>
                  <a:lnTo>
                    <a:pt x="161507" y="1841499"/>
                  </a:lnTo>
                  <a:lnTo>
                    <a:pt x="184313" y="1879599"/>
                  </a:lnTo>
                  <a:lnTo>
                    <a:pt x="208466" y="1917699"/>
                  </a:lnTo>
                  <a:lnTo>
                    <a:pt x="233938" y="1955799"/>
                  </a:lnTo>
                  <a:lnTo>
                    <a:pt x="260699" y="1993899"/>
                  </a:lnTo>
                  <a:lnTo>
                    <a:pt x="288720" y="2019299"/>
                  </a:lnTo>
                  <a:lnTo>
                    <a:pt x="317972" y="2057399"/>
                  </a:lnTo>
                  <a:lnTo>
                    <a:pt x="348426" y="2082799"/>
                  </a:lnTo>
                  <a:lnTo>
                    <a:pt x="380053" y="2120899"/>
                  </a:lnTo>
                  <a:lnTo>
                    <a:pt x="412824" y="2146299"/>
                  </a:lnTo>
                  <a:lnTo>
                    <a:pt x="446710" y="2171699"/>
                  </a:lnTo>
                  <a:lnTo>
                    <a:pt x="481681" y="2209799"/>
                  </a:lnTo>
                  <a:lnTo>
                    <a:pt x="517709" y="2235199"/>
                  </a:lnTo>
                  <a:lnTo>
                    <a:pt x="554764" y="2260599"/>
                  </a:lnTo>
                  <a:lnTo>
                    <a:pt x="592818" y="2285999"/>
                  </a:lnTo>
                  <a:lnTo>
                    <a:pt x="631841" y="2311399"/>
                  </a:lnTo>
                  <a:lnTo>
                    <a:pt x="671805" y="2336799"/>
                  </a:lnTo>
                  <a:lnTo>
                    <a:pt x="712679" y="2349499"/>
                  </a:lnTo>
                  <a:lnTo>
                    <a:pt x="754436" y="2374899"/>
                  </a:lnTo>
                  <a:lnTo>
                    <a:pt x="797045" y="2400299"/>
                  </a:lnTo>
                  <a:lnTo>
                    <a:pt x="884707" y="2425699"/>
                  </a:lnTo>
                  <a:lnTo>
                    <a:pt x="929701" y="2451099"/>
                  </a:lnTo>
                  <a:lnTo>
                    <a:pt x="1116751" y="2501899"/>
                  </a:lnTo>
                  <a:lnTo>
                    <a:pt x="1816948" y="2501899"/>
                  </a:lnTo>
                  <a:lnTo>
                    <a:pt x="2003998" y="2451099"/>
                  </a:lnTo>
                  <a:lnTo>
                    <a:pt x="2048992" y="2425699"/>
                  </a:lnTo>
                  <a:lnTo>
                    <a:pt x="1434219" y="2425699"/>
                  </a:lnTo>
                  <a:lnTo>
                    <a:pt x="1386386" y="2412999"/>
                  </a:lnTo>
                  <a:lnTo>
                    <a:pt x="1291016" y="2412999"/>
                  </a:lnTo>
                  <a:lnTo>
                    <a:pt x="1243574" y="2400299"/>
                  </a:lnTo>
                  <a:lnTo>
                    <a:pt x="1196358" y="2400299"/>
                  </a:lnTo>
                  <a:lnTo>
                    <a:pt x="920481" y="2324099"/>
                  </a:lnTo>
                  <a:lnTo>
                    <a:pt x="876185" y="2311399"/>
                  </a:lnTo>
                  <a:lnTo>
                    <a:pt x="789464" y="2260599"/>
                  </a:lnTo>
                  <a:lnTo>
                    <a:pt x="747136" y="2247899"/>
                  </a:lnTo>
                  <a:lnTo>
                    <a:pt x="705559" y="2222499"/>
                  </a:lnTo>
                  <a:lnTo>
                    <a:pt x="664782" y="2197099"/>
                  </a:lnTo>
                  <a:lnTo>
                    <a:pt x="624852" y="2171699"/>
                  </a:lnTo>
                  <a:lnTo>
                    <a:pt x="585817" y="2146299"/>
                  </a:lnTo>
                  <a:lnTo>
                    <a:pt x="547725" y="2120899"/>
                  </a:lnTo>
                  <a:lnTo>
                    <a:pt x="509392" y="2082799"/>
                  </a:lnTo>
                  <a:lnTo>
                    <a:pt x="472814" y="2057399"/>
                  </a:lnTo>
                  <a:lnTo>
                    <a:pt x="437993" y="2019299"/>
                  </a:lnTo>
                  <a:lnTo>
                    <a:pt x="404932" y="1981199"/>
                  </a:lnTo>
                  <a:lnTo>
                    <a:pt x="373632" y="1943099"/>
                  </a:lnTo>
                  <a:lnTo>
                    <a:pt x="344096" y="1917699"/>
                  </a:lnTo>
                  <a:lnTo>
                    <a:pt x="316326" y="1879599"/>
                  </a:lnTo>
                  <a:lnTo>
                    <a:pt x="290323" y="1841499"/>
                  </a:lnTo>
                  <a:lnTo>
                    <a:pt x="266091" y="1803399"/>
                  </a:lnTo>
                  <a:lnTo>
                    <a:pt x="243630" y="1765299"/>
                  </a:lnTo>
                  <a:lnTo>
                    <a:pt x="222943" y="1727199"/>
                  </a:lnTo>
                  <a:lnTo>
                    <a:pt x="204033" y="1689099"/>
                  </a:lnTo>
                  <a:lnTo>
                    <a:pt x="186900" y="1650999"/>
                  </a:lnTo>
                  <a:lnTo>
                    <a:pt x="171548" y="1600199"/>
                  </a:lnTo>
                  <a:lnTo>
                    <a:pt x="157978" y="1562099"/>
                  </a:lnTo>
                  <a:lnTo>
                    <a:pt x="146193" y="1523999"/>
                  </a:lnTo>
                  <a:lnTo>
                    <a:pt x="136194" y="1485899"/>
                  </a:lnTo>
                  <a:lnTo>
                    <a:pt x="127984" y="1435099"/>
                  </a:lnTo>
                  <a:lnTo>
                    <a:pt x="121564" y="1396999"/>
                  </a:lnTo>
                  <a:lnTo>
                    <a:pt x="116937" y="1358899"/>
                  </a:lnTo>
                  <a:lnTo>
                    <a:pt x="114104" y="1320799"/>
                  </a:lnTo>
                  <a:lnTo>
                    <a:pt x="113069" y="1269999"/>
                  </a:lnTo>
                  <a:lnTo>
                    <a:pt x="113832" y="1231899"/>
                  </a:lnTo>
                  <a:lnTo>
                    <a:pt x="116397" y="1193799"/>
                  </a:lnTo>
                  <a:lnTo>
                    <a:pt x="120764" y="1142999"/>
                  </a:lnTo>
                  <a:lnTo>
                    <a:pt x="126937" y="1104899"/>
                  </a:lnTo>
                  <a:lnTo>
                    <a:pt x="134917" y="1066799"/>
                  </a:lnTo>
                  <a:lnTo>
                    <a:pt x="144706" y="1015999"/>
                  </a:lnTo>
                  <a:lnTo>
                    <a:pt x="156307" y="977899"/>
                  </a:lnTo>
                  <a:lnTo>
                    <a:pt x="169721" y="939799"/>
                  </a:lnTo>
                  <a:lnTo>
                    <a:pt x="184951" y="901699"/>
                  </a:lnTo>
                  <a:lnTo>
                    <a:pt x="201998" y="863599"/>
                  </a:lnTo>
                  <a:lnTo>
                    <a:pt x="220865" y="825499"/>
                  </a:lnTo>
                  <a:lnTo>
                    <a:pt x="241554" y="774699"/>
                  </a:lnTo>
                  <a:lnTo>
                    <a:pt x="264066" y="736599"/>
                  </a:lnTo>
                  <a:lnTo>
                    <a:pt x="288405" y="698499"/>
                  </a:lnTo>
                  <a:lnTo>
                    <a:pt x="314571" y="660399"/>
                  </a:lnTo>
                  <a:lnTo>
                    <a:pt x="342568" y="634999"/>
                  </a:lnTo>
                  <a:lnTo>
                    <a:pt x="372397" y="596899"/>
                  </a:lnTo>
                  <a:lnTo>
                    <a:pt x="404060" y="558799"/>
                  </a:lnTo>
                  <a:lnTo>
                    <a:pt x="437559" y="520699"/>
                  </a:lnTo>
                  <a:lnTo>
                    <a:pt x="472897" y="482599"/>
                  </a:lnTo>
                  <a:lnTo>
                    <a:pt x="634230" y="482599"/>
                  </a:lnTo>
                  <a:lnTo>
                    <a:pt x="560577" y="419099"/>
                  </a:lnTo>
                  <a:lnTo>
                    <a:pt x="599102" y="380999"/>
                  </a:lnTo>
                  <a:lnTo>
                    <a:pt x="638548" y="355599"/>
                  </a:lnTo>
                  <a:lnTo>
                    <a:pt x="678867" y="330199"/>
                  </a:lnTo>
                  <a:lnTo>
                    <a:pt x="720012" y="304799"/>
                  </a:lnTo>
                  <a:lnTo>
                    <a:pt x="761934" y="292099"/>
                  </a:lnTo>
                  <a:lnTo>
                    <a:pt x="847922" y="241299"/>
                  </a:lnTo>
                  <a:lnTo>
                    <a:pt x="936447" y="215899"/>
                  </a:lnTo>
                  <a:lnTo>
                    <a:pt x="981542" y="190499"/>
                  </a:lnTo>
                  <a:lnTo>
                    <a:pt x="1119582" y="152399"/>
                  </a:lnTo>
                  <a:lnTo>
                    <a:pt x="1166354" y="152399"/>
                  </a:lnTo>
                  <a:lnTo>
                    <a:pt x="1260751" y="126999"/>
                  </a:lnTo>
                  <a:lnTo>
                    <a:pt x="1403758" y="126999"/>
                  </a:lnTo>
                  <a:lnTo>
                    <a:pt x="1451612" y="114299"/>
                  </a:lnTo>
                  <a:lnTo>
                    <a:pt x="2048992" y="114299"/>
                  </a:lnTo>
                  <a:lnTo>
                    <a:pt x="2003998" y="88899"/>
                  </a:lnTo>
                  <a:lnTo>
                    <a:pt x="1816948" y="38099"/>
                  </a:lnTo>
                  <a:close/>
                </a:path>
                <a:path w="2933700" h="2527300">
                  <a:moveTo>
                    <a:pt x="634230" y="482599"/>
                  </a:moveTo>
                  <a:lnTo>
                    <a:pt x="472897" y="482599"/>
                  </a:lnTo>
                  <a:lnTo>
                    <a:pt x="2373122" y="2120899"/>
                  </a:lnTo>
                  <a:lnTo>
                    <a:pt x="2334597" y="2158999"/>
                  </a:lnTo>
                  <a:lnTo>
                    <a:pt x="2295151" y="2184399"/>
                  </a:lnTo>
                  <a:lnTo>
                    <a:pt x="2254832" y="2209799"/>
                  </a:lnTo>
                  <a:lnTo>
                    <a:pt x="2213687" y="2235199"/>
                  </a:lnTo>
                  <a:lnTo>
                    <a:pt x="2171765" y="2247899"/>
                  </a:lnTo>
                  <a:lnTo>
                    <a:pt x="2085777" y="2298699"/>
                  </a:lnTo>
                  <a:lnTo>
                    <a:pt x="1997252" y="2324099"/>
                  </a:lnTo>
                  <a:lnTo>
                    <a:pt x="1952157" y="2349499"/>
                  </a:lnTo>
                  <a:lnTo>
                    <a:pt x="1814117" y="2387599"/>
                  </a:lnTo>
                  <a:lnTo>
                    <a:pt x="1767345" y="2387599"/>
                  </a:lnTo>
                  <a:lnTo>
                    <a:pt x="1672948" y="2412999"/>
                  </a:lnTo>
                  <a:lnTo>
                    <a:pt x="1529941" y="2412999"/>
                  </a:lnTo>
                  <a:lnTo>
                    <a:pt x="1482087" y="2425699"/>
                  </a:lnTo>
                  <a:lnTo>
                    <a:pt x="2048992" y="2425699"/>
                  </a:lnTo>
                  <a:lnTo>
                    <a:pt x="2136654" y="2400299"/>
                  </a:lnTo>
                  <a:lnTo>
                    <a:pt x="2179263" y="2374899"/>
                  </a:lnTo>
                  <a:lnTo>
                    <a:pt x="2221020" y="2349499"/>
                  </a:lnTo>
                  <a:lnTo>
                    <a:pt x="2261894" y="2336799"/>
                  </a:lnTo>
                  <a:lnTo>
                    <a:pt x="2301858" y="2311399"/>
                  </a:lnTo>
                  <a:lnTo>
                    <a:pt x="2340881" y="2285999"/>
                  </a:lnTo>
                  <a:lnTo>
                    <a:pt x="2378935" y="2260599"/>
                  </a:lnTo>
                  <a:lnTo>
                    <a:pt x="2415990" y="2235199"/>
                  </a:lnTo>
                  <a:lnTo>
                    <a:pt x="2452018" y="2209799"/>
                  </a:lnTo>
                  <a:lnTo>
                    <a:pt x="2486989" y="2171699"/>
                  </a:lnTo>
                  <a:lnTo>
                    <a:pt x="2520875" y="2146299"/>
                  </a:lnTo>
                  <a:lnTo>
                    <a:pt x="2553646" y="2120899"/>
                  </a:lnTo>
                  <a:lnTo>
                    <a:pt x="2585273" y="2082799"/>
                  </a:lnTo>
                  <a:lnTo>
                    <a:pt x="2615727" y="2057399"/>
                  </a:lnTo>
                  <a:lnTo>
                    <a:pt x="2460802" y="2057399"/>
                  </a:lnTo>
                  <a:lnTo>
                    <a:pt x="634230" y="482599"/>
                  </a:lnTo>
                  <a:close/>
                </a:path>
                <a:path w="2933700" h="2527300">
                  <a:moveTo>
                    <a:pt x="2048992" y="114299"/>
                  </a:moveTo>
                  <a:lnTo>
                    <a:pt x="1499480" y="114299"/>
                  </a:lnTo>
                  <a:lnTo>
                    <a:pt x="1547313" y="126999"/>
                  </a:lnTo>
                  <a:lnTo>
                    <a:pt x="1642683" y="126999"/>
                  </a:lnTo>
                  <a:lnTo>
                    <a:pt x="1690125" y="139699"/>
                  </a:lnTo>
                  <a:lnTo>
                    <a:pt x="1737341" y="139699"/>
                  </a:lnTo>
                  <a:lnTo>
                    <a:pt x="2057514" y="228599"/>
                  </a:lnTo>
                  <a:lnTo>
                    <a:pt x="2144235" y="279399"/>
                  </a:lnTo>
                  <a:lnTo>
                    <a:pt x="2186563" y="292099"/>
                  </a:lnTo>
                  <a:lnTo>
                    <a:pt x="2228140" y="317499"/>
                  </a:lnTo>
                  <a:lnTo>
                    <a:pt x="2268917" y="342899"/>
                  </a:lnTo>
                  <a:lnTo>
                    <a:pt x="2308847" y="368299"/>
                  </a:lnTo>
                  <a:lnTo>
                    <a:pt x="2347882" y="393699"/>
                  </a:lnTo>
                  <a:lnTo>
                    <a:pt x="2385974" y="419099"/>
                  </a:lnTo>
                  <a:lnTo>
                    <a:pt x="2424306" y="457199"/>
                  </a:lnTo>
                  <a:lnTo>
                    <a:pt x="2460884" y="482599"/>
                  </a:lnTo>
                  <a:lnTo>
                    <a:pt x="2495704" y="520699"/>
                  </a:lnTo>
                  <a:lnTo>
                    <a:pt x="2528764" y="558799"/>
                  </a:lnTo>
                  <a:lnTo>
                    <a:pt x="2560063" y="596899"/>
                  </a:lnTo>
                  <a:lnTo>
                    <a:pt x="2589599" y="622299"/>
                  </a:lnTo>
                  <a:lnTo>
                    <a:pt x="2617369" y="660399"/>
                  </a:lnTo>
                  <a:lnTo>
                    <a:pt x="2643371" y="698499"/>
                  </a:lnTo>
                  <a:lnTo>
                    <a:pt x="2667603" y="736599"/>
                  </a:lnTo>
                  <a:lnTo>
                    <a:pt x="2690064" y="774699"/>
                  </a:lnTo>
                  <a:lnTo>
                    <a:pt x="2710750" y="812799"/>
                  </a:lnTo>
                  <a:lnTo>
                    <a:pt x="2729661" y="850899"/>
                  </a:lnTo>
                  <a:lnTo>
                    <a:pt x="2746793" y="888999"/>
                  </a:lnTo>
                  <a:lnTo>
                    <a:pt x="2762145" y="939799"/>
                  </a:lnTo>
                  <a:lnTo>
                    <a:pt x="2775715" y="977899"/>
                  </a:lnTo>
                  <a:lnTo>
                    <a:pt x="2787500" y="1015999"/>
                  </a:lnTo>
                  <a:lnTo>
                    <a:pt x="2797500" y="1054099"/>
                  </a:lnTo>
                  <a:lnTo>
                    <a:pt x="2805710" y="1104899"/>
                  </a:lnTo>
                  <a:lnTo>
                    <a:pt x="2812130" y="1142999"/>
                  </a:lnTo>
                  <a:lnTo>
                    <a:pt x="2816757" y="1181099"/>
                  </a:lnTo>
                  <a:lnTo>
                    <a:pt x="2819590" y="1219199"/>
                  </a:lnTo>
                  <a:lnTo>
                    <a:pt x="2820626" y="1269999"/>
                  </a:lnTo>
                  <a:lnTo>
                    <a:pt x="2819863" y="1308099"/>
                  </a:lnTo>
                  <a:lnTo>
                    <a:pt x="2817298" y="1346199"/>
                  </a:lnTo>
                  <a:lnTo>
                    <a:pt x="2812931" y="1396999"/>
                  </a:lnTo>
                  <a:lnTo>
                    <a:pt x="2806759" y="1435099"/>
                  </a:lnTo>
                  <a:lnTo>
                    <a:pt x="2798779" y="1473199"/>
                  </a:lnTo>
                  <a:lnTo>
                    <a:pt x="2788990" y="1523999"/>
                  </a:lnTo>
                  <a:lnTo>
                    <a:pt x="2777390" y="1562099"/>
                  </a:lnTo>
                  <a:lnTo>
                    <a:pt x="2763976" y="1600199"/>
                  </a:lnTo>
                  <a:lnTo>
                    <a:pt x="2748747" y="1638299"/>
                  </a:lnTo>
                  <a:lnTo>
                    <a:pt x="2731700" y="1676399"/>
                  </a:lnTo>
                  <a:lnTo>
                    <a:pt x="2712833" y="1714499"/>
                  </a:lnTo>
                  <a:lnTo>
                    <a:pt x="2692144" y="1765299"/>
                  </a:lnTo>
                  <a:lnTo>
                    <a:pt x="2669632" y="1803399"/>
                  </a:lnTo>
                  <a:lnTo>
                    <a:pt x="2645294" y="1841499"/>
                  </a:lnTo>
                  <a:lnTo>
                    <a:pt x="2619127" y="1879599"/>
                  </a:lnTo>
                  <a:lnTo>
                    <a:pt x="2591131" y="1904999"/>
                  </a:lnTo>
                  <a:lnTo>
                    <a:pt x="2561302" y="1943099"/>
                  </a:lnTo>
                  <a:lnTo>
                    <a:pt x="2529639" y="1981199"/>
                  </a:lnTo>
                  <a:lnTo>
                    <a:pt x="2496140" y="2019299"/>
                  </a:lnTo>
                  <a:lnTo>
                    <a:pt x="2460802" y="2057399"/>
                  </a:lnTo>
                  <a:lnTo>
                    <a:pt x="2615727" y="2057399"/>
                  </a:lnTo>
                  <a:lnTo>
                    <a:pt x="2644979" y="2019299"/>
                  </a:lnTo>
                  <a:lnTo>
                    <a:pt x="2673000" y="1993899"/>
                  </a:lnTo>
                  <a:lnTo>
                    <a:pt x="2699761" y="1955799"/>
                  </a:lnTo>
                  <a:lnTo>
                    <a:pt x="2725233" y="1917699"/>
                  </a:lnTo>
                  <a:lnTo>
                    <a:pt x="2749386" y="1879599"/>
                  </a:lnTo>
                  <a:lnTo>
                    <a:pt x="2772192" y="1841499"/>
                  </a:lnTo>
                  <a:lnTo>
                    <a:pt x="2793621" y="1803399"/>
                  </a:lnTo>
                  <a:lnTo>
                    <a:pt x="2813645" y="1765299"/>
                  </a:lnTo>
                  <a:lnTo>
                    <a:pt x="2832233" y="1727199"/>
                  </a:lnTo>
                  <a:lnTo>
                    <a:pt x="2849358" y="1689099"/>
                  </a:lnTo>
                  <a:lnTo>
                    <a:pt x="2864990" y="1650999"/>
                  </a:lnTo>
                  <a:lnTo>
                    <a:pt x="2879101" y="1612899"/>
                  </a:lnTo>
                  <a:lnTo>
                    <a:pt x="2891660" y="1574799"/>
                  </a:lnTo>
                  <a:lnTo>
                    <a:pt x="2902639" y="1523999"/>
                  </a:lnTo>
                  <a:lnTo>
                    <a:pt x="2912008" y="1485899"/>
                  </a:lnTo>
                  <a:lnTo>
                    <a:pt x="2919740" y="1447799"/>
                  </a:lnTo>
                  <a:lnTo>
                    <a:pt x="2925803" y="1396999"/>
                  </a:lnTo>
                  <a:lnTo>
                    <a:pt x="2930171" y="1358899"/>
                  </a:lnTo>
                  <a:lnTo>
                    <a:pt x="2932812" y="1308099"/>
                  </a:lnTo>
                  <a:lnTo>
                    <a:pt x="2933700" y="1269999"/>
                  </a:lnTo>
                  <a:lnTo>
                    <a:pt x="2932812" y="1231899"/>
                  </a:lnTo>
                  <a:lnTo>
                    <a:pt x="2930171" y="1181099"/>
                  </a:lnTo>
                  <a:lnTo>
                    <a:pt x="2925803" y="1142999"/>
                  </a:lnTo>
                  <a:lnTo>
                    <a:pt x="2919740" y="1092199"/>
                  </a:lnTo>
                  <a:lnTo>
                    <a:pt x="2912008" y="1054099"/>
                  </a:lnTo>
                  <a:lnTo>
                    <a:pt x="2902639" y="1015999"/>
                  </a:lnTo>
                  <a:lnTo>
                    <a:pt x="2891660" y="965199"/>
                  </a:lnTo>
                  <a:lnTo>
                    <a:pt x="2879101" y="927099"/>
                  </a:lnTo>
                  <a:lnTo>
                    <a:pt x="2864990" y="888999"/>
                  </a:lnTo>
                  <a:lnTo>
                    <a:pt x="2849358" y="850899"/>
                  </a:lnTo>
                  <a:lnTo>
                    <a:pt x="2832233" y="812799"/>
                  </a:lnTo>
                  <a:lnTo>
                    <a:pt x="2813645" y="774699"/>
                  </a:lnTo>
                  <a:lnTo>
                    <a:pt x="2793621" y="736599"/>
                  </a:lnTo>
                  <a:lnTo>
                    <a:pt x="2772192" y="698499"/>
                  </a:lnTo>
                  <a:lnTo>
                    <a:pt x="2749386" y="660399"/>
                  </a:lnTo>
                  <a:lnTo>
                    <a:pt x="2725233" y="622299"/>
                  </a:lnTo>
                  <a:lnTo>
                    <a:pt x="2699761" y="584199"/>
                  </a:lnTo>
                  <a:lnTo>
                    <a:pt x="2673000" y="546099"/>
                  </a:lnTo>
                  <a:lnTo>
                    <a:pt x="2644979" y="520699"/>
                  </a:lnTo>
                  <a:lnTo>
                    <a:pt x="2615727" y="482599"/>
                  </a:lnTo>
                  <a:lnTo>
                    <a:pt x="2585273" y="457199"/>
                  </a:lnTo>
                  <a:lnTo>
                    <a:pt x="2553646" y="419099"/>
                  </a:lnTo>
                  <a:lnTo>
                    <a:pt x="2520875" y="393699"/>
                  </a:lnTo>
                  <a:lnTo>
                    <a:pt x="2486989" y="368299"/>
                  </a:lnTo>
                  <a:lnTo>
                    <a:pt x="2452018" y="330199"/>
                  </a:lnTo>
                  <a:lnTo>
                    <a:pt x="2415990" y="304799"/>
                  </a:lnTo>
                  <a:lnTo>
                    <a:pt x="2378935" y="279399"/>
                  </a:lnTo>
                  <a:lnTo>
                    <a:pt x="2340881" y="253999"/>
                  </a:lnTo>
                  <a:lnTo>
                    <a:pt x="2301858" y="228599"/>
                  </a:lnTo>
                  <a:lnTo>
                    <a:pt x="2261894" y="203199"/>
                  </a:lnTo>
                  <a:lnTo>
                    <a:pt x="2221020" y="190499"/>
                  </a:lnTo>
                  <a:lnTo>
                    <a:pt x="2179263" y="165099"/>
                  </a:lnTo>
                  <a:lnTo>
                    <a:pt x="2136654" y="139699"/>
                  </a:lnTo>
                  <a:lnTo>
                    <a:pt x="2048992" y="114299"/>
                  </a:lnTo>
                  <a:close/>
                </a:path>
                <a:path w="2933700" h="2527300">
                  <a:moveTo>
                    <a:pt x="1670045" y="12699"/>
                  </a:moveTo>
                  <a:lnTo>
                    <a:pt x="1263654" y="12699"/>
                  </a:lnTo>
                  <a:lnTo>
                    <a:pt x="1165137" y="38099"/>
                  </a:lnTo>
                  <a:lnTo>
                    <a:pt x="1768562" y="38099"/>
                  </a:lnTo>
                  <a:lnTo>
                    <a:pt x="1670045" y="12699"/>
                  </a:lnTo>
                  <a:close/>
                </a:path>
                <a:path w="2933700" h="2527300">
                  <a:moveTo>
                    <a:pt x="1466850" y="0"/>
                  </a:moveTo>
                  <a:lnTo>
                    <a:pt x="1415353" y="12699"/>
                  </a:lnTo>
                  <a:lnTo>
                    <a:pt x="1518346" y="12699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7100" y="3975100"/>
              <a:ext cx="2933700" cy="2527300"/>
            </a:xfrm>
            <a:custGeom>
              <a:avLst/>
              <a:gdLst/>
              <a:ahLst/>
              <a:cxnLst/>
              <a:rect l="l" t="t" r="r" b="b"/>
              <a:pathLst>
                <a:path w="2933700" h="2527300">
                  <a:moveTo>
                    <a:pt x="0" y="1263650"/>
                  </a:moveTo>
                  <a:lnTo>
                    <a:pt x="887" y="1219287"/>
                  </a:lnTo>
                  <a:lnTo>
                    <a:pt x="3528" y="1175309"/>
                  </a:lnTo>
                  <a:lnTo>
                    <a:pt x="7896" y="1131739"/>
                  </a:lnTo>
                  <a:lnTo>
                    <a:pt x="13960" y="1088603"/>
                  </a:lnTo>
                  <a:lnTo>
                    <a:pt x="21691" y="1045926"/>
                  </a:lnTo>
                  <a:lnTo>
                    <a:pt x="31061" y="1003734"/>
                  </a:lnTo>
                  <a:lnTo>
                    <a:pt x="42039" y="962051"/>
                  </a:lnTo>
                  <a:lnTo>
                    <a:pt x="54599" y="920902"/>
                  </a:lnTo>
                  <a:lnTo>
                    <a:pt x="68709" y="880313"/>
                  </a:lnTo>
                  <a:lnTo>
                    <a:pt x="84341" y="840308"/>
                  </a:lnTo>
                  <a:lnTo>
                    <a:pt x="101466" y="800912"/>
                  </a:lnTo>
                  <a:lnTo>
                    <a:pt x="120055" y="762151"/>
                  </a:lnTo>
                  <a:lnTo>
                    <a:pt x="140078" y="724050"/>
                  </a:lnTo>
                  <a:lnTo>
                    <a:pt x="161508" y="686633"/>
                  </a:lnTo>
                  <a:lnTo>
                    <a:pt x="184313" y="649926"/>
                  </a:lnTo>
                  <a:lnTo>
                    <a:pt x="208467" y="613954"/>
                  </a:lnTo>
                  <a:lnTo>
                    <a:pt x="233938" y="578742"/>
                  </a:lnTo>
                  <a:lnTo>
                    <a:pt x="260699" y="544315"/>
                  </a:lnTo>
                  <a:lnTo>
                    <a:pt x="288720" y="510697"/>
                  </a:lnTo>
                  <a:lnTo>
                    <a:pt x="317972" y="477915"/>
                  </a:lnTo>
                  <a:lnTo>
                    <a:pt x="348427" y="445993"/>
                  </a:lnTo>
                  <a:lnTo>
                    <a:pt x="380054" y="414956"/>
                  </a:lnTo>
                  <a:lnTo>
                    <a:pt x="412825" y="384829"/>
                  </a:lnTo>
                  <a:lnTo>
                    <a:pt x="446711" y="355637"/>
                  </a:lnTo>
                  <a:lnTo>
                    <a:pt x="481682" y="327406"/>
                  </a:lnTo>
                  <a:lnTo>
                    <a:pt x="517710" y="300160"/>
                  </a:lnTo>
                  <a:lnTo>
                    <a:pt x="554765" y="273924"/>
                  </a:lnTo>
                  <a:lnTo>
                    <a:pt x="592819" y="248724"/>
                  </a:lnTo>
                  <a:lnTo>
                    <a:pt x="631842" y="224585"/>
                  </a:lnTo>
                  <a:lnTo>
                    <a:pt x="671806" y="201531"/>
                  </a:lnTo>
                  <a:lnTo>
                    <a:pt x="712680" y="179588"/>
                  </a:lnTo>
                  <a:lnTo>
                    <a:pt x="754437" y="158781"/>
                  </a:lnTo>
                  <a:lnTo>
                    <a:pt x="797046" y="139134"/>
                  </a:lnTo>
                  <a:lnTo>
                    <a:pt x="840480" y="120674"/>
                  </a:lnTo>
                  <a:lnTo>
                    <a:pt x="884708" y="103424"/>
                  </a:lnTo>
                  <a:lnTo>
                    <a:pt x="929702" y="87410"/>
                  </a:lnTo>
                  <a:lnTo>
                    <a:pt x="975432" y="72657"/>
                  </a:lnTo>
                  <a:lnTo>
                    <a:pt x="1021870" y="59191"/>
                  </a:lnTo>
                  <a:lnTo>
                    <a:pt x="1068987" y="47035"/>
                  </a:lnTo>
                  <a:lnTo>
                    <a:pt x="1116752" y="36216"/>
                  </a:lnTo>
                  <a:lnTo>
                    <a:pt x="1165138" y="26758"/>
                  </a:lnTo>
                  <a:lnTo>
                    <a:pt x="1214115" y="18686"/>
                  </a:lnTo>
                  <a:lnTo>
                    <a:pt x="1263655" y="12026"/>
                  </a:lnTo>
                  <a:lnTo>
                    <a:pt x="1313727" y="6802"/>
                  </a:lnTo>
                  <a:lnTo>
                    <a:pt x="1364303" y="3039"/>
                  </a:lnTo>
                  <a:lnTo>
                    <a:pt x="1415354" y="764"/>
                  </a:lnTo>
                  <a:lnTo>
                    <a:pt x="1466850" y="0"/>
                  </a:lnTo>
                  <a:lnTo>
                    <a:pt x="1518347" y="764"/>
                  </a:lnTo>
                  <a:lnTo>
                    <a:pt x="1569398" y="3039"/>
                  </a:lnTo>
                  <a:lnTo>
                    <a:pt x="1619974" y="6802"/>
                  </a:lnTo>
                  <a:lnTo>
                    <a:pt x="1670046" y="12026"/>
                  </a:lnTo>
                  <a:lnTo>
                    <a:pt x="1719586" y="18686"/>
                  </a:lnTo>
                  <a:lnTo>
                    <a:pt x="1768563" y="26758"/>
                  </a:lnTo>
                  <a:lnTo>
                    <a:pt x="1816949" y="36216"/>
                  </a:lnTo>
                  <a:lnTo>
                    <a:pt x="1864714" y="47035"/>
                  </a:lnTo>
                  <a:lnTo>
                    <a:pt x="1911831" y="59191"/>
                  </a:lnTo>
                  <a:lnTo>
                    <a:pt x="1958269" y="72657"/>
                  </a:lnTo>
                  <a:lnTo>
                    <a:pt x="2003999" y="87410"/>
                  </a:lnTo>
                  <a:lnTo>
                    <a:pt x="2048993" y="103424"/>
                  </a:lnTo>
                  <a:lnTo>
                    <a:pt x="2093221" y="120674"/>
                  </a:lnTo>
                  <a:lnTo>
                    <a:pt x="2136655" y="139134"/>
                  </a:lnTo>
                  <a:lnTo>
                    <a:pt x="2179264" y="158781"/>
                  </a:lnTo>
                  <a:lnTo>
                    <a:pt x="2221021" y="179588"/>
                  </a:lnTo>
                  <a:lnTo>
                    <a:pt x="2261895" y="201531"/>
                  </a:lnTo>
                  <a:lnTo>
                    <a:pt x="2301859" y="224585"/>
                  </a:lnTo>
                  <a:lnTo>
                    <a:pt x="2340882" y="248724"/>
                  </a:lnTo>
                  <a:lnTo>
                    <a:pt x="2378936" y="273924"/>
                  </a:lnTo>
                  <a:lnTo>
                    <a:pt x="2415991" y="300160"/>
                  </a:lnTo>
                  <a:lnTo>
                    <a:pt x="2452019" y="327406"/>
                  </a:lnTo>
                  <a:lnTo>
                    <a:pt x="2486991" y="355637"/>
                  </a:lnTo>
                  <a:lnTo>
                    <a:pt x="2520876" y="384829"/>
                  </a:lnTo>
                  <a:lnTo>
                    <a:pt x="2553647" y="414956"/>
                  </a:lnTo>
                  <a:lnTo>
                    <a:pt x="2585274" y="445993"/>
                  </a:lnTo>
                  <a:lnTo>
                    <a:pt x="2615729" y="477915"/>
                  </a:lnTo>
                  <a:lnTo>
                    <a:pt x="2644981" y="510697"/>
                  </a:lnTo>
                  <a:lnTo>
                    <a:pt x="2673002" y="544315"/>
                  </a:lnTo>
                  <a:lnTo>
                    <a:pt x="2699763" y="578742"/>
                  </a:lnTo>
                  <a:lnTo>
                    <a:pt x="2725234" y="613954"/>
                  </a:lnTo>
                  <a:lnTo>
                    <a:pt x="2749388" y="649926"/>
                  </a:lnTo>
                  <a:lnTo>
                    <a:pt x="2772193" y="686633"/>
                  </a:lnTo>
                  <a:lnTo>
                    <a:pt x="2793622" y="724050"/>
                  </a:lnTo>
                  <a:lnTo>
                    <a:pt x="2813646" y="762151"/>
                  </a:lnTo>
                  <a:lnTo>
                    <a:pt x="2832235" y="800912"/>
                  </a:lnTo>
                  <a:lnTo>
                    <a:pt x="2849360" y="840308"/>
                  </a:lnTo>
                  <a:lnTo>
                    <a:pt x="2864992" y="880313"/>
                  </a:lnTo>
                  <a:lnTo>
                    <a:pt x="2879102" y="920902"/>
                  </a:lnTo>
                  <a:lnTo>
                    <a:pt x="2891661" y="962051"/>
                  </a:lnTo>
                  <a:lnTo>
                    <a:pt x="2902640" y="1003734"/>
                  </a:lnTo>
                  <a:lnTo>
                    <a:pt x="2912010" y="1045926"/>
                  </a:lnTo>
                  <a:lnTo>
                    <a:pt x="2919741" y="1088603"/>
                  </a:lnTo>
                  <a:lnTo>
                    <a:pt x="2925805" y="1131739"/>
                  </a:lnTo>
                  <a:lnTo>
                    <a:pt x="2930172" y="1175309"/>
                  </a:lnTo>
                  <a:lnTo>
                    <a:pt x="2932814" y="1219287"/>
                  </a:lnTo>
                  <a:lnTo>
                    <a:pt x="2933701" y="1263650"/>
                  </a:lnTo>
                  <a:lnTo>
                    <a:pt x="2932814" y="1308013"/>
                  </a:lnTo>
                  <a:lnTo>
                    <a:pt x="2930172" y="1351993"/>
                  </a:lnTo>
                  <a:lnTo>
                    <a:pt x="2925805" y="1395563"/>
                  </a:lnTo>
                  <a:lnTo>
                    <a:pt x="2919741" y="1438699"/>
                  </a:lnTo>
                  <a:lnTo>
                    <a:pt x="2912010" y="1481376"/>
                  </a:lnTo>
                  <a:lnTo>
                    <a:pt x="2902640" y="1523568"/>
                  </a:lnTo>
                  <a:lnTo>
                    <a:pt x="2891661" y="1565252"/>
                  </a:lnTo>
                  <a:lnTo>
                    <a:pt x="2879102" y="1606400"/>
                  </a:lnTo>
                  <a:lnTo>
                    <a:pt x="2864992" y="1646990"/>
                  </a:lnTo>
                  <a:lnTo>
                    <a:pt x="2849360" y="1686995"/>
                  </a:lnTo>
                  <a:lnTo>
                    <a:pt x="2832235" y="1726391"/>
                  </a:lnTo>
                  <a:lnTo>
                    <a:pt x="2813646" y="1765152"/>
                  </a:lnTo>
                  <a:lnTo>
                    <a:pt x="2793622" y="1803253"/>
                  </a:lnTo>
                  <a:lnTo>
                    <a:pt x="2772193" y="1840670"/>
                  </a:lnTo>
                  <a:lnTo>
                    <a:pt x="2749388" y="1877377"/>
                  </a:lnTo>
                  <a:lnTo>
                    <a:pt x="2725234" y="1913349"/>
                  </a:lnTo>
                  <a:lnTo>
                    <a:pt x="2699763" y="1948561"/>
                  </a:lnTo>
                  <a:lnTo>
                    <a:pt x="2673002" y="1982988"/>
                  </a:lnTo>
                  <a:lnTo>
                    <a:pt x="2644981" y="2016606"/>
                  </a:lnTo>
                  <a:lnTo>
                    <a:pt x="2615729" y="2049388"/>
                  </a:lnTo>
                  <a:lnTo>
                    <a:pt x="2585274" y="2081310"/>
                  </a:lnTo>
                  <a:lnTo>
                    <a:pt x="2553647" y="2112347"/>
                  </a:lnTo>
                  <a:lnTo>
                    <a:pt x="2520876" y="2142474"/>
                  </a:lnTo>
                  <a:lnTo>
                    <a:pt x="2486991" y="2171666"/>
                  </a:lnTo>
                  <a:lnTo>
                    <a:pt x="2452019" y="2199897"/>
                  </a:lnTo>
                  <a:lnTo>
                    <a:pt x="2415991" y="2227143"/>
                  </a:lnTo>
                  <a:lnTo>
                    <a:pt x="2378936" y="2253378"/>
                  </a:lnTo>
                  <a:lnTo>
                    <a:pt x="2340882" y="2278578"/>
                  </a:lnTo>
                  <a:lnTo>
                    <a:pt x="2301859" y="2302717"/>
                  </a:lnTo>
                  <a:lnTo>
                    <a:pt x="2261895" y="2325771"/>
                  </a:lnTo>
                  <a:lnTo>
                    <a:pt x="2221021" y="2347714"/>
                  </a:lnTo>
                  <a:lnTo>
                    <a:pt x="2179264" y="2368521"/>
                  </a:lnTo>
                  <a:lnTo>
                    <a:pt x="2136655" y="2388167"/>
                  </a:lnTo>
                  <a:lnTo>
                    <a:pt x="2093221" y="2406628"/>
                  </a:lnTo>
                  <a:lnTo>
                    <a:pt x="2048993" y="2423877"/>
                  </a:lnTo>
                  <a:lnTo>
                    <a:pt x="2003999" y="2439891"/>
                  </a:lnTo>
                  <a:lnTo>
                    <a:pt x="1958269" y="2454644"/>
                  </a:lnTo>
                  <a:lnTo>
                    <a:pt x="1911831" y="2468110"/>
                  </a:lnTo>
                  <a:lnTo>
                    <a:pt x="1864714" y="2480266"/>
                  </a:lnTo>
                  <a:lnTo>
                    <a:pt x="1816949" y="2491085"/>
                  </a:lnTo>
                  <a:lnTo>
                    <a:pt x="1768563" y="2500543"/>
                  </a:lnTo>
                  <a:lnTo>
                    <a:pt x="1719586" y="2508615"/>
                  </a:lnTo>
                  <a:lnTo>
                    <a:pt x="1670046" y="2515275"/>
                  </a:lnTo>
                  <a:lnTo>
                    <a:pt x="1619974" y="2520499"/>
                  </a:lnTo>
                  <a:lnTo>
                    <a:pt x="1569398" y="2524261"/>
                  </a:lnTo>
                  <a:lnTo>
                    <a:pt x="1518347" y="2526537"/>
                  </a:lnTo>
                  <a:lnTo>
                    <a:pt x="1466850" y="2527301"/>
                  </a:lnTo>
                  <a:lnTo>
                    <a:pt x="1415354" y="2526537"/>
                  </a:lnTo>
                  <a:lnTo>
                    <a:pt x="1364303" y="2524261"/>
                  </a:lnTo>
                  <a:lnTo>
                    <a:pt x="1313727" y="2520499"/>
                  </a:lnTo>
                  <a:lnTo>
                    <a:pt x="1263655" y="2515275"/>
                  </a:lnTo>
                  <a:lnTo>
                    <a:pt x="1214115" y="2508615"/>
                  </a:lnTo>
                  <a:lnTo>
                    <a:pt x="1165138" y="2500543"/>
                  </a:lnTo>
                  <a:lnTo>
                    <a:pt x="1116752" y="2491085"/>
                  </a:lnTo>
                  <a:lnTo>
                    <a:pt x="1068987" y="2480266"/>
                  </a:lnTo>
                  <a:lnTo>
                    <a:pt x="1021870" y="2468110"/>
                  </a:lnTo>
                  <a:lnTo>
                    <a:pt x="975432" y="2454644"/>
                  </a:lnTo>
                  <a:lnTo>
                    <a:pt x="929702" y="2439891"/>
                  </a:lnTo>
                  <a:lnTo>
                    <a:pt x="884708" y="2423877"/>
                  </a:lnTo>
                  <a:lnTo>
                    <a:pt x="840480" y="2406628"/>
                  </a:lnTo>
                  <a:lnTo>
                    <a:pt x="797046" y="2388167"/>
                  </a:lnTo>
                  <a:lnTo>
                    <a:pt x="754437" y="2368521"/>
                  </a:lnTo>
                  <a:lnTo>
                    <a:pt x="712680" y="2347714"/>
                  </a:lnTo>
                  <a:lnTo>
                    <a:pt x="671806" y="2325771"/>
                  </a:lnTo>
                  <a:lnTo>
                    <a:pt x="631842" y="2302717"/>
                  </a:lnTo>
                  <a:lnTo>
                    <a:pt x="592819" y="2278578"/>
                  </a:lnTo>
                  <a:lnTo>
                    <a:pt x="554765" y="2253378"/>
                  </a:lnTo>
                  <a:lnTo>
                    <a:pt x="517710" y="2227143"/>
                  </a:lnTo>
                  <a:lnTo>
                    <a:pt x="481682" y="2199897"/>
                  </a:lnTo>
                  <a:lnTo>
                    <a:pt x="446711" y="2171666"/>
                  </a:lnTo>
                  <a:lnTo>
                    <a:pt x="412825" y="2142474"/>
                  </a:lnTo>
                  <a:lnTo>
                    <a:pt x="380054" y="2112347"/>
                  </a:lnTo>
                  <a:lnTo>
                    <a:pt x="348427" y="2081310"/>
                  </a:lnTo>
                  <a:lnTo>
                    <a:pt x="317972" y="2049388"/>
                  </a:lnTo>
                  <a:lnTo>
                    <a:pt x="288720" y="2016606"/>
                  </a:lnTo>
                  <a:lnTo>
                    <a:pt x="260699" y="1982988"/>
                  </a:lnTo>
                  <a:lnTo>
                    <a:pt x="233938" y="1948561"/>
                  </a:lnTo>
                  <a:lnTo>
                    <a:pt x="208467" y="1913349"/>
                  </a:lnTo>
                  <a:lnTo>
                    <a:pt x="184313" y="1877377"/>
                  </a:lnTo>
                  <a:lnTo>
                    <a:pt x="161508" y="1840670"/>
                  </a:lnTo>
                  <a:lnTo>
                    <a:pt x="140078" y="1803253"/>
                  </a:lnTo>
                  <a:lnTo>
                    <a:pt x="120055" y="1765152"/>
                  </a:lnTo>
                  <a:lnTo>
                    <a:pt x="101466" y="1726391"/>
                  </a:lnTo>
                  <a:lnTo>
                    <a:pt x="84341" y="1686995"/>
                  </a:lnTo>
                  <a:lnTo>
                    <a:pt x="68709" y="1646990"/>
                  </a:lnTo>
                  <a:lnTo>
                    <a:pt x="54599" y="1606400"/>
                  </a:lnTo>
                  <a:lnTo>
                    <a:pt x="42039" y="1565252"/>
                  </a:lnTo>
                  <a:lnTo>
                    <a:pt x="31061" y="1523568"/>
                  </a:lnTo>
                  <a:lnTo>
                    <a:pt x="21691" y="1481376"/>
                  </a:lnTo>
                  <a:lnTo>
                    <a:pt x="13960" y="1438699"/>
                  </a:lnTo>
                  <a:lnTo>
                    <a:pt x="7896" y="1395563"/>
                  </a:lnTo>
                  <a:lnTo>
                    <a:pt x="3528" y="1351993"/>
                  </a:lnTo>
                  <a:lnTo>
                    <a:pt x="887" y="1308013"/>
                  </a:lnTo>
                  <a:lnTo>
                    <a:pt x="0" y="1263650"/>
                  </a:lnTo>
                  <a:close/>
                </a:path>
                <a:path w="2933700" h="2527300">
                  <a:moveTo>
                    <a:pt x="2460801" y="2044811"/>
                  </a:moveTo>
                  <a:lnTo>
                    <a:pt x="2496139" y="2011049"/>
                  </a:lnTo>
                  <a:lnTo>
                    <a:pt x="2529638" y="1976444"/>
                  </a:lnTo>
                  <a:lnTo>
                    <a:pt x="2561302" y="1941040"/>
                  </a:lnTo>
                  <a:lnTo>
                    <a:pt x="2591130" y="1904882"/>
                  </a:lnTo>
                  <a:lnTo>
                    <a:pt x="2619127" y="1868016"/>
                  </a:lnTo>
                  <a:lnTo>
                    <a:pt x="2645294" y="1830487"/>
                  </a:lnTo>
                  <a:lnTo>
                    <a:pt x="2669632" y="1792339"/>
                  </a:lnTo>
                  <a:lnTo>
                    <a:pt x="2692145" y="1753619"/>
                  </a:lnTo>
                  <a:lnTo>
                    <a:pt x="2712834" y="1714371"/>
                  </a:lnTo>
                  <a:lnTo>
                    <a:pt x="2731701" y="1674640"/>
                  </a:lnTo>
                  <a:lnTo>
                    <a:pt x="2748748" y="1634472"/>
                  </a:lnTo>
                  <a:lnTo>
                    <a:pt x="2763977" y="1593912"/>
                  </a:lnTo>
                  <a:lnTo>
                    <a:pt x="2777391" y="1553006"/>
                  </a:lnTo>
                  <a:lnTo>
                    <a:pt x="2788992" y="1511797"/>
                  </a:lnTo>
                  <a:lnTo>
                    <a:pt x="2798781" y="1470332"/>
                  </a:lnTo>
                  <a:lnTo>
                    <a:pt x="2806761" y="1428655"/>
                  </a:lnTo>
                  <a:lnTo>
                    <a:pt x="2812933" y="1386812"/>
                  </a:lnTo>
                  <a:lnTo>
                    <a:pt x="2817301" y="1344848"/>
                  </a:lnTo>
                  <a:lnTo>
                    <a:pt x="2819865" y="1302809"/>
                  </a:lnTo>
                  <a:lnTo>
                    <a:pt x="2820628" y="1260738"/>
                  </a:lnTo>
                  <a:lnTo>
                    <a:pt x="2819592" y="1218683"/>
                  </a:lnTo>
                  <a:lnTo>
                    <a:pt x="2816760" y="1176686"/>
                  </a:lnTo>
                  <a:lnTo>
                    <a:pt x="2812132" y="1134795"/>
                  </a:lnTo>
                  <a:lnTo>
                    <a:pt x="2805712" y="1093054"/>
                  </a:lnTo>
                  <a:lnTo>
                    <a:pt x="2797502" y="1051508"/>
                  </a:lnTo>
                  <a:lnTo>
                    <a:pt x="2787503" y="1010203"/>
                  </a:lnTo>
                  <a:lnTo>
                    <a:pt x="2775717" y="969183"/>
                  </a:lnTo>
                  <a:lnTo>
                    <a:pt x="2762147" y="928494"/>
                  </a:lnTo>
                  <a:lnTo>
                    <a:pt x="2746795" y="888182"/>
                  </a:lnTo>
                  <a:lnTo>
                    <a:pt x="2729662" y="848290"/>
                  </a:lnTo>
                  <a:lnTo>
                    <a:pt x="2710751" y="808865"/>
                  </a:lnTo>
                  <a:lnTo>
                    <a:pt x="2690065" y="769951"/>
                  </a:lnTo>
                  <a:lnTo>
                    <a:pt x="2667604" y="731594"/>
                  </a:lnTo>
                  <a:lnTo>
                    <a:pt x="2643371" y="693839"/>
                  </a:lnTo>
                  <a:lnTo>
                    <a:pt x="2617369" y="656731"/>
                  </a:lnTo>
                  <a:lnTo>
                    <a:pt x="2589599" y="620315"/>
                  </a:lnTo>
                  <a:lnTo>
                    <a:pt x="2560063" y="584637"/>
                  </a:lnTo>
                  <a:lnTo>
                    <a:pt x="2528763" y="549742"/>
                  </a:lnTo>
                  <a:lnTo>
                    <a:pt x="2495702" y="515674"/>
                  </a:lnTo>
                  <a:lnTo>
                    <a:pt x="2460882" y="482480"/>
                  </a:lnTo>
                  <a:lnTo>
                    <a:pt x="2424304" y="450204"/>
                  </a:lnTo>
                  <a:lnTo>
                    <a:pt x="2385971" y="418891"/>
                  </a:lnTo>
                  <a:lnTo>
                    <a:pt x="2347879" y="390050"/>
                  </a:lnTo>
                  <a:lnTo>
                    <a:pt x="2308844" y="362635"/>
                  </a:lnTo>
                  <a:lnTo>
                    <a:pt x="2268914" y="336648"/>
                  </a:lnTo>
                  <a:lnTo>
                    <a:pt x="2228137" y="312087"/>
                  </a:lnTo>
                  <a:lnTo>
                    <a:pt x="2186561" y="288954"/>
                  </a:lnTo>
                  <a:lnTo>
                    <a:pt x="2144232" y="267248"/>
                  </a:lnTo>
                  <a:lnTo>
                    <a:pt x="2101200" y="246970"/>
                  </a:lnTo>
                  <a:lnTo>
                    <a:pt x="2057512" y="228120"/>
                  </a:lnTo>
                  <a:lnTo>
                    <a:pt x="2013216" y="210698"/>
                  </a:lnTo>
                  <a:lnTo>
                    <a:pt x="1968359" y="194705"/>
                  </a:lnTo>
                  <a:lnTo>
                    <a:pt x="1922989" y="180141"/>
                  </a:lnTo>
                  <a:lnTo>
                    <a:pt x="1877155" y="167006"/>
                  </a:lnTo>
                  <a:lnTo>
                    <a:pt x="1830904" y="155300"/>
                  </a:lnTo>
                  <a:lnTo>
                    <a:pt x="1784283" y="145024"/>
                  </a:lnTo>
                  <a:lnTo>
                    <a:pt x="1737341" y="136177"/>
                  </a:lnTo>
                  <a:lnTo>
                    <a:pt x="1690125" y="128761"/>
                  </a:lnTo>
                  <a:lnTo>
                    <a:pt x="1642683" y="122776"/>
                  </a:lnTo>
                  <a:lnTo>
                    <a:pt x="1595063" y="118221"/>
                  </a:lnTo>
                  <a:lnTo>
                    <a:pt x="1547313" y="115097"/>
                  </a:lnTo>
                  <a:lnTo>
                    <a:pt x="1499480" y="113404"/>
                  </a:lnTo>
                  <a:lnTo>
                    <a:pt x="1451613" y="113142"/>
                  </a:lnTo>
                  <a:lnTo>
                    <a:pt x="1403758" y="114313"/>
                  </a:lnTo>
                  <a:lnTo>
                    <a:pt x="1355965" y="116915"/>
                  </a:lnTo>
                  <a:lnTo>
                    <a:pt x="1308280" y="120950"/>
                  </a:lnTo>
                  <a:lnTo>
                    <a:pt x="1260751" y="126417"/>
                  </a:lnTo>
                  <a:lnTo>
                    <a:pt x="1213427" y="133316"/>
                  </a:lnTo>
                  <a:lnTo>
                    <a:pt x="1166355" y="141649"/>
                  </a:lnTo>
                  <a:lnTo>
                    <a:pt x="1119583" y="151415"/>
                  </a:lnTo>
                  <a:lnTo>
                    <a:pt x="1073158" y="162615"/>
                  </a:lnTo>
                  <a:lnTo>
                    <a:pt x="1027129" y="175249"/>
                  </a:lnTo>
                  <a:lnTo>
                    <a:pt x="981543" y="189316"/>
                  </a:lnTo>
                  <a:lnTo>
                    <a:pt x="936449" y="204818"/>
                  </a:lnTo>
                  <a:lnTo>
                    <a:pt x="891893" y="221754"/>
                  </a:lnTo>
                  <a:lnTo>
                    <a:pt x="847923" y="240126"/>
                  </a:lnTo>
                  <a:lnTo>
                    <a:pt x="804588" y="259932"/>
                  </a:lnTo>
                  <a:lnTo>
                    <a:pt x="761936" y="281174"/>
                  </a:lnTo>
                  <a:lnTo>
                    <a:pt x="720013" y="303851"/>
                  </a:lnTo>
                  <a:lnTo>
                    <a:pt x="678868" y="327965"/>
                  </a:lnTo>
                  <a:lnTo>
                    <a:pt x="638549" y="353514"/>
                  </a:lnTo>
                  <a:lnTo>
                    <a:pt x="599103" y="380500"/>
                  </a:lnTo>
                  <a:lnTo>
                    <a:pt x="560578" y="408923"/>
                  </a:lnTo>
                  <a:lnTo>
                    <a:pt x="2460801" y="2044811"/>
                  </a:lnTo>
                  <a:close/>
                </a:path>
                <a:path w="2933700" h="2527300">
                  <a:moveTo>
                    <a:pt x="472902" y="482486"/>
                  </a:moveTo>
                  <a:lnTo>
                    <a:pt x="437563" y="516248"/>
                  </a:lnTo>
                  <a:lnTo>
                    <a:pt x="404063" y="550854"/>
                  </a:lnTo>
                  <a:lnTo>
                    <a:pt x="372400" y="586258"/>
                  </a:lnTo>
                  <a:lnTo>
                    <a:pt x="342571" y="622416"/>
                  </a:lnTo>
                  <a:lnTo>
                    <a:pt x="314573" y="659283"/>
                  </a:lnTo>
                  <a:lnTo>
                    <a:pt x="288407" y="696812"/>
                  </a:lnTo>
                  <a:lnTo>
                    <a:pt x="264068" y="734960"/>
                  </a:lnTo>
                  <a:lnTo>
                    <a:pt x="241555" y="773681"/>
                  </a:lnTo>
                  <a:lnTo>
                    <a:pt x="220866" y="812929"/>
                  </a:lnTo>
                  <a:lnTo>
                    <a:pt x="201999" y="852660"/>
                  </a:lnTo>
                  <a:lnTo>
                    <a:pt x="184951" y="892828"/>
                  </a:lnTo>
                  <a:lnTo>
                    <a:pt x="169722" y="933388"/>
                  </a:lnTo>
                  <a:lnTo>
                    <a:pt x="156307" y="974295"/>
                  </a:lnTo>
                  <a:lnTo>
                    <a:pt x="144707" y="1015503"/>
                  </a:lnTo>
                  <a:lnTo>
                    <a:pt x="134918" y="1056969"/>
                  </a:lnTo>
                  <a:lnTo>
                    <a:pt x="126938" y="1098645"/>
                  </a:lnTo>
                  <a:lnTo>
                    <a:pt x="120765" y="1140488"/>
                  </a:lnTo>
                  <a:lnTo>
                    <a:pt x="116398" y="1182452"/>
                  </a:lnTo>
                  <a:lnTo>
                    <a:pt x="113833" y="1224491"/>
                  </a:lnTo>
                  <a:lnTo>
                    <a:pt x="113070" y="1266562"/>
                  </a:lnTo>
                  <a:lnTo>
                    <a:pt x="114106" y="1308617"/>
                  </a:lnTo>
                  <a:lnTo>
                    <a:pt x="116938" y="1350614"/>
                  </a:lnTo>
                  <a:lnTo>
                    <a:pt x="121566" y="1392505"/>
                  </a:lnTo>
                  <a:lnTo>
                    <a:pt x="127986" y="1434246"/>
                  </a:lnTo>
                  <a:lnTo>
                    <a:pt x="136196" y="1475791"/>
                  </a:lnTo>
                  <a:lnTo>
                    <a:pt x="146196" y="1517097"/>
                  </a:lnTo>
                  <a:lnTo>
                    <a:pt x="157981" y="1558116"/>
                  </a:lnTo>
                  <a:lnTo>
                    <a:pt x="171551" y="1598805"/>
                  </a:lnTo>
                  <a:lnTo>
                    <a:pt x="186904" y="1639118"/>
                  </a:lnTo>
                  <a:lnTo>
                    <a:pt x="204037" y="1679010"/>
                  </a:lnTo>
                  <a:lnTo>
                    <a:pt x="222947" y="1718435"/>
                  </a:lnTo>
                  <a:lnTo>
                    <a:pt x="243634" y="1757349"/>
                  </a:lnTo>
                  <a:lnTo>
                    <a:pt x="266095" y="1795706"/>
                  </a:lnTo>
                  <a:lnTo>
                    <a:pt x="290328" y="1833461"/>
                  </a:lnTo>
                  <a:lnTo>
                    <a:pt x="316331" y="1870569"/>
                  </a:lnTo>
                  <a:lnTo>
                    <a:pt x="344101" y="1906985"/>
                  </a:lnTo>
                  <a:lnTo>
                    <a:pt x="373637" y="1942663"/>
                  </a:lnTo>
                  <a:lnTo>
                    <a:pt x="404937" y="1977558"/>
                  </a:lnTo>
                  <a:lnTo>
                    <a:pt x="437998" y="2011626"/>
                  </a:lnTo>
                  <a:lnTo>
                    <a:pt x="472819" y="2044821"/>
                  </a:lnTo>
                  <a:lnTo>
                    <a:pt x="509397" y="2077098"/>
                  </a:lnTo>
                  <a:lnTo>
                    <a:pt x="547730" y="2108411"/>
                  </a:lnTo>
                  <a:lnTo>
                    <a:pt x="585822" y="2137251"/>
                  </a:lnTo>
                  <a:lnTo>
                    <a:pt x="624857" y="2164665"/>
                  </a:lnTo>
                  <a:lnTo>
                    <a:pt x="664787" y="2190653"/>
                  </a:lnTo>
                  <a:lnTo>
                    <a:pt x="705564" y="2215213"/>
                  </a:lnTo>
                  <a:lnTo>
                    <a:pt x="747140" y="2238346"/>
                  </a:lnTo>
                  <a:lnTo>
                    <a:pt x="789468" y="2260052"/>
                  </a:lnTo>
                  <a:lnTo>
                    <a:pt x="832500" y="2280330"/>
                  </a:lnTo>
                  <a:lnTo>
                    <a:pt x="876189" y="2299180"/>
                  </a:lnTo>
                  <a:lnTo>
                    <a:pt x="920485" y="2316601"/>
                  </a:lnTo>
                  <a:lnTo>
                    <a:pt x="965342" y="2332594"/>
                  </a:lnTo>
                  <a:lnTo>
                    <a:pt x="1010711" y="2347158"/>
                  </a:lnTo>
                  <a:lnTo>
                    <a:pt x="1056546" y="2360294"/>
                  </a:lnTo>
                  <a:lnTo>
                    <a:pt x="1102797" y="2371999"/>
                  </a:lnTo>
                  <a:lnTo>
                    <a:pt x="1149418" y="2382276"/>
                  </a:lnTo>
                  <a:lnTo>
                    <a:pt x="1196360" y="2391122"/>
                  </a:lnTo>
                  <a:lnTo>
                    <a:pt x="1243576" y="2398538"/>
                  </a:lnTo>
                  <a:lnTo>
                    <a:pt x="1291018" y="2404524"/>
                  </a:lnTo>
                  <a:lnTo>
                    <a:pt x="1338638" y="2409079"/>
                  </a:lnTo>
                  <a:lnTo>
                    <a:pt x="1386388" y="2412203"/>
                  </a:lnTo>
                  <a:lnTo>
                    <a:pt x="1434220" y="2413896"/>
                  </a:lnTo>
                  <a:lnTo>
                    <a:pt x="1482088" y="2414158"/>
                  </a:lnTo>
                  <a:lnTo>
                    <a:pt x="1529942" y="2412988"/>
                  </a:lnTo>
                  <a:lnTo>
                    <a:pt x="1577736" y="2410385"/>
                  </a:lnTo>
                  <a:lnTo>
                    <a:pt x="1625420" y="2406351"/>
                  </a:lnTo>
                  <a:lnTo>
                    <a:pt x="1672949" y="2400884"/>
                  </a:lnTo>
                  <a:lnTo>
                    <a:pt x="1720273" y="2393985"/>
                  </a:lnTo>
                  <a:lnTo>
                    <a:pt x="1767345" y="2385652"/>
                  </a:lnTo>
                  <a:lnTo>
                    <a:pt x="1814117" y="2375886"/>
                  </a:lnTo>
                  <a:lnTo>
                    <a:pt x="1860541" y="2364687"/>
                  </a:lnTo>
                  <a:lnTo>
                    <a:pt x="1906571" y="2352053"/>
                  </a:lnTo>
                  <a:lnTo>
                    <a:pt x="1952156" y="2337986"/>
                  </a:lnTo>
                  <a:lnTo>
                    <a:pt x="1997251" y="2322484"/>
                  </a:lnTo>
                  <a:lnTo>
                    <a:pt x="2041807" y="2305548"/>
                  </a:lnTo>
                  <a:lnTo>
                    <a:pt x="2085776" y="2287177"/>
                  </a:lnTo>
                  <a:lnTo>
                    <a:pt x="2129111" y="2267371"/>
                  </a:lnTo>
                  <a:lnTo>
                    <a:pt x="2171764" y="2246129"/>
                  </a:lnTo>
                  <a:lnTo>
                    <a:pt x="2213686" y="2223452"/>
                  </a:lnTo>
                  <a:lnTo>
                    <a:pt x="2254831" y="2199339"/>
                  </a:lnTo>
                  <a:lnTo>
                    <a:pt x="2295150" y="2173789"/>
                  </a:lnTo>
                  <a:lnTo>
                    <a:pt x="2334596" y="2146803"/>
                  </a:lnTo>
                  <a:lnTo>
                    <a:pt x="2373121" y="2118381"/>
                  </a:lnTo>
                  <a:lnTo>
                    <a:pt x="472902" y="482486"/>
                  </a:lnTo>
                  <a:close/>
                </a:path>
              </a:pathLst>
            </a:custGeom>
            <a:ln w="25400">
              <a:solidFill>
                <a:srgbClr val="89A4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16700" y="5410200"/>
            <a:ext cx="2298700" cy="1066800"/>
            <a:chOff x="6616700" y="5410200"/>
            <a:chExt cx="2298700" cy="1066800"/>
          </a:xfrm>
        </p:grpSpPr>
        <p:sp>
          <p:nvSpPr>
            <p:cNvPr id="8" name="object 8"/>
            <p:cNvSpPr/>
            <p:nvPr/>
          </p:nvSpPr>
          <p:spPr>
            <a:xfrm>
              <a:off x="6616700" y="5410200"/>
              <a:ext cx="22987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21500" y="5486400"/>
              <a:ext cx="1790700" cy="96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86549" y="5454650"/>
              <a:ext cx="2158999" cy="927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6550" y="5454650"/>
              <a:ext cx="2159000" cy="927100"/>
            </a:xfrm>
            <a:custGeom>
              <a:avLst/>
              <a:gdLst/>
              <a:ahLst/>
              <a:cxnLst/>
              <a:rect l="l" t="t" r="r" b="b"/>
              <a:pathLst>
                <a:path w="2159000" h="927100">
                  <a:moveTo>
                    <a:pt x="0" y="154521"/>
                  </a:moveTo>
                  <a:lnTo>
                    <a:pt x="7877" y="105680"/>
                  </a:lnTo>
                  <a:lnTo>
                    <a:pt x="29813" y="63262"/>
                  </a:lnTo>
                  <a:lnTo>
                    <a:pt x="63262" y="29813"/>
                  </a:lnTo>
                  <a:lnTo>
                    <a:pt x="105680" y="7877"/>
                  </a:lnTo>
                  <a:lnTo>
                    <a:pt x="154521" y="0"/>
                  </a:lnTo>
                  <a:lnTo>
                    <a:pt x="2004481" y="0"/>
                  </a:lnTo>
                  <a:lnTo>
                    <a:pt x="2053321" y="7877"/>
                  </a:lnTo>
                  <a:lnTo>
                    <a:pt x="2095739" y="29813"/>
                  </a:lnTo>
                  <a:lnTo>
                    <a:pt x="2129188" y="63262"/>
                  </a:lnTo>
                  <a:lnTo>
                    <a:pt x="2151123" y="105680"/>
                  </a:lnTo>
                  <a:lnTo>
                    <a:pt x="2159001" y="154521"/>
                  </a:lnTo>
                  <a:lnTo>
                    <a:pt x="2159001" y="772579"/>
                  </a:lnTo>
                  <a:lnTo>
                    <a:pt x="2151123" y="821420"/>
                  </a:lnTo>
                  <a:lnTo>
                    <a:pt x="2129188" y="863837"/>
                  </a:lnTo>
                  <a:lnTo>
                    <a:pt x="2095739" y="897287"/>
                  </a:lnTo>
                  <a:lnTo>
                    <a:pt x="2053321" y="919222"/>
                  </a:lnTo>
                  <a:lnTo>
                    <a:pt x="2004481" y="927100"/>
                  </a:lnTo>
                  <a:lnTo>
                    <a:pt x="154521" y="927100"/>
                  </a:lnTo>
                  <a:lnTo>
                    <a:pt x="105680" y="919222"/>
                  </a:lnTo>
                  <a:lnTo>
                    <a:pt x="63262" y="897287"/>
                  </a:lnTo>
                  <a:lnTo>
                    <a:pt x="29813" y="863837"/>
                  </a:lnTo>
                  <a:lnTo>
                    <a:pt x="7877" y="821420"/>
                  </a:lnTo>
                  <a:lnTo>
                    <a:pt x="0" y="772579"/>
                  </a:lnTo>
                  <a:lnTo>
                    <a:pt x="0" y="154521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20763" y="5595776"/>
            <a:ext cx="1286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Verdana"/>
                <a:cs typeface="Verdana"/>
              </a:rPr>
              <a:t>Pode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isso,  </a:t>
            </a:r>
            <a:r>
              <a:rPr sz="2000" spc="-5" dirty="0">
                <a:latin typeface="Verdana"/>
                <a:cs typeface="Verdana"/>
              </a:rPr>
              <a:t>Arnaldo?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699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Herança </a:t>
            </a:r>
            <a:r>
              <a:rPr b="0" spc="-5" dirty="0">
                <a:solidFill>
                  <a:srgbClr val="333399"/>
                </a:solidFill>
                <a:latin typeface="Carlito"/>
                <a:cs typeface="Carlito"/>
              </a:rPr>
              <a:t>múltipla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em</a:t>
            </a:r>
            <a:r>
              <a:rPr b="0" spc="-4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-30" dirty="0">
                <a:solidFill>
                  <a:srgbClr val="333399"/>
                </a:solidFill>
                <a:latin typeface="Carlito"/>
                <a:cs typeface="Carlito"/>
              </a:rPr>
              <a:t>Java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4300" y="1117600"/>
            <a:ext cx="7531100" cy="5359400"/>
            <a:chOff x="1384300" y="1117600"/>
            <a:chExt cx="7531100" cy="5359400"/>
          </a:xfrm>
        </p:grpSpPr>
        <p:sp>
          <p:nvSpPr>
            <p:cNvPr id="4" name="object 4"/>
            <p:cNvSpPr/>
            <p:nvPr/>
          </p:nvSpPr>
          <p:spPr>
            <a:xfrm>
              <a:off x="1384300" y="1117600"/>
              <a:ext cx="6629400" cy="495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16700" y="5410200"/>
              <a:ext cx="22987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59600" y="5486400"/>
              <a:ext cx="1612900" cy="96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86549" y="5454650"/>
              <a:ext cx="2158999" cy="927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6550" y="5454650"/>
              <a:ext cx="2159000" cy="927100"/>
            </a:xfrm>
            <a:custGeom>
              <a:avLst/>
              <a:gdLst/>
              <a:ahLst/>
              <a:cxnLst/>
              <a:rect l="l" t="t" r="r" b="b"/>
              <a:pathLst>
                <a:path w="2159000" h="927100">
                  <a:moveTo>
                    <a:pt x="0" y="154521"/>
                  </a:moveTo>
                  <a:lnTo>
                    <a:pt x="7877" y="105680"/>
                  </a:lnTo>
                  <a:lnTo>
                    <a:pt x="29813" y="63262"/>
                  </a:lnTo>
                  <a:lnTo>
                    <a:pt x="63262" y="29813"/>
                  </a:lnTo>
                  <a:lnTo>
                    <a:pt x="105680" y="7877"/>
                  </a:lnTo>
                  <a:lnTo>
                    <a:pt x="154521" y="0"/>
                  </a:lnTo>
                  <a:lnTo>
                    <a:pt x="2004481" y="0"/>
                  </a:lnTo>
                  <a:lnTo>
                    <a:pt x="2053321" y="7877"/>
                  </a:lnTo>
                  <a:lnTo>
                    <a:pt x="2095739" y="29813"/>
                  </a:lnTo>
                  <a:lnTo>
                    <a:pt x="2129188" y="63262"/>
                  </a:lnTo>
                  <a:lnTo>
                    <a:pt x="2151123" y="105680"/>
                  </a:lnTo>
                  <a:lnTo>
                    <a:pt x="2159001" y="154521"/>
                  </a:lnTo>
                  <a:lnTo>
                    <a:pt x="2159001" y="772579"/>
                  </a:lnTo>
                  <a:lnTo>
                    <a:pt x="2151123" y="821420"/>
                  </a:lnTo>
                  <a:lnTo>
                    <a:pt x="2129188" y="863837"/>
                  </a:lnTo>
                  <a:lnTo>
                    <a:pt x="2095739" y="897287"/>
                  </a:lnTo>
                  <a:lnTo>
                    <a:pt x="2053321" y="919222"/>
                  </a:lnTo>
                  <a:lnTo>
                    <a:pt x="2004481" y="927100"/>
                  </a:lnTo>
                  <a:lnTo>
                    <a:pt x="154521" y="927100"/>
                  </a:lnTo>
                  <a:lnTo>
                    <a:pt x="105680" y="919222"/>
                  </a:lnTo>
                  <a:lnTo>
                    <a:pt x="63262" y="897287"/>
                  </a:lnTo>
                  <a:lnTo>
                    <a:pt x="29813" y="863837"/>
                  </a:lnTo>
                  <a:lnTo>
                    <a:pt x="7877" y="821420"/>
                  </a:lnTo>
                  <a:lnTo>
                    <a:pt x="0" y="772579"/>
                  </a:lnTo>
                  <a:lnTo>
                    <a:pt x="0" y="154521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58863" y="5595776"/>
            <a:ext cx="1205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5" dirty="0">
                <a:latin typeface="Verdana"/>
                <a:cs typeface="Verdana"/>
              </a:rPr>
              <a:t>regra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  </a:t>
            </a:r>
            <a:r>
              <a:rPr sz="2000" spc="-10" dirty="0">
                <a:latin typeface="Verdana"/>
                <a:cs typeface="Verdana"/>
              </a:rPr>
              <a:t>clara…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852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Herança </a:t>
            </a:r>
            <a:r>
              <a:rPr b="0" spc="-5" dirty="0">
                <a:solidFill>
                  <a:srgbClr val="333399"/>
                </a:solidFill>
                <a:latin typeface="Carlito"/>
                <a:cs typeface="Carlito"/>
              </a:rPr>
              <a:t>múltipla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em</a:t>
            </a:r>
            <a:r>
              <a:rPr b="0" spc="-4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-30" dirty="0">
                <a:solidFill>
                  <a:srgbClr val="333399"/>
                </a:solidFill>
                <a:latin typeface="Carlito"/>
                <a:cs typeface="Carlito"/>
              </a:rPr>
              <a:t>Java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5842000"/>
            <a:chOff x="50800" y="838200"/>
            <a:chExt cx="9067800" cy="58420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5740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8369300" cy="584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558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5588000"/>
            </a:xfrm>
            <a:custGeom>
              <a:avLst/>
              <a:gdLst/>
              <a:ahLst/>
              <a:cxnLst/>
              <a:rect l="l" t="t" r="r" b="b"/>
              <a:pathLst>
                <a:path w="8864600" h="5588000">
                  <a:moveTo>
                    <a:pt x="0" y="0"/>
                  </a:moveTo>
                  <a:lnTo>
                    <a:pt x="8864605" y="0"/>
                  </a:lnTo>
                  <a:lnTo>
                    <a:pt x="8864605" y="5588003"/>
                  </a:lnTo>
                  <a:lnTo>
                    <a:pt x="0" y="55880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7962900" cy="5596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168910" indent="-266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10" dirty="0">
                <a:latin typeface="DejaVu Sans Mono"/>
                <a:cs typeface="DejaVu Sans Mono"/>
              </a:rPr>
              <a:t>CaixaDeTexto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extends </a:t>
            </a:r>
            <a:r>
              <a:rPr sz="2000" spc="-5" dirty="0">
                <a:latin typeface="DejaVu Sans Mono"/>
                <a:cs typeface="DejaVu Sans Mono"/>
              </a:rPr>
              <a:t>Texto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168910" indent="-266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private </a:t>
            </a:r>
            <a:r>
              <a:rPr sz="2000" spc="-10" dirty="0">
                <a:latin typeface="DejaVu Sans Mono"/>
                <a:cs typeface="DejaVu Sans Mono"/>
              </a:rPr>
              <a:t>Retangulo</a:t>
            </a:r>
            <a:r>
              <a:rPr sz="2000" spc="-15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caixa;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</a:t>
            </a:r>
            <a:r>
              <a:rPr sz="2000" spc="-2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*/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latin typeface="DejaVu Sans Mono"/>
                <a:cs typeface="DejaVu Sans Mono"/>
              </a:rPr>
              <a:t>CaixaDeTexto()</a:t>
            </a:r>
            <a:r>
              <a:rPr sz="2000" spc="-1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 marR="508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Parâmetros foram omitidos </a:t>
            </a: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para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simplificar...  </a:t>
            </a:r>
            <a:endParaRPr lang="pt-BR" sz="2000" spc="-10" dirty="0" smtClean="0">
              <a:solidFill>
                <a:srgbClr val="008000"/>
              </a:solidFill>
              <a:latin typeface="DejaVu Sans Mono"/>
              <a:cs typeface="DejaVu Sans Mono"/>
            </a:endParaRPr>
          </a:p>
          <a:p>
            <a:pPr marL="635000" marR="5080">
              <a:lnSpc>
                <a:spcPct val="100000"/>
              </a:lnSpc>
            </a:pPr>
            <a:r>
              <a:rPr sz="2000" spc="-5" dirty="0" err="1" smtClean="0">
                <a:latin typeface="DejaVu Sans Mono"/>
                <a:cs typeface="DejaVu Sans Mono"/>
              </a:rPr>
              <a:t>caixa</a:t>
            </a:r>
            <a:r>
              <a:rPr sz="2000" spc="-5" dirty="0" smtClean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=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4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Retangulo();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10" dirty="0">
                <a:latin typeface="DejaVu Sans Mono"/>
                <a:cs typeface="DejaVu Sans Mono"/>
              </a:rPr>
              <a:t>renderizar()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 marR="442341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Desenha </a:t>
            </a:r>
            <a:r>
              <a:rPr sz="2000" dirty="0">
                <a:solidFill>
                  <a:srgbClr val="008000"/>
                </a:solidFill>
                <a:latin typeface="DejaVu Sans Mono"/>
                <a:cs typeface="DejaVu Sans Mono"/>
              </a:rPr>
              <a:t>a</a:t>
            </a:r>
            <a:r>
              <a:rPr sz="2000" spc="-9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caixa.  </a:t>
            </a:r>
            <a:r>
              <a:rPr sz="2000" spc="-10" dirty="0">
                <a:latin typeface="DejaVu Sans Mono"/>
                <a:cs typeface="DejaVu Sans Mono"/>
              </a:rPr>
              <a:t>caixa.renderizar();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635000" marR="44234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Escreve </a:t>
            </a:r>
            <a:r>
              <a:rPr sz="2000" dirty="0">
                <a:solidFill>
                  <a:srgbClr val="008000"/>
                </a:solidFill>
                <a:latin typeface="DejaVu Sans Mono"/>
                <a:cs typeface="DejaVu Sans Mono"/>
              </a:rPr>
              <a:t>o</a:t>
            </a:r>
            <a:r>
              <a:rPr sz="2000" spc="-9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texto.  </a:t>
            </a:r>
            <a:r>
              <a:rPr sz="2000" spc="-10" dirty="0">
                <a:latin typeface="DejaVu Sans Mono"/>
                <a:cs typeface="DejaVu Sans Mono"/>
              </a:rPr>
              <a:t>escrever();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089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A interface</a:t>
            </a:r>
            <a:r>
              <a:rPr b="0" spc="-5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2800" b="0" spc="10" dirty="0">
                <a:solidFill>
                  <a:srgbClr val="333399"/>
                </a:solidFill>
                <a:latin typeface="DejaVu Sans Mono"/>
                <a:cs typeface="DejaVu Sans Mono"/>
              </a:rPr>
              <a:t>Comparable</a:t>
            </a:r>
            <a:endParaRPr sz="28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590" y="793432"/>
            <a:ext cx="8368665" cy="480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Um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exemplo </a:t>
            </a:r>
            <a:r>
              <a:rPr sz="2800" spc="10" dirty="0">
                <a:latin typeface="Carlito"/>
                <a:cs typeface="Carlito"/>
              </a:rPr>
              <a:t>de </a:t>
            </a:r>
            <a:r>
              <a:rPr sz="2800" spc="-5" dirty="0">
                <a:latin typeface="Carlito"/>
                <a:cs typeface="Carlito"/>
              </a:rPr>
              <a:t>interface </a:t>
            </a:r>
            <a:r>
              <a:rPr sz="2800" spc="10" dirty="0">
                <a:latin typeface="Carlito"/>
                <a:cs typeface="Carlito"/>
              </a:rPr>
              <a:t>na </a:t>
            </a:r>
            <a:r>
              <a:rPr sz="2800" spc="-25" dirty="0">
                <a:latin typeface="Carlito"/>
                <a:cs typeface="Carlito"/>
              </a:rPr>
              <a:t>API </a:t>
            </a:r>
            <a:r>
              <a:rPr sz="2800" spc="-5" dirty="0">
                <a:latin typeface="Carlito"/>
                <a:cs typeface="Carlito"/>
              </a:rPr>
              <a:t>Java </a:t>
            </a:r>
            <a:r>
              <a:rPr sz="2800" dirty="0">
                <a:latin typeface="Carlito"/>
                <a:cs typeface="Carlito"/>
              </a:rPr>
              <a:t>é a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interface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400" spc="-40" dirty="0">
                <a:latin typeface="DejaVu Sans Mono"/>
                <a:cs typeface="DejaVu Sans Mono"/>
              </a:rPr>
              <a:t>Comparable</a:t>
            </a:r>
            <a:r>
              <a:rPr sz="2800" spc="-40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Define o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método </a:t>
            </a:r>
            <a:r>
              <a:rPr sz="2400" spc="-30" dirty="0">
                <a:latin typeface="DejaVu Sans Mono"/>
                <a:cs typeface="DejaVu Sans Mono"/>
              </a:rPr>
              <a:t>compareTo(Object</a:t>
            </a:r>
            <a:r>
              <a:rPr sz="2400" spc="450" dirty="0">
                <a:latin typeface="DejaVu Sans Mono"/>
                <a:cs typeface="DejaVu Sans Mono"/>
              </a:rPr>
              <a:t> </a:t>
            </a:r>
            <a:r>
              <a:rPr sz="2400" spc="-40" dirty="0">
                <a:latin typeface="DejaVu Sans Mono"/>
                <a:cs typeface="DejaVu Sans Mono"/>
              </a:rPr>
              <a:t>obj)</a:t>
            </a:r>
            <a:r>
              <a:rPr sz="2800" spc="-40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762000" marR="1149985" lvl="1" indent="-292100">
              <a:lnSpc>
                <a:spcPct val="101200"/>
              </a:lnSpc>
              <a:spcBef>
                <a:spcPts val="600"/>
              </a:spcBef>
              <a:buChar char="–"/>
              <a:tabLst>
                <a:tab pos="762000" algn="l"/>
              </a:tabLst>
            </a:pP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Compara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5" dirty="0">
                <a:latin typeface="Carlito"/>
                <a:cs typeface="Carlito"/>
              </a:rPr>
              <a:t>objeto </a:t>
            </a:r>
            <a:r>
              <a:rPr sz="2800" spc="-25" dirty="0">
                <a:latin typeface="Carlito"/>
                <a:cs typeface="Carlito"/>
              </a:rPr>
              <a:t>atual </a:t>
            </a:r>
            <a:r>
              <a:rPr sz="2800" spc="-45" dirty="0">
                <a:latin typeface="Carlito"/>
                <a:cs typeface="Carlito"/>
              </a:rPr>
              <a:t>(</a:t>
            </a:r>
            <a:r>
              <a:rPr sz="2400" spc="-45" dirty="0">
                <a:latin typeface="DejaVu Sans Mono"/>
                <a:cs typeface="DejaVu Sans Mono"/>
              </a:rPr>
              <a:t>this</a:t>
            </a:r>
            <a:r>
              <a:rPr sz="2800" spc="-45" dirty="0">
                <a:latin typeface="Carlito"/>
                <a:cs typeface="Carlito"/>
              </a:rPr>
              <a:t>) </a:t>
            </a:r>
            <a:r>
              <a:rPr sz="2800" spc="10" dirty="0">
                <a:latin typeface="Carlito"/>
                <a:cs typeface="Carlito"/>
              </a:rPr>
              <a:t>com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5" dirty="0">
                <a:latin typeface="Carlito"/>
                <a:cs typeface="Carlito"/>
              </a:rPr>
              <a:t>objeto  </a:t>
            </a:r>
            <a:r>
              <a:rPr sz="2800" dirty="0">
                <a:latin typeface="Carlito"/>
                <a:cs typeface="Carlito"/>
              </a:rPr>
              <a:t>informado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(</a:t>
            </a:r>
            <a:r>
              <a:rPr sz="2400" spc="-50" dirty="0">
                <a:latin typeface="DejaVu Sans Mono"/>
                <a:cs typeface="DejaVu Sans Mono"/>
              </a:rPr>
              <a:t>obj</a:t>
            </a:r>
            <a:r>
              <a:rPr sz="2800" spc="-50" dirty="0">
                <a:latin typeface="Carlito"/>
                <a:cs typeface="Carlito"/>
              </a:rPr>
              <a:t>);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Retorna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0 </a:t>
            </a:r>
            <a:r>
              <a:rPr sz="2800" dirty="0">
                <a:latin typeface="Carlito"/>
                <a:cs typeface="Carlito"/>
              </a:rPr>
              <a:t>se </a:t>
            </a:r>
            <a:r>
              <a:rPr sz="2400" spc="-40" dirty="0">
                <a:latin typeface="DejaVu Sans Mono"/>
                <a:cs typeface="DejaVu Sans Mono"/>
              </a:rPr>
              <a:t>this</a:t>
            </a:r>
            <a:r>
              <a:rPr sz="2400" spc="-695" dirty="0">
                <a:latin typeface="DejaVu Sans Mono"/>
                <a:cs typeface="DejaVu Sans Mono"/>
              </a:rPr>
              <a:t> </a:t>
            </a:r>
            <a:r>
              <a:rPr sz="2800" dirty="0">
                <a:latin typeface="Carlito"/>
                <a:cs typeface="Carlito"/>
              </a:rPr>
              <a:t>= </a:t>
            </a:r>
            <a:r>
              <a:rPr sz="2400" spc="-40" dirty="0">
                <a:latin typeface="DejaVu Sans Mono"/>
                <a:cs typeface="DejaVu Sans Mono"/>
              </a:rPr>
              <a:t>obj</a:t>
            </a:r>
            <a:r>
              <a:rPr sz="2800" spc="-40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7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Retorna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um </a:t>
            </a:r>
            <a:r>
              <a:rPr sz="2800" spc="5" dirty="0">
                <a:solidFill>
                  <a:srgbClr val="000090"/>
                </a:solidFill>
                <a:latin typeface="Carlito"/>
                <a:cs typeface="Carlito"/>
              </a:rPr>
              <a:t>número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negativo </a:t>
            </a:r>
            <a:r>
              <a:rPr sz="2800" dirty="0">
                <a:latin typeface="Carlito"/>
                <a:cs typeface="Carlito"/>
              </a:rPr>
              <a:t>se </a:t>
            </a:r>
            <a:r>
              <a:rPr sz="2400" spc="-40" dirty="0">
                <a:latin typeface="DejaVu Sans Mono"/>
                <a:cs typeface="DejaVu Sans Mono"/>
              </a:rPr>
              <a:t>this</a:t>
            </a:r>
            <a:r>
              <a:rPr sz="2400" spc="-760" dirty="0">
                <a:latin typeface="DejaVu Sans Mono"/>
                <a:cs typeface="DejaVu Sans Mono"/>
              </a:rPr>
              <a:t> </a:t>
            </a:r>
            <a:r>
              <a:rPr sz="2800" dirty="0">
                <a:latin typeface="Carlito"/>
                <a:cs typeface="Carlito"/>
              </a:rPr>
              <a:t>&lt; </a:t>
            </a:r>
            <a:r>
              <a:rPr sz="2400" spc="-40" dirty="0">
                <a:latin typeface="DejaVu Sans Mono"/>
                <a:cs typeface="DejaVu Sans Mono"/>
              </a:rPr>
              <a:t>obj</a:t>
            </a:r>
            <a:r>
              <a:rPr sz="2800" spc="-40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Retorna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um </a:t>
            </a:r>
            <a:r>
              <a:rPr sz="2800" spc="5" dirty="0">
                <a:solidFill>
                  <a:srgbClr val="000090"/>
                </a:solidFill>
                <a:latin typeface="Carlito"/>
                <a:cs typeface="Carlito"/>
              </a:rPr>
              <a:t>número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positivo </a:t>
            </a:r>
            <a:r>
              <a:rPr sz="2800" dirty="0">
                <a:latin typeface="Carlito"/>
                <a:cs typeface="Carlito"/>
              </a:rPr>
              <a:t>se </a:t>
            </a:r>
            <a:r>
              <a:rPr sz="2400" spc="-40" dirty="0">
                <a:latin typeface="DejaVu Sans Mono"/>
                <a:cs typeface="DejaVu Sans Mono"/>
              </a:rPr>
              <a:t>this</a:t>
            </a:r>
            <a:r>
              <a:rPr sz="2400" spc="-765" dirty="0">
                <a:latin typeface="DejaVu Sans Mono"/>
                <a:cs typeface="DejaVu Sans Mono"/>
              </a:rPr>
              <a:t> </a:t>
            </a:r>
            <a:r>
              <a:rPr sz="2800" dirty="0">
                <a:latin typeface="Carlito"/>
                <a:cs typeface="Carlito"/>
              </a:rPr>
              <a:t>&gt; </a:t>
            </a:r>
            <a:r>
              <a:rPr sz="2400" spc="-40" dirty="0">
                <a:latin typeface="DejaVu Sans Mono"/>
                <a:cs typeface="DejaVu Sans Mono"/>
              </a:rPr>
              <a:t>obj</a:t>
            </a:r>
            <a:r>
              <a:rPr sz="2800" spc="-4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12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Carlito"/>
                <a:cs typeface="Carlito"/>
              </a:rPr>
              <a:t>Métodos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genéricos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30" dirty="0">
                <a:latin typeface="Carlito"/>
                <a:cs typeface="Carlito"/>
              </a:rPr>
              <a:t>utilizam </a:t>
            </a:r>
            <a:r>
              <a:rPr sz="2800" dirty="0">
                <a:latin typeface="Carlito"/>
                <a:cs typeface="Carlito"/>
              </a:rPr>
              <a:t>para </a:t>
            </a:r>
            <a:r>
              <a:rPr sz="2800" spc="5" dirty="0">
                <a:solidFill>
                  <a:srgbClr val="000090"/>
                </a:solidFill>
                <a:latin typeface="Carlito"/>
                <a:cs typeface="Carlito"/>
              </a:rPr>
              <a:t>ordenar </a:t>
            </a:r>
            <a:r>
              <a:rPr sz="2800" dirty="0">
                <a:latin typeface="Carlito"/>
                <a:cs typeface="Carlito"/>
              </a:rPr>
              <a:t>coleções </a:t>
            </a:r>
            <a:r>
              <a:rPr sz="2800" spc="10" dirty="0">
                <a:latin typeface="Carlito"/>
                <a:cs typeface="Carlito"/>
              </a:rPr>
              <a:t>de  </a:t>
            </a:r>
            <a:r>
              <a:rPr sz="2800" spc="-10" dirty="0">
                <a:latin typeface="Carlito"/>
                <a:cs typeface="Carlito"/>
              </a:rPr>
              <a:t>elementos.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089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A interface</a:t>
            </a:r>
            <a:r>
              <a:rPr b="0" spc="-5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2800" b="0" spc="10" dirty="0">
                <a:solidFill>
                  <a:srgbClr val="333399"/>
                </a:solidFill>
                <a:latin typeface="DejaVu Sans Mono"/>
                <a:cs typeface="DejaVu Sans Mono"/>
              </a:rPr>
              <a:t>Comparable</a:t>
            </a:r>
            <a:endParaRPr sz="2800">
              <a:latin typeface="DejaVu Sans Mono"/>
              <a:cs typeface="DejaVu Sans Mon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4927600"/>
            <a:chOff x="50800" y="838200"/>
            <a:chExt cx="9067800" cy="49276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4902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6235700" cy="4927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4749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4749800"/>
            </a:xfrm>
            <a:custGeom>
              <a:avLst/>
              <a:gdLst/>
              <a:ahLst/>
              <a:cxnLst/>
              <a:rect l="l" t="t" r="r" b="b"/>
              <a:pathLst>
                <a:path w="8864600" h="4749800">
                  <a:moveTo>
                    <a:pt x="0" y="0"/>
                  </a:moveTo>
                  <a:lnTo>
                    <a:pt x="8864605" y="0"/>
                  </a:lnTo>
                  <a:lnTo>
                    <a:pt x="8864605" y="4749802"/>
                  </a:lnTo>
                  <a:lnTo>
                    <a:pt x="0" y="47498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5830570" cy="4649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474980" indent="-266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Valor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10" dirty="0">
                <a:latin typeface="DejaVu Sans Mono"/>
                <a:cs typeface="DejaVu Sans Mono"/>
              </a:rPr>
              <a:t>Comparable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474980" indent="-266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err="1" smtClean="0">
                <a:solidFill>
                  <a:srgbClr val="660066"/>
                </a:solidFill>
                <a:latin typeface="DejaVu Sans Mono"/>
                <a:cs typeface="DejaVu Sans Mono"/>
              </a:rPr>
              <a:t>int</a:t>
            </a:r>
            <a:r>
              <a:rPr sz="2000" spc="-15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valor;</a:t>
            </a:r>
            <a:endParaRPr sz="2000" dirty="0">
              <a:latin typeface="DejaVu Sans Mono"/>
              <a:cs typeface="DejaVu Sans Mono"/>
            </a:endParaRPr>
          </a:p>
          <a:p>
            <a:pPr marL="279400" marR="360045">
              <a:lnSpc>
                <a:spcPct val="2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latin typeface="DejaVu Sans Mono"/>
                <a:cs typeface="DejaVu Sans Mono"/>
              </a:rPr>
              <a:t>Valor(int </a:t>
            </a:r>
            <a:r>
              <a:rPr sz="2000" spc="-5" dirty="0">
                <a:latin typeface="DejaVu Sans Mono"/>
                <a:cs typeface="DejaVu Sans Mono"/>
              </a:rPr>
              <a:t>v) </a:t>
            </a:r>
            <a:r>
              <a:rPr sz="2000" dirty="0">
                <a:latin typeface="DejaVu Sans Mono"/>
                <a:cs typeface="DejaVu Sans Mono"/>
              </a:rPr>
              <a:t>{ </a:t>
            </a:r>
            <a:r>
              <a:rPr sz="2000" spc="-5" dirty="0">
                <a:latin typeface="DejaVu Sans Mono"/>
                <a:cs typeface="DejaVu Sans Mono"/>
              </a:rPr>
              <a:t>valor </a:t>
            </a:r>
            <a:r>
              <a:rPr sz="2000" dirty="0">
                <a:latin typeface="DejaVu Sans Mono"/>
                <a:cs typeface="DejaVu Sans Mono"/>
              </a:rPr>
              <a:t>= </a:t>
            </a:r>
            <a:r>
              <a:rPr sz="2000" spc="-5" dirty="0">
                <a:latin typeface="DejaVu Sans Mono"/>
                <a:cs typeface="DejaVu Sans Mono"/>
              </a:rPr>
              <a:t>v; </a:t>
            </a:r>
            <a:r>
              <a:rPr sz="2000" dirty="0">
                <a:latin typeface="DejaVu Sans Mono"/>
                <a:cs typeface="DejaVu Sans Mono"/>
              </a:rPr>
              <a:t>}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360045">
              <a:lnSpc>
                <a:spcPct val="200000"/>
              </a:lnSpc>
            </a:pPr>
            <a:r>
              <a:rPr sz="2000" spc="-10" dirty="0" smtClean="0">
                <a:solidFill>
                  <a:srgbClr val="3C8C93"/>
                </a:solidFill>
                <a:latin typeface="DejaVu Sans Mono"/>
                <a:cs typeface="DejaVu Sans Mono"/>
              </a:rPr>
              <a:t>@</a:t>
            </a: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Override</a:t>
            </a:r>
            <a:endParaRPr sz="2000" dirty="0">
              <a:latin typeface="DejaVu Sans Mono"/>
              <a:cs typeface="DejaVu Sans Mono"/>
            </a:endParaRPr>
          </a:p>
          <a:p>
            <a:pPr marL="635000" marR="50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int </a:t>
            </a:r>
            <a:r>
              <a:rPr sz="2000" spc="-10" dirty="0">
                <a:latin typeface="DejaVu Sans Mono"/>
                <a:cs typeface="DejaVu Sans Mono"/>
              </a:rPr>
              <a:t>compareTo(Object obj)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return </a:t>
            </a:r>
            <a:r>
              <a:rPr sz="2000" spc="-5" dirty="0">
                <a:latin typeface="DejaVu Sans Mono"/>
                <a:cs typeface="DejaVu Sans Mono"/>
              </a:rPr>
              <a:t>valor </a:t>
            </a:r>
            <a:r>
              <a:rPr sz="2000" dirty="0">
                <a:latin typeface="DejaVu Sans Mono"/>
                <a:cs typeface="DejaVu Sans Mono"/>
              </a:rPr>
              <a:t>-</a:t>
            </a:r>
            <a:r>
              <a:rPr sz="2000" spc="-65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((Valor)obj).valor;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 dirty="0">
              <a:latin typeface="DejaVu Sans Mono"/>
              <a:cs typeface="DejaVu Sans Mono"/>
            </a:endParaRPr>
          </a:p>
          <a:p>
            <a:pPr marL="635000" marR="1579245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latin typeface="DejaVu Sans Mono"/>
                <a:cs typeface="DejaVu Sans Mono"/>
              </a:rPr>
              <a:t>String toString()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return </a:t>
            </a:r>
            <a:r>
              <a:rPr sz="2000" spc="-5" dirty="0">
                <a:solidFill>
                  <a:srgbClr val="2D2D8A"/>
                </a:solidFill>
                <a:latin typeface="DejaVu Sans Mono"/>
                <a:cs typeface="DejaVu Sans Mono"/>
              </a:rPr>
              <a:t>"" </a:t>
            </a:r>
            <a:r>
              <a:rPr sz="2000" dirty="0">
                <a:latin typeface="DejaVu Sans Mono"/>
                <a:cs typeface="DejaVu Sans Mono"/>
              </a:rPr>
              <a:t>+</a:t>
            </a:r>
            <a:r>
              <a:rPr sz="2000" spc="-45" dirty="0">
                <a:latin typeface="DejaVu Sans Mono"/>
                <a:cs typeface="DejaVu Sans Mono"/>
              </a:rPr>
              <a:t> </a:t>
            </a:r>
            <a:r>
              <a:rPr sz="2000" spc="-5" dirty="0">
                <a:latin typeface="DejaVu Sans Mono"/>
                <a:cs typeface="DejaVu Sans Mono"/>
              </a:rPr>
              <a:t>valor;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607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Conteúdo do</a:t>
            </a:r>
            <a:r>
              <a:rPr b="0" spc="-18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curso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821690"/>
            <a:ext cx="4017010" cy="4327723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O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é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Java;</a:t>
            </a:r>
            <a:endParaRPr sz="2800" dirty="0">
              <a:latin typeface="Carlito"/>
              <a:cs typeface="Carlito"/>
            </a:endParaRPr>
          </a:p>
          <a:p>
            <a:pPr marL="355600" marR="513715" indent="-342900">
              <a:lnSpc>
                <a:spcPts val="33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Variáveis </a:t>
            </a:r>
            <a:r>
              <a:rPr sz="2800" spc="-20" dirty="0">
                <a:latin typeface="Carlito"/>
                <a:cs typeface="Carlito"/>
              </a:rPr>
              <a:t>primitivas </a:t>
            </a:r>
            <a:r>
              <a:rPr sz="2800" dirty="0">
                <a:latin typeface="Carlito"/>
                <a:cs typeface="Carlito"/>
              </a:rPr>
              <a:t>e  controle </a:t>
            </a:r>
            <a:r>
              <a:rPr sz="2800" spc="10" dirty="0">
                <a:latin typeface="Carlito"/>
                <a:cs typeface="Carlito"/>
              </a:rPr>
              <a:t>de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fluxo;</a:t>
            </a:r>
            <a:endParaRPr sz="2800" dirty="0">
              <a:latin typeface="Carlito"/>
              <a:cs typeface="Carlito"/>
            </a:endParaRPr>
          </a:p>
          <a:p>
            <a:pPr marL="355600" marR="564515" indent="-342900">
              <a:lnSpc>
                <a:spcPct val="1012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Orientação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5" dirty="0">
                <a:latin typeface="Carlito"/>
                <a:cs typeface="Carlito"/>
              </a:rPr>
              <a:t>objetos  </a:t>
            </a:r>
            <a:r>
              <a:rPr sz="2800" spc="-15" dirty="0">
                <a:latin typeface="Carlito"/>
                <a:cs typeface="Carlito"/>
              </a:rPr>
              <a:t>básica;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Um </a:t>
            </a:r>
            <a:r>
              <a:rPr sz="2800" spc="15" dirty="0">
                <a:latin typeface="Carlito"/>
                <a:cs typeface="Carlito"/>
              </a:rPr>
              <a:t>pouco </a:t>
            </a:r>
            <a:r>
              <a:rPr sz="2800" spc="10" dirty="0">
                <a:latin typeface="Carlito"/>
                <a:cs typeface="Carlito"/>
              </a:rPr>
              <a:t>de</a:t>
            </a:r>
            <a:r>
              <a:rPr sz="2800" spc="-15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vetores;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lnSpc>
                <a:spcPts val="33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Modificadores </a:t>
            </a:r>
            <a:r>
              <a:rPr sz="2800" spc="15" dirty="0">
                <a:latin typeface="Carlito"/>
                <a:cs typeface="Carlito"/>
              </a:rPr>
              <a:t>de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acesso 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10" dirty="0">
                <a:latin typeface="Carlito"/>
                <a:cs typeface="Carlito"/>
              </a:rPr>
              <a:t>atributos </a:t>
            </a:r>
            <a:r>
              <a:rPr sz="2800" spc="10" dirty="0">
                <a:latin typeface="Carlito"/>
                <a:cs typeface="Carlito"/>
              </a:rPr>
              <a:t>de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classe;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8377" y="915670"/>
            <a:ext cx="3683000" cy="33604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424815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Herança, </a:t>
            </a:r>
            <a:r>
              <a:rPr sz="2800" spc="-5" dirty="0">
                <a:latin typeface="Carlito"/>
                <a:cs typeface="Carlito"/>
              </a:rPr>
              <a:t>reescrita </a:t>
            </a:r>
            <a:r>
              <a:rPr sz="2800" dirty="0">
                <a:latin typeface="Carlito"/>
                <a:cs typeface="Carlito"/>
              </a:rPr>
              <a:t>e  </a:t>
            </a:r>
            <a:r>
              <a:rPr sz="2800" spc="-5" dirty="0">
                <a:latin typeface="Carlito"/>
                <a:cs typeface="Carlito"/>
              </a:rPr>
              <a:t>polimorfismo;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Classes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abstratas;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Interfaces;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ts val="33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Carlito"/>
                <a:cs typeface="Carlito"/>
              </a:rPr>
              <a:t>Exceções </a:t>
            </a:r>
            <a:r>
              <a:rPr sz="2800" dirty="0">
                <a:latin typeface="Carlito"/>
                <a:cs typeface="Carlito"/>
              </a:rPr>
              <a:t>e controle</a:t>
            </a:r>
            <a:r>
              <a:rPr sz="2800" spc="-140" dirty="0">
                <a:latin typeface="Carlito"/>
                <a:cs typeface="Carlito"/>
              </a:rPr>
              <a:t> </a:t>
            </a:r>
            <a:r>
              <a:rPr sz="2800" spc="10" dirty="0">
                <a:latin typeface="Carlito"/>
                <a:cs typeface="Carlito"/>
              </a:rPr>
              <a:t>de  erros;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rlito"/>
                <a:cs typeface="Carlito"/>
              </a:rPr>
              <a:t>Utilitários </a:t>
            </a:r>
            <a:r>
              <a:rPr sz="2800" spc="10" dirty="0">
                <a:latin typeface="Carlito"/>
                <a:cs typeface="Carlito"/>
              </a:rPr>
              <a:t>da </a:t>
            </a:r>
            <a:r>
              <a:rPr sz="2800" spc="-25" dirty="0">
                <a:latin typeface="Carlito"/>
                <a:cs typeface="Carlito"/>
              </a:rPr>
              <a:t>API</a:t>
            </a:r>
            <a:r>
              <a:rPr sz="2800" spc="-3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Java.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870" y="5236819"/>
            <a:ext cx="756856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Carlito"/>
                <a:cs typeface="Carlito"/>
              </a:rPr>
              <a:t>Estes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15" dirty="0">
                <a:latin typeface="Carlito"/>
                <a:cs typeface="Carlito"/>
              </a:rPr>
              <a:t>slides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foram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baseados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15" dirty="0">
                <a:latin typeface="Carlito"/>
                <a:cs typeface="Carlito"/>
              </a:rPr>
              <a:t>na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u="sng" spc="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apostila</a:t>
            </a:r>
            <a:r>
              <a:rPr sz="2400" u="sng" spc="-10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 </a:t>
            </a:r>
            <a:r>
              <a:rPr sz="2400" u="sng" spc="1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do</a:t>
            </a:r>
            <a:r>
              <a:rPr sz="2400" u="sng" spc="-114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 </a:t>
            </a:r>
            <a:r>
              <a:rPr sz="2400" u="sng" spc="-1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curso</a:t>
            </a:r>
            <a:r>
              <a:rPr sz="2400" u="sng" spc="-1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 </a:t>
            </a:r>
            <a:r>
              <a:rPr sz="2400" u="sng" spc="-2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FJ-11:</a:t>
            </a:r>
            <a:r>
              <a:rPr sz="2400" u="sng" spc="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 </a:t>
            </a:r>
            <a:r>
              <a:rPr sz="2400" u="sng" spc="-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Java</a:t>
            </a:r>
            <a:r>
              <a:rPr sz="2400" u="sng" spc="-9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 </a:t>
            </a:r>
            <a:r>
              <a:rPr sz="2400" u="sng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e </a:t>
            </a:r>
            <a:r>
              <a:rPr sz="2400" dirty="0">
                <a:solidFill>
                  <a:srgbClr val="0080FF"/>
                </a:solidFill>
                <a:latin typeface="Carlito"/>
                <a:cs typeface="Carlito"/>
              </a:rPr>
              <a:t> </a:t>
            </a:r>
            <a:r>
              <a:rPr sz="2400" u="sng" spc="-1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Orientação </a:t>
            </a:r>
            <a:r>
              <a:rPr sz="2400" u="sng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a </a:t>
            </a:r>
            <a:r>
              <a:rPr sz="2400" u="sng" spc="1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Objetos </a:t>
            </a:r>
            <a:r>
              <a:rPr sz="2400" u="sng" spc="1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da </a:t>
            </a:r>
            <a:r>
              <a:rPr sz="2400" u="sng" spc="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Caelum</a:t>
            </a:r>
            <a:r>
              <a:rPr sz="2400" spc="5" dirty="0">
                <a:solidFill>
                  <a:srgbClr val="0080FF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15" dirty="0">
                <a:latin typeface="Carlito"/>
                <a:cs typeface="Carlito"/>
              </a:rPr>
              <a:t>na </a:t>
            </a:r>
            <a:r>
              <a:rPr sz="2400" spc="5" dirty="0">
                <a:latin typeface="Carlito"/>
                <a:cs typeface="Carlito"/>
              </a:rPr>
              <a:t>apostila </a:t>
            </a:r>
            <a:r>
              <a:rPr sz="2400" spc="-30" dirty="0">
                <a:latin typeface="Carlito"/>
                <a:cs typeface="Carlito"/>
              </a:rPr>
              <a:t>Programação  </a:t>
            </a:r>
            <a:r>
              <a:rPr sz="2400" dirty="0">
                <a:latin typeface="Carlito"/>
                <a:cs typeface="Carlito"/>
              </a:rPr>
              <a:t>Orientada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10" dirty="0">
                <a:latin typeface="Carlito"/>
                <a:cs typeface="Carlito"/>
              </a:rPr>
              <a:t>Objetos</a:t>
            </a:r>
            <a:r>
              <a:rPr sz="2400" spc="-1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Java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15" dirty="0">
                <a:latin typeface="Carlito"/>
                <a:cs typeface="Carlito"/>
              </a:rPr>
              <a:t>do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u="sng" spc="-4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prof.</a:t>
            </a:r>
            <a:r>
              <a:rPr sz="2400" u="sng" spc="5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 </a:t>
            </a:r>
            <a:r>
              <a:rPr sz="2400" u="sng" spc="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Flávio</a:t>
            </a:r>
            <a:r>
              <a:rPr sz="2400" u="sng" spc="-10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 </a:t>
            </a:r>
            <a:r>
              <a:rPr sz="2400" u="sng" spc="1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Miguel</a:t>
            </a:r>
            <a:r>
              <a:rPr sz="2400" u="sng" spc="-19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 </a:t>
            </a:r>
            <a:r>
              <a:rPr sz="2400" u="sng" spc="-2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Carlito"/>
                <a:cs typeface="Carlito"/>
              </a:rPr>
              <a:t>Varejão</a:t>
            </a:r>
            <a:r>
              <a:rPr sz="2400" spc="-20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500" y="5105400"/>
            <a:ext cx="8724900" cy="165100"/>
            <a:chOff x="190500" y="5105400"/>
            <a:chExt cx="8724900" cy="165100"/>
          </a:xfrm>
        </p:grpSpPr>
        <p:sp>
          <p:nvSpPr>
            <p:cNvPr id="7" name="object 7"/>
            <p:cNvSpPr/>
            <p:nvPr/>
          </p:nvSpPr>
          <p:spPr>
            <a:xfrm>
              <a:off x="190500" y="5105400"/>
              <a:ext cx="87249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350" y="5162550"/>
              <a:ext cx="8569325" cy="0"/>
            </a:xfrm>
            <a:custGeom>
              <a:avLst/>
              <a:gdLst/>
              <a:ahLst/>
              <a:cxnLst/>
              <a:rect l="l" t="t" r="r" b="b"/>
              <a:pathLst>
                <a:path w="8569325">
                  <a:moveTo>
                    <a:pt x="0" y="0"/>
                  </a:moveTo>
                  <a:lnTo>
                    <a:pt x="856895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419600" y="1943100"/>
            <a:ext cx="6604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9600" y="2438400"/>
            <a:ext cx="660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52840" y="652842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089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A interface</a:t>
            </a:r>
            <a:r>
              <a:rPr b="0" spc="-5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2800" b="0" spc="10" dirty="0">
                <a:solidFill>
                  <a:srgbClr val="333399"/>
                </a:solidFill>
                <a:latin typeface="DejaVu Sans Mono"/>
                <a:cs typeface="DejaVu Sans Mono"/>
              </a:rPr>
              <a:t>Comparable</a:t>
            </a:r>
            <a:endParaRPr sz="2800">
              <a:latin typeface="DejaVu Sans Mono"/>
              <a:cs typeface="DejaVu Sans Mon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5575300"/>
            <a:chOff x="50800" y="838200"/>
            <a:chExt cx="9067800" cy="55753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554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6845300" cy="553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5397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5397500"/>
            </a:xfrm>
            <a:custGeom>
              <a:avLst/>
              <a:gdLst/>
              <a:ahLst/>
              <a:cxnLst/>
              <a:rect l="l" t="t" r="r" b="b"/>
              <a:pathLst>
                <a:path w="8864600" h="5397500">
                  <a:moveTo>
                    <a:pt x="0" y="0"/>
                  </a:moveTo>
                  <a:lnTo>
                    <a:pt x="8864605" y="0"/>
                  </a:lnTo>
                  <a:lnTo>
                    <a:pt x="8864605" y="5397503"/>
                  </a:lnTo>
                  <a:lnTo>
                    <a:pt x="0" y="53975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643890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class </a:t>
            </a:r>
            <a:r>
              <a:rPr sz="2000" spc="-5" dirty="0">
                <a:latin typeface="DejaVu Sans Mono"/>
                <a:cs typeface="DejaVu Sans Mono"/>
              </a:rPr>
              <a:t>Teste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 marR="50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static void </a:t>
            </a:r>
            <a:r>
              <a:rPr sz="2000" spc="-10" dirty="0">
                <a:latin typeface="DejaVu Sans Mono"/>
                <a:cs typeface="DejaVu Sans Mono"/>
              </a:rPr>
              <a:t>imprimir(Object[] </a:t>
            </a:r>
            <a:r>
              <a:rPr sz="2000" spc="-5" dirty="0">
                <a:latin typeface="DejaVu Sans Mono"/>
                <a:cs typeface="DejaVu Sans Mono"/>
              </a:rPr>
              <a:t>vetor)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635000" marR="5080" indent="-355600">
              <a:lnSpc>
                <a:spcPct val="100000"/>
              </a:lnSpc>
            </a:pPr>
            <a:r>
              <a:rPr lang="pt-BR"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for </a:t>
            </a:r>
            <a:r>
              <a:rPr sz="2000" spc="-10" dirty="0">
                <a:latin typeface="DejaVu Sans Mono"/>
                <a:cs typeface="DejaVu Sans Mono"/>
              </a:rPr>
              <a:t>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dirty="0">
                <a:latin typeface="DejaVu Sans Mono"/>
                <a:cs typeface="DejaVu Sans Mono"/>
              </a:rPr>
              <a:t>i = </a:t>
            </a:r>
            <a:r>
              <a:rPr sz="2000" spc="-5" dirty="0">
                <a:latin typeface="DejaVu Sans Mono"/>
                <a:cs typeface="DejaVu Sans Mono"/>
              </a:rPr>
              <a:t>0; </a:t>
            </a:r>
            <a:r>
              <a:rPr sz="2000" dirty="0">
                <a:latin typeface="DejaVu Sans Mono"/>
                <a:cs typeface="DejaVu Sans Mono"/>
              </a:rPr>
              <a:t>i &lt; </a:t>
            </a:r>
            <a:r>
              <a:rPr sz="2000" spc="-10" dirty="0">
                <a:latin typeface="DejaVu Sans Mono"/>
                <a:cs typeface="DejaVu Sans Mono"/>
              </a:rPr>
              <a:t>vetor.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length</a:t>
            </a:r>
            <a:r>
              <a:rPr sz="2000" spc="-10" dirty="0">
                <a:latin typeface="DejaVu Sans Mono"/>
                <a:cs typeface="DejaVu Sans Mono"/>
              </a:rPr>
              <a:t>;</a:t>
            </a:r>
            <a:r>
              <a:rPr sz="2000" spc="-100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i++)</a:t>
            </a:r>
            <a:endParaRPr sz="2000" dirty="0">
              <a:latin typeface="DejaVu Sans Mono"/>
              <a:cs typeface="DejaVu Sans Mono"/>
            </a:endParaRPr>
          </a:p>
          <a:p>
            <a:pPr marL="635000" marR="246379" indent="36830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System.out.print(vetor[i] </a:t>
            </a:r>
            <a:r>
              <a:rPr sz="2000" dirty="0">
                <a:latin typeface="DejaVu Sans Mono"/>
                <a:cs typeface="DejaVu Sans Mono"/>
              </a:rPr>
              <a:t>+ </a:t>
            </a:r>
            <a:r>
              <a:rPr sz="2000" spc="-5" dirty="0">
                <a:solidFill>
                  <a:srgbClr val="2D2D8A"/>
                </a:solidFill>
                <a:latin typeface="DejaVu Sans Mono"/>
                <a:cs typeface="DejaVu Sans Mono"/>
              </a:rPr>
              <a:t>"; 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"</a:t>
            </a:r>
            <a:r>
              <a:rPr sz="2000" spc="-10" dirty="0">
                <a:latin typeface="DejaVu Sans Mono"/>
                <a:cs typeface="DejaVu Sans Mono"/>
              </a:rPr>
              <a:t>); </a:t>
            </a:r>
            <a:r>
              <a:rPr sz="2000" spc="-10" dirty="0" err="1" smtClean="0">
                <a:latin typeface="DejaVu Sans Mono"/>
                <a:cs typeface="DejaVu Sans Mono"/>
              </a:rPr>
              <a:t>System.out.println</a:t>
            </a:r>
            <a:r>
              <a:rPr sz="2000" spc="-10" dirty="0">
                <a:latin typeface="DejaVu Sans Mono"/>
                <a:cs typeface="DejaVu Sans Mono"/>
              </a:rPr>
              <a:t>();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635000" marR="5461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static void </a:t>
            </a:r>
            <a:r>
              <a:rPr sz="2000" spc="-10" dirty="0">
                <a:latin typeface="DejaVu Sans Mono"/>
                <a:cs typeface="DejaVu Sans Mono"/>
              </a:rPr>
              <a:t>main(String[] args)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635000" marR="54610" indent="-355600">
              <a:lnSpc>
                <a:spcPct val="100000"/>
              </a:lnSpc>
            </a:pPr>
            <a:r>
              <a:rPr lang="pt-BR" sz="2000" spc="-5" dirty="0">
                <a:latin typeface="DejaVu Sans Mono"/>
                <a:cs typeface="DejaVu Sans Mono"/>
              </a:rPr>
              <a:t>	</a:t>
            </a:r>
            <a:r>
              <a:rPr sz="2000" spc="-5" dirty="0" smtClean="0">
                <a:latin typeface="DejaVu Sans Mono"/>
                <a:cs typeface="DejaVu Sans Mono"/>
              </a:rPr>
              <a:t>Valor</a:t>
            </a:r>
            <a:r>
              <a:rPr sz="2000" spc="-5" dirty="0">
                <a:latin typeface="DejaVu Sans Mono"/>
                <a:cs typeface="DejaVu Sans Mono"/>
              </a:rPr>
              <a:t>[] vetor </a:t>
            </a:r>
            <a:r>
              <a:rPr sz="2000" dirty="0">
                <a:latin typeface="DejaVu Sans Mono"/>
                <a:cs typeface="DejaVu Sans Mono"/>
              </a:rPr>
              <a:t>=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5" dirty="0">
                <a:latin typeface="DejaVu Sans Mono"/>
                <a:cs typeface="DejaVu Sans Mono"/>
              </a:rPr>
              <a:t>Valor[]</a:t>
            </a:r>
            <a:r>
              <a:rPr sz="2000" spc="-6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1003300" marR="115951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5" dirty="0">
                <a:latin typeface="DejaVu Sans Mono"/>
                <a:cs typeface="DejaVu Sans Mono"/>
              </a:rPr>
              <a:t>Valor(10),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75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5" dirty="0">
                <a:latin typeface="DejaVu Sans Mono"/>
                <a:cs typeface="DejaVu Sans Mono"/>
              </a:rPr>
              <a:t>Valor(3), 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5" dirty="0">
                <a:latin typeface="DejaVu Sans Mono"/>
                <a:cs typeface="DejaVu Sans Mono"/>
              </a:rPr>
              <a:t>Valor(15),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65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Valor(7)</a:t>
            </a:r>
            <a:endParaRPr sz="2000" dirty="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};</a:t>
            </a:r>
            <a:endParaRPr sz="2000" dirty="0">
              <a:latin typeface="DejaVu Sans Mono"/>
              <a:cs typeface="DejaVu Sans Mono"/>
            </a:endParaRPr>
          </a:p>
          <a:p>
            <a:pPr marL="635000" marR="486409">
              <a:lnSpc>
                <a:spcPct val="100000"/>
              </a:lnSpc>
              <a:tabLst>
                <a:tab pos="3504565" algn="l"/>
              </a:tabLst>
            </a:pPr>
            <a:r>
              <a:rPr sz="2000" spc="-10" dirty="0">
                <a:latin typeface="DejaVu Sans Mono"/>
                <a:cs typeface="DejaVu Sans Mono"/>
              </a:rPr>
              <a:t>imprimir(vetor);	</a:t>
            </a: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10; 3; 15;</a:t>
            </a:r>
            <a:r>
              <a:rPr sz="2000" spc="-9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7;  </a:t>
            </a:r>
            <a:r>
              <a:rPr sz="2000" spc="-10" dirty="0">
                <a:latin typeface="DejaVu Sans Mono"/>
                <a:cs typeface="DejaVu Sans Mono"/>
              </a:rPr>
              <a:t>Arrays.sort(vetor);  imprimir(vetor);	</a:t>
            </a: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3; 7; 10;</a:t>
            </a:r>
            <a:r>
              <a:rPr sz="2000" spc="-9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15;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52" y="3997959"/>
            <a:ext cx="7504748" cy="17132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10" dirty="0">
                <a:latin typeface="Carlito"/>
                <a:cs typeface="Carlito"/>
              </a:rPr>
              <a:t>Desenvolvimento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OO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com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–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20" dirty="0">
                <a:latin typeface="Carlito"/>
                <a:cs typeface="Carlito"/>
              </a:rPr>
              <a:t>Classes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spc="25" dirty="0">
                <a:latin typeface="Carlito"/>
                <a:cs typeface="Carlito"/>
              </a:rPr>
              <a:t>abstratas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interfaces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4000" b="1" dirty="0">
                <a:solidFill>
                  <a:srgbClr val="333399"/>
                </a:solidFill>
                <a:latin typeface="Carlito"/>
                <a:cs typeface="Carlito"/>
              </a:rPr>
              <a:t>O MECANISMO </a:t>
            </a:r>
            <a:r>
              <a:rPr sz="4000" b="1" spc="-15" dirty="0">
                <a:solidFill>
                  <a:srgbClr val="333399"/>
                </a:solidFill>
                <a:latin typeface="Carlito"/>
                <a:cs typeface="Carlito"/>
              </a:rPr>
              <a:t>DE</a:t>
            </a:r>
            <a:r>
              <a:rPr sz="4000" b="1" spc="-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4000" b="1" spc="15" dirty="0" smtClean="0">
                <a:solidFill>
                  <a:srgbClr val="333399"/>
                </a:solidFill>
                <a:latin typeface="Carlito"/>
                <a:cs typeface="Carlito"/>
              </a:rPr>
              <a:t>RTTI</a:t>
            </a:r>
            <a:endParaRPr lang="pt-BR" sz="4000" b="1" spc="15" dirty="0" smtClean="0">
              <a:solidFill>
                <a:srgbClr val="333399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4000" b="0" spc="5" dirty="0" err="1" smtClean="0">
                <a:solidFill>
                  <a:srgbClr val="333399"/>
                </a:solidFill>
                <a:latin typeface="Carlito"/>
                <a:cs typeface="Carlito"/>
              </a:rPr>
              <a:t>Run</a:t>
            </a:r>
            <a:r>
              <a:rPr lang="pt-BR" sz="4000" b="0" spc="5" dirty="0" smtClean="0">
                <a:solidFill>
                  <a:srgbClr val="333399"/>
                </a:solidFill>
                <a:latin typeface="Carlito"/>
                <a:cs typeface="Carlito"/>
              </a:rPr>
              <a:t>-Time </a:t>
            </a:r>
            <a:r>
              <a:rPr lang="pt-BR" sz="4000" b="0" dirty="0" err="1" smtClean="0">
                <a:solidFill>
                  <a:srgbClr val="333399"/>
                </a:solidFill>
                <a:latin typeface="Carlito"/>
                <a:cs typeface="Carlito"/>
              </a:rPr>
              <a:t>Type</a:t>
            </a:r>
            <a:r>
              <a:rPr lang="pt-BR" sz="4000" b="0" spc="-190" dirty="0" smtClean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lang="pt-BR" sz="4000" b="0" dirty="0" err="1" smtClean="0">
                <a:solidFill>
                  <a:srgbClr val="333399"/>
                </a:solidFill>
                <a:latin typeface="Carlito"/>
                <a:cs typeface="Carlito"/>
              </a:rPr>
              <a:t>Identification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2040" y="652113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852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Polimorfismo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spc="-19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extensão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793432"/>
            <a:ext cx="8328659" cy="4211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18796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Carlito"/>
                <a:cs typeface="Carlito"/>
              </a:rPr>
              <a:t>Com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polimorfismo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5" dirty="0">
                <a:latin typeface="Carlito"/>
                <a:cs typeface="Carlito"/>
              </a:rPr>
              <a:t>podemos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esquecer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classe </a:t>
            </a:r>
            <a:r>
              <a:rPr sz="2800" spc="10" dirty="0">
                <a:latin typeface="Carlito"/>
                <a:cs typeface="Carlito"/>
              </a:rPr>
              <a:t>de</a:t>
            </a:r>
            <a:r>
              <a:rPr sz="2800" spc="-210" dirty="0">
                <a:latin typeface="Carlito"/>
                <a:cs typeface="Carlito"/>
              </a:rPr>
              <a:t> </a:t>
            </a:r>
            <a:r>
              <a:rPr sz="2800" spc="10" dirty="0">
                <a:latin typeface="Carlito"/>
                <a:cs typeface="Carlito"/>
              </a:rPr>
              <a:t>um  </a:t>
            </a:r>
            <a:r>
              <a:rPr sz="2800" spc="5" dirty="0">
                <a:latin typeface="Carlito"/>
                <a:cs typeface="Carlito"/>
              </a:rPr>
              <a:t>objeto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20" dirty="0">
                <a:latin typeface="Carlito"/>
                <a:cs typeface="Carlito"/>
              </a:rPr>
              <a:t>trabalhar </a:t>
            </a:r>
            <a:r>
              <a:rPr sz="2800" spc="10" dirty="0">
                <a:latin typeface="Carlito"/>
                <a:cs typeface="Carlito"/>
              </a:rPr>
              <a:t>com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superclasse</a:t>
            </a:r>
            <a:r>
              <a:rPr sz="2800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interface </a:t>
            </a:r>
            <a:r>
              <a:rPr sz="2800" spc="10" dirty="0">
                <a:latin typeface="Carlito"/>
                <a:cs typeface="Carlito"/>
              </a:rPr>
              <a:t>de </a:t>
            </a:r>
            <a:r>
              <a:rPr sz="2800" spc="-25" dirty="0">
                <a:latin typeface="Carlito"/>
                <a:cs typeface="Carlito"/>
              </a:rPr>
              <a:t>ambas </a:t>
            </a:r>
            <a:r>
              <a:rPr sz="2800" dirty="0">
                <a:latin typeface="Carlito"/>
                <a:cs typeface="Carlito"/>
              </a:rPr>
              <a:t>é a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mesma;</a:t>
            </a:r>
            <a:endParaRPr sz="2800">
              <a:latin typeface="Carlito"/>
              <a:cs typeface="Carlito"/>
            </a:endParaRPr>
          </a:p>
          <a:p>
            <a:pPr marL="762000" marR="568960" lvl="1" indent="-292100">
              <a:lnSpc>
                <a:spcPct val="101200"/>
              </a:lnSpc>
              <a:spcBef>
                <a:spcPts val="60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amarração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dinâmica </a:t>
            </a:r>
            <a:r>
              <a:rPr sz="2800" spc="-15" dirty="0">
                <a:latin typeface="Carlito"/>
                <a:cs typeface="Carlito"/>
              </a:rPr>
              <a:t>garante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5" dirty="0">
                <a:latin typeface="Carlito"/>
                <a:cs typeface="Carlito"/>
              </a:rPr>
              <a:t>método </a:t>
            </a:r>
            <a:r>
              <a:rPr sz="2800" spc="10" dirty="0">
                <a:latin typeface="Carlito"/>
                <a:cs typeface="Carlito"/>
              </a:rPr>
              <a:t>da  </a:t>
            </a:r>
            <a:r>
              <a:rPr sz="2800" spc="-15" dirty="0">
                <a:latin typeface="Carlito"/>
                <a:cs typeface="Carlito"/>
              </a:rPr>
              <a:t>classe </a:t>
            </a:r>
            <a:r>
              <a:rPr sz="2800" spc="5" dirty="0">
                <a:solidFill>
                  <a:srgbClr val="000090"/>
                </a:solidFill>
                <a:latin typeface="Carlito"/>
                <a:cs typeface="Carlito"/>
              </a:rPr>
              <a:t>correta </a:t>
            </a:r>
            <a:r>
              <a:rPr sz="2800" spc="5" dirty="0">
                <a:latin typeface="Carlito"/>
                <a:cs typeface="Carlito"/>
              </a:rPr>
              <a:t>será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executado.</a:t>
            </a:r>
            <a:endParaRPr sz="2800">
              <a:latin typeface="Carlito"/>
              <a:cs typeface="Carlito"/>
            </a:endParaRPr>
          </a:p>
          <a:p>
            <a:pPr marL="355600" marR="345440" indent="-342900">
              <a:lnSpc>
                <a:spcPct val="1012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O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acontece </a:t>
            </a:r>
            <a:r>
              <a:rPr sz="2800" dirty="0">
                <a:latin typeface="Carlito"/>
                <a:cs typeface="Carlito"/>
              </a:rPr>
              <a:t>se a </a:t>
            </a:r>
            <a:r>
              <a:rPr sz="2800" spc="-5" dirty="0">
                <a:latin typeface="Carlito"/>
                <a:cs typeface="Carlito"/>
              </a:rPr>
              <a:t>subclasse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estende </a:t>
            </a:r>
            <a:r>
              <a:rPr sz="2800" dirty="0">
                <a:latin typeface="Carlito"/>
                <a:cs typeface="Carlito"/>
              </a:rPr>
              <a:t>a superclasse  </a:t>
            </a:r>
            <a:r>
              <a:rPr sz="2800" spc="-15" dirty="0">
                <a:latin typeface="Carlito"/>
                <a:cs typeface="Carlito"/>
              </a:rPr>
              <a:t>(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adiciona </a:t>
            </a:r>
            <a:r>
              <a:rPr sz="2800" spc="-35" dirty="0">
                <a:latin typeface="Carlito"/>
                <a:cs typeface="Carlito"/>
              </a:rPr>
              <a:t>mais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funcionalidade)?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12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Carlito"/>
                <a:cs typeface="Carlito"/>
              </a:rPr>
              <a:t>Se </a:t>
            </a:r>
            <a:r>
              <a:rPr sz="2800" dirty="0">
                <a:latin typeface="Carlito"/>
                <a:cs typeface="Carlito"/>
              </a:rPr>
              <a:t>a superclasse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não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possui </a:t>
            </a:r>
            <a:r>
              <a:rPr sz="2800" spc="-10" dirty="0">
                <a:latin typeface="Carlito"/>
                <a:cs typeface="Carlito"/>
              </a:rPr>
              <a:t>aquela </a:t>
            </a:r>
            <a:r>
              <a:rPr sz="2800" spc="-5" dirty="0">
                <a:latin typeface="Carlito"/>
                <a:cs typeface="Carlito"/>
              </a:rPr>
              <a:t>funcionalidade, </a:t>
            </a:r>
            <a:r>
              <a:rPr sz="2800" spc="-10" dirty="0">
                <a:latin typeface="Carlito"/>
                <a:cs typeface="Carlito"/>
              </a:rPr>
              <a:t>não  </a:t>
            </a:r>
            <a:r>
              <a:rPr sz="2800" spc="5" dirty="0">
                <a:latin typeface="Carlito"/>
                <a:cs typeface="Carlito"/>
              </a:rPr>
              <a:t>podemos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chamá-la</a:t>
            </a:r>
            <a:r>
              <a:rPr sz="2800" spc="-15" dirty="0">
                <a:latin typeface="Carlito"/>
                <a:cs typeface="Carlito"/>
              </a:rPr>
              <a:t>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2040" y="6521133"/>
            <a:ext cx="2133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32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775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Polimorfismo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spc="-19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extensão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040" y="652113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" y="838200"/>
            <a:ext cx="9067800" cy="6019800"/>
            <a:chOff x="50800" y="838200"/>
            <a:chExt cx="9067800" cy="6019800"/>
          </a:xfrm>
        </p:grpSpPr>
        <p:sp>
          <p:nvSpPr>
            <p:cNvPr id="6" name="object 6"/>
            <p:cNvSpPr/>
            <p:nvPr/>
          </p:nvSpPr>
          <p:spPr>
            <a:xfrm>
              <a:off x="101600" y="863600"/>
              <a:ext cx="9017000" cy="599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00" y="838200"/>
              <a:ext cx="7454900" cy="601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799" y="914400"/>
              <a:ext cx="8864599" cy="5880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800" y="914400"/>
              <a:ext cx="8864600" cy="5880100"/>
            </a:xfrm>
            <a:custGeom>
              <a:avLst/>
              <a:gdLst/>
              <a:ahLst/>
              <a:cxnLst/>
              <a:rect l="l" t="t" r="r" b="b"/>
              <a:pathLst>
                <a:path w="8864600" h="5880100">
                  <a:moveTo>
                    <a:pt x="0" y="0"/>
                  </a:moveTo>
                  <a:lnTo>
                    <a:pt x="8864605" y="0"/>
                  </a:lnTo>
                  <a:lnTo>
                    <a:pt x="8864605" y="5880103"/>
                  </a:lnTo>
                  <a:lnTo>
                    <a:pt x="0" y="58801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8251" y="941743"/>
            <a:ext cx="7048500" cy="586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4283075" indent="-266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interface </a:t>
            </a:r>
            <a:r>
              <a:rPr sz="2000" spc="-5" dirty="0">
                <a:latin typeface="DejaVu Sans Mono"/>
                <a:cs typeface="DejaVu Sans Mono"/>
              </a:rPr>
              <a:t>Animal</a:t>
            </a:r>
            <a:r>
              <a:rPr sz="2000" spc="-8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void</a:t>
            </a:r>
            <a:r>
              <a:rPr sz="2000" spc="-3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comer();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279400" marR="1844675" indent="-266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Cachorro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5" dirty="0">
                <a:latin typeface="DejaVu Sans Mono"/>
                <a:cs typeface="DejaVu Sans Mono"/>
              </a:rPr>
              <a:t>Animal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5" dirty="0">
                <a:latin typeface="DejaVu Sans Mono"/>
                <a:cs typeface="DejaVu Sans Mono"/>
              </a:rPr>
              <a:t>comer()</a:t>
            </a:r>
            <a:r>
              <a:rPr sz="2000" spc="-4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System.out.println(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"Comendo </a:t>
            </a:r>
            <a:r>
              <a:rPr sz="2000" spc="-5" dirty="0">
                <a:solidFill>
                  <a:srgbClr val="2D2D8A"/>
                </a:solidFill>
                <a:latin typeface="DejaVu Sans Mono"/>
                <a:cs typeface="DejaVu Sans Mono"/>
              </a:rPr>
              <a:t>um</a:t>
            </a:r>
            <a:r>
              <a:rPr sz="2000" spc="-25" dirty="0">
                <a:solidFill>
                  <a:srgbClr val="2D2D8A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osso..."</a:t>
            </a:r>
            <a:r>
              <a:rPr sz="2000" spc="-10" dirty="0">
                <a:latin typeface="DejaVu Sans Mono"/>
                <a:cs typeface="DejaVu Sans Mono"/>
              </a:rPr>
              <a:t>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635000" marR="19862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5" dirty="0">
                <a:latin typeface="DejaVu Sans Mono"/>
                <a:cs typeface="DejaVu Sans Mono"/>
              </a:rPr>
              <a:t>latir()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635000" marR="1986280" indent="-355600">
              <a:lnSpc>
                <a:spcPct val="100000"/>
              </a:lnSpc>
            </a:pPr>
            <a:r>
              <a:rPr lang="pt-BR" sz="2000" spc="-10" dirty="0">
                <a:latin typeface="DejaVu Sans Mono"/>
                <a:cs typeface="DejaVu Sans Mono"/>
              </a:rPr>
              <a:t>	</a:t>
            </a:r>
            <a:r>
              <a:rPr sz="2000" spc="-10" dirty="0" err="1" smtClean="0">
                <a:latin typeface="DejaVu Sans Mono"/>
                <a:cs typeface="DejaVu Sans Mono"/>
              </a:rPr>
              <a:t>System.out.println</a:t>
            </a:r>
            <a:r>
              <a:rPr sz="2000" spc="-10" dirty="0">
                <a:latin typeface="DejaVu Sans Mono"/>
                <a:cs typeface="DejaVu Sans Mono"/>
              </a:rPr>
              <a:t>(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"Au</a:t>
            </a:r>
            <a:r>
              <a:rPr sz="2000" spc="-70" dirty="0">
                <a:solidFill>
                  <a:srgbClr val="2D2D8A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Au!"</a:t>
            </a:r>
            <a:r>
              <a:rPr sz="2000" spc="-10" dirty="0">
                <a:latin typeface="DejaVu Sans Mono"/>
                <a:cs typeface="DejaVu Sans Mono"/>
              </a:rPr>
              <a:t>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279400" marR="2035175" indent="-266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Gato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implements </a:t>
            </a:r>
            <a:r>
              <a:rPr sz="2000" spc="-5" dirty="0">
                <a:latin typeface="DejaVu Sans Mono"/>
                <a:cs typeface="DejaVu Sans Mono"/>
              </a:rPr>
              <a:t>Animal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2035175" indent="-266700">
              <a:lnSpc>
                <a:spcPct val="100000"/>
              </a:lnSpc>
            </a:pPr>
            <a:r>
              <a:rPr lang="pt-BR"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3C8C93"/>
                </a:solidFill>
                <a:latin typeface="DejaVu Sans Mono"/>
                <a:cs typeface="DejaVu Sans Mono"/>
              </a:rPr>
              <a:t>@</a:t>
            </a: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Override </a:t>
            </a:r>
            <a:endParaRPr lang="pt-BR" sz="2000" spc="-10" dirty="0" smtClean="0">
              <a:solidFill>
                <a:srgbClr val="3C8C93"/>
              </a:solidFill>
              <a:latin typeface="DejaVu Sans Mono"/>
              <a:cs typeface="DejaVu Sans Mono"/>
            </a:endParaRPr>
          </a:p>
          <a:p>
            <a:pPr marL="279400" marR="2035175" indent="-266700">
              <a:lnSpc>
                <a:spcPct val="100000"/>
              </a:lnSpc>
            </a:pPr>
            <a:r>
              <a:rPr lang="pt-BR"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5" dirty="0">
                <a:latin typeface="DejaVu Sans Mono"/>
                <a:cs typeface="DejaVu Sans Mono"/>
              </a:rPr>
              <a:t>comer()</a:t>
            </a:r>
            <a:r>
              <a:rPr sz="2000" spc="-5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System.out.println(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"Comendo </a:t>
            </a:r>
            <a:r>
              <a:rPr sz="2000" spc="-5" dirty="0">
                <a:solidFill>
                  <a:srgbClr val="2D2D8A"/>
                </a:solidFill>
                <a:latin typeface="DejaVu Sans Mono"/>
                <a:cs typeface="DejaVu Sans Mono"/>
              </a:rPr>
              <a:t>um</a:t>
            </a:r>
            <a:r>
              <a:rPr sz="2000" spc="-25" dirty="0">
                <a:solidFill>
                  <a:srgbClr val="2D2D8A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peixe..."</a:t>
            </a:r>
            <a:r>
              <a:rPr sz="2000" spc="-10" dirty="0">
                <a:latin typeface="DejaVu Sans Mono"/>
                <a:cs typeface="DejaVu Sans Mono"/>
              </a:rPr>
              <a:t>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635000" marR="21386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5" dirty="0">
                <a:latin typeface="DejaVu Sans Mono"/>
                <a:cs typeface="DejaVu Sans Mono"/>
              </a:rPr>
              <a:t>miar()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latin typeface="DejaVu Sans Mono"/>
                <a:cs typeface="DejaVu Sans Mono"/>
              </a:rPr>
              <a:t>System.out.println(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"Miau!"</a:t>
            </a:r>
            <a:r>
              <a:rPr sz="2000" spc="-10" dirty="0">
                <a:latin typeface="DejaVu Sans Mono"/>
                <a:cs typeface="DejaVu Sans Mono"/>
              </a:rPr>
              <a:t>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623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Polimorfismo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e</a:t>
            </a:r>
            <a:r>
              <a:rPr b="0" spc="-19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extensão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4318000"/>
            <a:chOff x="50800" y="838200"/>
            <a:chExt cx="9067800" cy="43180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4178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6845300" cy="431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4025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4025900"/>
            </a:xfrm>
            <a:custGeom>
              <a:avLst/>
              <a:gdLst/>
              <a:ahLst/>
              <a:cxnLst/>
              <a:rect l="l" t="t" r="r" b="b"/>
              <a:pathLst>
                <a:path w="8864600" h="4025900">
                  <a:moveTo>
                    <a:pt x="0" y="0"/>
                  </a:moveTo>
                  <a:lnTo>
                    <a:pt x="8864605" y="0"/>
                  </a:lnTo>
                  <a:lnTo>
                    <a:pt x="8864605" y="4025902"/>
                  </a:lnTo>
                  <a:lnTo>
                    <a:pt x="0" y="40259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6440170" cy="4021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class </a:t>
            </a:r>
            <a:r>
              <a:rPr sz="2000" spc="-5" dirty="0">
                <a:latin typeface="DejaVu Sans Mono"/>
                <a:cs typeface="DejaVu Sans Mono"/>
              </a:rPr>
              <a:t>Teste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 marR="558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static void </a:t>
            </a:r>
            <a:r>
              <a:rPr sz="2000" spc="-10" dirty="0">
                <a:latin typeface="DejaVu Sans Mono"/>
                <a:cs typeface="DejaVu Sans Mono"/>
              </a:rPr>
              <a:t>main(String[] args)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635000" marR="55880" indent="-355600">
              <a:lnSpc>
                <a:spcPct val="100000"/>
              </a:lnSpc>
            </a:pPr>
            <a:r>
              <a:rPr lang="pt-BR" sz="2000" spc="-5" dirty="0">
                <a:latin typeface="DejaVu Sans Mono"/>
                <a:cs typeface="DejaVu Sans Mono"/>
              </a:rPr>
              <a:t>	</a:t>
            </a:r>
            <a:r>
              <a:rPr sz="2000" spc="-5" dirty="0" smtClean="0">
                <a:latin typeface="DejaVu Sans Mono"/>
                <a:cs typeface="DejaVu Sans Mono"/>
              </a:rPr>
              <a:t>Animal</a:t>
            </a:r>
            <a:r>
              <a:rPr sz="2000" spc="-5" dirty="0">
                <a:latin typeface="DejaVu Sans Mono"/>
                <a:cs typeface="DejaVu Sans Mono"/>
              </a:rPr>
              <a:t>[] </a:t>
            </a:r>
            <a:r>
              <a:rPr sz="2000" spc="-10" dirty="0">
                <a:latin typeface="DejaVu Sans Mono"/>
                <a:cs typeface="DejaVu Sans Mono"/>
              </a:rPr>
              <a:t>vet </a:t>
            </a:r>
            <a:r>
              <a:rPr sz="2000" dirty="0">
                <a:latin typeface="DejaVu Sans Mono"/>
                <a:cs typeface="DejaVu Sans Mono"/>
              </a:rPr>
              <a:t>=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5" dirty="0">
                <a:latin typeface="DejaVu Sans Mono"/>
                <a:cs typeface="DejaVu Sans Mono"/>
              </a:rPr>
              <a:t>Animal[]</a:t>
            </a:r>
            <a:r>
              <a:rPr sz="2000" spc="-5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1358900" marR="95758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5" dirty="0">
                <a:latin typeface="DejaVu Sans Mono"/>
                <a:cs typeface="DejaVu Sans Mono"/>
              </a:rPr>
              <a:t>Cachorro(), </a:t>
            </a:r>
            <a:endParaRPr lang="pt-BR" sz="2000" spc="-5" dirty="0" smtClean="0">
              <a:latin typeface="DejaVu Sans Mono"/>
              <a:cs typeface="DejaVu Sans Mono"/>
            </a:endParaRPr>
          </a:p>
          <a:p>
            <a:pPr marL="1358900" marR="9575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8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5" dirty="0">
                <a:latin typeface="DejaVu Sans Mono"/>
                <a:cs typeface="DejaVu Sans Mono"/>
              </a:rPr>
              <a:t>Gato(),  </a:t>
            </a:r>
            <a:endParaRPr lang="pt-BR" sz="2000" spc="-5" dirty="0" smtClean="0">
              <a:latin typeface="DejaVu Sans Mono"/>
              <a:cs typeface="DejaVu Sans Mono"/>
            </a:endParaRPr>
          </a:p>
          <a:p>
            <a:pPr marL="1358900" marR="9575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5" dirty="0">
                <a:latin typeface="DejaVu Sans Mono"/>
                <a:cs typeface="DejaVu Sans Mono"/>
              </a:rPr>
              <a:t>Gato(), </a:t>
            </a:r>
            <a:endParaRPr lang="pt-BR" sz="2000" spc="-5" dirty="0" smtClean="0">
              <a:latin typeface="DejaVu Sans Mono"/>
              <a:cs typeface="DejaVu Sans Mono"/>
            </a:endParaRPr>
          </a:p>
          <a:p>
            <a:pPr marL="1358900" marR="9575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6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Cachorro()</a:t>
            </a:r>
            <a:endParaRPr sz="2000" dirty="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};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1003300" marR="5080" indent="-3683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for </a:t>
            </a:r>
            <a:r>
              <a:rPr sz="2000" spc="-10" dirty="0">
                <a:latin typeface="DejaVu Sans Mono"/>
                <a:cs typeface="DejaVu Sans Mono"/>
              </a:rPr>
              <a:t>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dirty="0">
                <a:latin typeface="DejaVu Sans Mono"/>
                <a:cs typeface="DejaVu Sans Mono"/>
              </a:rPr>
              <a:t>i = </a:t>
            </a:r>
            <a:r>
              <a:rPr sz="2000" spc="-5" dirty="0">
                <a:latin typeface="DejaVu Sans Mono"/>
                <a:cs typeface="DejaVu Sans Mono"/>
              </a:rPr>
              <a:t>0; </a:t>
            </a:r>
            <a:r>
              <a:rPr sz="2000" dirty="0">
                <a:latin typeface="DejaVu Sans Mono"/>
                <a:cs typeface="DejaVu Sans Mono"/>
              </a:rPr>
              <a:t>i &lt; </a:t>
            </a:r>
            <a:r>
              <a:rPr sz="2000" spc="-10" dirty="0">
                <a:latin typeface="DejaVu Sans Mono"/>
                <a:cs typeface="DejaVu Sans Mono"/>
              </a:rPr>
              <a:t>vet.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length</a:t>
            </a:r>
            <a:r>
              <a:rPr sz="2000" spc="-10" dirty="0">
                <a:latin typeface="DejaVu Sans Mono"/>
                <a:cs typeface="DejaVu Sans Mono"/>
              </a:rPr>
              <a:t>; </a:t>
            </a:r>
            <a:r>
              <a:rPr sz="2000" spc="-5" dirty="0">
                <a:latin typeface="DejaVu Sans Mono"/>
                <a:cs typeface="DejaVu Sans Mono"/>
              </a:rPr>
              <a:t>i++)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latin typeface="DejaVu Sans Mono"/>
                <a:cs typeface="DejaVu Sans Mono"/>
              </a:rPr>
              <a:t>vet[i].comer();</a:t>
            </a:r>
            <a:endParaRPr sz="2000" dirty="0">
              <a:latin typeface="DejaVu Sans Mono"/>
              <a:cs typeface="DejaVu Sans Mono"/>
            </a:endParaRPr>
          </a:p>
          <a:p>
            <a:pPr marL="10033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Erro:</a:t>
            </a:r>
            <a:r>
              <a:rPr sz="2000" spc="-2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vet[i].latir();</a:t>
            </a:r>
            <a:endParaRPr sz="2000" dirty="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251" y="4599343"/>
            <a:ext cx="179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43600" y="4495800"/>
            <a:ext cx="2870200" cy="901700"/>
            <a:chOff x="5943600" y="4495800"/>
            <a:chExt cx="2870200" cy="901700"/>
          </a:xfrm>
        </p:grpSpPr>
        <p:sp>
          <p:nvSpPr>
            <p:cNvPr id="11" name="object 11"/>
            <p:cNvSpPr/>
            <p:nvPr/>
          </p:nvSpPr>
          <p:spPr>
            <a:xfrm>
              <a:off x="5943600" y="4495800"/>
              <a:ext cx="2870200" cy="901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4300" y="4648200"/>
              <a:ext cx="1816100" cy="660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3449" y="4540250"/>
              <a:ext cx="2730499" cy="761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3450" y="4540250"/>
              <a:ext cx="2730500" cy="762000"/>
            </a:xfrm>
            <a:custGeom>
              <a:avLst/>
              <a:gdLst/>
              <a:ahLst/>
              <a:cxnLst/>
              <a:rect l="l" t="t" r="r" b="b"/>
              <a:pathLst>
                <a:path w="2730500" h="762000">
                  <a:moveTo>
                    <a:pt x="0" y="127002"/>
                  </a:moveTo>
                  <a:lnTo>
                    <a:pt x="9980" y="77567"/>
                  </a:lnTo>
                  <a:lnTo>
                    <a:pt x="37198" y="37198"/>
                  </a:lnTo>
                  <a:lnTo>
                    <a:pt x="77567" y="9980"/>
                  </a:lnTo>
                  <a:lnTo>
                    <a:pt x="127002" y="0"/>
                  </a:lnTo>
                  <a:lnTo>
                    <a:pt x="2603501" y="0"/>
                  </a:lnTo>
                  <a:lnTo>
                    <a:pt x="2652935" y="9980"/>
                  </a:lnTo>
                  <a:lnTo>
                    <a:pt x="2693304" y="37198"/>
                  </a:lnTo>
                  <a:lnTo>
                    <a:pt x="2720521" y="77567"/>
                  </a:lnTo>
                  <a:lnTo>
                    <a:pt x="2730501" y="127002"/>
                  </a:lnTo>
                  <a:lnTo>
                    <a:pt x="2730501" y="634997"/>
                  </a:lnTo>
                  <a:lnTo>
                    <a:pt x="2720521" y="684432"/>
                  </a:lnTo>
                  <a:lnTo>
                    <a:pt x="2693304" y="724802"/>
                  </a:lnTo>
                  <a:lnTo>
                    <a:pt x="2652935" y="752019"/>
                  </a:lnTo>
                  <a:lnTo>
                    <a:pt x="2603501" y="762000"/>
                  </a:lnTo>
                  <a:lnTo>
                    <a:pt x="127002" y="762000"/>
                  </a:lnTo>
                  <a:lnTo>
                    <a:pt x="77567" y="752019"/>
                  </a:lnTo>
                  <a:lnTo>
                    <a:pt x="37198" y="724802"/>
                  </a:lnTo>
                  <a:lnTo>
                    <a:pt x="9980" y="684432"/>
                  </a:lnTo>
                  <a:lnTo>
                    <a:pt x="0" y="634997"/>
                  </a:lnTo>
                  <a:lnTo>
                    <a:pt x="0" y="127002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62496" y="4752327"/>
            <a:ext cx="1409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Verdana"/>
                <a:cs typeface="Verdana"/>
              </a:rPr>
              <a:t>#</a:t>
            </a:r>
            <a:r>
              <a:rPr sz="2000" spc="-45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fa</a:t>
            </a:r>
            <a:r>
              <a:rPr sz="2000" spc="-4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623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0" dirty="0">
                <a:solidFill>
                  <a:srgbClr val="333399"/>
                </a:solidFill>
                <a:latin typeface="Carlito"/>
                <a:cs typeface="Carlito"/>
              </a:rPr>
              <a:t>Estreitamento</a:t>
            </a:r>
            <a:r>
              <a:rPr b="0" spc="-16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-25" dirty="0">
                <a:solidFill>
                  <a:srgbClr val="333399"/>
                </a:solidFill>
                <a:latin typeface="Carlito"/>
                <a:cs typeface="Carlito"/>
              </a:rPr>
              <a:t>(</a:t>
            </a:r>
            <a:r>
              <a:rPr b="0" i="1" spc="-25" dirty="0">
                <a:solidFill>
                  <a:srgbClr val="333399"/>
                </a:solidFill>
                <a:latin typeface="Carlito"/>
                <a:cs typeface="Carlito"/>
              </a:rPr>
              <a:t>downcast</a:t>
            </a:r>
            <a:r>
              <a:rPr b="0" spc="-25" dirty="0">
                <a:solidFill>
                  <a:srgbClr val="333399"/>
                </a:solidFill>
                <a:latin typeface="Carlito"/>
                <a:cs typeface="Carlito"/>
              </a:rPr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590" y="793432"/>
            <a:ext cx="8437245" cy="182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Precisamos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relembrar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classe </a:t>
            </a:r>
            <a:r>
              <a:rPr sz="2800" dirty="0">
                <a:latin typeface="Carlito"/>
                <a:cs typeface="Carlito"/>
              </a:rPr>
              <a:t>específica </a:t>
            </a:r>
            <a:r>
              <a:rPr sz="2800" spc="10" dirty="0">
                <a:latin typeface="Carlito"/>
                <a:cs typeface="Carlito"/>
              </a:rPr>
              <a:t>do </a:t>
            </a:r>
            <a:r>
              <a:rPr sz="2800" spc="5" dirty="0">
                <a:latin typeface="Carlito"/>
                <a:cs typeface="Carlito"/>
              </a:rPr>
              <a:t>objeto </a:t>
            </a:r>
            <a:r>
              <a:rPr sz="2800" dirty="0">
                <a:latin typeface="Carlito"/>
                <a:cs typeface="Carlito"/>
              </a:rPr>
              <a:t>para  </a:t>
            </a:r>
            <a:r>
              <a:rPr sz="2800" spc="-10" dirty="0">
                <a:latin typeface="Carlito"/>
                <a:cs typeface="Carlito"/>
              </a:rPr>
              <a:t>chamarmos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métodos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spc="-10" dirty="0">
                <a:latin typeface="Carlito"/>
                <a:cs typeface="Carlito"/>
              </a:rPr>
              <a:t>não </a:t>
            </a:r>
            <a:r>
              <a:rPr sz="2800" spc="-20" dirty="0">
                <a:latin typeface="Carlito"/>
                <a:cs typeface="Carlito"/>
              </a:rPr>
              <a:t>estão </a:t>
            </a:r>
            <a:r>
              <a:rPr sz="2800" spc="10" dirty="0">
                <a:latin typeface="Carlito"/>
                <a:cs typeface="Carlito"/>
              </a:rPr>
              <a:t>na </a:t>
            </a:r>
            <a:r>
              <a:rPr sz="2800" spc="-5" dirty="0">
                <a:latin typeface="Carlito"/>
                <a:cs typeface="Carlito"/>
              </a:rPr>
              <a:t>interface </a:t>
            </a:r>
            <a:r>
              <a:rPr sz="2800" spc="25" dirty="0">
                <a:latin typeface="Carlito"/>
                <a:cs typeface="Carlito"/>
              </a:rPr>
              <a:t>da  </a:t>
            </a:r>
            <a:r>
              <a:rPr sz="2800" dirty="0">
                <a:latin typeface="Carlito"/>
                <a:cs typeface="Carlito"/>
              </a:rPr>
              <a:t>superclasse;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isso </a:t>
            </a:r>
            <a:r>
              <a:rPr sz="2800" dirty="0">
                <a:latin typeface="Carlito"/>
                <a:cs typeface="Carlito"/>
              </a:rPr>
              <a:t>faremos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estreitamento</a:t>
            </a:r>
            <a:r>
              <a:rPr sz="2800" spc="-1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0" y="2870885"/>
          <a:ext cx="8712835" cy="243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796">
                <a:tc>
                  <a:txBody>
                    <a:bodyPr/>
                    <a:lstStyle/>
                    <a:p>
                      <a:pPr marR="56451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Ampliação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upcast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Estreitamento</a:t>
                      </a:r>
                      <a:r>
                        <a:rPr sz="2000" b="1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2000" b="1" i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downcast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96">
                <a:tc>
                  <a:txBody>
                    <a:bodyPr/>
                    <a:lstStyle/>
                    <a:p>
                      <a:pPr marL="2324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10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int</a:t>
                      </a:r>
                      <a:r>
                        <a:rPr sz="2000" spc="-525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para </a:t>
                      </a:r>
                      <a:r>
                        <a:rPr sz="2000" spc="-10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long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333399"/>
                      </a:solidFill>
                      <a:prstDash val="solid"/>
                    </a:lnL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227329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10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long</a:t>
                      </a:r>
                      <a:r>
                        <a:rPr sz="2000" spc="-520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para </a:t>
                      </a:r>
                      <a:r>
                        <a:rPr sz="2000" spc="-10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int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T="39369" marB="0">
                    <a:lnR w="19050">
                      <a:solidFill>
                        <a:srgbClr val="333399"/>
                      </a:solidFill>
                      <a:prstDash val="solid"/>
                    </a:lnR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48">
                <a:tc>
                  <a:txBody>
                    <a:bodyPr/>
                    <a:lstStyle/>
                    <a:p>
                      <a:pPr marL="980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float</a:t>
                      </a:r>
                      <a:r>
                        <a:rPr sz="2000" spc="-525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para </a:t>
                      </a:r>
                      <a:r>
                        <a:rPr sz="2000" spc="-10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double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double</a:t>
                      </a:r>
                      <a:r>
                        <a:rPr sz="2000" spc="-525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para </a:t>
                      </a:r>
                      <a:r>
                        <a:rPr sz="2000" spc="-10" dirty="0">
                          <a:solidFill>
                            <a:srgbClr val="660066"/>
                          </a:solidFill>
                          <a:latin typeface="DejaVu Sans Mono"/>
                          <a:cs typeface="DejaVu Sans Mono"/>
                        </a:rPr>
                        <a:t>float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T="45719" marB="0"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40">
                <a:tc>
                  <a:txBody>
                    <a:bodyPr/>
                    <a:lstStyle/>
                    <a:p>
                      <a:pPr marR="511809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" dirty="0">
                          <a:latin typeface="DejaVu Sans Mono"/>
                          <a:cs typeface="DejaVu Sans Mono"/>
                        </a:rPr>
                        <a:t>Cachorro</a:t>
                      </a:r>
                      <a:r>
                        <a:rPr sz="2000" spc="-58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para </a:t>
                      </a:r>
                      <a:r>
                        <a:rPr sz="2000" spc="-10" dirty="0">
                          <a:latin typeface="DejaVu Sans Mono"/>
                          <a:cs typeface="DejaVu Sans Mono"/>
                        </a:rPr>
                        <a:t>Animal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227329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" dirty="0">
                          <a:latin typeface="DejaVu Sans Mono"/>
                          <a:cs typeface="DejaVu Sans Mono"/>
                        </a:rPr>
                        <a:t>Animal</a:t>
                      </a:r>
                      <a:r>
                        <a:rPr sz="2000" spc="-52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para </a:t>
                      </a:r>
                      <a:r>
                        <a:rPr sz="2000" spc="-10" dirty="0">
                          <a:latin typeface="DejaVu Sans Mono"/>
                          <a:cs typeface="DejaVu Sans Mono"/>
                        </a:rPr>
                        <a:t>Cachorro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T="45719" marB="0"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540">
                <a:tc>
                  <a:txBody>
                    <a:bodyPr/>
                    <a:lstStyle/>
                    <a:p>
                      <a:pPr marL="1056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0" dirty="0">
                          <a:latin typeface="DejaVu Sans Mono"/>
                          <a:cs typeface="DejaVu Sans Mono"/>
                        </a:rPr>
                        <a:t>Gato</a:t>
                      </a:r>
                      <a:r>
                        <a:rPr sz="2000" spc="-52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para </a:t>
                      </a:r>
                      <a:r>
                        <a:rPr sz="2000" spc="-10" dirty="0">
                          <a:latin typeface="DejaVu Sans Mono"/>
                          <a:cs typeface="DejaVu Sans Mono"/>
                        </a:rPr>
                        <a:t>Animal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0" dirty="0">
                          <a:latin typeface="DejaVu Sans Mono"/>
                          <a:cs typeface="DejaVu Sans Mono"/>
                        </a:rPr>
                        <a:t>Animal</a:t>
                      </a:r>
                      <a:r>
                        <a:rPr sz="2000" spc="-52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para </a:t>
                      </a:r>
                      <a:r>
                        <a:rPr sz="2000" spc="-10" dirty="0">
                          <a:latin typeface="DejaVu Sans Mono"/>
                          <a:cs typeface="DejaVu Sans Mono"/>
                        </a:rPr>
                        <a:t>Gato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B="0"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3861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1" spc="-25" dirty="0">
                <a:solidFill>
                  <a:srgbClr val="333399"/>
                </a:solidFill>
                <a:latin typeface="Carlito"/>
                <a:cs typeface="Carlito"/>
              </a:rPr>
              <a:t>Upcast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vs.</a:t>
            </a:r>
            <a:r>
              <a:rPr b="0" spc="114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i="1" spc="-40" dirty="0">
                <a:solidFill>
                  <a:srgbClr val="333399"/>
                </a:solidFill>
                <a:latin typeface="Carlito"/>
                <a:cs typeface="Carlito"/>
              </a:rPr>
              <a:t>downcast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590" y="699452"/>
            <a:ext cx="8252459" cy="49911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rlito"/>
                <a:cs typeface="Carlito"/>
              </a:rPr>
              <a:t>Ampliação </a:t>
            </a:r>
            <a:r>
              <a:rPr sz="2800" dirty="0">
                <a:latin typeface="Carlito"/>
                <a:cs typeface="Carlito"/>
              </a:rPr>
              <a:t>é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automática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-10" dirty="0">
                <a:latin typeface="Carlito"/>
                <a:cs typeface="Carlito"/>
              </a:rPr>
              <a:t>livre </a:t>
            </a:r>
            <a:r>
              <a:rPr sz="2800" spc="10" dirty="0">
                <a:latin typeface="Carlito"/>
                <a:cs typeface="Carlito"/>
              </a:rPr>
              <a:t>de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10" dirty="0">
                <a:latin typeface="Carlito"/>
                <a:cs typeface="Carlito"/>
              </a:rPr>
              <a:t>erros:</a:t>
            </a:r>
            <a:endParaRPr sz="2800">
              <a:latin typeface="Carlito"/>
              <a:cs typeface="Carlito"/>
            </a:endParaRPr>
          </a:p>
          <a:p>
            <a:pPr marL="762000" marR="5080" lvl="1" indent="-292100">
              <a:lnSpc>
                <a:spcPts val="3300"/>
              </a:lnSpc>
              <a:spcBef>
                <a:spcPts val="90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classe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base </a:t>
            </a:r>
            <a:r>
              <a:rPr sz="2800" spc="-10" dirty="0">
                <a:latin typeface="Carlito"/>
                <a:cs typeface="Carlito"/>
              </a:rPr>
              <a:t>não </a:t>
            </a:r>
            <a:r>
              <a:rPr sz="2800" spc="15" dirty="0">
                <a:latin typeface="Carlito"/>
                <a:cs typeface="Carlito"/>
              </a:rPr>
              <a:t>pode </a:t>
            </a:r>
            <a:r>
              <a:rPr sz="2800" dirty="0">
                <a:latin typeface="Carlito"/>
                <a:cs typeface="Carlito"/>
              </a:rPr>
              <a:t>possuir </a:t>
            </a:r>
            <a:r>
              <a:rPr sz="2800" spc="-5" dirty="0">
                <a:latin typeface="Carlito"/>
                <a:cs typeface="Carlito"/>
              </a:rPr>
              <a:t>uma interface </a:t>
            </a:r>
            <a:r>
              <a:rPr sz="2800" spc="-25" dirty="0">
                <a:solidFill>
                  <a:srgbClr val="000090"/>
                </a:solidFill>
                <a:latin typeface="Carlito"/>
                <a:cs typeface="Carlito"/>
              </a:rPr>
              <a:t>maior 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10" dirty="0">
                <a:latin typeface="Carlito"/>
                <a:cs typeface="Carlito"/>
              </a:rPr>
              <a:t>do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classe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derivada</a:t>
            </a:r>
            <a:r>
              <a:rPr sz="2800" spc="-5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540"/>
              </a:spcBef>
              <a:buChar char="–"/>
              <a:tabLst>
                <a:tab pos="762000" algn="l"/>
              </a:tabLst>
            </a:pPr>
            <a:r>
              <a:rPr sz="2800" spc="-20" dirty="0">
                <a:latin typeface="Carlito"/>
                <a:cs typeface="Carlito"/>
              </a:rPr>
              <a:t>Não </a:t>
            </a:r>
            <a:r>
              <a:rPr sz="2800" dirty="0">
                <a:latin typeface="Carlito"/>
                <a:cs typeface="Carlito"/>
              </a:rPr>
              <a:t>é </a:t>
            </a:r>
            <a:r>
              <a:rPr sz="2800" spc="-5" dirty="0">
                <a:latin typeface="Carlito"/>
                <a:cs typeface="Carlito"/>
              </a:rPr>
              <a:t>necessário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explicitar 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270" dirty="0">
                <a:latin typeface="Carlito"/>
                <a:cs typeface="Carlito"/>
              </a:rPr>
              <a:t> </a:t>
            </a:r>
            <a:r>
              <a:rPr sz="2800" i="1" spc="-20" dirty="0">
                <a:latin typeface="Carlito"/>
                <a:cs typeface="Carlito"/>
              </a:rPr>
              <a:t>upcast</a:t>
            </a:r>
            <a:r>
              <a:rPr sz="2800" spc="-2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Estreitamento </a:t>
            </a:r>
            <a:r>
              <a:rPr sz="2800" dirty="0">
                <a:latin typeface="Carlito"/>
                <a:cs typeface="Carlito"/>
              </a:rPr>
              <a:t>é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manual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15" dirty="0">
                <a:latin typeface="Carlito"/>
                <a:cs typeface="Carlito"/>
              </a:rPr>
              <a:t>pode </a:t>
            </a:r>
            <a:r>
              <a:rPr sz="2800" spc="-10" dirty="0">
                <a:latin typeface="Carlito"/>
                <a:cs typeface="Carlito"/>
              </a:rPr>
              <a:t>causar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erros</a:t>
            </a:r>
            <a:r>
              <a:rPr sz="2800" spc="10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762000" marR="47625" lvl="1" indent="-292100">
              <a:lnSpc>
                <a:spcPct val="101200"/>
              </a:lnSpc>
              <a:spcBef>
                <a:spcPts val="60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classe </a:t>
            </a:r>
            <a:r>
              <a:rPr sz="2800" spc="-5" dirty="0">
                <a:latin typeface="Carlito"/>
                <a:cs typeface="Carlito"/>
              </a:rPr>
              <a:t>base </a:t>
            </a:r>
            <a:r>
              <a:rPr sz="2800" spc="15" dirty="0">
                <a:latin typeface="Carlito"/>
                <a:cs typeface="Carlito"/>
              </a:rPr>
              <a:t>pode </a:t>
            </a:r>
            <a:r>
              <a:rPr sz="2800" spc="-15" dirty="0">
                <a:latin typeface="Carlito"/>
                <a:cs typeface="Carlito"/>
              </a:rPr>
              <a:t>ter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várias </a:t>
            </a:r>
            <a:r>
              <a:rPr sz="2800" spc="-5" dirty="0">
                <a:latin typeface="Carlito"/>
                <a:cs typeface="Carlito"/>
              </a:rPr>
              <a:t>subclasses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15" dirty="0">
                <a:latin typeface="Carlito"/>
                <a:cs typeface="Carlito"/>
              </a:rPr>
              <a:t>você </a:t>
            </a:r>
            <a:r>
              <a:rPr sz="2800" spc="-10" dirty="0">
                <a:latin typeface="Carlito"/>
                <a:cs typeface="Carlito"/>
              </a:rPr>
              <a:t>está  </a:t>
            </a:r>
            <a:r>
              <a:rPr sz="2800" spc="10" dirty="0">
                <a:latin typeface="Carlito"/>
                <a:cs typeface="Carlito"/>
              </a:rPr>
              <a:t>convertendo </a:t>
            </a:r>
            <a:r>
              <a:rPr sz="2800" dirty="0">
                <a:latin typeface="Carlito"/>
                <a:cs typeface="Carlito"/>
              </a:rPr>
              <a:t>para a </a:t>
            </a:r>
            <a:r>
              <a:rPr sz="2800" spc="-15" dirty="0">
                <a:latin typeface="Carlito"/>
                <a:cs typeface="Carlito"/>
              </a:rPr>
              <a:t>classe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errada</a:t>
            </a:r>
            <a:r>
              <a:rPr sz="2800" spc="-5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É </a:t>
            </a:r>
            <a:r>
              <a:rPr sz="2800" spc="-5" dirty="0">
                <a:latin typeface="Carlito"/>
                <a:cs typeface="Carlito"/>
              </a:rPr>
              <a:t>necessário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explicitar 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i="1" spc="-20" dirty="0">
                <a:latin typeface="Carlito"/>
                <a:cs typeface="Carlito"/>
              </a:rPr>
              <a:t>downcast</a:t>
            </a:r>
            <a:r>
              <a:rPr sz="2800" spc="-20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Pode </a:t>
            </a:r>
            <a:r>
              <a:rPr sz="2800" spc="-20" dirty="0">
                <a:latin typeface="Carlito"/>
                <a:cs typeface="Carlito"/>
              </a:rPr>
              <a:t>lançar </a:t>
            </a:r>
            <a:r>
              <a:rPr sz="2800" spc="10" dirty="0">
                <a:latin typeface="Carlito"/>
                <a:cs typeface="Carlito"/>
              </a:rPr>
              <a:t>um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erro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(</a:t>
            </a:r>
            <a:r>
              <a:rPr sz="2400" spc="-20" dirty="0">
                <a:latin typeface="DejaVu Sans Mono"/>
                <a:cs typeface="DejaVu Sans Mono"/>
              </a:rPr>
              <a:t>ClassCastException</a:t>
            </a:r>
            <a:r>
              <a:rPr sz="2800" spc="-20" dirty="0">
                <a:latin typeface="Carlito"/>
                <a:cs typeface="Carlito"/>
              </a:rPr>
              <a:t>);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7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Pode haver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perda </a:t>
            </a:r>
            <a:r>
              <a:rPr sz="2800" spc="10" dirty="0">
                <a:latin typeface="Carlito"/>
                <a:cs typeface="Carlito"/>
              </a:rPr>
              <a:t>de </a:t>
            </a:r>
            <a:r>
              <a:rPr sz="2800" spc="-5" dirty="0">
                <a:latin typeface="Carlito"/>
                <a:cs typeface="Carlito"/>
              </a:rPr>
              <a:t>informação </a:t>
            </a:r>
            <a:r>
              <a:rPr sz="2800" spc="-15" dirty="0">
                <a:latin typeface="Carlito"/>
                <a:cs typeface="Carlito"/>
              </a:rPr>
              <a:t>(tipos</a:t>
            </a:r>
            <a:r>
              <a:rPr sz="2800" spc="-1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primitivos).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4166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1" spc="-25" dirty="0">
                <a:solidFill>
                  <a:srgbClr val="333399"/>
                </a:solidFill>
                <a:latin typeface="Carlito"/>
                <a:cs typeface="Carlito"/>
              </a:rPr>
              <a:t>Upcast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vs.</a:t>
            </a:r>
            <a:r>
              <a:rPr b="0" spc="114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i="1" spc="-40" dirty="0">
                <a:solidFill>
                  <a:srgbClr val="333399"/>
                </a:solidFill>
                <a:latin typeface="Carlito"/>
                <a:cs typeface="Carlito"/>
              </a:rPr>
              <a:t>downcast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3708400"/>
            <a:chOff x="50800" y="838200"/>
            <a:chExt cx="9067800" cy="37084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367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6794500" cy="3708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3517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3517900"/>
            </a:xfrm>
            <a:custGeom>
              <a:avLst/>
              <a:gdLst/>
              <a:ahLst/>
              <a:cxnLst/>
              <a:rect l="l" t="t" r="r" b="b"/>
              <a:pathLst>
                <a:path w="8864600" h="3517900">
                  <a:moveTo>
                    <a:pt x="0" y="0"/>
                  </a:moveTo>
                  <a:lnTo>
                    <a:pt x="8864605" y="0"/>
                  </a:lnTo>
                  <a:lnTo>
                    <a:pt x="8864605" y="3517902"/>
                  </a:lnTo>
                  <a:lnTo>
                    <a:pt x="0" y="35179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0951" y="941743"/>
            <a:ext cx="63766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class </a:t>
            </a:r>
            <a:r>
              <a:rPr sz="2000" spc="-5" dirty="0">
                <a:latin typeface="DejaVu Sans Mono"/>
                <a:cs typeface="DejaVu Sans Mono"/>
              </a:rPr>
              <a:t>Teste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22300" marR="50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static void </a:t>
            </a:r>
            <a:r>
              <a:rPr sz="2000" spc="-10" dirty="0">
                <a:latin typeface="DejaVu Sans Mono"/>
                <a:cs typeface="DejaVu Sans Mono"/>
              </a:rPr>
              <a:t>main(String[] args)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5" dirty="0">
                <a:latin typeface="DejaVu Sans Mono"/>
                <a:cs typeface="DejaVu Sans Mono"/>
              </a:rPr>
              <a:t>Animal </a:t>
            </a:r>
            <a:r>
              <a:rPr sz="2000" dirty="0">
                <a:latin typeface="DejaVu Sans Mono"/>
                <a:cs typeface="DejaVu Sans Mono"/>
              </a:rPr>
              <a:t>a =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65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Cachorro();</a:t>
            </a:r>
            <a:endParaRPr sz="2000" dirty="0">
              <a:latin typeface="DejaVu Sans Mono"/>
              <a:cs typeface="DejaVu Sans Mono"/>
            </a:endParaRPr>
          </a:p>
          <a:p>
            <a:pPr marL="622300" marR="1936114">
              <a:lnSpc>
                <a:spcPct val="100000"/>
              </a:lnSpc>
            </a:pPr>
            <a:r>
              <a:rPr sz="2000" spc="-5" dirty="0">
                <a:latin typeface="DejaVu Sans Mono"/>
                <a:cs typeface="DejaVu Sans Mono"/>
              </a:rPr>
              <a:t>Cachorro </a:t>
            </a:r>
            <a:r>
              <a:rPr sz="2000" dirty="0">
                <a:latin typeface="DejaVu Sans Mono"/>
                <a:cs typeface="DejaVu Sans Mono"/>
              </a:rPr>
              <a:t>c =</a:t>
            </a:r>
            <a:r>
              <a:rPr sz="2000" spc="-110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(Cachorro)a;  c.latir();</a:t>
            </a:r>
            <a:endParaRPr sz="2000" dirty="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3251" y="2770543"/>
            <a:ext cx="2757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Forma</a:t>
            </a:r>
            <a:r>
              <a:rPr sz="2000" spc="-9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resumida:  </a:t>
            </a:r>
            <a:r>
              <a:rPr sz="2000" dirty="0">
                <a:latin typeface="DejaVu Sans Mono"/>
                <a:cs typeface="DejaVu Sans Mono"/>
              </a:rPr>
              <a:t>a =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10" dirty="0">
                <a:latin typeface="DejaVu Sans Mono"/>
                <a:cs typeface="DejaVu Sans Mono"/>
              </a:rPr>
              <a:t>Gato();  ((Gato)a).miar();</a:t>
            </a:r>
            <a:endParaRPr sz="20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651" y="3684943"/>
            <a:ext cx="166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951" y="3989743"/>
            <a:ext cx="166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5648" y="2081174"/>
            <a:ext cx="948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spc="-35" dirty="0">
                <a:solidFill>
                  <a:srgbClr val="000090"/>
                </a:solidFill>
                <a:latin typeface="Arial"/>
                <a:cs typeface="Arial"/>
              </a:rPr>
              <a:t>Up</a:t>
            </a:r>
            <a:r>
              <a:rPr sz="2400" i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2400" i="1" spc="-35" dirty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i="1" dirty="0">
                <a:solidFill>
                  <a:srgbClr val="000090"/>
                </a:solidFill>
                <a:latin typeface="Arial"/>
                <a:cs typeface="Arial"/>
              </a:rPr>
              <a:t>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5603" y="3593338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spc="-35" dirty="0">
                <a:solidFill>
                  <a:srgbClr val="800000"/>
                </a:solidFill>
                <a:latin typeface="Arial"/>
                <a:cs typeface="Arial"/>
              </a:rPr>
              <a:t>Down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sz="2400" i="1" spc="-3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st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71800" y="1574800"/>
            <a:ext cx="3543300" cy="2336800"/>
            <a:chOff x="2971800" y="1574800"/>
            <a:chExt cx="3543300" cy="2336800"/>
          </a:xfrm>
        </p:grpSpPr>
        <p:sp>
          <p:nvSpPr>
            <p:cNvPr id="15" name="object 15"/>
            <p:cNvSpPr/>
            <p:nvPr/>
          </p:nvSpPr>
          <p:spPr>
            <a:xfrm>
              <a:off x="4699000" y="1574800"/>
              <a:ext cx="1816100" cy="838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33861" y="1751939"/>
              <a:ext cx="1518920" cy="569595"/>
            </a:xfrm>
            <a:custGeom>
              <a:avLst/>
              <a:gdLst/>
              <a:ahLst/>
              <a:cxnLst/>
              <a:rect l="l" t="t" r="r" b="b"/>
              <a:pathLst>
                <a:path w="1518920" h="569594">
                  <a:moveTo>
                    <a:pt x="169347" y="15"/>
                  </a:moveTo>
                  <a:lnTo>
                    <a:pt x="161785" y="0"/>
                  </a:lnTo>
                  <a:lnTo>
                    <a:pt x="0" y="32385"/>
                  </a:lnTo>
                  <a:lnTo>
                    <a:pt x="107823" y="157264"/>
                  </a:lnTo>
                  <a:lnTo>
                    <a:pt x="113798" y="161899"/>
                  </a:lnTo>
                  <a:lnTo>
                    <a:pt x="120843" y="163815"/>
                  </a:lnTo>
                  <a:lnTo>
                    <a:pt x="128093" y="162948"/>
                  </a:lnTo>
                  <a:lnTo>
                    <a:pt x="96227" y="85547"/>
                  </a:lnTo>
                  <a:lnTo>
                    <a:pt x="1506067" y="569290"/>
                  </a:lnTo>
                  <a:lnTo>
                    <a:pt x="1518437" y="533260"/>
                  </a:lnTo>
                  <a:lnTo>
                    <a:pt x="108597" y="49504"/>
                  </a:lnTo>
                  <a:lnTo>
                    <a:pt x="169252" y="37363"/>
                  </a:lnTo>
                  <a:lnTo>
                    <a:pt x="176233" y="34437"/>
                  </a:lnTo>
                  <a:lnTo>
                    <a:pt x="181370" y="29246"/>
                  </a:lnTo>
                  <a:lnTo>
                    <a:pt x="184185" y="22509"/>
                  </a:lnTo>
                  <a:lnTo>
                    <a:pt x="184200" y="14947"/>
                  </a:lnTo>
                  <a:lnTo>
                    <a:pt x="181275" y="7967"/>
                  </a:lnTo>
                  <a:lnTo>
                    <a:pt x="176083" y="2830"/>
                  </a:lnTo>
                  <a:lnTo>
                    <a:pt x="169347" y="15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71800" y="2235200"/>
              <a:ext cx="3543300" cy="1308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6661" y="2274138"/>
              <a:ext cx="3246120" cy="1049655"/>
            </a:xfrm>
            <a:custGeom>
              <a:avLst/>
              <a:gdLst/>
              <a:ahLst/>
              <a:cxnLst/>
              <a:rect l="l" t="t" r="r" b="b"/>
              <a:pathLst>
                <a:path w="3246120" h="1049654">
                  <a:moveTo>
                    <a:pt x="3234867" y="0"/>
                  </a:moveTo>
                  <a:lnTo>
                    <a:pt x="97942" y="961593"/>
                  </a:lnTo>
                  <a:lnTo>
                    <a:pt x="139890" y="916139"/>
                  </a:lnTo>
                  <a:lnTo>
                    <a:pt x="143820" y="909673"/>
                  </a:lnTo>
                  <a:lnTo>
                    <a:pt x="125125" y="884178"/>
                  </a:lnTo>
                  <a:lnTo>
                    <a:pt x="118017" y="885860"/>
                  </a:lnTo>
                  <a:lnTo>
                    <a:pt x="111887" y="890295"/>
                  </a:lnTo>
                  <a:lnTo>
                    <a:pt x="0" y="1011542"/>
                  </a:lnTo>
                  <a:lnTo>
                    <a:pt x="160616" y="1049248"/>
                  </a:lnTo>
                  <a:lnTo>
                    <a:pt x="168180" y="1049491"/>
                  </a:lnTo>
                  <a:lnTo>
                    <a:pt x="175009" y="1046903"/>
                  </a:lnTo>
                  <a:lnTo>
                    <a:pt x="180365" y="1041942"/>
                  </a:lnTo>
                  <a:lnTo>
                    <a:pt x="183514" y="1035062"/>
                  </a:lnTo>
                  <a:lnTo>
                    <a:pt x="183755" y="1027504"/>
                  </a:lnTo>
                  <a:lnTo>
                    <a:pt x="181165" y="1020675"/>
                  </a:lnTo>
                  <a:lnTo>
                    <a:pt x="176203" y="1015315"/>
                  </a:lnTo>
                  <a:lnTo>
                    <a:pt x="169329" y="1012164"/>
                  </a:lnTo>
                  <a:lnTo>
                    <a:pt x="109105" y="998016"/>
                  </a:lnTo>
                  <a:lnTo>
                    <a:pt x="3246031" y="36423"/>
                  </a:lnTo>
                  <a:lnTo>
                    <a:pt x="3234867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3600" y="2006600"/>
              <a:ext cx="2755900" cy="1905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8473" y="2216099"/>
              <a:ext cx="2459355" cy="1615440"/>
            </a:xfrm>
            <a:custGeom>
              <a:avLst/>
              <a:gdLst/>
              <a:ahLst/>
              <a:cxnLst/>
              <a:rect l="l" t="t" r="r" b="b"/>
              <a:pathLst>
                <a:path w="2459354" h="1615439">
                  <a:moveTo>
                    <a:pt x="0" y="0"/>
                  </a:moveTo>
                  <a:lnTo>
                    <a:pt x="73863" y="147535"/>
                  </a:lnTo>
                  <a:lnTo>
                    <a:pt x="78522" y="153490"/>
                  </a:lnTo>
                  <a:lnTo>
                    <a:pt x="84883" y="157075"/>
                  </a:lnTo>
                  <a:lnTo>
                    <a:pt x="92126" y="158013"/>
                  </a:lnTo>
                  <a:lnTo>
                    <a:pt x="99428" y="156032"/>
                  </a:lnTo>
                  <a:lnTo>
                    <a:pt x="105383" y="151373"/>
                  </a:lnTo>
                  <a:lnTo>
                    <a:pt x="108967" y="145011"/>
                  </a:lnTo>
                  <a:lnTo>
                    <a:pt x="109906" y="137769"/>
                  </a:lnTo>
                  <a:lnTo>
                    <a:pt x="107924" y="130467"/>
                  </a:lnTo>
                  <a:lnTo>
                    <a:pt x="80238" y="75158"/>
                  </a:lnTo>
                  <a:lnTo>
                    <a:pt x="2437930" y="1614982"/>
                  </a:lnTo>
                  <a:lnTo>
                    <a:pt x="2458758" y="1583093"/>
                  </a:lnTo>
                  <a:lnTo>
                    <a:pt x="101066" y="43256"/>
                  </a:lnTo>
                  <a:lnTo>
                    <a:pt x="162852" y="46380"/>
                  </a:lnTo>
                  <a:lnTo>
                    <a:pt x="170331" y="45260"/>
                  </a:lnTo>
                  <a:lnTo>
                    <a:pt x="176585" y="41489"/>
                  </a:lnTo>
                  <a:lnTo>
                    <a:pt x="180970" y="35648"/>
                  </a:lnTo>
                  <a:lnTo>
                    <a:pt x="182841" y="28321"/>
                  </a:lnTo>
                  <a:lnTo>
                    <a:pt x="181721" y="20836"/>
                  </a:lnTo>
                  <a:lnTo>
                    <a:pt x="177949" y="14582"/>
                  </a:lnTo>
                  <a:lnTo>
                    <a:pt x="172104" y="10200"/>
                  </a:lnTo>
                  <a:lnTo>
                    <a:pt x="164769" y="8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0100" y="3365500"/>
              <a:ext cx="2819400" cy="546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4961" y="3503474"/>
              <a:ext cx="2522220" cy="321945"/>
            </a:xfrm>
            <a:custGeom>
              <a:avLst/>
              <a:gdLst/>
              <a:ahLst/>
              <a:cxnLst/>
              <a:rect l="l" t="t" r="r" b="b"/>
              <a:pathLst>
                <a:path w="2522220" h="321945">
                  <a:moveTo>
                    <a:pt x="156847" y="0"/>
                  </a:moveTo>
                  <a:lnTo>
                    <a:pt x="149491" y="1776"/>
                  </a:lnTo>
                  <a:lnTo>
                    <a:pt x="0" y="71562"/>
                  </a:lnTo>
                  <a:lnTo>
                    <a:pt x="134327" y="167345"/>
                  </a:lnTo>
                  <a:lnTo>
                    <a:pt x="141238" y="170432"/>
                  </a:lnTo>
                  <a:lnTo>
                    <a:pt x="148542" y="170624"/>
                  </a:lnTo>
                  <a:lnTo>
                    <a:pt x="155384" y="168065"/>
                  </a:lnTo>
                  <a:lnTo>
                    <a:pt x="160909" y="162900"/>
                  </a:lnTo>
                  <a:lnTo>
                    <a:pt x="163989" y="155992"/>
                  </a:lnTo>
                  <a:lnTo>
                    <a:pt x="164180" y="148692"/>
                  </a:lnTo>
                  <a:lnTo>
                    <a:pt x="161621" y="141855"/>
                  </a:lnTo>
                  <a:lnTo>
                    <a:pt x="156451" y="136332"/>
                  </a:lnTo>
                  <a:lnTo>
                    <a:pt x="106083" y="100416"/>
                  </a:lnTo>
                  <a:lnTo>
                    <a:pt x="2518625" y="321384"/>
                  </a:lnTo>
                  <a:lnTo>
                    <a:pt x="2522105" y="283436"/>
                  </a:lnTo>
                  <a:lnTo>
                    <a:pt x="109562" y="62469"/>
                  </a:lnTo>
                  <a:lnTo>
                    <a:pt x="165608" y="36307"/>
                  </a:lnTo>
                  <a:lnTo>
                    <a:pt x="171697" y="31811"/>
                  </a:lnTo>
                  <a:lnTo>
                    <a:pt x="175460" y="25550"/>
                  </a:lnTo>
                  <a:lnTo>
                    <a:pt x="176598" y="18337"/>
                  </a:lnTo>
                  <a:lnTo>
                    <a:pt x="174815" y="10983"/>
                  </a:lnTo>
                  <a:lnTo>
                    <a:pt x="170324" y="4901"/>
                  </a:lnTo>
                  <a:lnTo>
                    <a:pt x="164063" y="1141"/>
                  </a:lnTo>
                  <a:lnTo>
                    <a:pt x="15684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6528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RTTI: Run-Time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Type</a:t>
            </a:r>
            <a:r>
              <a:rPr b="0" spc="-19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Identification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590" y="793432"/>
            <a:ext cx="8393430" cy="4719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799465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O </a:t>
            </a:r>
            <a:r>
              <a:rPr sz="2800" spc="-15" dirty="0">
                <a:latin typeface="Carlito"/>
                <a:cs typeface="Carlito"/>
              </a:rPr>
              <a:t>mecanismo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verifica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tipo </a:t>
            </a:r>
            <a:r>
              <a:rPr sz="2800" spc="10" dirty="0">
                <a:latin typeface="Carlito"/>
                <a:cs typeface="Carlito"/>
              </a:rPr>
              <a:t>de um </a:t>
            </a:r>
            <a:r>
              <a:rPr sz="2800" spc="5" dirty="0">
                <a:latin typeface="Carlito"/>
                <a:cs typeface="Carlito"/>
              </a:rPr>
              <a:t>objeto </a:t>
            </a:r>
            <a:r>
              <a:rPr sz="2800" dirty="0">
                <a:latin typeface="Carlito"/>
                <a:cs typeface="Carlito"/>
              </a:rPr>
              <a:t>em  </a:t>
            </a:r>
            <a:r>
              <a:rPr sz="2800" spc="-10" dirty="0">
                <a:latin typeface="Carlito"/>
                <a:cs typeface="Carlito"/>
              </a:rPr>
              <a:t>tempo </a:t>
            </a:r>
            <a:r>
              <a:rPr sz="2800" spc="10" dirty="0">
                <a:latin typeface="Carlito"/>
                <a:cs typeface="Carlito"/>
              </a:rPr>
              <a:t>de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execução </a:t>
            </a:r>
            <a:r>
              <a:rPr sz="2800" spc="-10" dirty="0">
                <a:latin typeface="Carlito"/>
                <a:cs typeface="Carlito"/>
              </a:rPr>
              <a:t>chama-se</a:t>
            </a:r>
            <a:r>
              <a:rPr sz="2800" spc="5" dirty="0">
                <a:latin typeface="Carlito"/>
                <a:cs typeface="Carlito"/>
              </a:rPr>
              <a:t> RTTI;</a:t>
            </a:r>
            <a:endParaRPr sz="2800">
              <a:latin typeface="Carlito"/>
              <a:cs typeface="Carlito"/>
            </a:endParaRPr>
          </a:p>
          <a:p>
            <a:pPr marL="355600" marR="92075" indent="-342900">
              <a:lnSpc>
                <a:spcPct val="1012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10" dirty="0">
                <a:latin typeface="Carlito"/>
                <a:cs typeface="Carlito"/>
              </a:rPr>
              <a:t>RTTI </a:t>
            </a:r>
            <a:r>
              <a:rPr sz="2800" dirty="0">
                <a:latin typeface="Carlito"/>
                <a:cs typeface="Carlito"/>
              </a:rPr>
              <a:t>= </a:t>
            </a:r>
            <a:r>
              <a:rPr sz="2800" i="1" spc="-15" dirty="0">
                <a:solidFill>
                  <a:srgbClr val="000090"/>
                </a:solidFill>
                <a:latin typeface="Carlito"/>
                <a:cs typeface="Carlito"/>
              </a:rPr>
              <a:t>Run-Time </a:t>
            </a:r>
            <a:r>
              <a:rPr sz="2800" i="1" spc="10" dirty="0">
                <a:solidFill>
                  <a:srgbClr val="000090"/>
                </a:solidFill>
                <a:latin typeface="Carlito"/>
                <a:cs typeface="Carlito"/>
              </a:rPr>
              <a:t>Type </a:t>
            </a:r>
            <a:r>
              <a:rPr sz="2800" i="1" spc="-25" dirty="0">
                <a:solidFill>
                  <a:srgbClr val="000090"/>
                </a:solidFill>
                <a:latin typeface="Carlito"/>
                <a:cs typeface="Carlito"/>
              </a:rPr>
              <a:t>Identification </a:t>
            </a:r>
            <a:r>
              <a:rPr sz="2800" spc="10" dirty="0">
                <a:latin typeface="Carlito"/>
                <a:cs typeface="Carlito"/>
              </a:rPr>
              <a:t>ou </a:t>
            </a:r>
            <a:r>
              <a:rPr sz="2800" spc="-10" dirty="0">
                <a:latin typeface="Carlito"/>
                <a:cs typeface="Carlito"/>
              </a:rPr>
              <a:t>Identificação </a:t>
            </a:r>
            <a:r>
              <a:rPr sz="2800" spc="10" dirty="0">
                <a:latin typeface="Carlito"/>
                <a:cs typeface="Carlito"/>
              </a:rPr>
              <a:t>de  </a:t>
            </a:r>
            <a:r>
              <a:rPr sz="2800" spc="5" dirty="0">
                <a:latin typeface="Carlito"/>
                <a:cs typeface="Carlito"/>
              </a:rPr>
              <a:t>Tipos </a:t>
            </a:r>
            <a:r>
              <a:rPr sz="2800" dirty="0">
                <a:latin typeface="Carlito"/>
                <a:cs typeface="Carlito"/>
              </a:rPr>
              <a:t>em Tempo </a:t>
            </a:r>
            <a:r>
              <a:rPr sz="2800" spc="10" dirty="0">
                <a:latin typeface="Carlito"/>
                <a:cs typeface="Carlito"/>
              </a:rPr>
              <a:t>de</a:t>
            </a:r>
            <a:r>
              <a:rPr sz="2800" spc="-15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Execução;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12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Este </a:t>
            </a:r>
            <a:r>
              <a:rPr sz="2800" spc="-15" dirty="0">
                <a:latin typeface="Carlito"/>
                <a:cs typeface="Carlito"/>
              </a:rPr>
              <a:t>mecanismo garante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spc="-25" dirty="0">
                <a:latin typeface="Carlito"/>
                <a:cs typeface="Carlito"/>
              </a:rPr>
              <a:t>as </a:t>
            </a:r>
            <a:r>
              <a:rPr sz="2800" spc="15" dirty="0">
                <a:solidFill>
                  <a:srgbClr val="000090"/>
                </a:solidFill>
                <a:latin typeface="Carlito"/>
                <a:cs typeface="Carlito"/>
              </a:rPr>
              <a:t>conversões </a:t>
            </a:r>
            <a:r>
              <a:rPr sz="2800" spc="-15" dirty="0">
                <a:latin typeface="Carlito"/>
                <a:cs typeface="Carlito"/>
              </a:rPr>
              <a:t>são </a:t>
            </a:r>
            <a:r>
              <a:rPr sz="2800" dirty="0">
                <a:latin typeface="Carlito"/>
                <a:cs typeface="Carlito"/>
              </a:rPr>
              <a:t>sempre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seguras</a:t>
            </a:r>
            <a:r>
              <a:rPr sz="2800" spc="-5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355600" marR="252729" indent="-342900">
              <a:lnSpc>
                <a:spcPct val="1012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Não </a:t>
            </a:r>
            <a:r>
              <a:rPr sz="2800" spc="-15" dirty="0">
                <a:latin typeface="Carlito"/>
                <a:cs typeface="Carlito"/>
              </a:rPr>
              <a:t>permite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spc="10" dirty="0">
                <a:latin typeface="Carlito"/>
                <a:cs typeface="Carlito"/>
              </a:rPr>
              <a:t>um </a:t>
            </a:r>
            <a:r>
              <a:rPr sz="2800" spc="5" dirty="0">
                <a:latin typeface="Carlito"/>
                <a:cs typeface="Carlito"/>
              </a:rPr>
              <a:t>objeto seja </a:t>
            </a:r>
            <a:r>
              <a:rPr sz="2800" spc="5" dirty="0">
                <a:solidFill>
                  <a:srgbClr val="000090"/>
                </a:solidFill>
                <a:latin typeface="Carlito"/>
                <a:cs typeface="Carlito"/>
              </a:rPr>
              <a:t>convertido </a:t>
            </a:r>
            <a:r>
              <a:rPr sz="2800" dirty="0">
                <a:latin typeface="Carlito"/>
                <a:cs typeface="Carlito"/>
              </a:rPr>
              <a:t>para</a:t>
            </a:r>
            <a:r>
              <a:rPr sz="2800" spc="-1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uma  </a:t>
            </a:r>
            <a:r>
              <a:rPr sz="2800" spc="-15" dirty="0">
                <a:latin typeface="Carlito"/>
                <a:cs typeface="Carlito"/>
              </a:rPr>
              <a:t>classe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inválida</a:t>
            </a:r>
            <a:r>
              <a:rPr sz="2800" spc="-20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Fora </a:t>
            </a:r>
            <a:r>
              <a:rPr sz="2800" spc="10" dirty="0">
                <a:latin typeface="Carlito"/>
                <a:cs typeface="Carlito"/>
              </a:rPr>
              <a:t>da </a:t>
            </a:r>
            <a:r>
              <a:rPr sz="2800" spc="-10" dirty="0">
                <a:latin typeface="Carlito"/>
                <a:cs typeface="Carlito"/>
              </a:rPr>
              <a:t>hierarquia: </a:t>
            </a:r>
            <a:r>
              <a:rPr sz="2800" spc="10" dirty="0">
                <a:latin typeface="Carlito"/>
                <a:cs typeface="Carlito"/>
              </a:rPr>
              <a:t>erro de</a:t>
            </a:r>
            <a:r>
              <a:rPr sz="2800" spc="-190" dirty="0"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compilação</a:t>
            </a:r>
            <a:r>
              <a:rPr sz="2800" spc="-15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Dentro </a:t>
            </a:r>
            <a:r>
              <a:rPr sz="2800" spc="10" dirty="0">
                <a:latin typeface="Carlito"/>
                <a:cs typeface="Carlito"/>
              </a:rPr>
              <a:t>da </a:t>
            </a:r>
            <a:r>
              <a:rPr sz="2800" spc="-10" dirty="0">
                <a:latin typeface="Carlito"/>
                <a:cs typeface="Carlito"/>
              </a:rPr>
              <a:t>hierarquia: </a:t>
            </a:r>
            <a:r>
              <a:rPr sz="2800" spc="10" dirty="0">
                <a:latin typeface="Carlito"/>
                <a:cs typeface="Carlito"/>
              </a:rPr>
              <a:t>erro de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execução</a:t>
            </a:r>
            <a:r>
              <a:rPr sz="280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6452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RTTI: Run-Time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Type</a:t>
            </a:r>
            <a:r>
              <a:rPr b="0" spc="-19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Identification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4635500"/>
            <a:chOff x="50800" y="838200"/>
            <a:chExt cx="9067800" cy="46355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4610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7302500" cy="4622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4457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4457700"/>
            </a:xfrm>
            <a:custGeom>
              <a:avLst/>
              <a:gdLst/>
              <a:ahLst/>
              <a:cxnLst/>
              <a:rect l="l" t="t" r="r" b="b"/>
              <a:pathLst>
                <a:path w="8864600" h="4457700">
                  <a:moveTo>
                    <a:pt x="0" y="0"/>
                  </a:moveTo>
                  <a:lnTo>
                    <a:pt x="8864605" y="0"/>
                  </a:lnTo>
                  <a:lnTo>
                    <a:pt x="8864605" y="4457702"/>
                  </a:lnTo>
                  <a:lnTo>
                    <a:pt x="0" y="4457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689610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class </a:t>
            </a:r>
            <a:r>
              <a:rPr sz="2000" spc="-5" dirty="0">
                <a:latin typeface="DejaVu Sans Mono"/>
                <a:cs typeface="DejaVu Sans Mono"/>
              </a:rPr>
              <a:t>Teste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  <a:endParaRPr sz="2000">
              <a:latin typeface="DejaVu Sans Mono"/>
              <a:cs typeface="DejaVu Sans Mono"/>
            </a:endParaRPr>
          </a:p>
          <a:p>
            <a:pPr marL="635000" marR="511809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static void </a:t>
            </a:r>
            <a:r>
              <a:rPr sz="2000" spc="-10" dirty="0">
                <a:latin typeface="DejaVu Sans Mono"/>
                <a:cs typeface="DejaVu Sans Mono"/>
              </a:rPr>
              <a:t>main(String[] args)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5" dirty="0">
                <a:latin typeface="DejaVu Sans Mono"/>
                <a:cs typeface="DejaVu Sans Mono"/>
              </a:rPr>
              <a:t>Animal </a:t>
            </a:r>
            <a:r>
              <a:rPr sz="2000" dirty="0">
                <a:latin typeface="DejaVu Sans Mono"/>
                <a:cs typeface="DejaVu Sans Mono"/>
              </a:rPr>
              <a:t>a =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65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Cachorro();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Sem erro</a:t>
            </a:r>
            <a:r>
              <a:rPr sz="2000" spc="-3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nenhum:</a:t>
            </a:r>
            <a:endParaRPr sz="200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sz="2000" spc="-5" dirty="0">
                <a:latin typeface="DejaVu Sans Mono"/>
                <a:cs typeface="DejaVu Sans Mono"/>
              </a:rPr>
              <a:t>Cachorro </a:t>
            </a:r>
            <a:r>
              <a:rPr sz="2000" dirty="0">
                <a:latin typeface="DejaVu Sans Mono"/>
                <a:cs typeface="DejaVu Sans Mono"/>
              </a:rPr>
              <a:t>c =</a:t>
            </a:r>
            <a:r>
              <a:rPr sz="2000" spc="-50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(Cachorro)a;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DejaVu Sans Mono"/>
              <a:cs typeface="DejaVu Sans Mono"/>
            </a:endParaRPr>
          </a:p>
          <a:p>
            <a:pPr marL="635000" marR="508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Erro de execução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(ClassCastException):  </a:t>
            </a:r>
            <a:r>
              <a:rPr sz="2000" spc="-5" dirty="0">
                <a:latin typeface="DejaVu Sans Mono"/>
                <a:cs typeface="DejaVu Sans Mono"/>
              </a:rPr>
              <a:t>Gato </a:t>
            </a:r>
            <a:r>
              <a:rPr sz="2000" dirty="0">
                <a:latin typeface="DejaVu Sans Mono"/>
                <a:cs typeface="DejaVu Sans Mono"/>
              </a:rPr>
              <a:t>g =</a:t>
            </a:r>
            <a:r>
              <a:rPr sz="2000" spc="-40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(Gato)a;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DejaVu Sans Mono"/>
              <a:cs typeface="DejaVu Sans Mono"/>
            </a:endParaRPr>
          </a:p>
          <a:p>
            <a:pPr marL="635000" marR="289941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Erro de</a:t>
            </a:r>
            <a:r>
              <a:rPr sz="2000" spc="-9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compilação:  </a:t>
            </a:r>
            <a:r>
              <a:rPr sz="2000" spc="-10" dirty="0">
                <a:latin typeface="DejaVu Sans Mono"/>
                <a:cs typeface="DejaVu Sans Mono"/>
              </a:rPr>
              <a:t>String </a:t>
            </a:r>
            <a:r>
              <a:rPr sz="2000" dirty="0">
                <a:latin typeface="DejaVu Sans Mono"/>
                <a:cs typeface="DejaVu Sans Mono"/>
              </a:rPr>
              <a:t>s =</a:t>
            </a:r>
            <a:r>
              <a:rPr sz="2000" spc="-75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(String)a;</a:t>
            </a:r>
            <a:endParaRPr sz="200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787400"/>
            <a:ext cx="8585200" cy="549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6985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0" dirty="0">
                <a:solidFill>
                  <a:srgbClr val="333399"/>
                </a:solidFill>
                <a:latin typeface="Carlito"/>
                <a:cs typeface="Carlito"/>
              </a:rPr>
              <a:t>Exemplo: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um </a:t>
            </a:r>
            <a:r>
              <a:rPr b="0" spc="-15" dirty="0">
                <a:solidFill>
                  <a:srgbClr val="333399"/>
                </a:solidFill>
                <a:latin typeface="Carlito"/>
                <a:cs typeface="Carlito"/>
              </a:rPr>
              <a:t>aplicativo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de</a:t>
            </a:r>
            <a:r>
              <a:rPr b="0" spc="-4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10" dirty="0">
                <a:solidFill>
                  <a:srgbClr val="333399"/>
                </a:solidFill>
                <a:latin typeface="Carlito"/>
                <a:cs typeface="Carlito"/>
              </a:rPr>
              <a:t>desenho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52840" y="652842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178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O operador</a:t>
            </a:r>
            <a:r>
              <a:rPr b="0" spc="-6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2800" b="0" spc="10" dirty="0">
                <a:solidFill>
                  <a:srgbClr val="333399"/>
                </a:solidFill>
                <a:latin typeface="DejaVu Sans Mono"/>
                <a:cs typeface="DejaVu Sans Mono"/>
              </a:rPr>
              <a:t>instanceof</a:t>
            </a:r>
            <a:endParaRPr sz="2800" dirty="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590" y="793432"/>
            <a:ext cx="8373745" cy="1391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O </a:t>
            </a:r>
            <a:r>
              <a:rPr sz="2800" spc="-15" dirty="0">
                <a:latin typeface="Carlito"/>
                <a:cs typeface="Carlito"/>
              </a:rPr>
              <a:t>mecanismo </a:t>
            </a:r>
            <a:r>
              <a:rPr sz="2800" spc="10" dirty="0">
                <a:latin typeface="Carlito"/>
                <a:cs typeface="Carlito"/>
              </a:rPr>
              <a:t>de </a:t>
            </a:r>
            <a:r>
              <a:rPr sz="2800" spc="5" dirty="0">
                <a:latin typeface="Carlito"/>
                <a:cs typeface="Carlito"/>
              </a:rPr>
              <a:t>RTTI </a:t>
            </a:r>
            <a:r>
              <a:rPr sz="2800" spc="-15" dirty="0">
                <a:latin typeface="Carlito"/>
                <a:cs typeface="Carlito"/>
              </a:rPr>
              <a:t>permite </a:t>
            </a:r>
            <a:r>
              <a:rPr sz="2800" spc="15" dirty="0">
                <a:latin typeface="Carlito"/>
                <a:cs typeface="Carlito"/>
              </a:rPr>
              <a:t>que você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consulte </a:t>
            </a:r>
            <a:r>
              <a:rPr sz="2800" dirty="0">
                <a:latin typeface="Carlito"/>
                <a:cs typeface="Carlito"/>
              </a:rPr>
              <a:t>se</a:t>
            </a:r>
            <a:r>
              <a:rPr sz="2800" spc="-150" dirty="0">
                <a:latin typeface="Carlito"/>
                <a:cs typeface="Carlito"/>
              </a:rPr>
              <a:t> </a:t>
            </a:r>
            <a:r>
              <a:rPr sz="2800" spc="10" dirty="0">
                <a:latin typeface="Carlito"/>
                <a:cs typeface="Carlito"/>
              </a:rPr>
              <a:t>um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5" dirty="0">
                <a:solidFill>
                  <a:srgbClr val="000090"/>
                </a:solidFill>
                <a:latin typeface="Carlito"/>
                <a:cs typeface="Carlito"/>
              </a:rPr>
              <a:t>objeto </a:t>
            </a:r>
            <a:r>
              <a:rPr sz="2800" dirty="0">
                <a:latin typeface="Carlito"/>
                <a:cs typeface="Carlito"/>
              </a:rPr>
              <a:t>é </a:t>
            </a:r>
            <a:r>
              <a:rPr sz="2800" spc="10" dirty="0">
                <a:latin typeface="Carlito"/>
                <a:cs typeface="Carlito"/>
              </a:rPr>
              <a:t>de </a:t>
            </a:r>
            <a:r>
              <a:rPr sz="2800" spc="-5" dirty="0">
                <a:latin typeface="Carlito"/>
                <a:cs typeface="Carlito"/>
              </a:rPr>
              <a:t>uma </a:t>
            </a:r>
            <a:r>
              <a:rPr sz="2800" spc="-10" dirty="0">
                <a:latin typeface="Carlito"/>
                <a:cs typeface="Carlito"/>
              </a:rPr>
              <a:t>determinada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classe</a:t>
            </a:r>
            <a:r>
              <a:rPr sz="2800" spc="-10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10" dirty="0">
                <a:latin typeface="Carlito"/>
                <a:cs typeface="Carlito"/>
              </a:rPr>
              <a:t>Operador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400" spc="-45" dirty="0">
                <a:solidFill>
                  <a:srgbClr val="660066"/>
                </a:solidFill>
                <a:latin typeface="DejaVu Sans Mono"/>
                <a:cs typeface="DejaVu Sans Mono"/>
              </a:rPr>
              <a:t>instanceof</a:t>
            </a:r>
            <a:r>
              <a:rPr sz="2800" spc="-4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789" y="2241232"/>
            <a:ext cx="2973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–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Sintaxe</a:t>
            </a:r>
            <a:r>
              <a:rPr sz="2800" spc="-15" dirty="0">
                <a:latin typeface="Carlito"/>
                <a:cs typeface="Carlito"/>
              </a:rPr>
              <a:t>:</a:t>
            </a:r>
            <a:r>
              <a:rPr sz="2800" spc="-320" dirty="0">
                <a:latin typeface="Carlito"/>
                <a:cs typeface="Carlito"/>
              </a:rPr>
              <a:t> </a:t>
            </a:r>
            <a:r>
              <a:rPr sz="2400" spc="-50" dirty="0">
                <a:latin typeface="DejaVu Sans Mono"/>
                <a:cs typeface="DejaVu Sans Mono"/>
              </a:rPr>
              <a:t>&lt;objeto&gt;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4790" y="2292032"/>
            <a:ext cx="347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660066"/>
                </a:solidFill>
                <a:latin typeface="DejaVu Sans Mono"/>
                <a:cs typeface="DejaVu Sans Mono"/>
              </a:rPr>
              <a:t>instanceof</a:t>
            </a:r>
            <a:r>
              <a:rPr sz="2400" spc="43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400" spc="-50" dirty="0">
                <a:latin typeface="DejaVu Sans Mono"/>
                <a:cs typeface="DejaVu Sans Mono"/>
              </a:rPr>
              <a:t>&lt;Classe&gt;</a:t>
            </a:r>
            <a:endParaRPr sz="24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789" y="2761932"/>
            <a:ext cx="7350125" cy="13919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4800" marR="5080" indent="-292100">
              <a:lnSpc>
                <a:spcPts val="3300"/>
              </a:lnSpc>
              <a:spcBef>
                <a:spcPts val="260"/>
              </a:spcBef>
              <a:buChar char="–"/>
              <a:tabLst>
                <a:tab pos="304800" algn="l"/>
              </a:tabLst>
            </a:pPr>
            <a:r>
              <a:rPr sz="2800" dirty="0">
                <a:latin typeface="Carlito"/>
                <a:cs typeface="Carlito"/>
              </a:rPr>
              <a:t>Retorna </a:t>
            </a:r>
            <a:r>
              <a:rPr sz="2400" spc="-40" dirty="0">
                <a:solidFill>
                  <a:srgbClr val="660066"/>
                </a:solidFill>
                <a:latin typeface="DejaVu Sans Mono"/>
                <a:cs typeface="DejaVu Sans Mono"/>
              </a:rPr>
              <a:t>true</a:t>
            </a:r>
            <a:r>
              <a:rPr sz="2400" spc="-71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800" dirty="0">
                <a:latin typeface="Carlito"/>
                <a:cs typeface="Carlito"/>
              </a:rPr>
              <a:t>se o </a:t>
            </a:r>
            <a:r>
              <a:rPr sz="2800" spc="5" dirty="0">
                <a:latin typeface="Carlito"/>
                <a:cs typeface="Carlito"/>
              </a:rPr>
              <a:t>objeto </a:t>
            </a:r>
            <a:r>
              <a:rPr sz="2800" spc="20" dirty="0">
                <a:latin typeface="Carlito"/>
                <a:cs typeface="Carlito"/>
              </a:rPr>
              <a:t>for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instância </a:t>
            </a:r>
            <a:r>
              <a:rPr sz="2800" spc="-15" dirty="0">
                <a:latin typeface="Carlito"/>
                <a:cs typeface="Carlito"/>
              </a:rPr>
              <a:t>(direta </a:t>
            </a:r>
            <a:r>
              <a:rPr sz="2800" spc="10" dirty="0">
                <a:latin typeface="Carlito"/>
                <a:cs typeface="Carlito"/>
              </a:rPr>
              <a:t>ou  </a:t>
            </a:r>
            <a:r>
              <a:rPr sz="2800" spc="-15" dirty="0">
                <a:latin typeface="Carlito"/>
                <a:cs typeface="Carlito"/>
              </a:rPr>
              <a:t>indireta) </a:t>
            </a:r>
            <a:r>
              <a:rPr sz="2800" spc="10" dirty="0">
                <a:latin typeface="Carlito"/>
                <a:cs typeface="Carlito"/>
              </a:rPr>
              <a:t>da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classe</a:t>
            </a:r>
            <a:r>
              <a:rPr sz="2800" spc="114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especificada;</a:t>
            </a:r>
            <a:endParaRPr sz="2800">
              <a:latin typeface="Carlito"/>
              <a:cs typeface="Carlito"/>
            </a:endParaRPr>
          </a:p>
          <a:p>
            <a:pPr marL="304800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304800" algn="l"/>
              </a:tabLst>
            </a:pPr>
            <a:r>
              <a:rPr sz="2800" dirty="0">
                <a:latin typeface="Carlito"/>
                <a:cs typeface="Carlito"/>
              </a:rPr>
              <a:t>Retorna </a:t>
            </a:r>
            <a:r>
              <a:rPr sz="2400" spc="-40" dirty="0">
                <a:solidFill>
                  <a:srgbClr val="660066"/>
                </a:solidFill>
                <a:latin typeface="DejaVu Sans Mono"/>
                <a:cs typeface="DejaVu Sans Mono"/>
              </a:rPr>
              <a:t>false</a:t>
            </a:r>
            <a:r>
              <a:rPr sz="2400" spc="-58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800" spc="-10" dirty="0">
                <a:latin typeface="Carlito"/>
                <a:cs typeface="Carlito"/>
              </a:rPr>
              <a:t>caso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contrário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4178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O operador</a:t>
            </a:r>
            <a:r>
              <a:rPr b="0" spc="-6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2800" b="0" spc="10" dirty="0">
                <a:solidFill>
                  <a:srgbClr val="333399"/>
                </a:solidFill>
                <a:latin typeface="DejaVu Sans Mono"/>
                <a:cs typeface="DejaVu Sans Mono"/>
              </a:rPr>
              <a:t>instanceof</a:t>
            </a:r>
            <a:endParaRPr sz="2800">
              <a:latin typeface="DejaVu Sans Mono"/>
              <a:cs typeface="DejaVu Sans Mon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4927600"/>
            <a:chOff x="50800" y="838200"/>
            <a:chExt cx="9067800" cy="49276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4826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6845300" cy="4927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467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4673600"/>
            </a:xfrm>
            <a:custGeom>
              <a:avLst/>
              <a:gdLst/>
              <a:ahLst/>
              <a:cxnLst/>
              <a:rect l="l" t="t" r="r" b="b"/>
              <a:pathLst>
                <a:path w="8864600" h="4673600">
                  <a:moveTo>
                    <a:pt x="0" y="0"/>
                  </a:moveTo>
                  <a:lnTo>
                    <a:pt x="8864605" y="0"/>
                  </a:lnTo>
                  <a:lnTo>
                    <a:pt x="8864605" y="4673602"/>
                  </a:lnTo>
                  <a:lnTo>
                    <a:pt x="0" y="46736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644017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class </a:t>
            </a:r>
            <a:r>
              <a:rPr sz="2000" spc="-5" dirty="0">
                <a:latin typeface="DejaVu Sans Mono"/>
                <a:cs typeface="DejaVu Sans Mono"/>
              </a:rPr>
              <a:t>Teste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 marR="5588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static void </a:t>
            </a:r>
            <a:r>
              <a:rPr sz="2000" spc="-10" dirty="0">
                <a:latin typeface="DejaVu Sans Mono"/>
                <a:cs typeface="DejaVu Sans Mono"/>
              </a:rPr>
              <a:t>main(String[] args)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635000" marR="55880" indent="-355600">
              <a:lnSpc>
                <a:spcPct val="100000"/>
              </a:lnSpc>
            </a:pPr>
            <a:r>
              <a:rPr lang="pt-BR" sz="2000" spc="-5" dirty="0">
                <a:latin typeface="DejaVu Sans Mono"/>
                <a:cs typeface="DejaVu Sans Mono"/>
              </a:rPr>
              <a:t>	</a:t>
            </a:r>
            <a:r>
              <a:rPr sz="2000" spc="-5" dirty="0" smtClean="0">
                <a:latin typeface="DejaVu Sans Mono"/>
                <a:cs typeface="DejaVu Sans Mono"/>
              </a:rPr>
              <a:t>Animal</a:t>
            </a:r>
            <a:r>
              <a:rPr sz="2000" spc="-5" dirty="0">
                <a:latin typeface="DejaVu Sans Mono"/>
                <a:cs typeface="DejaVu Sans Mono"/>
              </a:rPr>
              <a:t>[] </a:t>
            </a:r>
            <a:r>
              <a:rPr sz="2000" spc="-10" dirty="0">
                <a:latin typeface="DejaVu Sans Mono"/>
                <a:cs typeface="DejaVu Sans Mono"/>
              </a:rPr>
              <a:t>vet </a:t>
            </a:r>
            <a:r>
              <a:rPr sz="2000" dirty="0">
                <a:latin typeface="DejaVu Sans Mono"/>
                <a:cs typeface="DejaVu Sans Mono"/>
              </a:rPr>
              <a:t>=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5" dirty="0">
                <a:latin typeface="DejaVu Sans Mono"/>
                <a:cs typeface="DejaVu Sans Mono"/>
              </a:rPr>
              <a:t>Animal[]</a:t>
            </a:r>
            <a:r>
              <a:rPr sz="2000" spc="-5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1358900" marR="95758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5" dirty="0">
                <a:latin typeface="DejaVu Sans Mono"/>
                <a:cs typeface="DejaVu Sans Mono"/>
              </a:rPr>
              <a:t>Cachorro(),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8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5" dirty="0">
                <a:latin typeface="DejaVu Sans Mono"/>
                <a:cs typeface="DejaVu Sans Mono"/>
              </a:rPr>
              <a:t>Gato(), 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5" dirty="0">
                <a:latin typeface="DejaVu Sans Mono"/>
                <a:cs typeface="DejaVu Sans Mono"/>
              </a:rPr>
              <a:t>Gato(),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6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Cachorro()</a:t>
            </a:r>
            <a:endParaRPr sz="2000" dirty="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};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1003300" marR="5080" indent="-3683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for </a:t>
            </a:r>
            <a:r>
              <a:rPr sz="2000" spc="-10" dirty="0">
                <a:latin typeface="DejaVu Sans Mono"/>
                <a:cs typeface="DejaVu Sans Mono"/>
              </a:rPr>
              <a:t>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 </a:t>
            </a:r>
            <a:r>
              <a:rPr sz="2000" dirty="0">
                <a:latin typeface="DejaVu Sans Mono"/>
                <a:cs typeface="DejaVu Sans Mono"/>
              </a:rPr>
              <a:t>i = </a:t>
            </a:r>
            <a:r>
              <a:rPr sz="2000" spc="-5" dirty="0">
                <a:latin typeface="DejaVu Sans Mono"/>
                <a:cs typeface="DejaVu Sans Mono"/>
              </a:rPr>
              <a:t>0; </a:t>
            </a:r>
            <a:r>
              <a:rPr sz="2000" dirty="0">
                <a:latin typeface="DejaVu Sans Mono"/>
                <a:cs typeface="DejaVu Sans Mono"/>
              </a:rPr>
              <a:t>i &lt; </a:t>
            </a:r>
            <a:r>
              <a:rPr sz="2000" spc="-10" dirty="0">
                <a:latin typeface="DejaVu Sans Mono"/>
                <a:cs typeface="DejaVu Sans Mono"/>
              </a:rPr>
              <a:t>vet.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length</a:t>
            </a:r>
            <a:r>
              <a:rPr sz="2000" spc="-10" dirty="0">
                <a:latin typeface="DejaVu Sans Mono"/>
                <a:cs typeface="DejaVu Sans Mono"/>
              </a:rPr>
              <a:t>; </a:t>
            </a:r>
            <a:r>
              <a:rPr sz="2000" spc="-5" dirty="0">
                <a:latin typeface="DejaVu Sans Mono"/>
                <a:cs typeface="DejaVu Sans Mono"/>
              </a:rPr>
              <a:t>i++)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1003300" marR="5080" indent="-368300">
              <a:lnSpc>
                <a:spcPct val="100000"/>
              </a:lnSpc>
            </a:pPr>
            <a:r>
              <a:rPr lang="pt-BR" sz="2000" spc="-5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5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if </a:t>
            </a:r>
            <a:r>
              <a:rPr sz="2000" spc="-10" dirty="0">
                <a:latin typeface="DejaVu Sans Mono"/>
                <a:cs typeface="DejaVu Sans Mono"/>
              </a:rPr>
              <a:t>(vet[i]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instanceof</a:t>
            </a:r>
            <a:r>
              <a:rPr sz="2000" spc="-4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Cachorro)</a:t>
            </a:r>
            <a:endParaRPr sz="2000" dirty="0">
              <a:latin typeface="DejaVu Sans Mono"/>
              <a:cs typeface="DejaVu Sans Mono"/>
            </a:endParaRPr>
          </a:p>
          <a:p>
            <a:pPr marL="1003300" marR="551815" indent="35560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((Cachorro)vet[i]).latir(); 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else </a:t>
            </a:r>
            <a:r>
              <a:rPr sz="2000" spc="-5" dirty="0">
                <a:solidFill>
                  <a:srgbClr val="660066"/>
                </a:solidFill>
                <a:latin typeface="DejaVu Sans Mono"/>
                <a:cs typeface="DejaVu Sans Mono"/>
              </a:rPr>
              <a:t>if </a:t>
            </a:r>
            <a:r>
              <a:rPr sz="2000" spc="-10" dirty="0">
                <a:latin typeface="DejaVu Sans Mono"/>
                <a:cs typeface="DejaVu Sans Mono"/>
              </a:rPr>
              <a:t>(vet[i]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instanceof</a:t>
            </a:r>
            <a:r>
              <a:rPr sz="2000" spc="-6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Gato)</a:t>
            </a:r>
            <a:endParaRPr sz="2000" dirty="0">
              <a:latin typeface="DejaVu Sans Mono"/>
              <a:cs typeface="DejaVu Sans Mono"/>
            </a:endParaRPr>
          </a:p>
          <a:p>
            <a:pPr marL="135890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((Gato)vet[i]).miar();</a:t>
            </a:r>
            <a:endParaRPr sz="2000" dirty="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5979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O </a:t>
            </a:r>
            <a:r>
              <a:rPr b="0" spc="20" dirty="0">
                <a:solidFill>
                  <a:srgbClr val="333399"/>
                </a:solidFill>
                <a:latin typeface="Carlito"/>
                <a:cs typeface="Carlito"/>
              </a:rPr>
              <a:t>uso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de </a:t>
            </a:r>
            <a:r>
              <a:rPr sz="2800" b="0" spc="10" dirty="0" err="1" smtClean="0">
                <a:solidFill>
                  <a:srgbClr val="333399"/>
                </a:solidFill>
                <a:latin typeface="DejaVu Sans Mono"/>
                <a:cs typeface="DejaVu Sans Mono"/>
              </a:rPr>
              <a:t>instanceof</a:t>
            </a:r>
            <a:r>
              <a:rPr lang="pt-BR" sz="2800" b="0" spc="10" dirty="0" smtClean="0">
                <a:solidFill>
                  <a:srgbClr val="333399"/>
                </a:solidFill>
                <a:latin typeface="DejaVu Sans Mono"/>
                <a:cs typeface="DejaVu Sans Mono"/>
              </a:rPr>
              <a:t> </a:t>
            </a:r>
            <a:r>
              <a:rPr sz="2800" b="0" spc="-1315" dirty="0" smtClean="0">
                <a:solidFill>
                  <a:srgbClr val="333399"/>
                </a:solidFill>
                <a:latin typeface="DejaVu Sans Mono"/>
                <a:cs typeface="DejaVu Sans Mono"/>
              </a:rPr>
              <a:t> </a:t>
            </a:r>
            <a:r>
              <a:rPr b="0" spc="-10" dirty="0">
                <a:solidFill>
                  <a:srgbClr val="333399"/>
                </a:solidFill>
                <a:latin typeface="Carlito"/>
                <a:cs typeface="Carlito"/>
              </a:rPr>
              <a:t>deve </a:t>
            </a: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ser </a:t>
            </a:r>
            <a:r>
              <a:rPr b="0" spc="-20" dirty="0">
                <a:solidFill>
                  <a:srgbClr val="333399"/>
                </a:solidFill>
                <a:latin typeface="Carlito"/>
                <a:cs typeface="Carlito"/>
              </a:rPr>
              <a:t>raro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590" y="699452"/>
            <a:ext cx="8345170" cy="20828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Não </a:t>
            </a:r>
            <a:r>
              <a:rPr sz="2800" dirty="0">
                <a:latin typeface="Carlito"/>
                <a:cs typeface="Carlito"/>
              </a:rPr>
              <a:t>é </a:t>
            </a:r>
            <a:r>
              <a:rPr sz="2800" spc="-5" dirty="0">
                <a:latin typeface="Carlito"/>
                <a:cs typeface="Carlito"/>
              </a:rPr>
              <a:t>uma </a:t>
            </a:r>
            <a:r>
              <a:rPr sz="2800" spc="15" dirty="0">
                <a:solidFill>
                  <a:srgbClr val="000090"/>
                </a:solidFill>
                <a:latin typeface="Carlito"/>
                <a:cs typeface="Carlito"/>
              </a:rPr>
              <a:t>boa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prática </a:t>
            </a:r>
            <a:r>
              <a:rPr sz="2800" spc="-5" dirty="0">
                <a:latin typeface="Carlito"/>
                <a:cs typeface="Carlito"/>
              </a:rPr>
              <a:t>usar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400" spc="-45" dirty="0">
                <a:solidFill>
                  <a:srgbClr val="660066"/>
                </a:solidFill>
                <a:latin typeface="DejaVu Sans Mono"/>
                <a:cs typeface="DejaVu Sans Mono"/>
              </a:rPr>
              <a:t>instanceof</a:t>
            </a:r>
            <a:r>
              <a:rPr sz="2800" spc="-4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7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Use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polimorfismo</a:t>
            </a:r>
            <a:r>
              <a:rPr sz="2800" spc="-5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Use </a:t>
            </a:r>
            <a:r>
              <a:rPr sz="2800" spc="-10" dirty="0">
                <a:latin typeface="Carlito"/>
                <a:cs typeface="Carlito"/>
              </a:rPr>
              <a:t>classes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genéricas </a:t>
            </a:r>
            <a:r>
              <a:rPr sz="2800" spc="-5" dirty="0">
                <a:latin typeface="Carlito"/>
                <a:cs typeface="Carlito"/>
              </a:rPr>
              <a:t>(veremos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adiante).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Use </a:t>
            </a:r>
            <a:r>
              <a:rPr sz="2400" spc="-45" dirty="0">
                <a:solidFill>
                  <a:srgbClr val="660066"/>
                </a:solidFill>
                <a:latin typeface="DejaVu Sans Mono"/>
                <a:cs typeface="DejaVu Sans Mono"/>
              </a:rPr>
              <a:t>instanceof </a:t>
            </a:r>
            <a:r>
              <a:rPr sz="2800" spc="-10" dirty="0">
                <a:latin typeface="Carlito"/>
                <a:cs typeface="Carlito"/>
              </a:rPr>
              <a:t>apenas </a:t>
            </a:r>
            <a:r>
              <a:rPr sz="2800" spc="5" dirty="0">
                <a:latin typeface="Carlito"/>
                <a:cs typeface="Carlito"/>
              </a:rPr>
              <a:t>quando </a:t>
            </a:r>
            <a:r>
              <a:rPr sz="2800" spc="-10" dirty="0">
                <a:latin typeface="Carlito"/>
                <a:cs typeface="Carlito"/>
              </a:rPr>
              <a:t>não </a:t>
            </a:r>
            <a:r>
              <a:rPr sz="2800" spc="10" dirty="0">
                <a:latin typeface="Carlito"/>
                <a:cs typeface="Carlito"/>
              </a:rPr>
              <a:t>há </a:t>
            </a:r>
            <a:r>
              <a:rPr sz="2800" spc="5" dirty="0">
                <a:latin typeface="Carlito"/>
                <a:cs typeface="Carlito"/>
              </a:rPr>
              <a:t>outra</a:t>
            </a:r>
            <a:r>
              <a:rPr sz="2800" spc="-360" dirty="0"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solução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68046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 err="1">
                <a:solidFill>
                  <a:srgbClr val="333399"/>
                </a:solidFill>
                <a:latin typeface="Carlito"/>
                <a:cs typeface="Carlito"/>
              </a:rPr>
              <a:t>Trocando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2800" b="0" spc="10" dirty="0" err="1" smtClean="0">
                <a:solidFill>
                  <a:srgbClr val="333399"/>
                </a:solidFill>
                <a:latin typeface="DejaVu Sans Mono"/>
                <a:cs typeface="DejaVu Sans Mono"/>
              </a:rPr>
              <a:t>instanceof</a:t>
            </a:r>
            <a:r>
              <a:rPr lang="pt-BR" sz="2800" b="0" spc="10" dirty="0" smtClean="0">
                <a:solidFill>
                  <a:srgbClr val="333399"/>
                </a:solidFill>
                <a:latin typeface="DejaVu Sans Mono"/>
                <a:cs typeface="DejaVu Sans Mono"/>
              </a:rPr>
              <a:t> </a:t>
            </a:r>
            <a:r>
              <a:rPr sz="2800" b="0" spc="-1150" dirty="0" smtClean="0">
                <a:solidFill>
                  <a:srgbClr val="333399"/>
                </a:solidFill>
                <a:latin typeface="DejaVu Sans Mono"/>
                <a:cs typeface="DejaVu Sans Mono"/>
              </a:rPr>
              <a:t> </a:t>
            </a:r>
            <a:r>
              <a:rPr lang="pt-BR" sz="2800" b="0" spc="-1150" dirty="0" smtClean="0">
                <a:solidFill>
                  <a:srgbClr val="333399"/>
                </a:solidFill>
                <a:latin typeface="DejaVu Sans Mono"/>
                <a:cs typeface="DejaVu Sans Mono"/>
              </a:rPr>
              <a:t>         </a:t>
            </a:r>
            <a:r>
              <a:rPr b="0" spc="5" dirty="0" err="1" smtClean="0">
                <a:solidFill>
                  <a:srgbClr val="333399"/>
                </a:solidFill>
                <a:latin typeface="Carlito"/>
                <a:cs typeface="Carlito"/>
              </a:rPr>
              <a:t>por</a:t>
            </a:r>
            <a:r>
              <a:rPr b="0" spc="5" dirty="0" smtClean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polimorfismo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4635500"/>
            <a:chOff x="50800" y="838200"/>
            <a:chExt cx="9067800" cy="46355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4610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7251700" cy="4622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4457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4457700"/>
            </a:xfrm>
            <a:custGeom>
              <a:avLst/>
              <a:gdLst/>
              <a:ahLst/>
              <a:cxnLst/>
              <a:rect l="l" t="t" r="r" b="b"/>
              <a:pathLst>
                <a:path w="8864600" h="4457700">
                  <a:moveTo>
                    <a:pt x="0" y="0"/>
                  </a:moveTo>
                  <a:lnTo>
                    <a:pt x="8864605" y="0"/>
                  </a:lnTo>
                  <a:lnTo>
                    <a:pt x="8864605" y="4457702"/>
                  </a:lnTo>
                  <a:lnTo>
                    <a:pt x="0" y="4457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6846570" cy="559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4080510" indent="-266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interface </a:t>
            </a:r>
            <a:r>
              <a:rPr sz="2000" spc="-5" dirty="0">
                <a:latin typeface="DejaVu Sans Mono"/>
                <a:cs typeface="DejaVu Sans Mono"/>
              </a:rPr>
              <a:t>Animal</a:t>
            </a:r>
            <a:r>
              <a:rPr sz="2000" spc="-8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4080510" indent="-266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10" dirty="0">
                <a:latin typeface="DejaVu Sans Mono"/>
                <a:cs typeface="DejaVu Sans Mono"/>
              </a:rPr>
              <a:t>comer();  </a:t>
            </a:r>
            <a:endParaRPr lang="pt-BR" sz="2000" spc="-10" dirty="0" smtClean="0">
              <a:latin typeface="DejaVu Sans Mono"/>
              <a:cs typeface="DejaVu Sans Mono"/>
            </a:endParaRPr>
          </a:p>
          <a:p>
            <a:pPr marL="279400" marR="4080510" indent="-266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	</a:t>
            </a: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void</a:t>
            </a:r>
            <a:r>
              <a:rPr sz="2000" spc="-3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falar();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Cachorro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extends </a:t>
            </a:r>
            <a:r>
              <a:rPr sz="2000" spc="-5" dirty="0">
                <a:latin typeface="DejaVu Sans Mono"/>
                <a:cs typeface="DejaVu Sans Mono"/>
              </a:rPr>
              <a:t>Animal</a:t>
            </a:r>
            <a:r>
              <a:rPr sz="2000" spc="-3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279400" marR="508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 </a:t>
            </a:r>
            <a:endParaRPr lang="pt-BR" sz="2000" spc="-10" dirty="0" smtClean="0">
              <a:solidFill>
                <a:srgbClr val="3C8C93"/>
              </a:solidFill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5" dirty="0">
                <a:latin typeface="DejaVu Sans Mono"/>
                <a:cs typeface="DejaVu Sans Mono"/>
              </a:rPr>
              <a:t>comer() </a:t>
            </a:r>
            <a:r>
              <a:rPr sz="2000" dirty="0">
                <a:latin typeface="DejaVu Sans Mono"/>
                <a:cs typeface="DejaVu Sans Mono"/>
              </a:rPr>
              <a:t>{ </a:t>
            </a: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 */ </a:t>
            </a:r>
            <a:r>
              <a:rPr sz="2000" dirty="0">
                <a:latin typeface="DejaVu Sans Mono"/>
                <a:cs typeface="DejaVu Sans Mono"/>
              </a:rPr>
              <a:t>}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 smtClean="0">
                <a:solidFill>
                  <a:srgbClr val="3C8C93"/>
                </a:solidFill>
                <a:latin typeface="DejaVu Sans Mono"/>
                <a:cs typeface="DejaVu Sans Mono"/>
              </a:rPr>
              <a:t>@</a:t>
            </a: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Override </a:t>
            </a:r>
            <a:endParaRPr lang="pt-BR" sz="2000" spc="-10" dirty="0" smtClean="0">
              <a:solidFill>
                <a:srgbClr val="3C8C93"/>
              </a:solidFill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5" dirty="0">
                <a:latin typeface="DejaVu Sans Mono"/>
                <a:cs typeface="DejaVu Sans Mono"/>
              </a:rPr>
              <a:t>falar() </a:t>
            </a:r>
            <a:r>
              <a:rPr sz="2000" dirty="0">
                <a:latin typeface="DejaVu Sans Mono"/>
                <a:cs typeface="DejaVu Sans Mono"/>
              </a:rPr>
              <a:t>{ </a:t>
            </a: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 */</a:t>
            </a:r>
            <a:r>
              <a:rPr sz="2000" spc="-7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Gato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extends </a:t>
            </a:r>
            <a:r>
              <a:rPr sz="2000" spc="-5" dirty="0">
                <a:latin typeface="DejaVu Sans Mono"/>
                <a:cs typeface="DejaVu Sans Mono"/>
              </a:rPr>
              <a:t>Animal</a:t>
            </a:r>
            <a:r>
              <a:rPr sz="2000" spc="-3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279400" marR="5080">
              <a:lnSpc>
                <a:spcPct val="100000"/>
              </a:lnSpc>
            </a:pP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 </a:t>
            </a:r>
            <a:endParaRPr lang="pt-BR" sz="2000" spc="-10" dirty="0" smtClean="0">
              <a:solidFill>
                <a:srgbClr val="3C8C93"/>
              </a:solidFill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5" dirty="0">
                <a:latin typeface="DejaVu Sans Mono"/>
                <a:cs typeface="DejaVu Sans Mono"/>
              </a:rPr>
              <a:t>comer() </a:t>
            </a:r>
            <a:r>
              <a:rPr sz="2000" dirty="0">
                <a:latin typeface="DejaVu Sans Mono"/>
                <a:cs typeface="DejaVu Sans Mono"/>
              </a:rPr>
              <a:t>{ </a:t>
            </a: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 */ </a:t>
            </a:r>
            <a:r>
              <a:rPr sz="2000" dirty="0">
                <a:latin typeface="DejaVu Sans Mono"/>
                <a:cs typeface="DejaVu Sans Mono"/>
              </a:rPr>
              <a:t>}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 smtClean="0">
                <a:solidFill>
                  <a:srgbClr val="3C8C93"/>
                </a:solidFill>
                <a:latin typeface="DejaVu Sans Mono"/>
                <a:cs typeface="DejaVu Sans Mono"/>
              </a:rPr>
              <a:t>@</a:t>
            </a: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Override </a:t>
            </a:r>
            <a:endParaRPr lang="pt-BR" sz="2000" spc="-10" dirty="0" smtClean="0">
              <a:solidFill>
                <a:srgbClr val="3C8C93"/>
              </a:solidFill>
              <a:latin typeface="DejaVu Sans Mono"/>
              <a:cs typeface="DejaVu Sans Mono"/>
            </a:endParaRPr>
          </a:p>
          <a:p>
            <a:pPr marL="279400" marR="5080">
              <a:lnSpc>
                <a:spcPct val="100000"/>
              </a:lnSpc>
            </a:pPr>
            <a:r>
              <a:rPr sz="2000" spc="-10" dirty="0" smtClean="0">
                <a:solidFill>
                  <a:srgbClr val="660066"/>
                </a:solidFill>
                <a:latin typeface="DejaVu Sans Mono"/>
                <a:cs typeface="DejaVu Sans Mono"/>
              </a:rPr>
              <a:t>public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void </a:t>
            </a:r>
            <a:r>
              <a:rPr sz="2000" spc="-5" dirty="0">
                <a:latin typeface="DejaVu Sans Mono"/>
                <a:cs typeface="DejaVu Sans Mono"/>
              </a:rPr>
              <a:t>falar() </a:t>
            </a:r>
            <a:r>
              <a:rPr sz="2000" dirty="0">
                <a:latin typeface="DejaVu Sans Mono"/>
                <a:cs typeface="DejaVu Sans Mono"/>
              </a:rPr>
              <a:t>{ </a:t>
            </a: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/* ... */</a:t>
            </a:r>
            <a:r>
              <a:rPr sz="2000" spc="-7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6178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 err="1">
                <a:solidFill>
                  <a:srgbClr val="333399"/>
                </a:solidFill>
                <a:latin typeface="Carlito"/>
                <a:cs typeface="Carlito"/>
              </a:rPr>
              <a:t>Trocando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sz="2800" b="0" spc="10" dirty="0" err="1" smtClean="0">
                <a:solidFill>
                  <a:srgbClr val="333399"/>
                </a:solidFill>
                <a:latin typeface="DejaVu Sans Mono"/>
                <a:cs typeface="DejaVu Sans Mono"/>
              </a:rPr>
              <a:t>instanceof</a:t>
            </a:r>
            <a:r>
              <a:rPr lang="pt-BR" sz="2800" b="0" spc="10" dirty="0" smtClean="0">
                <a:solidFill>
                  <a:srgbClr val="333399"/>
                </a:solidFill>
                <a:latin typeface="DejaVu Sans Mono"/>
                <a:cs typeface="DejaVu Sans Mono"/>
              </a:rPr>
              <a:t> </a:t>
            </a:r>
            <a:r>
              <a:rPr sz="2800" b="0" spc="-1180" dirty="0" smtClean="0">
                <a:solidFill>
                  <a:srgbClr val="333399"/>
                </a:solidFill>
                <a:latin typeface="DejaVu Sans Mono"/>
                <a:cs typeface="DejaVu Sans Mono"/>
              </a:rPr>
              <a:t> </a:t>
            </a:r>
            <a:r>
              <a:rPr lang="pt-BR" sz="2800" b="0" spc="-1180" dirty="0" smtClean="0">
                <a:solidFill>
                  <a:srgbClr val="333399"/>
                </a:solidFill>
                <a:latin typeface="DejaVu Sans Mono"/>
                <a:cs typeface="DejaVu Sans Mono"/>
              </a:rPr>
              <a:t>    </a:t>
            </a:r>
            <a:r>
              <a:rPr b="0" spc="5" dirty="0" err="1" smtClean="0">
                <a:solidFill>
                  <a:srgbClr val="333399"/>
                </a:solidFill>
                <a:latin typeface="Carlito"/>
                <a:cs typeface="Carlito"/>
              </a:rPr>
              <a:t>por</a:t>
            </a:r>
            <a:r>
              <a:rPr b="0" spc="5" dirty="0" smtClean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genéricos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800" y="838200"/>
            <a:ext cx="9067800" cy="5232400"/>
            <a:chOff x="50800" y="838200"/>
            <a:chExt cx="9067800" cy="5232400"/>
          </a:xfrm>
        </p:grpSpPr>
        <p:sp>
          <p:nvSpPr>
            <p:cNvPr id="4" name="object 4"/>
            <p:cNvSpPr/>
            <p:nvPr/>
          </p:nvSpPr>
          <p:spPr>
            <a:xfrm>
              <a:off x="101600" y="863600"/>
              <a:ext cx="9017000" cy="518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0" y="838200"/>
              <a:ext cx="7607300" cy="523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99" y="914400"/>
              <a:ext cx="8864599" cy="5029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00" y="914400"/>
              <a:ext cx="8864600" cy="5029200"/>
            </a:xfrm>
            <a:custGeom>
              <a:avLst/>
              <a:gdLst/>
              <a:ahLst/>
              <a:cxnLst/>
              <a:rect l="l" t="t" r="r" b="b"/>
              <a:pathLst>
                <a:path w="8864600" h="5029200">
                  <a:moveTo>
                    <a:pt x="0" y="0"/>
                  </a:moveTo>
                  <a:lnTo>
                    <a:pt x="8864605" y="0"/>
                  </a:lnTo>
                  <a:lnTo>
                    <a:pt x="8864605" y="5029202"/>
                  </a:lnTo>
                  <a:lnTo>
                    <a:pt x="0" y="50292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51" y="941743"/>
            <a:ext cx="7201534" cy="526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class </a:t>
            </a:r>
            <a:r>
              <a:rPr sz="2000" spc="-5" dirty="0">
                <a:latin typeface="DejaVu Sans Mono"/>
                <a:cs typeface="DejaVu Sans Mono"/>
              </a:rPr>
              <a:t>Teste</a:t>
            </a:r>
            <a:r>
              <a:rPr sz="2000" spc="-20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</a:p>
          <a:p>
            <a:pPr marL="635000" marR="816610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static void </a:t>
            </a:r>
            <a:r>
              <a:rPr sz="2000" spc="-10" dirty="0">
                <a:latin typeface="DejaVu Sans Mono"/>
                <a:cs typeface="DejaVu Sans Mono"/>
              </a:rPr>
              <a:t>main(String[] args)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endParaRPr lang="pt-BR" sz="2000" dirty="0" smtClean="0">
              <a:latin typeface="DejaVu Sans Mono"/>
              <a:cs typeface="DejaVu Sans Mono"/>
            </a:endParaRPr>
          </a:p>
          <a:p>
            <a:pPr marL="635000" marR="816610" indent="-355600">
              <a:lnSpc>
                <a:spcPct val="100000"/>
              </a:lnSpc>
            </a:pPr>
            <a:r>
              <a:rPr lang="pt-BR" sz="2000" spc="-5" dirty="0">
                <a:latin typeface="DejaVu Sans Mono"/>
                <a:cs typeface="DejaVu Sans Mono"/>
              </a:rPr>
              <a:t>	</a:t>
            </a:r>
            <a:r>
              <a:rPr sz="2000" spc="-5" dirty="0" err="1" smtClean="0">
                <a:latin typeface="DejaVu Sans Mono"/>
                <a:cs typeface="DejaVu Sans Mono"/>
              </a:rPr>
              <a:t>Cachorro</a:t>
            </a:r>
            <a:r>
              <a:rPr sz="2000" spc="-25" dirty="0" smtClean="0">
                <a:latin typeface="DejaVu Sans Mono"/>
                <a:cs typeface="DejaVu Sans Mono"/>
              </a:rPr>
              <a:t> </a:t>
            </a:r>
            <a:r>
              <a:rPr sz="2000" spc="-5" dirty="0">
                <a:latin typeface="DejaVu Sans Mono"/>
                <a:cs typeface="DejaVu Sans Mono"/>
              </a:rPr>
              <a:t>c;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635000" marR="213868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List </a:t>
            </a:r>
            <a:r>
              <a:rPr sz="2000" spc="-5" dirty="0">
                <a:latin typeface="DejaVu Sans Mono"/>
                <a:cs typeface="DejaVu Sans Mono"/>
              </a:rPr>
              <a:t>lista </a:t>
            </a:r>
            <a:r>
              <a:rPr sz="2000" dirty="0">
                <a:latin typeface="DejaVu Sans Mono"/>
                <a:cs typeface="DejaVu Sans Mono"/>
              </a:rPr>
              <a:t>=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10" dirty="0">
                <a:latin typeface="DejaVu Sans Mono"/>
                <a:cs typeface="DejaVu Sans Mono"/>
              </a:rPr>
              <a:t>ArrayList();  lista.add(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10" dirty="0">
                <a:latin typeface="DejaVu Sans Mono"/>
                <a:cs typeface="DejaVu Sans Mono"/>
              </a:rPr>
              <a:t>Cachorro());  </a:t>
            </a:r>
            <a:endParaRPr lang="pt-BR" sz="2000" spc="-10" dirty="0" smtClean="0">
              <a:latin typeface="DejaVu Sans Mono"/>
              <a:cs typeface="DejaVu Sans Mono"/>
            </a:endParaRPr>
          </a:p>
          <a:p>
            <a:pPr marL="635000" marR="2138680">
              <a:lnSpc>
                <a:spcPct val="100000"/>
              </a:lnSpc>
            </a:pPr>
            <a:r>
              <a:rPr sz="2000" spc="-10" dirty="0" smtClean="0">
                <a:latin typeface="DejaVu Sans Mono"/>
                <a:cs typeface="DejaVu Sans Mono"/>
              </a:rPr>
              <a:t>Object </a:t>
            </a:r>
            <a:r>
              <a:rPr sz="2000" dirty="0">
                <a:latin typeface="DejaVu Sans Mono"/>
                <a:cs typeface="DejaVu Sans Mono"/>
              </a:rPr>
              <a:t>o =</a:t>
            </a:r>
            <a:r>
              <a:rPr sz="2000" spc="-55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lista.get(0);</a:t>
            </a:r>
            <a:endParaRPr sz="2000" dirty="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sz="2000" spc="-5" dirty="0">
                <a:solidFill>
                  <a:srgbClr val="660066"/>
                </a:solidFill>
                <a:latin typeface="DejaVu Sans Mono"/>
                <a:cs typeface="DejaVu Sans Mono"/>
              </a:rPr>
              <a:t>if </a:t>
            </a:r>
            <a:r>
              <a:rPr sz="2000" spc="-5" dirty="0">
                <a:latin typeface="DejaVu Sans Mono"/>
                <a:cs typeface="DejaVu Sans Mono"/>
              </a:rPr>
              <a:t>(o </a:t>
            </a:r>
            <a:r>
              <a:rPr sz="2000" spc="-10" dirty="0">
                <a:latin typeface="DejaVu Sans Mono"/>
                <a:cs typeface="DejaVu Sans Mono"/>
              </a:rPr>
              <a:t>instanceof </a:t>
            </a:r>
            <a:r>
              <a:rPr sz="2000" spc="-5" dirty="0">
                <a:latin typeface="DejaVu Sans Mono"/>
                <a:cs typeface="DejaVu Sans Mono"/>
              </a:rPr>
              <a:t>Cachorro) </a:t>
            </a:r>
            <a:endParaRPr lang="pt-BR" sz="2000" spc="-5" dirty="0" smtClean="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lang="pt-BR" sz="2000" spc="-5" dirty="0">
                <a:latin typeface="DejaVu Sans Mono"/>
                <a:cs typeface="DejaVu Sans Mono"/>
              </a:rPr>
              <a:t>	</a:t>
            </a:r>
            <a:r>
              <a:rPr sz="2000" dirty="0" smtClean="0">
                <a:latin typeface="DejaVu Sans Mono"/>
                <a:cs typeface="DejaVu Sans Mono"/>
              </a:rPr>
              <a:t>c </a:t>
            </a:r>
            <a:r>
              <a:rPr sz="2000" dirty="0">
                <a:latin typeface="DejaVu Sans Mono"/>
                <a:cs typeface="DejaVu Sans Mono"/>
              </a:rPr>
              <a:t>=</a:t>
            </a:r>
            <a:r>
              <a:rPr sz="2000" spc="-95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(Cachorro)o;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DejaVu Sans Mono"/>
              <a:cs typeface="DejaVu Sans Mono"/>
            </a:endParaRPr>
          </a:p>
          <a:p>
            <a:pPr marL="635000" marR="2900045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DejaVu Sans Mono"/>
                <a:cs typeface="DejaVu Sans Mono"/>
              </a:rPr>
              <a:t>// Com </a:t>
            </a:r>
            <a:r>
              <a:rPr sz="2000" spc="-10" dirty="0">
                <a:solidFill>
                  <a:srgbClr val="008000"/>
                </a:solidFill>
                <a:latin typeface="DejaVu Sans Mono"/>
                <a:cs typeface="DejaVu Sans Mono"/>
              </a:rPr>
              <a:t>genéricos.  </a:t>
            </a:r>
            <a:r>
              <a:rPr sz="2000" spc="-10" dirty="0">
                <a:latin typeface="DejaVu Sans Mono"/>
                <a:cs typeface="DejaVu Sans Mono"/>
              </a:rPr>
              <a:t>List&lt;Cachorro&gt;</a:t>
            </a:r>
            <a:r>
              <a:rPr sz="2000" spc="-35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listaGen;</a:t>
            </a:r>
            <a:endParaRPr sz="2000" dirty="0">
              <a:latin typeface="DejaVu Sans Mono"/>
              <a:cs typeface="DejaVu Sans Mono"/>
            </a:endParaRPr>
          </a:p>
          <a:p>
            <a:pPr marL="635000" marR="919480">
              <a:lnSpc>
                <a:spcPct val="100000"/>
              </a:lnSpc>
            </a:pPr>
            <a:r>
              <a:rPr sz="2000" spc="-10" dirty="0">
                <a:latin typeface="DejaVu Sans Mono"/>
                <a:cs typeface="DejaVu Sans Mono"/>
              </a:rPr>
              <a:t>listaGen </a:t>
            </a:r>
            <a:r>
              <a:rPr sz="2000" dirty="0">
                <a:latin typeface="DejaVu Sans Mono"/>
                <a:cs typeface="DejaVu Sans Mono"/>
              </a:rPr>
              <a:t>=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 </a:t>
            </a:r>
            <a:r>
              <a:rPr sz="2000" spc="-10" dirty="0">
                <a:latin typeface="DejaVu Sans Mono"/>
                <a:cs typeface="DejaVu Sans Mono"/>
              </a:rPr>
              <a:t>ArrayList&lt;Cachorro&gt;();  listaGen.add(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new</a:t>
            </a:r>
            <a:r>
              <a:rPr sz="2000" spc="-20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Cachorro());</a:t>
            </a:r>
            <a:endParaRPr sz="2000" dirty="0">
              <a:latin typeface="DejaVu Sans Mono"/>
              <a:cs typeface="DejaVu Sans Mono"/>
            </a:endParaRPr>
          </a:p>
          <a:p>
            <a:pPr marL="6350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c =</a:t>
            </a:r>
            <a:r>
              <a:rPr sz="2000" spc="-30" dirty="0"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listaGen.get(0);</a:t>
            </a:r>
            <a:endParaRPr sz="2000" dirty="0">
              <a:latin typeface="DejaVu Sans Mono"/>
              <a:cs typeface="DejaVu Sans Mono"/>
            </a:endParaRPr>
          </a:p>
          <a:p>
            <a:pPr marL="2794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6223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Classes e </a:t>
            </a: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métodos</a:t>
            </a:r>
            <a:r>
              <a:rPr b="0" spc="-24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abstratos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52840" y="652842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699452"/>
            <a:ext cx="8223250" cy="35306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Classes </a:t>
            </a:r>
            <a:r>
              <a:rPr sz="2800" spc="10" dirty="0">
                <a:latin typeface="Carlito"/>
                <a:cs typeface="Carlito"/>
              </a:rPr>
              <a:t>no </a:t>
            </a:r>
            <a:r>
              <a:rPr sz="2800" dirty="0">
                <a:latin typeface="Carlito"/>
                <a:cs typeface="Carlito"/>
              </a:rPr>
              <a:t>topo </a:t>
            </a:r>
            <a:r>
              <a:rPr sz="2800" spc="10" dirty="0">
                <a:latin typeface="Carlito"/>
                <a:cs typeface="Carlito"/>
              </a:rPr>
              <a:t>da </a:t>
            </a:r>
            <a:r>
              <a:rPr sz="2800" spc="-5" dirty="0">
                <a:latin typeface="Carlito"/>
                <a:cs typeface="Carlito"/>
              </a:rPr>
              <a:t>hierarquia </a:t>
            </a:r>
            <a:r>
              <a:rPr sz="2800" spc="10" dirty="0">
                <a:latin typeface="Carlito"/>
                <a:cs typeface="Carlito"/>
              </a:rPr>
              <a:t>podem </a:t>
            </a:r>
            <a:r>
              <a:rPr sz="2800" dirty="0">
                <a:latin typeface="Carlito"/>
                <a:cs typeface="Carlito"/>
              </a:rPr>
              <a:t>ser </a:t>
            </a:r>
            <a:r>
              <a:rPr sz="2800" spc="-20" dirty="0">
                <a:latin typeface="Carlito"/>
                <a:cs typeface="Carlito"/>
              </a:rPr>
              <a:t>muito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gerais</a:t>
            </a:r>
            <a:r>
              <a:rPr sz="2800" spc="-1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740"/>
              </a:spcBef>
              <a:buChar char="–"/>
              <a:tabLst>
                <a:tab pos="762000" algn="l"/>
              </a:tabLst>
            </a:pP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O </a:t>
            </a:r>
            <a:r>
              <a:rPr sz="2800" spc="15" dirty="0">
                <a:solidFill>
                  <a:srgbClr val="000090"/>
                </a:solidFill>
                <a:latin typeface="Carlito"/>
                <a:cs typeface="Carlito"/>
              </a:rPr>
              <a:t>que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é </a:t>
            </a:r>
            <a:r>
              <a:rPr sz="2800" spc="-5" dirty="0">
                <a:latin typeface="Carlito"/>
                <a:cs typeface="Carlito"/>
              </a:rPr>
              <a:t>uma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forma?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Como </a:t>
            </a:r>
            <a:r>
              <a:rPr sz="2800" dirty="0">
                <a:latin typeface="Carlito"/>
                <a:cs typeface="Carlito"/>
              </a:rPr>
              <a:t>se </a:t>
            </a:r>
            <a:r>
              <a:rPr sz="2800" spc="10" dirty="0">
                <a:latin typeface="Carlito"/>
                <a:cs typeface="Carlito"/>
              </a:rPr>
              <a:t>desenha </a:t>
            </a:r>
            <a:r>
              <a:rPr sz="2800" spc="-5" dirty="0">
                <a:latin typeface="Carlito"/>
                <a:cs typeface="Carlito"/>
              </a:rPr>
              <a:t>uma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forma?</a:t>
            </a:r>
            <a:endParaRPr sz="2800">
              <a:latin typeface="Carlito"/>
              <a:cs typeface="Carlito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har char="–"/>
              <a:tabLst>
                <a:tab pos="762000" algn="l"/>
              </a:tabLst>
            </a:pP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Como </a:t>
            </a:r>
            <a:r>
              <a:rPr sz="2800" dirty="0">
                <a:latin typeface="Carlito"/>
                <a:cs typeface="Carlito"/>
              </a:rPr>
              <a:t>se </a:t>
            </a:r>
            <a:r>
              <a:rPr sz="2800" spc="-10" dirty="0">
                <a:latin typeface="Carlito"/>
                <a:cs typeface="Carlito"/>
              </a:rPr>
              <a:t>aumenta </a:t>
            </a:r>
            <a:r>
              <a:rPr sz="2800" spc="-5" dirty="0">
                <a:latin typeface="Carlito"/>
                <a:cs typeface="Carlito"/>
              </a:rPr>
              <a:t>uma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forma?</a:t>
            </a:r>
            <a:endParaRPr sz="2800">
              <a:latin typeface="Carlito"/>
              <a:cs typeface="Carlito"/>
            </a:endParaRPr>
          </a:p>
          <a:p>
            <a:pPr marL="355600" marR="176530" indent="-342900">
              <a:lnSpc>
                <a:spcPct val="1012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Tais </a:t>
            </a:r>
            <a:r>
              <a:rPr sz="2800" spc="5" dirty="0">
                <a:latin typeface="Carlito"/>
                <a:cs typeface="Carlito"/>
              </a:rPr>
              <a:t>operações </a:t>
            </a:r>
            <a:r>
              <a:rPr sz="2800" spc="-10" dirty="0">
                <a:latin typeface="Carlito"/>
                <a:cs typeface="Carlito"/>
              </a:rPr>
              <a:t>não </a:t>
            </a:r>
            <a:r>
              <a:rPr sz="2800" spc="-5" dirty="0">
                <a:latin typeface="Carlito"/>
                <a:cs typeface="Carlito"/>
              </a:rPr>
              <a:t>fazem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sentido</a:t>
            </a:r>
            <a:r>
              <a:rPr sz="2800" dirty="0">
                <a:latin typeface="Carlito"/>
                <a:cs typeface="Carlito"/>
              </a:rPr>
              <a:t>. </a:t>
            </a:r>
            <a:r>
              <a:rPr sz="2800" spc="5" dirty="0">
                <a:latin typeface="Carlito"/>
                <a:cs typeface="Carlito"/>
              </a:rPr>
              <a:t>Queremos </a:t>
            </a:r>
            <a:r>
              <a:rPr sz="2800" spc="-10" dirty="0">
                <a:latin typeface="Carlito"/>
                <a:cs typeface="Carlito"/>
              </a:rPr>
              <a:t>apenas  </a:t>
            </a:r>
            <a:r>
              <a:rPr sz="2800" dirty="0">
                <a:latin typeface="Carlito"/>
                <a:cs typeface="Carlito"/>
              </a:rPr>
              <a:t>definir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spc="-25" dirty="0">
                <a:latin typeface="Carlito"/>
                <a:cs typeface="Carlito"/>
              </a:rPr>
              <a:t>elas </a:t>
            </a:r>
            <a:r>
              <a:rPr sz="2800" spc="-25" dirty="0">
                <a:solidFill>
                  <a:srgbClr val="000090"/>
                </a:solidFill>
                <a:latin typeface="Carlito"/>
                <a:cs typeface="Carlito"/>
              </a:rPr>
              <a:t>existam</a:t>
            </a:r>
            <a:r>
              <a:rPr sz="2800" spc="-25" dirty="0">
                <a:latin typeface="Carlito"/>
                <a:cs typeface="Carlito"/>
              </a:rPr>
              <a:t>, </a:t>
            </a:r>
            <a:r>
              <a:rPr sz="2800" spc="-30" dirty="0">
                <a:latin typeface="Carlito"/>
                <a:cs typeface="Carlito"/>
              </a:rPr>
              <a:t>mas </a:t>
            </a:r>
            <a:r>
              <a:rPr sz="2800" spc="-10" dirty="0">
                <a:latin typeface="Carlito"/>
                <a:cs typeface="Carlito"/>
              </a:rPr>
              <a:t>não</a:t>
            </a:r>
            <a:r>
              <a:rPr sz="2800" spc="335" dirty="0"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implementá-las</a:t>
            </a:r>
            <a:r>
              <a:rPr sz="2800" spc="-20" dirty="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solução</a:t>
            </a:r>
            <a:r>
              <a:rPr sz="2800" spc="-5" dirty="0">
                <a:latin typeface="Carlito"/>
                <a:cs typeface="Carlito"/>
              </a:rPr>
              <a:t>: métodos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abstratos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5614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Classes e </a:t>
            </a: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métodos</a:t>
            </a:r>
            <a:r>
              <a:rPr b="0" spc="-240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abstratos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793432"/>
            <a:ext cx="773112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Uma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classe </a:t>
            </a:r>
            <a:r>
              <a:rPr sz="2800" spc="15" dirty="0">
                <a:latin typeface="Carlito"/>
                <a:cs typeface="Carlito"/>
              </a:rPr>
              <a:t>que </a:t>
            </a:r>
            <a:r>
              <a:rPr sz="2800" spc="10" dirty="0">
                <a:latin typeface="Carlito"/>
                <a:cs typeface="Carlito"/>
              </a:rPr>
              <a:t>possui </a:t>
            </a:r>
            <a:r>
              <a:rPr sz="2800" spc="-5" dirty="0">
                <a:latin typeface="Carlito"/>
                <a:cs typeface="Carlito"/>
              </a:rPr>
              <a:t>métodos </a:t>
            </a:r>
            <a:r>
              <a:rPr sz="2800" spc="-15" dirty="0">
                <a:latin typeface="Carlito"/>
                <a:cs typeface="Carlito"/>
              </a:rPr>
              <a:t>abstratos </a:t>
            </a:r>
            <a:r>
              <a:rPr sz="2800" spc="15" dirty="0">
                <a:latin typeface="Carlito"/>
                <a:cs typeface="Carlito"/>
              </a:rPr>
              <a:t>deve </a:t>
            </a:r>
            <a:r>
              <a:rPr sz="2800" dirty="0" err="1">
                <a:latin typeface="Carlito"/>
                <a:cs typeface="Carlito"/>
              </a:rPr>
              <a:t>ser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 err="1" smtClean="0">
                <a:latin typeface="Carlito"/>
                <a:cs typeface="Carlito"/>
              </a:rPr>
              <a:t>declarada</a:t>
            </a:r>
            <a:r>
              <a:rPr sz="2800" spc="-10" dirty="0" smtClean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como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abstrata</a:t>
            </a:r>
            <a:r>
              <a:rPr sz="2800" spc="-20" dirty="0">
                <a:latin typeface="Carlito"/>
                <a:cs typeface="Carlito"/>
              </a:rPr>
              <a:t>: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800" y="1765300"/>
            <a:ext cx="9067800" cy="3416300"/>
            <a:chOff x="50800" y="1765300"/>
            <a:chExt cx="9067800" cy="3416300"/>
          </a:xfrm>
        </p:grpSpPr>
        <p:sp>
          <p:nvSpPr>
            <p:cNvPr id="5" name="object 5"/>
            <p:cNvSpPr/>
            <p:nvPr/>
          </p:nvSpPr>
          <p:spPr>
            <a:xfrm>
              <a:off x="101600" y="1790700"/>
              <a:ext cx="9017000" cy="3390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800" y="1765300"/>
              <a:ext cx="5626100" cy="340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799" y="1841500"/>
              <a:ext cx="8864599" cy="3238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7800" y="1841500"/>
            <a:ext cx="8864600" cy="3238500"/>
          </a:xfrm>
          <a:prstGeom prst="rect">
            <a:avLst/>
          </a:prstGeom>
          <a:ln w="25400">
            <a:solidFill>
              <a:srgbClr val="00009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85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abstract class </a:t>
            </a:r>
            <a:r>
              <a:rPr sz="2000" spc="-5" dirty="0">
                <a:latin typeface="DejaVu Sans Mono"/>
                <a:cs typeface="DejaVu Sans Mono"/>
              </a:rPr>
              <a:t>Forma</a:t>
            </a:r>
            <a:r>
              <a:rPr sz="2000" spc="-15" dirty="0">
                <a:latin typeface="DejaVu Sans Mono"/>
                <a:cs typeface="DejaVu Sans Mono"/>
              </a:rPr>
              <a:t> </a:t>
            </a:r>
            <a:r>
              <a:rPr sz="2000" dirty="0">
                <a:latin typeface="DejaVu Sans Mono"/>
                <a:cs typeface="DejaVu Sans Mono"/>
              </a:rPr>
              <a:t>{</a:t>
            </a:r>
            <a:endParaRPr sz="2000">
              <a:latin typeface="DejaVu Sans Mono"/>
              <a:cs typeface="DejaVu Sans Mono"/>
            </a:endParaRPr>
          </a:p>
          <a:p>
            <a:pPr marL="35941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abstract void</a:t>
            </a:r>
            <a:r>
              <a:rPr sz="2000" spc="-15" dirty="0">
                <a:solidFill>
                  <a:srgbClr val="660066"/>
                </a:solidFill>
                <a:latin typeface="DejaVu Sans Mono"/>
                <a:cs typeface="DejaVu Sans Mono"/>
              </a:rPr>
              <a:t> </a:t>
            </a:r>
            <a:r>
              <a:rPr sz="2000" spc="-10" dirty="0">
                <a:latin typeface="DejaVu Sans Mono"/>
                <a:cs typeface="DejaVu Sans Mono"/>
              </a:rPr>
              <a:t>desenhar();</a:t>
            </a:r>
            <a:endParaRPr sz="2000">
              <a:latin typeface="DejaVu Sans Mono"/>
              <a:cs typeface="DejaVu Sans Mono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DejaVu Sans Mono"/>
              <a:cs typeface="DejaVu Sans Mono"/>
            </a:endParaRPr>
          </a:p>
          <a:p>
            <a:pPr marL="359410" marR="4342765" indent="-266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class </a:t>
            </a:r>
            <a:r>
              <a:rPr sz="2000" spc="-5" dirty="0">
                <a:latin typeface="DejaVu Sans Mono"/>
                <a:cs typeface="DejaVu Sans Mono"/>
              </a:rPr>
              <a:t>Circulo </a:t>
            </a: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extends </a:t>
            </a:r>
            <a:r>
              <a:rPr sz="2000" spc="-5" dirty="0">
                <a:latin typeface="DejaVu Sans Mono"/>
                <a:cs typeface="DejaVu Sans Mono"/>
              </a:rPr>
              <a:t>Forma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solidFill>
                  <a:srgbClr val="3C8C93"/>
                </a:solidFill>
                <a:latin typeface="DejaVu Sans Mono"/>
                <a:cs typeface="DejaVu Sans Mono"/>
              </a:rPr>
              <a:t>@Override</a:t>
            </a:r>
            <a:endParaRPr sz="2000">
              <a:latin typeface="DejaVu Sans Mono"/>
              <a:cs typeface="DejaVu Sans Mono"/>
            </a:endParaRPr>
          </a:p>
          <a:p>
            <a:pPr marL="715010" marR="3569335" indent="-355600">
              <a:lnSpc>
                <a:spcPct val="100000"/>
              </a:lnSpc>
            </a:pPr>
            <a:r>
              <a:rPr sz="2000" spc="-10" dirty="0">
                <a:solidFill>
                  <a:srgbClr val="660066"/>
                </a:solidFill>
                <a:latin typeface="DejaVu Sans Mono"/>
                <a:cs typeface="DejaVu Sans Mono"/>
              </a:rPr>
              <a:t>public void </a:t>
            </a:r>
            <a:r>
              <a:rPr sz="2000" spc="-5" dirty="0">
                <a:latin typeface="DejaVu Sans Mono"/>
                <a:cs typeface="DejaVu Sans Mono"/>
              </a:rPr>
              <a:t>desenhar() </a:t>
            </a:r>
            <a:r>
              <a:rPr sz="2000" dirty="0">
                <a:latin typeface="DejaVu Sans Mono"/>
                <a:cs typeface="DejaVu Sans Mono"/>
              </a:rPr>
              <a:t>{  </a:t>
            </a:r>
            <a:r>
              <a:rPr sz="2000" spc="-10" dirty="0">
                <a:latin typeface="DejaVu Sans Mono"/>
                <a:cs typeface="DejaVu Sans Mono"/>
              </a:rPr>
              <a:t>System.out.println(</a:t>
            </a:r>
            <a:r>
              <a:rPr sz="2000" spc="-10" dirty="0">
                <a:solidFill>
                  <a:srgbClr val="2D2D8A"/>
                </a:solidFill>
                <a:latin typeface="DejaVu Sans Mono"/>
                <a:cs typeface="DejaVu Sans Mono"/>
              </a:rPr>
              <a:t>"Círculo"</a:t>
            </a:r>
            <a:r>
              <a:rPr sz="2000" spc="-10" dirty="0">
                <a:latin typeface="DejaVu Sans Mono"/>
                <a:cs typeface="DejaVu Sans Mono"/>
              </a:rPr>
              <a:t>);</a:t>
            </a:r>
            <a:endParaRPr sz="2000">
              <a:latin typeface="DejaVu Sans Mono"/>
              <a:cs typeface="DejaVu Sans Mono"/>
            </a:endParaRPr>
          </a:p>
          <a:p>
            <a:pPr marL="35941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latin typeface="DejaVu Sans Mono"/>
                <a:cs typeface="DejaVu Sans Mono"/>
              </a:rPr>
              <a:t>}</a:t>
            </a:r>
            <a:endParaRPr sz="20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2840" y="652842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30809"/>
            <a:ext cx="3556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Classes</a:t>
            </a:r>
            <a:r>
              <a:rPr b="0" spc="-3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333399"/>
                </a:solidFill>
                <a:latin typeface="Carlito"/>
                <a:cs typeface="Carlito"/>
              </a:rPr>
              <a:t>abstratas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699452"/>
            <a:ext cx="8000365" cy="38735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Não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permitem </a:t>
            </a:r>
            <a:r>
              <a:rPr sz="2800" spc="-15" dirty="0">
                <a:latin typeface="Carlito"/>
                <a:cs typeface="Carlito"/>
              </a:rPr>
              <a:t>criação </a:t>
            </a:r>
            <a:r>
              <a:rPr sz="2800" spc="10" dirty="0">
                <a:latin typeface="Carlito"/>
                <a:cs typeface="Carlito"/>
              </a:rPr>
              <a:t>de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instâncias</a:t>
            </a:r>
            <a:r>
              <a:rPr sz="2800" spc="265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(objetos):</a:t>
            </a:r>
            <a:endParaRPr sz="2800">
              <a:latin typeface="Carlito"/>
              <a:cs typeface="Carlito"/>
            </a:endParaRPr>
          </a:p>
          <a:p>
            <a:pPr marL="762000" marR="168910" lvl="1" indent="-292100">
              <a:lnSpc>
                <a:spcPts val="3300"/>
              </a:lnSpc>
              <a:spcBef>
                <a:spcPts val="900"/>
              </a:spcBef>
              <a:buChar char="–"/>
              <a:tabLst>
                <a:tab pos="762000" algn="l"/>
              </a:tabLst>
            </a:pPr>
            <a:r>
              <a:rPr sz="2800" dirty="0">
                <a:latin typeface="Carlito"/>
                <a:cs typeface="Carlito"/>
              </a:rPr>
              <a:t>Um </a:t>
            </a:r>
            <a:r>
              <a:rPr sz="2800" spc="-5" dirty="0">
                <a:latin typeface="Carlito"/>
                <a:cs typeface="Carlito"/>
              </a:rPr>
              <a:t>método </a:t>
            </a:r>
            <a:r>
              <a:rPr sz="2800" spc="-15" dirty="0">
                <a:latin typeface="Carlito"/>
                <a:cs typeface="Carlito"/>
              </a:rPr>
              <a:t>abstrato </a:t>
            </a:r>
            <a:r>
              <a:rPr sz="2800" spc="-10" dirty="0">
                <a:solidFill>
                  <a:srgbClr val="000090"/>
                </a:solidFill>
                <a:latin typeface="Carlito"/>
                <a:cs typeface="Carlito"/>
              </a:rPr>
              <a:t>não </a:t>
            </a:r>
            <a:r>
              <a:rPr sz="2800" spc="10" dirty="0">
                <a:solidFill>
                  <a:srgbClr val="000090"/>
                </a:solidFill>
                <a:latin typeface="Carlito"/>
                <a:cs typeface="Carlito"/>
              </a:rPr>
              <a:t>possui </a:t>
            </a:r>
            <a:r>
              <a:rPr sz="2800" spc="-15" dirty="0">
                <a:latin typeface="Carlito"/>
                <a:cs typeface="Carlito"/>
              </a:rPr>
              <a:t>implementação,  </a:t>
            </a:r>
            <a:r>
              <a:rPr sz="2800" spc="-5" dirty="0">
                <a:latin typeface="Carlito"/>
                <a:cs typeface="Carlito"/>
              </a:rPr>
              <a:t>portanto </a:t>
            </a:r>
            <a:r>
              <a:rPr sz="2800" spc="-10" dirty="0">
                <a:latin typeface="Carlito"/>
                <a:cs typeface="Carlito"/>
              </a:rPr>
              <a:t>não </a:t>
            </a:r>
            <a:r>
              <a:rPr sz="2800" spc="15" dirty="0">
                <a:latin typeface="Carlito"/>
                <a:cs typeface="Carlito"/>
              </a:rPr>
              <a:t>pode </a:t>
            </a:r>
            <a:r>
              <a:rPr sz="2800" dirty="0">
                <a:latin typeface="Carlito"/>
                <a:cs typeface="Carlito"/>
              </a:rPr>
              <a:t>ser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chamado.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dirty="0">
                <a:latin typeface="Carlito"/>
                <a:cs typeface="Carlito"/>
              </a:rPr>
              <a:t>ser </a:t>
            </a:r>
            <a:r>
              <a:rPr sz="2800" spc="-25" dirty="0">
                <a:latin typeface="Carlito"/>
                <a:cs typeface="Carlito"/>
              </a:rPr>
              <a:t>útil, </a:t>
            </a:r>
            <a:r>
              <a:rPr sz="2800" spc="15" dirty="0">
                <a:latin typeface="Carlito"/>
                <a:cs typeface="Carlito"/>
              </a:rPr>
              <a:t>deve </a:t>
            </a:r>
            <a:r>
              <a:rPr sz="2800" dirty="0">
                <a:latin typeface="Carlito"/>
                <a:cs typeface="Carlito"/>
              </a:rPr>
              <a:t>ser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estendida</a:t>
            </a:r>
            <a:r>
              <a:rPr sz="2800" spc="-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762000" marR="5080" lvl="1" indent="-292100">
              <a:lnSpc>
                <a:spcPts val="3300"/>
              </a:lnSpc>
              <a:spcBef>
                <a:spcPts val="900"/>
              </a:spcBef>
              <a:buChar char="–"/>
              <a:tabLst>
                <a:tab pos="762000" algn="l"/>
              </a:tabLst>
            </a:pPr>
            <a:r>
              <a:rPr sz="2800" spc="-5" dirty="0">
                <a:latin typeface="Carlito"/>
                <a:cs typeface="Carlito"/>
              </a:rPr>
              <a:t>Suas </a:t>
            </a:r>
            <a:r>
              <a:rPr sz="2800" dirty="0">
                <a:solidFill>
                  <a:srgbClr val="000090"/>
                </a:solidFill>
                <a:latin typeface="Carlito"/>
                <a:cs typeface="Carlito"/>
              </a:rPr>
              <a:t>subclasses </a:t>
            </a:r>
            <a:r>
              <a:rPr sz="2800" spc="10" dirty="0">
                <a:latin typeface="Carlito"/>
                <a:cs typeface="Carlito"/>
              </a:rPr>
              <a:t>devem </a:t>
            </a:r>
            <a:r>
              <a:rPr sz="2800" spc="-20" dirty="0">
                <a:solidFill>
                  <a:srgbClr val="000090"/>
                </a:solidFill>
                <a:latin typeface="Carlito"/>
                <a:cs typeface="Carlito"/>
              </a:rPr>
              <a:t>implementar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5" dirty="0">
                <a:latin typeface="Carlito"/>
                <a:cs typeface="Carlito"/>
              </a:rPr>
              <a:t>método </a:t>
            </a:r>
            <a:r>
              <a:rPr sz="2800" spc="20" dirty="0">
                <a:latin typeface="Carlito"/>
                <a:cs typeface="Carlito"/>
              </a:rPr>
              <a:t>ou  </a:t>
            </a:r>
            <a:r>
              <a:rPr sz="2800" spc="-5" dirty="0">
                <a:latin typeface="Carlito"/>
                <a:cs typeface="Carlito"/>
              </a:rPr>
              <a:t>declararem-se como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abstratas.</a:t>
            </a:r>
            <a:endParaRPr sz="2800">
              <a:latin typeface="Carlito"/>
              <a:cs typeface="Carlito"/>
            </a:endParaRPr>
          </a:p>
          <a:p>
            <a:pPr marL="355600" marR="728345" indent="-342900">
              <a:lnSpc>
                <a:spcPts val="33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10" dirty="0">
                <a:latin typeface="Carlito"/>
                <a:cs typeface="Carlito"/>
              </a:rPr>
              <a:t>Servem </a:t>
            </a:r>
            <a:r>
              <a:rPr sz="2800" dirty="0">
                <a:latin typeface="Carlito"/>
                <a:cs typeface="Carlito"/>
              </a:rPr>
              <a:t>para definir </a:t>
            </a:r>
            <a:r>
              <a:rPr sz="2800" spc="-5" dirty="0">
                <a:solidFill>
                  <a:srgbClr val="000090"/>
                </a:solidFill>
                <a:latin typeface="Carlito"/>
                <a:cs typeface="Carlito"/>
              </a:rPr>
              <a:t>interfaces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spc="15" dirty="0">
                <a:latin typeface="Carlito"/>
                <a:cs typeface="Carlito"/>
              </a:rPr>
              <a:t>prover</a:t>
            </a:r>
            <a:r>
              <a:rPr sz="2800" spc="-36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algumas </a:t>
            </a:r>
            <a:r>
              <a:rPr sz="2800" spc="-25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90"/>
                </a:solidFill>
                <a:latin typeface="Carlito"/>
                <a:cs typeface="Carlito"/>
              </a:rPr>
              <a:t>implementações</a:t>
            </a:r>
            <a:r>
              <a:rPr sz="2800" spc="75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comuns.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35700" y="5689600"/>
            <a:ext cx="2768600" cy="762000"/>
            <a:chOff x="6235700" y="5689600"/>
            <a:chExt cx="2768600" cy="762000"/>
          </a:xfrm>
        </p:grpSpPr>
        <p:sp>
          <p:nvSpPr>
            <p:cNvPr id="5" name="object 5"/>
            <p:cNvSpPr/>
            <p:nvPr/>
          </p:nvSpPr>
          <p:spPr>
            <a:xfrm>
              <a:off x="6235700" y="5689600"/>
              <a:ext cx="2768600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40500" y="5765800"/>
              <a:ext cx="21463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5549" y="5734050"/>
              <a:ext cx="2628899" cy="622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5550" y="5734050"/>
              <a:ext cx="2628900" cy="622300"/>
            </a:xfrm>
            <a:custGeom>
              <a:avLst/>
              <a:gdLst/>
              <a:ahLst/>
              <a:cxnLst/>
              <a:rect l="l" t="t" r="r" b="b"/>
              <a:pathLst>
                <a:path w="2628900" h="622300">
                  <a:moveTo>
                    <a:pt x="0" y="103719"/>
                  </a:moveTo>
                  <a:lnTo>
                    <a:pt x="8150" y="63346"/>
                  </a:lnTo>
                  <a:lnTo>
                    <a:pt x="30378" y="30378"/>
                  </a:lnTo>
                  <a:lnTo>
                    <a:pt x="63346" y="8150"/>
                  </a:lnTo>
                  <a:lnTo>
                    <a:pt x="103719" y="0"/>
                  </a:lnTo>
                  <a:lnTo>
                    <a:pt x="2525181" y="0"/>
                  </a:lnTo>
                  <a:lnTo>
                    <a:pt x="2565552" y="8150"/>
                  </a:lnTo>
                  <a:lnTo>
                    <a:pt x="2598521" y="30378"/>
                  </a:lnTo>
                  <a:lnTo>
                    <a:pt x="2620750" y="63346"/>
                  </a:lnTo>
                  <a:lnTo>
                    <a:pt x="2628901" y="103719"/>
                  </a:lnTo>
                  <a:lnTo>
                    <a:pt x="2628901" y="518581"/>
                  </a:lnTo>
                  <a:lnTo>
                    <a:pt x="2620750" y="558953"/>
                  </a:lnTo>
                  <a:lnTo>
                    <a:pt x="2598521" y="591921"/>
                  </a:lnTo>
                  <a:lnTo>
                    <a:pt x="2565552" y="614149"/>
                  </a:lnTo>
                  <a:lnTo>
                    <a:pt x="2525181" y="622300"/>
                  </a:lnTo>
                  <a:lnTo>
                    <a:pt x="103719" y="622300"/>
                  </a:lnTo>
                  <a:lnTo>
                    <a:pt x="63346" y="614149"/>
                  </a:lnTo>
                  <a:lnTo>
                    <a:pt x="30378" y="591921"/>
                  </a:lnTo>
                  <a:lnTo>
                    <a:pt x="8150" y="558953"/>
                  </a:lnTo>
                  <a:lnTo>
                    <a:pt x="0" y="518581"/>
                  </a:lnTo>
                  <a:lnTo>
                    <a:pt x="0" y="103719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40042" y="5875254"/>
            <a:ext cx="1738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Verdana"/>
                <a:cs typeface="Verdana"/>
              </a:rPr>
              <a:t>Polimorfismo!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2840" y="652842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711200"/>
            <a:ext cx="7706995" cy="3632200"/>
            <a:chOff x="-12700" y="711200"/>
            <a:chExt cx="7706995" cy="3632200"/>
          </a:xfrm>
        </p:grpSpPr>
        <p:sp>
          <p:nvSpPr>
            <p:cNvPr id="3" name="object 3"/>
            <p:cNvSpPr/>
            <p:nvPr/>
          </p:nvSpPr>
          <p:spPr>
            <a:xfrm>
              <a:off x="3289300" y="800100"/>
              <a:ext cx="2578100" cy="143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2400" y="774700"/>
              <a:ext cx="1219200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9150" y="844550"/>
              <a:ext cx="2438399" cy="1295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9150" y="84455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0"/>
                  </a:moveTo>
                  <a:lnTo>
                    <a:pt x="2438401" y="0"/>
                  </a:lnTo>
                  <a:lnTo>
                    <a:pt x="2438401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7500" y="2908300"/>
              <a:ext cx="2514600" cy="143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2882900"/>
              <a:ext cx="1295400" cy="609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350" y="2952750"/>
              <a:ext cx="2374899" cy="12953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350" y="2952750"/>
              <a:ext cx="2374900" cy="1295400"/>
            </a:xfrm>
            <a:custGeom>
              <a:avLst/>
              <a:gdLst/>
              <a:ahLst/>
              <a:cxnLst/>
              <a:rect l="l" t="t" r="r" b="b"/>
              <a:pathLst>
                <a:path w="2374900" h="1295400">
                  <a:moveTo>
                    <a:pt x="0" y="0"/>
                  </a:moveTo>
                  <a:lnTo>
                    <a:pt x="2374901" y="0"/>
                  </a:lnTo>
                  <a:lnTo>
                    <a:pt x="2374901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6757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Construindo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a </a:t>
            </a:r>
            <a:r>
              <a:rPr b="0" spc="-15" dirty="0">
                <a:solidFill>
                  <a:srgbClr val="333399"/>
                </a:solidFill>
                <a:latin typeface="Carlito"/>
                <a:cs typeface="Carlito"/>
              </a:rPr>
              <a:t>hierarquia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de</a:t>
            </a:r>
            <a:r>
              <a:rPr b="0" spc="3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formas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06966" y="2982226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Círculo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52800" y="2882900"/>
            <a:ext cx="2514600" cy="1460500"/>
            <a:chOff x="3352800" y="2882900"/>
            <a:chExt cx="2514600" cy="1460500"/>
          </a:xfrm>
        </p:grpSpPr>
        <p:sp>
          <p:nvSpPr>
            <p:cNvPr id="14" name="object 14"/>
            <p:cNvSpPr/>
            <p:nvPr/>
          </p:nvSpPr>
          <p:spPr>
            <a:xfrm>
              <a:off x="3352800" y="2908300"/>
              <a:ext cx="2514600" cy="143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4600" y="2882900"/>
              <a:ext cx="1625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2649" y="2952750"/>
              <a:ext cx="2374899" cy="12953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2650" y="2952750"/>
              <a:ext cx="2374900" cy="1295400"/>
            </a:xfrm>
            <a:custGeom>
              <a:avLst/>
              <a:gdLst/>
              <a:ahLst/>
              <a:cxnLst/>
              <a:rect l="l" t="t" r="r" b="b"/>
              <a:pathLst>
                <a:path w="2374900" h="1295400">
                  <a:moveTo>
                    <a:pt x="0" y="0"/>
                  </a:moveTo>
                  <a:lnTo>
                    <a:pt x="2374901" y="0"/>
                  </a:lnTo>
                  <a:lnTo>
                    <a:pt x="2374901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75150" y="2982226"/>
            <a:ext cx="124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Verdana"/>
                <a:cs typeface="Verdana"/>
              </a:rPr>
              <a:t>T</a:t>
            </a:r>
            <a:r>
              <a:rPr sz="1800" b="1" spc="5" dirty="0">
                <a:latin typeface="Verdana"/>
                <a:cs typeface="Verdana"/>
              </a:rPr>
              <a:t>r</a:t>
            </a:r>
            <a:r>
              <a:rPr sz="1800" b="1" spc="-20" dirty="0">
                <a:latin typeface="Verdana"/>
                <a:cs typeface="Verdana"/>
              </a:rPr>
              <a:t>i</a:t>
            </a:r>
            <a:r>
              <a:rPr sz="1800" b="1" spc="-5" dirty="0">
                <a:latin typeface="Verdana"/>
                <a:cs typeface="Verdana"/>
              </a:rPr>
              <a:t>â</a:t>
            </a:r>
            <a:r>
              <a:rPr sz="1800" b="1" spc="15" dirty="0">
                <a:latin typeface="Verdana"/>
                <a:cs typeface="Verdana"/>
              </a:rPr>
              <a:t>n</a:t>
            </a:r>
            <a:r>
              <a:rPr sz="1800" b="1" spc="40" dirty="0">
                <a:latin typeface="Verdana"/>
                <a:cs typeface="Verdana"/>
              </a:rPr>
              <a:t>g</a:t>
            </a:r>
            <a:r>
              <a:rPr sz="1800" b="1" spc="15" dirty="0">
                <a:latin typeface="Verdana"/>
                <a:cs typeface="Verdana"/>
              </a:rPr>
              <a:t>u</a:t>
            </a:r>
            <a:r>
              <a:rPr sz="1800" b="1" spc="-15" dirty="0">
                <a:latin typeface="Verdana"/>
                <a:cs typeface="Verdana"/>
              </a:rPr>
              <a:t>l</a:t>
            </a:r>
            <a:r>
              <a:rPr sz="1800" b="1" dirty="0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49400" y="2139950"/>
            <a:ext cx="7353300" cy="4121150"/>
            <a:chOff x="1549400" y="2139950"/>
            <a:chExt cx="7353300" cy="4121150"/>
          </a:xfrm>
        </p:grpSpPr>
        <p:sp>
          <p:nvSpPr>
            <p:cNvPr id="20" name="object 20"/>
            <p:cNvSpPr/>
            <p:nvPr/>
          </p:nvSpPr>
          <p:spPr>
            <a:xfrm>
              <a:off x="1549400" y="2139949"/>
              <a:ext cx="3194050" cy="816610"/>
            </a:xfrm>
            <a:custGeom>
              <a:avLst/>
              <a:gdLst/>
              <a:ahLst/>
              <a:cxnLst/>
              <a:rect l="l" t="t" r="r" b="b"/>
              <a:pathLst>
                <a:path w="3194050" h="816610">
                  <a:moveTo>
                    <a:pt x="3193821" y="190500"/>
                  </a:moveTo>
                  <a:lnTo>
                    <a:pt x="3035071" y="0"/>
                  </a:lnTo>
                  <a:lnTo>
                    <a:pt x="3032010" y="3683"/>
                  </a:lnTo>
                  <a:lnTo>
                    <a:pt x="3028950" y="0"/>
                  </a:lnTo>
                  <a:lnTo>
                    <a:pt x="2870200" y="190500"/>
                  </a:lnTo>
                  <a:lnTo>
                    <a:pt x="2876321" y="190500"/>
                  </a:lnTo>
                  <a:lnTo>
                    <a:pt x="2997200" y="190500"/>
                  </a:lnTo>
                  <a:lnTo>
                    <a:pt x="2997200" y="376428"/>
                  </a:lnTo>
                  <a:lnTo>
                    <a:pt x="31750" y="376428"/>
                  </a:lnTo>
                  <a:lnTo>
                    <a:pt x="19380" y="378929"/>
                  </a:lnTo>
                  <a:lnTo>
                    <a:pt x="9296" y="385737"/>
                  </a:lnTo>
                  <a:lnTo>
                    <a:pt x="2489" y="395820"/>
                  </a:lnTo>
                  <a:lnTo>
                    <a:pt x="0" y="408178"/>
                  </a:lnTo>
                  <a:lnTo>
                    <a:pt x="0" y="816343"/>
                  </a:lnTo>
                  <a:lnTo>
                    <a:pt x="63500" y="816343"/>
                  </a:lnTo>
                  <a:lnTo>
                    <a:pt x="63500" y="439928"/>
                  </a:lnTo>
                  <a:lnTo>
                    <a:pt x="3027184" y="439928"/>
                  </a:lnTo>
                  <a:lnTo>
                    <a:pt x="3027184" y="816343"/>
                  </a:lnTo>
                  <a:lnTo>
                    <a:pt x="3090684" y="816343"/>
                  </a:lnTo>
                  <a:lnTo>
                    <a:pt x="3090684" y="399402"/>
                  </a:lnTo>
                  <a:lnTo>
                    <a:pt x="3087128" y="391464"/>
                  </a:lnTo>
                  <a:lnTo>
                    <a:pt x="3081388" y="385724"/>
                  </a:lnTo>
                  <a:lnTo>
                    <a:pt x="3066821" y="379691"/>
                  </a:lnTo>
                  <a:lnTo>
                    <a:pt x="3066821" y="190500"/>
                  </a:lnTo>
                  <a:lnTo>
                    <a:pt x="3187700" y="190500"/>
                  </a:lnTo>
                  <a:lnTo>
                    <a:pt x="3193821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4300" y="2908300"/>
              <a:ext cx="2298700" cy="14351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19900" y="2882900"/>
              <a:ext cx="1562100" cy="609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4149" y="2952750"/>
              <a:ext cx="2158999" cy="12953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34150" y="2952750"/>
              <a:ext cx="2159000" cy="1295400"/>
            </a:xfrm>
            <a:custGeom>
              <a:avLst/>
              <a:gdLst/>
              <a:ahLst/>
              <a:cxnLst/>
              <a:rect l="l" t="t" r="r" b="b"/>
              <a:pathLst>
                <a:path w="2159000" h="1295400">
                  <a:moveTo>
                    <a:pt x="0" y="0"/>
                  </a:moveTo>
                  <a:lnTo>
                    <a:pt x="2159001" y="0"/>
                  </a:lnTo>
                  <a:lnTo>
                    <a:pt x="2159001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9600" y="2139950"/>
              <a:ext cx="3223260" cy="816610"/>
            </a:xfrm>
            <a:custGeom>
              <a:avLst/>
              <a:gdLst/>
              <a:ahLst/>
              <a:cxnLst/>
              <a:rect l="l" t="t" r="r" b="b"/>
              <a:pathLst>
                <a:path w="3223259" h="816610">
                  <a:moveTo>
                    <a:pt x="158750" y="0"/>
                  </a:moveTo>
                  <a:lnTo>
                    <a:pt x="0" y="190500"/>
                  </a:lnTo>
                  <a:lnTo>
                    <a:pt x="127000" y="190500"/>
                  </a:lnTo>
                  <a:lnTo>
                    <a:pt x="127000" y="408177"/>
                  </a:lnTo>
                  <a:lnTo>
                    <a:pt x="129494" y="420532"/>
                  </a:lnTo>
                  <a:lnTo>
                    <a:pt x="136297" y="430625"/>
                  </a:lnTo>
                  <a:lnTo>
                    <a:pt x="146389" y="437431"/>
                  </a:lnTo>
                  <a:lnTo>
                    <a:pt x="158750" y="439927"/>
                  </a:lnTo>
                  <a:lnTo>
                    <a:pt x="3159645" y="439927"/>
                  </a:lnTo>
                  <a:lnTo>
                    <a:pt x="3159645" y="816343"/>
                  </a:lnTo>
                  <a:lnTo>
                    <a:pt x="3223145" y="816343"/>
                  </a:lnTo>
                  <a:lnTo>
                    <a:pt x="3223145" y="408177"/>
                  </a:lnTo>
                  <a:lnTo>
                    <a:pt x="3220651" y="395817"/>
                  </a:lnTo>
                  <a:lnTo>
                    <a:pt x="3213847" y="385725"/>
                  </a:lnTo>
                  <a:lnTo>
                    <a:pt x="3203755" y="378922"/>
                  </a:lnTo>
                  <a:lnTo>
                    <a:pt x="3191395" y="376427"/>
                  </a:lnTo>
                  <a:lnTo>
                    <a:pt x="190500" y="376427"/>
                  </a:lnTo>
                  <a:lnTo>
                    <a:pt x="190500" y="190500"/>
                  </a:lnTo>
                  <a:lnTo>
                    <a:pt x="317500" y="19050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4300" y="4826000"/>
              <a:ext cx="2298700" cy="14351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45300" y="4800600"/>
              <a:ext cx="1524000" cy="622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34149" y="4870450"/>
              <a:ext cx="2158999" cy="12953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34150" y="4870450"/>
              <a:ext cx="2159000" cy="1295400"/>
            </a:xfrm>
            <a:custGeom>
              <a:avLst/>
              <a:gdLst/>
              <a:ahLst/>
              <a:cxnLst/>
              <a:rect l="l" t="t" r="r" b="b"/>
              <a:pathLst>
                <a:path w="2159000" h="1295400">
                  <a:moveTo>
                    <a:pt x="0" y="0"/>
                  </a:moveTo>
                  <a:lnTo>
                    <a:pt x="2159001" y="0"/>
                  </a:lnTo>
                  <a:lnTo>
                    <a:pt x="2159001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54900" y="4260850"/>
              <a:ext cx="317500" cy="730250"/>
            </a:xfrm>
            <a:custGeom>
              <a:avLst/>
              <a:gdLst/>
              <a:ahLst/>
              <a:cxnLst/>
              <a:rect l="l" t="t" r="r" b="b"/>
              <a:pathLst>
                <a:path w="317500" h="730250">
                  <a:moveTo>
                    <a:pt x="158750" y="0"/>
                  </a:moveTo>
                  <a:lnTo>
                    <a:pt x="0" y="190500"/>
                  </a:lnTo>
                  <a:lnTo>
                    <a:pt x="127000" y="190500"/>
                  </a:lnTo>
                  <a:lnTo>
                    <a:pt x="127000" y="623811"/>
                  </a:lnTo>
                  <a:lnTo>
                    <a:pt x="114300" y="623811"/>
                  </a:lnTo>
                  <a:lnTo>
                    <a:pt x="114300" y="698271"/>
                  </a:lnTo>
                  <a:lnTo>
                    <a:pt x="116794" y="710631"/>
                  </a:lnTo>
                  <a:lnTo>
                    <a:pt x="123597" y="720723"/>
                  </a:lnTo>
                  <a:lnTo>
                    <a:pt x="133689" y="727526"/>
                  </a:lnTo>
                  <a:lnTo>
                    <a:pt x="146050" y="730021"/>
                  </a:lnTo>
                  <a:lnTo>
                    <a:pt x="158750" y="730021"/>
                  </a:lnTo>
                  <a:lnTo>
                    <a:pt x="171110" y="727526"/>
                  </a:lnTo>
                  <a:lnTo>
                    <a:pt x="181202" y="720723"/>
                  </a:lnTo>
                  <a:lnTo>
                    <a:pt x="188005" y="710631"/>
                  </a:lnTo>
                  <a:lnTo>
                    <a:pt x="190500" y="698271"/>
                  </a:lnTo>
                  <a:lnTo>
                    <a:pt x="190500" y="190500"/>
                  </a:lnTo>
                  <a:lnTo>
                    <a:pt x="317500" y="19050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75400" y="4826000"/>
              <a:ext cx="2527300" cy="14351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07200" y="4800600"/>
              <a:ext cx="1663700" cy="622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45250" y="4870450"/>
              <a:ext cx="2387599" cy="12953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45250" y="4870450"/>
              <a:ext cx="2387600" cy="1295400"/>
            </a:xfrm>
            <a:custGeom>
              <a:avLst/>
              <a:gdLst/>
              <a:ahLst/>
              <a:cxnLst/>
              <a:rect l="l" t="t" r="r" b="b"/>
              <a:pathLst>
                <a:path w="2387600" h="1295400">
                  <a:moveTo>
                    <a:pt x="0" y="0"/>
                  </a:moveTo>
                  <a:lnTo>
                    <a:pt x="2387601" y="0"/>
                  </a:lnTo>
                  <a:lnTo>
                    <a:pt x="2387601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27800" y="4876800"/>
            <a:ext cx="214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z="1800" b="1" spc="-550" dirty="0">
                <a:latin typeface="Verdana"/>
                <a:cs typeface="Verdana"/>
              </a:rPr>
              <a:t>Q</a:t>
            </a:r>
            <a:r>
              <a:rPr sz="1800" spc="-550" dirty="0">
                <a:latin typeface="Verdana"/>
                <a:cs typeface="Verdana"/>
              </a:rPr>
              <a:t>Q</a:t>
            </a:r>
            <a:r>
              <a:rPr sz="1800" b="1" spc="-550" dirty="0">
                <a:latin typeface="Verdana"/>
                <a:cs typeface="Verdana"/>
              </a:rPr>
              <a:t>u</a:t>
            </a:r>
            <a:r>
              <a:rPr sz="1800" spc="-550" dirty="0">
                <a:latin typeface="Verdana"/>
                <a:cs typeface="Verdana"/>
              </a:rPr>
              <a:t>u</a:t>
            </a:r>
            <a:r>
              <a:rPr sz="1800" b="1" spc="-550" dirty="0">
                <a:latin typeface="Verdana"/>
                <a:cs typeface="Verdana"/>
              </a:rPr>
              <a:t>a</a:t>
            </a:r>
            <a:r>
              <a:rPr sz="1800" spc="-550" dirty="0">
                <a:latin typeface="Verdana"/>
                <a:cs typeface="Verdana"/>
              </a:rPr>
              <a:t>ad</a:t>
            </a:r>
            <a:r>
              <a:rPr sz="1800" b="1" spc="-550" dirty="0">
                <a:latin typeface="Verdana"/>
                <a:cs typeface="Verdana"/>
              </a:rPr>
              <a:t>d</a:t>
            </a:r>
            <a:r>
              <a:rPr sz="1800" spc="-550" dirty="0">
                <a:latin typeface="Verdana"/>
                <a:cs typeface="Verdana"/>
              </a:rPr>
              <a:t>r</a:t>
            </a:r>
            <a:r>
              <a:rPr sz="1800" b="1" spc="-550" dirty="0">
                <a:latin typeface="Verdana"/>
                <a:cs typeface="Verdana"/>
              </a:rPr>
              <a:t>r</a:t>
            </a:r>
            <a:r>
              <a:rPr sz="1800" spc="-550" dirty="0">
                <a:latin typeface="Verdana"/>
                <a:cs typeface="Verdana"/>
              </a:rPr>
              <a:t>a</a:t>
            </a:r>
            <a:r>
              <a:rPr sz="1800" b="1" spc="-550" dirty="0">
                <a:latin typeface="Verdana"/>
                <a:cs typeface="Verdana"/>
              </a:rPr>
              <a:t>a</a:t>
            </a:r>
            <a:r>
              <a:rPr sz="1800" spc="-550" dirty="0">
                <a:latin typeface="Verdana"/>
                <a:cs typeface="Verdana"/>
              </a:rPr>
              <a:t>d</a:t>
            </a:r>
            <a:r>
              <a:rPr sz="1800" b="1" spc="-550" dirty="0">
                <a:latin typeface="Verdana"/>
                <a:cs typeface="Verdana"/>
              </a:rPr>
              <a:t>d</a:t>
            </a:r>
            <a:r>
              <a:rPr sz="1800" spc="-550" dirty="0">
                <a:latin typeface="Verdana"/>
                <a:cs typeface="Verdana"/>
              </a:rPr>
              <a:t>o</a:t>
            </a:r>
            <a:r>
              <a:rPr sz="1800" b="1" spc="-550" dirty="0">
                <a:latin typeface="Verdana"/>
                <a:cs typeface="Verdana"/>
              </a:rPr>
              <a:t>o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445249" y="2882900"/>
            <a:ext cx="2374901" cy="1365250"/>
            <a:chOff x="6445249" y="2882900"/>
            <a:chExt cx="2374901" cy="1365250"/>
          </a:xfrm>
        </p:grpSpPr>
        <p:sp>
          <p:nvSpPr>
            <p:cNvPr id="38" name="object 38"/>
            <p:cNvSpPr/>
            <p:nvPr/>
          </p:nvSpPr>
          <p:spPr>
            <a:xfrm>
              <a:off x="6769100" y="2882900"/>
              <a:ext cx="1714500" cy="6096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45249" y="2952750"/>
              <a:ext cx="2374899" cy="12953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5250" y="2952750"/>
              <a:ext cx="2374900" cy="1295400"/>
            </a:xfrm>
            <a:custGeom>
              <a:avLst/>
              <a:gdLst/>
              <a:ahLst/>
              <a:cxnLst/>
              <a:rect l="l" t="t" r="r" b="b"/>
              <a:pathLst>
                <a:path w="2374900" h="1295400">
                  <a:moveTo>
                    <a:pt x="0" y="0"/>
                  </a:moveTo>
                  <a:lnTo>
                    <a:pt x="2374901" y="0"/>
                  </a:lnTo>
                  <a:lnTo>
                    <a:pt x="2374901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540500" y="2971800"/>
            <a:ext cx="214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0"/>
              </a:spcBef>
            </a:pPr>
            <a:r>
              <a:rPr sz="1800" b="1" spc="-509" dirty="0">
                <a:latin typeface="Verdana"/>
                <a:cs typeface="Verdana"/>
              </a:rPr>
              <a:t>R</a:t>
            </a:r>
            <a:r>
              <a:rPr sz="1800" spc="-509" dirty="0">
                <a:latin typeface="Verdana"/>
                <a:cs typeface="Verdana"/>
              </a:rPr>
              <a:t>R</a:t>
            </a:r>
            <a:r>
              <a:rPr sz="1800" b="1" spc="-509" dirty="0">
                <a:latin typeface="Verdana"/>
                <a:cs typeface="Verdana"/>
              </a:rPr>
              <a:t>e</a:t>
            </a:r>
            <a:r>
              <a:rPr sz="1800" spc="-509" dirty="0">
                <a:latin typeface="Verdana"/>
                <a:cs typeface="Verdana"/>
              </a:rPr>
              <a:t>e</a:t>
            </a:r>
            <a:r>
              <a:rPr sz="1800" b="1" spc="-509" dirty="0">
                <a:latin typeface="Verdana"/>
                <a:cs typeface="Verdana"/>
              </a:rPr>
              <a:t>t</a:t>
            </a:r>
            <a:r>
              <a:rPr sz="1800" spc="-509" dirty="0">
                <a:latin typeface="Verdana"/>
                <a:cs typeface="Verdana"/>
              </a:rPr>
              <a:t>t</a:t>
            </a:r>
            <a:r>
              <a:rPr sz="1800" b="1" spc="-509" dirty="0">
                <a:latin typeface="Verdana"/>
                <a:cs typeface="Verdana"/>
              </a:rPr>
              <a:t>â</a:t>
            </a:r>
            <a:r>
              <a:rPr sz="1800" spc="-509" dirty="0">
                <a:latin typeface="Verdana"/>
                <a:cs typeface="Verdana"/>
              </a:rPr>
              <a:t>ân</a:t>
            </a:r>
            <a:r>
              <a:rPr sz="1800" b="1" spc="-509" dirty="0">
                <a:latin typeface="Verdana"/>
                <a:cs typeface="Verdana"/>
              </a:rPr>
              <a:t>n</a:t>
            </a:r>
            <a:r>
              <a:rPr sz="1800" spc="-509" dirty="0">
                <a:latin typeface="Verdana"/>
                <a:cs typeface="Verdana"/>
              </a:rPr>
              <a:t>g</a:t>
            </a:r>
            <a:r>
              <a:rPr sz="1800" b="1" spc="-509" dirty="0">
                <a:latin typeface="Verdana"/>
                <a:cs typeface="Verdana"/>
              </a:rPr>
              <a:t>g</a:t>
            </a:r>
            <a:r>
              <a:rPr sz="1800" spc="-509" dirty="0">
                <a:latin typeface="Verdana"/>
                <a:cs typeface="Verdana"/>
              </a:rPr>
              <a:t>u</a:t>
            </a:r>
            <a:r>
              <a:rPr sz="1800" b="1" spc="-509" dirty="0">
                <a:latin typeface="Verdana"/>
                <a:cs typeface="Verdana"/>
              </a:rPr>
              <a:t>u</a:t>
            </a:r>
            <a:r>
              <a:rPr sz="1800" spc="-509" dirty="0">
                <a:latin typeface="Verdana"/>
                <a:cs typeface="Verdana"/>
              </a:rPr>
              <a:t>lo</a:t>
            </a:r>
            <a:r>
              <a:rPr sz="1800" b="1" spc="-509" dirty="0">
                <a:latin typeface="Verdana"/>
                <a:cs typeface="Verdana"/>
              </a:rPr>
              <a:t>lo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289300" y="774700"/>
            <a:ext cx="2578100" cy="1460500"/>
            <a:chOff x="3289300" y="774700"/>
            <a:chExt cx="2578100" cy="1460500"/>
          </a:xfrm>
        </p:grpSpPr>
        <p:sp>
          <p:nvSpPr>
            <p:cNvPr id="43" name="object 43"/>
            <p:cNvSpPr/>
            <p:nvPr/>
          </p:nvSpPr>
          <p:spPr>
            <a:xfrm>
              <a:off x="3289300" y="800100"/>
              <a:ext cx="2578100" cy="143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2400" y="774700"/>
              <a:ext cx="1219200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59150" y="844550"/>
              <a:ext cx="2438399" cy="1295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59150" y="84455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0"/>
                  </a:moveTo>
                  <a:lnTo>
                    <a:pt x="2438401" y="0"/>
                  </a:lnTo>
                  <a:lnTo>
                    <a:pt x="2438401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150740" y="869734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350" dirty="0">
                <a:latin typeface="Verdana"/>
                <a:cs typeface="Verdana"/>
              </a:rPr>
              <a:t>F</a:t>
            </a:r>
            <a:r>
              <a:rPr sz="1800" b="1" spc="-350" dirty="0">
                <a:latin typeface="Verdana"/>
                <a:cs typeface="Verdana"/>
              </a:rPr>
              <a:t>F</a:t>
            </a:r>
            <a:r>
              <a:rPr sz="1800" b="1" i="1" spc="-350" dirty="0">
                <a:latin typeface="Verdana"/>
                <a:cs typeface="Verdana"/>
              </a:rPr>
              <a:t>o</a:t>
            </a:r>
            <a:r>
              <a:rPr sz="1800" b="1" spc="-350" dirty="0">
                <a:latin typeface="Verdana"/>
                <a:cs typeface="Verdana"/>
              </a:rPr>
              <a:t>o</a:t>
            </a:r>
            <a:r>
              <a:rPr sz="1800" b="1" i="1" spc="-350" dirty="0">
                <a:latin typeface="Verdana"/>
                <a:cs typeface="Verdana"/>
              </a:rPr>
              <a:t>rma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403600" y="1193800"/>
            <a:ext cx="2324100" cy="622300"/>
            <a:chOff x="3403600" y="1193800"/>
            <a:chExt cx="2324100" cy="622300"/>
          </a:xfrm>
        </p:grpSpPr>
        <p:sp>
          <p:nvSpPr>
            <p:cNvPr id="49" name="object 49"/>
            <p:cNvSpPr/>
            <p:nvPr/>
          </p:nvSpPr>
          <p:spPr>
            <a:xfrm>
              <a:off x="3429000" y="1231900"/>
              <a:ext cx="2298700" cy="495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03600" y="1193800"/>
              <a:ext cx="2324100" cy="6223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98849" y="1276350"/>
              <a:ext cx="2158999" cy="35559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498850" y="1276350"/>
            <a:ext cx="2159000" cy="355600"/>
          </a:xfrm>
          <a:prstGeom prst="rect">
            <a:avLst/>
          </a:prstGeom>
          <a:ln w="12700">
            <a:solidFill>
              <a:srgbClr val="2F2F9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Verdana"/>
                <a:cs typeface="Verdana"/>
              </a:rPr>
              <a:t>Decl.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desenhar()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06400" y="3340100"/>
            <a:ext cx="2324100" cy="609600"/>
            <a:chOff x="406400" y="3340100"/>
            <a:chExt cx="2324100" cy="609600"/>
          </a:xfrm>
        </p:grpSpPr>
        <p:sp>
          <p:nvSpPr>
            <p:cNvPr id="54" name="object 54"/>
            <p:cNvSpPr/>
            <p:nvPr/>
          </p:nvSpPr>
          <p:spPr>
            <a:xfrm>
              <a:off x="419100" y="3365500"/>
              <a:ext cx="2311400" cy="508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6400" y="3340100"/>
              <a:ext cx="2324100" cy="609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8949" y="3409950"/>
              <a:ext cx="2171699" cy="36829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88950" y="3409950"/>
            <a:ext cx="2171700" cy="368300"/>
          </a:xfrm>
          <a:prstGeom prst="rect">
            <a:avLst/>
          </a:prstGeom>
          <a:ln w="12700">
            <a:solidFill>
              <a:srgbClr val="2F2F98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Verdana"/>
                <a:cs typeface="Verdana"/>
              </a:rPr>
              <a:t>Decl.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desenhar()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16300" y="3352800"/>
            <a:ext cx="2324100" cy="609600"/>
            <a:chOff x="3416300" y="3352800"/>
            <a:chExt cx="2324100" cy="609600"/>
          </a:xfrm>
        </p:grpSpPr>
        <p:sp>
          <p:nvSpPr>
            <p:cNvPr id="59" name="object 59"/>
            <p:cNvSpPr/>
            <p:nvPr/>
          </p:nvSpPr>
          <p:spPr>
            <a:xfrm>
              <a:off x="3441700" y="3378200"/>
              <a:ext cx="2298700" cy="495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16300" y="3352800"/>
              <a:ext cx="2324100" cy="609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11549" y="3422650"/>
              <a:ext cx="2158999" cy="3555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511550" y="3422650"/>
            <a:ext cx="2159000" cy="355600"/>
          </a:xfrm>
          <a:prstGeom prst="rect">
            <a:avLst/>
          </a:prstGeom>
          <a:ln w="12700">
            <a:solidFill>
              <a:srgbClr val="2F2F98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Verdana"/>
                <a:cs typeface="Verdana"/>
              </a:rPr>
              <a:t>Decl.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desenhar()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477000" y="3352800"/>
            <a:ext cx="2324100" cy="622300"/>
            <a:chOff x="6477000" y="3352800"/>
            <a:chExt cx="2324100" cy="622300"/>
          </a:xfrm>
        </p:grpSpPr>
        <p:sp>
          <p:nvSpPr>
            <p:cNvPr id="64" name="object 64"/>
            <p:cNvSpPr/>
            <p:nvPr/>
          </p:nvSpPr>
          <p:spPr>
            <a:xfrm>
              <a:off x="6502400" y="3390900"/>
              <a:ext cx="2298700" cy="495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77000" y="3352800"/>
              <a:ext cx="2324100" cy="6223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72249" y="3435350"/>
              <a:ext cx="2158999" cy="35559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72250" y="3435350"/>
              <a:ext cx="2159000" cy="355600"/>
            </a:xfrm>
            <a:custGeom>
              <a:avLst/>
              <a:gdLst/>
              <a:ahLst/>
              <a:cxnLst/>
              <a:rect l="l" t="t" r="r" b="b"/>
              <a:pathLst>
                <a:path w="2159000" h="355600">
                  <a:moveTo>
                    <a:pt x="0" y="0"/>
                  </a:moveTo>
                  <a:lnTo>
                    <a:pt x="2159001" y="0"/>
                  </a:lnTo>
                  <a:lnTo>
                    <a:pt x="2159001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540500" y="3453765"/>
            <a:ext cx="214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Decl.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desenhar()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464300" y="5245100"/>
            <a:ext cx="2324100" cy="622300"/>
            <a:chOff x="6464300" y="5245100"/>
            <a:chExt cx="2324100" cy="622300"/>
          </a:xfrm>
        </p:grpSpPr>
        <p:sp>
          <p:nvSpPr>
            <p:cNvPr id="70" name="object 70"/>
            <p:cNvSpPr/>
            <p:nvPr/>
          </p:nvSpPr>
          <p:spPr>
            <a:xfrm>
              <a:off x="6489700" y="5283200"/>
              <a:ext cx="2298700" cy="495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64300" y="5245100"/>
              <a:ext cx="2324100" cy="622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59549" y="5327650"/>
              <a:ext cx="2158999" cy="3555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59550" y="5327650"/>
              <a:ext cx="2159000" cy="355600"/>
            </a:xfrm>
            <a:custGeom>
              <a:avLst/>
              <a:gdLst/>
              <a:ahLst/>
              <a:cxnLst/>
              <a:rect l="l" t="t" r="r" b="b"/>
              <a:pathLst>
                <a:path w="2159000" h="355600">
                  <a:moveTo>
                    <a:pt x="0" y="0"/>
                  </a:moveTo>
                  <a:lnTo>
                    <a:pt x="2159001" y="0"/>
                  </a:lnTo>
                  <a:lnTo>
                    <a:pt x="2159001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534150" y="5327650"/>
            <a:ext cx="2159000" cy="355600"/>
          </a:xfrm>
          <a:prstGeom prst="rect">
            <a:avLst/>
          </a:prstGeom>
          <a:ln w="12700">
            <a:solidFill>
              <a:srgbClr val="2F2F9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Verdana"/>
                <a:cs typeface="Verdana"/>
              </a:rPr>
              <a:t>Decl.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desenhar()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93700" y="3759200"/>
            <a:ext cx="2349500" cy="609600"/>
            <a:chOff x="393700" y="3759200"/>
            <a:chExt cx="2349500" cy="609600"/>
          </a:xfrm>
        </p:grpSpPr>
        <p:sp>
          <p:nvSpPr>
            <p:cNvPr id="76" name="object 76"/>
            <p:cNvSpPr/>
            <p:nvPr/>
          </p:nvSpPr>
          <p:spPr>
            <a:xfrm>
              <a:off x="419100" y="3784600"/>
              <a:ext cx="2298700" cy="5080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3700" y="3759200"/>
              <a:ext cx="2349500" cy="6096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88949" y="3829050"/>
              <a:ext cx="2158999" cy="36829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88950" y="3829050"/>
            <a:ext cx="2159000" cy="368300"/>
          </a:xfrm>
          <a:prstGeom prst="rect">
            <a:avLst/>
          </a:prstGeom>
          <a:ln w="12700">
            <a:solidFill>
              <a:srgbClr val="2F2F98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05"/>
              </a:spcBef>
            </a:pPr>
            <a:r>
              <a:rPr sz="1800" spc="10" dirty="0">
                <a:latin typeface="Verdana"/>
                <a:cs typeface="Verdana"/>
              </a:rPr>
              <a:t>Impl.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desenhar()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429000" y="3771900"/>
            <a:ext cx="2349500" cy="609600"/>
            <a:chOff x="3429000" y="3771900"/>
            <a:chExt cx="2349500" cy="609600"/>
          </a:xfrm>
        </p:grpSpPr>
        <p:sp>
          <p:nvSpPr>
            <p:cNvPr id="81" name="object 81"/>
            <p:cNvSpPr/>
            <p:nvPr/>
          </p:nvSpPr>
          <p:spPr>
            <a:xfrm>
              <a:off x="3454400" y="3797300"/>
              <a:ext cx="2298700" cy="5080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29000" y="3771900"/>
              <a:ext cx="2349500" cy="6096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24250" y="3841750"/>
              <a:ext cx="2158999" cy="3682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524250" y="3841750"/>
            <a:ext cx="2159000" cy="368300"/>
          </a:xfrm>
          <a:prstGeom prst="rect">
            <a:avLst/>
          </a:prstGeom>
          <a:ln w="12700">
            <a:solidFill>
              <a:srgbClr val="2F2F9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10"/>
              </a:spcBef>
            </a:pPr>
            <a:r>
              <a:rPr sz="1800" spc="10" dirty="0">
                <a:latin typeface="Verdana"/>
                <a:cs typeface="Verdana"/>
              </a:rPr>
              <a:t>Impl.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desenhar()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477000" y="3759200"/>
            <a:ext cx="2349500" cy="622300"/>
            <a:chOff x="6477000" y="3759200"/>
            <a:chExt cx="2349500" cy="622300"/>
          </a:xfrm>
        </p:grpSpPr>
        <p:sp>
          <p:nvSpPr>
            <p:cNvPr id="86" name="object 86"/>
            <p:cNvSpPr/>
            <p:nvPr/>
          </p:nvSpPr>
          <p:spPr>
            <a:xfrm>
              <a:off x="6502400" y="3797300"/>
              <a:ext cx="2298700" cy="495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77000" y="3759200"/>
              <a:ext cx="2349500" cy="6223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72249" y="3841750"/>
              <a:ext cx="2158999" cy="35559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72250" y="3841750"/>
              <a:ext cx="2159000" cy="355600"/>
            </a:xfrm>
            <a:custGeom>
              <a:avLst/>
              <a:gdLst/>
              <a:ahLst/>
              <a:cxnLst/>
              <a:rect l="l" t="t" r="r" b="b"/>
              <a:pathLst>
                <a:path w="2159000" h="355600">
                  <a:moveTo>
                    <a:pt x="0" y="0"/>
                  </a:moveTo>
                  <a:lnTo>
                    <a:pt x="2159001" y="0"/>
                  </a:lnTo>
                  <a:lnTo>
                    <a:pt x="2159001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540500" y="3864635"/>
            <a:ext cx="214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Verdana"/>
                <a:cs typeface="Verdana"/>
              </a:rPr>
              <a:t>Impl.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desenhar()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752840" y="652842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latin typeface="Carlito"/>
                <a:cs typeface="Carlito"/>
              </a:rPr>
              <a:t>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4" y="130809"/>
            <a:ext cx="6604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Classes e </a:t>
            </a:r>
            <a:r>
              <a:rPr b="0" spc="15" dirty="0">
                <a:solidFill>
                  <a:srgbClr val="333399"/>
                </a:solidFill>
                <a:latin typeface="Carlito"/>
                <a:cs typeface="Carlito"/>
              </a:rPr>
              <a:t>métodos </a:t>
            </a:r>
            <a:r>
              <a:rPr b="0" dirty="0">
                <a:solidFill>
                  <a:srgbClr val="333399"/>
                </a:solidFill>
                <a:latin typeface="Carlito"/>
                <a:cs typeface="Carlito"/>
              </a:rPr>
              <a:t>abstratos -</a:t>
            </a:r>
            <a:r>
              <a:rPr b="0" spc="-225" dirty="0">
                <a:solidFill>
                  <a:srgbClr val="333399"/>
                </a:solidFill>
                <a:latin typeface="Carlito"/>
                <a:cs typeface="Carlito"/>
              </a:rPr>
              <a:t> </a:t>
            </a:r>
            <a:r>
              <a:rPr b="0" spc="5" dirty="0">
                <a:solidFill>
                  <a:srgbClr val="333399"/>
                </a:solidFill>
                <a:latin typeface="Carlito"/>
                <a:cs typeface="Carlito"/>
              </a:rPr>
              <a:t>Quiz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500" y="977900"/>
            <a:ext cx="7531100" cy="749300"/>
            <a:chOff x="190500" y="977900"/>
            <a:chExt cx="7531100" cy="749300"/>
          </a:xfrm>
        </p:grpSpPr>
        <p:sp>
          <p:nvSpPr>
            <p:cNvPr id="4" name="object 4"/>
            <p:cNvSpPr/>
            <p:nvPr/>
          </p:nvSpPr>
          <p:spPr>
            <a:xfrm>
              <a:off x="228600" y="977900"/>
              <a:ext cx="7493000" cy="749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" y="1054100"/>
              <a:ext cx="55499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449" y="1022349"/>
              <a:ext cx="7353299" cy="609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450" y="1022350"/>
              <a:ext cx="7353300" cy="609600"/>
            </a:xfrm>
            <a:custGeom>
              <a:avLst/>
              <a:gdLst/>
              <a:ahLst/>
              <a:cxnLst/>
              <a:rect l="l" t="t" r="r" b="b"/>
              <a:pathLst>
                <a:path w="7353300" h="609600">
                  <a:moveTo>
                    <a:pt x="0" y="101599"/>
                  </a:moveTo>
                  <a:lnTo>
                    <a:pt x="7984" y="62051"/>
                  </a:lnTo>
                  <a:lnTo>
                    <a:pt x="29757" y="29757"/>
                  </a:lnTo>
                  <a:lnTo>
                    <a:pt x="62051" y="7984"/>
                  </a:lnTo>
                  <a:lnTo>
                    <a:pt x="101598" y="0"/>
                  </a:lnTo>
                  <a:lnTo>
                    <a:pt x="7251704" y="0"/>
                  </a:lnTo>
                  <a:lnTo>
                    <a:pt x="7291250" y="7984"/>
                  </a:lnTo>
                  <a:lnTo>
                    <a:pt x="7323545" y="29757"/>
                  </a:lnTo>
                  <a:lnTo>
                    <a:pt x="7345319" y="62051"/>
                  </a:lnTo>
                  <a:lnTo>
                    <a:pt x="7353304" y="101599"/>
                  </a:lnTo>
                  <a:lnTo>
                    <a:pt x="7353304" y="508001"/>
                  </a:lnTo>
                  <a:lnTo>
                    <a:pt x="7345319" y="547548"/>
                  </a:lnTo>
                  <a:lnTo>
                    <a:pt x="7323545" y="579842"/>
                  </a:lnTo>
                  <a:lnTo>
                    <a:pt x="7291250" y="601616"/>
                  </a:lnTo>
                  <a:lnTo>
                    <a:pt x="7251704" y="609600"/>
                  </a:lnTo>
                  <a:lnTo>
                    <a:pt x="101598" y="609600"/>
                  </a:lnTo>
                  <a:lnTo>
                    <a:pt x="62051" y="601616"/>
                  </a:lnTo>
                  <a:lnTo>
                    <a:pt x="29757" y="579842"/>
                  </a:lnTo>
                  <a:lnTo>
                    <a:pt x="7984" y="547548"/>
                  </a:lnTo>
                  <a:lnTo>
                    <a:pt x="0" y="508001"/>
                  </a:lnTo>
                  <a:lnTo>
                    <a:pt x="0" y="101599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570" y="1156601"/>
            <a:ext cx="5142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Métodos </a:t>
            </a:r>
            <a:r>
              <a:rPr sz="2000" spc="-15" dirty="0">
                <a:solidFill>
                  <a:srgbClr val="000090"/>
                </a:solidFill>
                <a:latin typeface="Verdana"/>
                <a:cs typeface="Verdana"/>
              </a:rPr>
              <a:t>estáticos </a:t>
            </a:r>
            <a:r>
              <a:rPr sz="2000" spc="-25" dirty="0">
                <a:latin typeface="Verdana"/>
                <a:cs typeface="Verdana"/>
              </a:rPr>
              <a:t>podem </a:t>
            </a:r>
            <a:r>
              <a:rPr sz="2000" spc="-15" dirty="0">
                <a:latin typeface="Verdana"/>
                <a:cs typeface="Verdana"/>
              </a:rPr>
              <a:t>ser</a:t>
            </a:r>
            <a:r>
              <a:rPr sz="2000" spc="1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abstratos?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7000" y="977900"/>
            <a:ext cx="1397000" cy="749300"/>
            <a:chOff x="7747000" y="977900"/>
            <a:chExt cx="1397000" cy="749300"/>
          </a:xfrm>
        </p:grpSpPr>
        <p:sp>
          <p:nvSpPr>
            <p:cNvPr id="10" name="object 10"/>
            <p:cNvSpPr/>
            <p:nvPr/>
          </p:nvSpPr>
          <p:spPr>
            <a:xfrm>
              <a:off x="7747000" y="977900"/>
              <a:ext cx="1397000" cy="749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5600" y="1054100"/>
              <a:ext cx="927100" cy="660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6849" y="1022349"/>
              <a:ext cx="1257299" cy="609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16850" y="1022350"/>
              <a:ext cx="1257300" cy="609600"/>
            </a:xfrm>
            <a:custGeom>
              <a:avLst/>
              <a:gdLst/>
              <a:ahLst/>
              <a:cxnLst/>
              <a:rect l="l" t="t" r="r" b="b"/>
              <a:pathLst>
                <a:path w="1257300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155700" y="0"/>
                  </a:lnTo>
                  <a:lnTo>
                    <a:pt x="1195247" y="7984"/>
                  </a:lnTo>
                  <a:lnTo>
                    <a:pt x="1227541" y="29758"/>
                  </a:lnTo>
                  <a:lnTo>
                    <a:pt x="1249316" y="62053"/>
                  </a:lnTo>
                  <a:lnTo>
                    <a:pt x="1257300" y="101601"/>
                  </a:lnTo>
                  <a:lnTo>
                    <a:pt x="1257300" y="507998"/>
                  </a:lnTo>
                  <a:lnTo>
                    <a:pt x="1249316" y="547546"/>
                  </a:lnTo>
                  <a:lnTo>
                    <a:pt x="1227541" y="579841"/>
                  </a:lnTo>
                  <a:lnTo>
                    <a:pt x="1195247" y="601615"/>
                  </a:lnTo>
                  <a:lnTo>
                    <a:pt x="1155700" y="609600"/>
                  </a:lnTo>
                  <a:lnTo>
                    <a:pt x="101601" y="609600"/>
                  </a:lnTo>
                  <a:lnTo>
                    <a:pt x="62053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1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75523" y="1156601"/>
            <a:ext cx="522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ã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0500" y="1701800"/>
            <a:ext cx="7531100" cy="749300"/>
            <a:chOff x="190500" y="1701800"/>
            <a:chExt cx="7531100" cy="749300"/>
          </a:xfrm>
        </p:grpSpPr>
        <p:sp>
          <p:nvSpPr>
            <p:cNvPr id="16" name="object 16"/>
            <p:cNvSpPr/>
            <p:nvPr/>
          </p:nvSpPr>
          <p:spPr>
            <a:xfrm>
              <a:off x="228600" y="1701800"/>
              <a:ext cx="7493000" cy="749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500" y="1765300"/>
              <a:ext cx="4914900" cy="660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8449" y="1746249"/>
              <a:ext cx="7353299" cy="6095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8450" y="1746250"/>
              <a:ext cx="7353300" cy="609600"/>
            </a:xfrm>
            <a:custGeom>
              <a:avLst/>
              <a:gdLst/>
              <a:ahLst/>
              <a:cxnLst/>
              <a:rect l="l" t="t" r="r" b="b"/>
              <a:pathLst>
                <a:path w="7353300" h="609600">
                  <a:moveTo>
                    <a:pt x="0" y="101599"/>
                  </a:moveTo>
                  <a:lnTo>
                    <a:pt x="7984" y="62051"/>
                  </a:lnTo>
                  <a:lnTo>
                    <a:pt x="29757" y="29757"/>
                  </a:lnTo>
                  <a:lnTo>
                    <a:pt x="62051" y="7984"/>
                  </a:lnTo>
                  <a:lnTo>
                    <a:pt x="101598" y="0"/>
                  </a:lnTo>
                  <a:lnTo>
                    <a:pt x="7251704" y="0"/>
                  </a:lnTo>
                  <a:lnTo>
                    <a:pt x="7291250" y="7984"/>
                  </a:lnTo>
                  <a:lnTo>
                    <a:pt x="7323545" y="29757"/>
                  </a:lnTo>
                  <a:lnTo>
                    <a:pt x="7345319" y="62051"/>
                  </a:lnTo>
                  <a:lnTo>
                    <a:pt x="7353304" y="101599"/>
                  </a:lnTo>
                  <a:lnTo>
                    <a:pt x="7353304" y="508001"/>
                  </a:lnTo>
                  <a:lnTo>
                    <a:pt x="7345319" y="547548"/>
                  </a:lnTo>
                  <a:lnTo>
                    <a:pt x="7323545" y="579842"/>
                  </a:lnTo>
                  <a:lnTo>
                    <a:pt x="7291250" y="601616"/>
                  </a:lnTo>
                  <a:lnTo>
                    <a:pt x="7251704" y="609600"/>
                  </a:lnTo>
                  <a:lnTo>
                    <a:pt x="101598" y="609600"/>
                  </a:lnTo>
                  <a:lnTo>
                    <a:pt x="62051" y="601616"/>
                  </a:lnTo>
                  <a:lnTo>
                    <a:pt x="29757" y="579842"/>
                  </a:lnTo>
                  <a:lnTo>
                    <a:pt x="7984" y="547548"/>
                  </a:lnTo>
                  <a:lnTo>
                    <a:pt x="0" y="508001"/>
                  </a:lnTo>
                  <a:lnTo>
                    <a:pt x="0" y="101599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7570" y="1876678"/>
            <a:ext cx="4507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000090"/>
                </a:solidFill>
                <a:latin typeface="Verdana"/>
                <a:cs typeface="Verdana"/>
              </a:rPr>
              <a:t>Construtores </a:t>
            </a:r>
            <a:r>
              <a:rPr sz="2000" spc="-25" dirty="0">
                <a:latin typeface="Verdana"/>
                <a:cs typeface="Verdana"/>
              </a:rPr>
              <a:t>podem </a:t>
            </a:r>
            <a:r>
              <a:rPr sz="2000" spc="-15" dirty="0">
                <a:latin typeface="Verdana"/>
                <a:cs typeface="Verdana"/>
              </a:rPr>
              <a:t>ser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abstratos?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47000" y="1701800"/>
            <a:ext cx="1397000" cy="749300"/>
            <a:chOff x="7747000" y="1701800"/>
            <a:chExt cx="1397000" cy="749300"/>
          </a:xfrm>
        </p:grpSpPr>
        <p:sp>
          <p:nvSpPr>
            <p:cNvPr id="22" name="object 22"/>
            <p:cNvSpPr/>
            <p:nvPr/>
          </p:nvSpPr>
          <p:spPr>
            <a:xfrm>
              <a:off x="7747000" y="1701800"/>
              <a:ext cx="1397000" cy="749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75600" y="1765300"/>
              <a:ext cx="927100" cy="660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16849" y="1746249"/>
              <a:ext cx="1257299" cy="6095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16850" y="1746250"/>
              <a:ext cx="1257300" cy="609600"/>
            </a:xfrm>
            <a:custGeom>
              <a:avLst/>
              <a:gdLst/>
              <a:ahLst/>
              <a:cxnLst/>
              <a:rect l="l" t="t" r="r" b="b"/>
              <a:pathLst>
                <a:path w="1257300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155700" y="0"/>
                  </a:lnTo>
                  <a:lnTo>
                    <a:pt x="1195247" y="7984"/>
                  </a:lnTo>
                  <a:lnTo>
                    <a:pt x="1227541" y="29758"/>
                  </a:lnTo>
                  <a:lnTo>
                    <a:pt x="1249316" y="62053"/>
                  </a:lnTo>
                  <a:lnTo>
                    <a:pt x="1257300" y="101601"/>
                  </a:lnTo>
                  <a:lnTo>
                    <a:pt x="1257300" y="507998"/>
                  </a:lnTo>
                  <a:lnTo>
                    <a:pt x="1249316" y="547546"/>
                  </a:lnTo>
                  <a:lnTo>
                    <a:pt x="1227541" y="579841"/>
                  </a:lnTo>
                  <a:lnTo>
                    <a:pt x="1195247" y="601615"/>
                  </a:lnTo>
                  <a:lnTo>
                    <a:pt x="1155700" y="609600"/>
                  </a:lnTo>
                  <a:lnTo>
                    <a:pt x="101601" y="609600"/>
                  </a:lnTo>
                  <a:lnTo>
                    <a:pt x="62053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1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75523" y="1876678"/>
            <a:ext cx="522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ã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0500" y="2387600"/>
            <a:ext cx="8953500" cy="1473200"/>
            <a:chOff x="190500" y="2387600"/>
            <a:chExt cx="8953500" cy="1473200"/>
          </a:xfrm>
        </p:grpSpPr>
        <p:sp>
          <p:nvSpPr>
            <p:cNvPr id="28" name="object 28"/>
            <p:cNvSpPr/>
            <p:nvPr/>
          </p:nvSpPr>
          <p:spPr>
            <a:xfrm>
              <a:off x="228600" y="2387600"/>
              <a:ext cx="7493000" cy="749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500" y="2451100"/>
              <a:ext cx="5880100" cy="660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8449" y="2432049"/>
              <a:ext cx="7353299" cy="6095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450" y="2432050"/>
              <a:ext cx="7353300" cy="609600"/>
            </a:xfrm>
            <a:custGeom>
              <a:avLst/>
              <a:gdLst/>
              <a:ahLst/>
              <a:cxnLst/>
              <a:rect l="l" t="t" r="r" b="b"/>
              <a:pathLst>
                <a:path w="7353300" h="609600">
                  <a:moveTo>
                    <a:pt x="0" y="101599"/>
                  </a:moveTo>
                  <a:lnTo>
                    <a:pt x="7984" y="62051"/>
                  </a:lnTo>
                  <a:lnTo>
                    <a:pt x="29757" y="29757"/>
                  </a:lnTo>
                  <a:lnTo>
                    <a:pt x="62051" y="7984"/>
                  </a:lnTo>
                  <a:lnTo>
                    <a:pt x="101598" y="0"/>
                  </a:lnTo>
                  <a:lnTo>
                    <a:pt x="7251704" y="0"/>
                  </a:lnTo>
                  <a:lnTo>
                    <a:pt x="7291250" y="7984"/>
                  </a:lnTo>
                  <a:lnTo>
                    <a:pt x="7323545" y="29757"/>
                  </a:lnTo>
                  <a:lnTo>
                    <a:pt x="7345319" y="62051"/>
                  </a:lnTo>
                  <a:lnTo>
                    <a:pt x="7353304" y="101599"/>
                  </a:lnTo>
                  <a:lnTo>
                    <a:pt x="7353304" y="508001"/>
                  </a:lnTo>
                  <a:lnTo>
                    <a:pt x="7345319" y="547548"/>
                  </a:lnTo>
                  <a:lnTo>
                    <a:pt x="7323545" y="579842"/>
                  </a:lnTo>
                  <a:lnTo>
                    <a:pt x="7291250" y="601616"/>
                  </a:lnTo>
                  <a:lnTo>
                    <a:pt x="7251704" y="609600"/>
                  </a:lnTo>
                  <a:lnTo>
                    <a:pt x="101598" y="609600"/>
                  </a:lnTo>
                  <a:lnTo>
                    <a:pt x="62051" y="601616"/>
                  </a:lnTo>
                  <a:lnTo>
                    <a:pt x="29757" y="579842"/>
                  </a:lnTo>
                  <a:lnTo>
                    <a:pt x="7984" y="547548"/>
                  </a:lnTo>
                  <a:lnTo>
                    <a:pt x="0" y="508001"/>
                  </a:lnTo>
                  <a:lnTo>
                    <a:pt x="0" y="101599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47000" y="2387600"/>
              <a:ext cx="1397000" cy="749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88300" y="2451100"/>
              <a:ext cx="914400" cy="660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16849" y="2432049"/>
              <a:ext cx="1257299" cy="609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6850" y="2432050"/>
              <a:ext cx="1257300" cy="609600"/>
            </a:xfrm>
            <a:custGeom>
              <a:avLst/>
              <a:gdLst/>
              <a:ahLst/>
              <a:cxnLst/>
              <a:rect l="l" t="t" r="r" b="b"/>
              <a:pathLst>
                <a:path w="1257300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155700" y="0"/>
                  </a:lnTo>
                  <a:lnTo>
                    <a:pt x="1195247" y="7984"/>
                  </a:lnTo>
                  <a:lnTo>
                    <a:pt x="1227541" y="29758"/>
                  </a:lnTo>
                  <a:lnTo>
                    <a:pt x="1249316" y="62053"/>
                  </a:lnTo>
                  <a:lnTo>
                    <a:pt x="1257300" y="101601"/>
                  </a:lnTo>
                  <a:lnTo>
                    <a:pt x="1257300" y="507998"/>
                  </a:lnTo>
                  <a:lnTo>
                    <a:pt x="1249316" y="547546"/>
                  </a:lnTo>
                  <a:lnTo>
                    <a:pt x="1227541" y="579841"/>
                  </a:lnTo>
                  <a:lnTo>
                    <a:pt x="1195247" y="601615"/>
                  </a:lnTo>
                  <a:lnTo>
                    <a:pt x="1155700" y="609600"/>
                  </a:lnTo>
                  <a:lnTo>
                    <a:pt x="101601" y="609600"/>
                  </a:lnTo>
                  <a:lnTo>
                    <a:pt x="62053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1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46200" y="3098800"/>
              <a:ext cx="7797800" cy="762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08100" y="3175000"/>
              <a:ext cx="7747000" cy="660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6050" y="3143250"/>
              <a:ext cx="7658099" cy="6222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16050" y="3143250"/>
              <a:ext cx="7658100" cy="622300"/>
            </a:xfrm>
            <a:custGeom>
              <a:avLst/>
              <a:gdLst/>
              <a:ahLst/>
              <a:cxnLst/>
              <a:rect l="l" t="t" r="r" b="b"/>
              <a:pathLst>
                <a:path w="7658100" h="622300">
                  <a:moveTo>
                    <a:pt x="0" y="103716"/>
                  </a:moveTo>
                  <a:lnTo>
                    <a:pt x="8150" y="63345"/>
                  </a:lnTo>
                  <a:lnTo>
                    <a:pt x="30377" y="30377"/>
                  </a:lnTo>
                  <a:lnTo>
                    <a:pt x="63345" y="8150"/>
                  </a:lnTo>
                  <a:lnTo>
                    <a:pt x="103716" y="0"/>
                  </a:lnTo>
                  <a:lnTo>
                    <a:pt x="7554384" y="0"/>
                  </a:lnTo>
                  <a:lnTo>
                    <a:pt x="7594759" y="8150"/>
                  </a:lnTo>
                  <a:lnTo>
                    <a:pt x="7627728" y="30377"/>
                  </a:lnTo>
                  <a:lnTo>
                    <a:pt x="7649954" y="63345"/>
                  </a:lnTo>
                  <a:lnTo>
                    <a:pt x="7658104" y="103716"/>
                  </a:lnTo>
                  <a:lnTo>
                    <a:pt x="7658104" y="518583"/>
                  </a:lnTo>
                  <a:lnTo>
                    <a:pt x="7649954" y="558954"/>
                  </a:lnTo>
                  <a:lnTo>
                    <a:pt x="7627728" y="591922"/>
                  </a:lnTo>
                  <a:lnTo>
                    <a:pt x="7594759" y="614149"/>
                  </a:lnTo>
                  <a:lnTo>
                    <a:pt x="7554384" y="622300"/>
                  </a:lnTo>
                  <a:lnTo>
                    <a:pt x="103716" y="622300"/>
                  </a:lnTo>
                  <a:lnTo>
                    <a:pt x="63345" y="614149"/>
                  </a:lnTo>
                  <a:lnTo>
                    <a:pt x="30377" y="591922"/>
                  </a:lnTo>
                  <a:lnTo>
                    <a:pt x="8150" y="558954"/>
                  </a:lnTo>
                  <a:lnTo>
                    <a:pt x="0" y="518583"/>
                  </a:lnTo>
                  <a:lnTo>
                    <a:pt x="0" y="103716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5791" y="2562885"/>
            <a:ext cx="845058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2880" algn="l"/>
              </a:tabLst>
            </a:pPr>
            <a:r>
              <a:rPr sz="2000" spc="-20" dirty="0">
                <a:latin typeface="Verdana"/>
                <a:cs typeface="Verdana"/>
              </a:rPr>
              <a:t>Classes </a:t>
            </a:r>
            <a:r>
              <a:rPr sz="2000" spc="-5" dirty="0">
                <a:solidFill>
                  <a:srgbClr val="000090"/>
                </a:solidFill>
                <a:latin typeface="Verdana"/>
                <a:cs typeface="Verdana"/>
              </a:rPr>
              <a:t>abstratas </a:t>
            </a:r>
            <a:r>
              <a:rPr sz="2000" spc="-25" dirty="0">
                <a:latin typeface="Verdana"/>
                <a:cs typeface="Verdana"/>
              </a:rPr>
              <a:t>podem</a:t>
            </a:r>
            <a:r>
              <a:rPr sz="2000" spc="18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ter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construtores?	</a:t>
            </a:r>
            <a:r>
              <a:rPr sz="2000" spc="-10" dirty="0">
                <a:solidFill>
                  <a:srgbClr val="008F13"/>
                </a:solidFill>
                <a:latin typeface="Verdana"/>
                <a:cs typeface="Verdana"/>
              </a:rPr>
              <a:t>Sim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Verdana"/>
              <a:cs typeface="Verdana"/>
            </a:endParaRPr>
          </a:p>
          <a:p>
            <a:pPr marL="1129030">
              <a:lnSpc>
                <a:spcPct val="100000"/>
              </a:lnSpc>
            </a:pPr>
            <a:r>
              <a:rPr sz="2000" spc="-15" dirty="0">
                <a:latin typeface="Verdana"/>
                <a:cs typeface="Verdana"/>
              </a:rPr>
              <a:t>Lembre-se: </a:t>
            </a:r>
            <a:r>
              <a:rPr sz="2000" dirty="0">
                <a:latin typeface="Verdana"/>
                <a:cs typeface="Verdana"/>
              </a:rPr>
              <a:t>construtores </a:t>
            </a:r>
            <a:r>
              <a:rPr sz="2000" spc="-20" dirty="0">
                <a:latin typeface="Verdana"/>
                <a:cs typeface="Verdana"/>
              </a:rPr>
              <a:t>são chamados pelas</a:t>
            </a:r>
            <a:r>
              <a:rPr sz="2000" spc="24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subclasses!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90500" y="4038600"/>
            <a:ext cx="7531100" cy="749300"/>
            <a:chOff x="190500" y="4038600"/>
            <a:chExt cx="7531100" cy="749300"/>
          </a:xfrm>
        </p:grpSpPr>
        <p:sp>
          <p:nvSpPr>
            <p:cNvPr id="42" name="object 42"/>
            <p:cNvSpPr/>
            <p:nvPr/>
          </p:nvSpPr>
          <p:spPr>
            <a:xfrm>
              <a:off x="228600" y="4038600"/>
              <a:ext cx="7493000" cy="749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0500" y="4114800"/>
              <a:ext cx="5664200" cy="660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8449" y="4083049"/>
              <a:ext cx="7353299" cy="6095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450" y="4083050"/>
              <a:ext cx="7353300" cy="609600"/>
            </a:xfrm>
            <a:custGeom>
              <a:avLst/>
              <a:gdLst/>
              <a:ahLst/>
              <a:cxnLst/>
              <a:rect l="l" t="t" r="r" b="b"/>
              <a:pathLst>
                <a:path w="7353300" h="609600">
                  <a:moveTo>
                    <a:pt x="0" y="101599"/>
                  </a:moveTo>
                  <a:lnTo>
                    <a:pt x="7984" y="62052"/>
                  </a:lnTo>
                  <a:lnTo>
                    <a:pt x="29757" y="29757"/>
                  </a:lnTo>
                  <a:lnTo>
                    <a:pt x="62051" y="7984"/>
                  </a:lnTo>
                  <a:lnTo>
                    <a:pt x="101598" y="0"/>
                  </a:lnTo>
                  <a:lnTo>
                    <a:pt x="7251704" y="0"/>
                  </a:lnTo>
                  <a:lnTo>
                    <a:pt x="7291250" y="7984"/>
                  </a:lnTo>
                  <a:lnTo>
                    <a:pt x="7323545" y="29757"/>
                  </a:lnTo>
                  <a:lnTo>
                    <a:pt x="7345319" y="62052"/>
                  </a:lnTo>
                  <a:lnTo>
                    <a:pt x="7353304" y="101599"/>
                  </a:lnTo>
                  <a:lnTo>
                    <a:pt x="7353304" y="508001"/>
                  </a:lnTo>
                  <a:lnTo>
                    <a:pt x="7345319" y="547548"/>
                  </a:lnTo>
                  <a:lnTo>
                    <a:pt x="7323545" y="579842"/>
                  </a:lnTo>
                  <a:lnTo>
                    <a:pt x="7291250" y="601616"/>
                  </a:lnTo>
                  <a:lnTo>
                    <a:pt x="7251704" y="609600"/>
                  </a:lnTo>
                  <a:lnTo>
                    <a:pt x="101598" y="609600"/>
                  </a:lnTo>
                  <a:lnTo>
                    <a:pt x="62051" y="601616"/>
                  </a:lnTo>
                  <a:lnTo>
                    <a:pt x="29757" y="579842"/>
                  </a:lnTo>
                  <a:lnTo>
                    <a:pt x="7984" y="547548"/>
                  </a:lnTo>
                  <a:lnTo>
                    <a:pt x="0" y="508001"/>
                  </a:lnTo>
                  <a:lnTo>
                    <a:pt x="0" y="101599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95791" y="4219067"/>
            <a:ext cx="5257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0090"/>
                </a:solidFill>
                <a:latin typeface="Verdana"/>
                <a:cs typeface="Verdana"/>
              </a:rPr>
              <a:t>Métodos abstratos </a:t>
            </a:r>
            <a:r>
              <a:rPr sz="2000" spc="-25" dirty="0">
                <a:latin typeface="Verdana"/>
                <a:cs typeface="Verdana"/>
              </a:rPr>
              <a:t>podem </a:t>
            </a:r>
            <a:r>
              <a:rPr sz="2000" spc="-15" dirty="0">
                <a:latin typeface="Verdana"/>
                <a:cs typeface="Verdana"/>
              </a:rPr>
              <a:t>ser</a:t>
            </a:r>
            <a:r>
              <a:rPr sz="2000" spc="135" dirty="0"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0090"/>
                </a:solidFill>
                <a:latin typeface="Verdana"/>
                <a:cs typeface="Verdana"/>
              </a:rPr>
              <a:t>privativos</a:t>
            </a:r>
            <a:r>
              <a:rPr sz="2000" spc="-15" dirty="0">
                <a:latin typeface="Verdana"/>
                <a:cs typeface="Verdana"/>
              </a:rPr>
              <a:t>?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747000" y="4038600"/>
            <a:ext cx="1397000" cy="749300"/>
            <a:chOff x="7747000" y="4038600"/>
            <a:chExt cx="1397000" cy="749300"/>
          </a:xfrm>
        </p:grpSpPr>
        <p:sp>
          <p:nvSpPr>
            <p:cNvPr id="48" name="object 48"/>
            <p:cNvSpPr/>
            <p:nvPr/>
          </p:nvSpPr>
          <p:spPr>
            <a:xfrm>
              <a:off x="7747000" y="4038600"/>
              <a:ext cx="1397000" cy="749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75600" y="4114800"/>
              <a:ext cx="927100" cy="660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16849" y="4083049"/>
              <a:ext cx="1257299" cy="609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16850" y="4083050"/>
              <a:ext cx="1257300" cy="609600"/>
            </a:xfrm>
            <a:custGeom>
              <a:avLst/>
              <a:gdLst/>
              <a:ahLst/>
              <a:cxnLst/>
              <a:rect l="l" t="t" r="r" b="b"/>
              <a:pathLst>
                <a:path w="1257300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155700" y="0"/>
                  </a:lnTo>
                  <a:lnTo>
                    <a:pt x="1195247" y="7984"/>
                  </a:lnTo>
                  <a:lnTo>
                    <a:pt x="1227541" y="29758"/>
                  </a:lnTo>
                  <a:lnTo>
                    <a:pt x="1249316" y="62053"/>
                  </a:lnTo>
                  <a:lnTo>
                    <a:pt x="1257300" y="101601"/>
                  </a:lnTo>
                  <a:lnTo>
                    <a:pt x="1257300" y="507998"/>
                  </a:lnTo>
                  <a:lnTo>
                    <a:pt x="1249316" y="547546"/>
                  </a:lnTo>
                  <a:lnTo>
                    <a:pt x="1227541" y="579841"/>
                  </a:lnTo>
                  <a:lnTo>
                    <a:pt x="1195247" y="601615"/>
                  </a:lnTo>
                  <a:lnTo>
                    <a:pt x="1155700" y="609600"/>
                  </a:lnTo>
                  <a:lnTo>
                    <a:pt x="101601" y="609600"/>
                  </a:lnTo>
                  <a:lnTo>
                    <a:pt x="62053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1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173745" y="4219067"/>
            <a:ext cx="522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ã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65100" y="4787900"/>
            <a:ext cx="7531100" cy="749300"/>
            <a:chOff x="165100" y="4787900"/>
            <a:chExt cx="7531100" cy="749300"/>
          </a:xfrm>
        </p:grpSpPr>
        <p:sp>
          <p:nvSpPr>
            <p:cNvPr id="54" name="object 54"/>
            <p:cNvSpPr/>
            <p:nvPr/>
          </p:nvSpPr>
          <p:spPr>
            <a:xfrm>
              <a:off x="203200" y="4787900"/>
              <a:ext cx="7493000" cy="749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100" y="4851400"/>
              <a:ext cx="6946900" cy="660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3049" y="4832349"/>
              <a:ext cx="7353299" cy="6095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3050" y="4832350"/>
              <a:ext cx="7353300" cy="609600"/>
            </a:xfrm>
            <a:custGeom>
              <a:avLst/>
              <a:gdLst/>
              <a:ahLst/>
              <a:cxnLst/>
              <a:rect l="l" t="t" r="r" b="b"/>
              <a:pathLst>
                <a:path w="7353300" h="609600">
                  <a:moveTo>
                    <a:pt x="0" y="101599"/>
                  </a:moveTo>
                  <a:lnTo>
                    <a:pt x="7984" y="62052"/>
                  </a:lnTo>
                  <a:lnTo>
                    <a:pt x="29757" y="29757"/>
                  </a:lnTo>
                  <a:lnTo>
                    <a:pt x="62051" y="7984"/>
                  </a:lnTo>
                  <a:lnTo>
                    <a:pt x="101598" y="0"/>
                  </a:lnTo>
                  <a:lnTo>
                    <a:pt x="7251704" y="0"/>
                  </a:lnTo>
                  <a:lnTo>
                    <a:pt x="7291250" y="7984"/>
                  </a:lnTo>
                  <a:lnTo>
                    <a:pt x="7323545" y="29757"/>
                  </a:lnTo>
                  <a:lnTo>
                    <a:pt x="7345319" y="62052"/>
                  </a:lnTo>
                  <a:lnTo>
                    <a:pt x="7353304" y="101599"/>
                  </a:lnTo>
                  <a:lnTo>
                    <a:pt x="7353304" y="508001"/>
                  </a:lnTo>
                  <a:lnTo>
                    <a:pt x="7345319" y="547548"/>
                  </a:lnTo>
                  <a:lnTo>
                    <a:pt x="7323545" y="579842"/>
                  </a:lnTo>
                  <a:lnTo>
                    <a:pt x="7291250" y="601616"/>
                  </a:lnTo>
                  <a:lnTo>
                    <a:pt x="7251704" y="609600"/>
                  </a:lnTo>
                  <a:lnTo>
                    <a:pt x="101598" y="609600"/>
                  </a:lnTo>
                  <a:lnTo>
                    <a:pt x="62051" y="601616"/>
                  </a:lnTo>
                  <a:lnTo>
                    <a:pt x="29757" y="579842"/>
                  </a:lnTo>
                  <a:lnTo>
                    <a:pt x="7984" y="547548"/>
                  </a:lnTo>
                  <a:lnTo>
                    <a:pt x="0" y="508001"/>
                  </a:lnTo>
                  <a:lnTo>
                    <a:pt x="0" y="101599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3052" y="4962779"/>
            <a:ext cx="6539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Uma </a:t>
            </a:r>
            <a:r>
              <a:rPr sz="2000" spc="-35" dirty="0">
                <a:latin typeface="Verdana"/>
                <a:cs typeface="Verdana"/>
              </a:rPr>
              <a:t>classe </a:t>
            </a:r>
            <a:r>
              <a:rPr sz="2000" spc="-5" dirty="0">
                <a:solidFill>
                  <a:srgbClr val="000090"/>
                </a:solidFill>
                <a:latin typeface="Verdana"/>
                <a:cs typeface="Verdana"/>
              </a:rPr>
              <a:t>abstrata </a:t>
            </a:r>
            <a:r>
              <a:rPr sz="2000" spc="-25" dirty="0">
                <a:latin typeface="Verdana"/>
                <a:cs typeface="Verdana"/>
              </a:rPr>
              <a:t>podem </a:t>
            </a:r>
            <a:r>
              <a:rPr sz="2000" spc="-5" dirty="0">
                <a:latin typeface="Verdana"/>
                <a:cs typeface="Verdana"/>
              </a:rPr>
              <a:t>estender </a:t>
            </a:r>
            <a:r>
              <a:rPr sz="2000" spc="-10" dirty="0">
                <a:latin typeface="Verdana"/>
                <a:cs typeface="Verdana"/>
              </a:rPr>
              <a:t>uma</a:t>
            </a:r>
            <a:r>
              <a:rPr sz="2000" spc="3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normal?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721600" y="4787900"/>
            <a:ext cx="1397000" cy="749300"/>
            <a:chOff x="7721600" y="4787900"/>
            <a:chExt cx="1397000" cy="749300"/>
          </a:xfrm>
        </p:grpSpPr>
        <p:sp>
          <p:nvSpPr>
            <p:cNvPr id="60" name="object 60"/>
            <p:cNvSpPr/>
            <p:nvPr/>
          </p:nvSpPr>
          <p:spPr>
            <a:xfrm>
              <a:off x="7721600" y="4787900"/>
              <a:ext cx="1397000" cy="749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62900" y="4851400"/>
              <a:ext cx="914400" cy="660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91449" y="4832349"/>
              <a:ext cx="1257299" cy="609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91450" y="4832350"/>
              <a:ext cx="1257300" cy="609600"/>
            </a:xfrm>
            <a:custGeom>
              <a:avLst/>
              <a:gdLst/>
              <a:ahLst/>
              <a:cxnLst/>
              <a:rect l="l" t="t" r="r" b="b"/>
              <a:pathLst>
                <a:path w="1257300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155700" y="0"/>
                  </a:lnTo>
                  <a:lnTo>
                    <a:pt x="1195247" y="7984"/>
                  </a:lnTo>
                  <a:lnTo>
                    <a:pt x="1227541" y="29758"/>
                  </a:lnTo>
                  <a:lnTo>
                    <a:pt x="1249316" y="62053"/>
                  </a:lnTo>
                  <a:lnTo>
                    <a:pt x="1257300" y="101601"/>
                  </a:lnTo>
                  <a:lnTo>
                    <a:pt x="1257300" y="507998"/>
                  </a:lnTo>
                  <a:lnTo>
                    <a:pt x="1249316" y="547546"/>
                  </a:lnTo>
                  <a:lnTo>
                    <a:pt x="1227541" y="579841"/>
                  </a:lnTo>
                  <a:lnTo>
                    <a:pt x="1195247" y="601615"/>
                  </a:lnTo>
                  <a:lnTo>
                    <a:pt x="1155700" y="609600"/>
                  </a:lnTo>
                  <a:lnTo>
                    <a:pt x="101601" y="609600"/>
                  </a:lnTo>
                  <a:lnTo>
                    <a:pt x="62053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1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163699" y="4962779"/>
            <a:ext cx="514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008F13"/>
                </a:solidFill>
                <a:latin typeface="Verdana"/>
                <a:cs typeface="Verdana"/>
              </a:rPr>
              <a:t>S</a:t>
            </a:r>
            <a:r>
              <a:rPr sz="2000" spc="-50" dirty="0">
                <a:solidFill>
                  <a:srgbClr val="008F1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8F13"/>
                </a:solidFill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77800" y="5549900"/>
            <a:ext cx="7518400" cy="1028700"/>
            <a:chOff x="177800" y="5549900"/>
            <a:chExt cx="7518400" cy="1028700"/>
          </a:xfrm>
        </p:grpSpPr>
        <p:sp>
          <p:nvSpPr>
            <p:cNvPr id="66" name="object 66"/>
            <p:cNvSpPr/>
            <p:nvPr/>
          </p:nvSpPr>
          <p:spPr>
            <a:xfrm>
              <a:off x="203200" y="5549900"/>
              <a:ext cx="7493000" cy="1028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7800" y="5613400"/>
              <a:ext cx="7518400" cy="9652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3049" y="5594350"/>
              <a:ext cx="7353299" cy="8889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73050" y="5594350"/>
              <a:ext cx="7353300" cy="889000"/>
            </a:xfrm>
            <a:custGeom>
              <a:avLst/>
              <a:gdLst/>
              <a:ahLst/>
              <a:cxnLst/>
              <a:rect l="l" t="t" r="r" b="b"/>
              <a:pathLst>
                <a:path w="7353300" h="889000">
                  <a:moveTo>
                    <a:pt x="0" y="148168"/>
                  </a:moveTo>
                  <a:lnTo>
                    <a:pt x="7553" y="101335"/>
                  </a:lnTo>
                  <a:lnTo>
                    <a:pt x="28587" y="60661"/>
                  </a:lnTo>
                  <a:lnTo>
                    <a:pt x="60661" y="28587"/>
                  </a:lnTo>
                  <a:lnTo>
                    <a:pt x="101335" y="7553"/>
                  </a:lnTo>
                  <a:lnTo>
                    <a:pt x="148168" y="0"/>
                  </a:lnTo>
                  <a:lnTo>
                    <a:pt x="7205134" y="0"/>
                  </a:lnTo>
                  <a:lnTo>
                    <a:pt x="7251966" y="7553"/>
                  </a:lnTo>
                  <a:lnTo>
                    <a:pt x="7292640" y="28587"/>
                  </a:lnTo>
                  <a:lnTo>
                    <a:pt x="7324715" y="60661"/>
                  </a:lnTo>
                  <a:lnTo>
                    <a:pt x="7345750" y="101335"/>
                  </a:lnTo>
                  <a:lnTo>
                    <a:pt x="7353304" y="148168"/>
                  </a:lnTo>
                  <a:lnTo>
                    <a:pt x="7353304" y="740832"/>
                  </a:lnTo>
                  <a:lnTo>
                    <a:pt x="7345750" y="787665"/>
                  </a:lnTo>
                  <a:lnTo>
                    <a:pt x="7324715" y="828338"/>
                  </a:lnTo>
                  <a:lnTo>
                    <a:pt x="7292640" y="860412"/>
                  </a:lnTo>
                  <a:lnTo>
                    <a:pt x="7251966" y="881446"/>
                  </a:lnTo>
                  <a:lnTo>
                    <a:pt x="7205134" y="889000"/>
                  </a:lnTo>
                  <a:lnTo>
                    <a:pt x="148168" y="889000"/>
                  </a:lnTo>
                  <a:lnTo>
                    <a:pt x="101335" y="881446"/>
                  </a:lnTo>
                  <a:lnTo>
                    <a:pt x="60661" y="860412"/>
                  </a:lnTo>
                  <a:lnTo>
                    <a:pt x="28587" y="828338"/>
                  </a:lnTo>
                  <a:lnTo>
                    <a:pt x="7553" y="787665"/>
                  </a:lnTo>
                  <a:lnTo>
                    <a:pt x="0" y="740832"/>
                  </a:lnTo>
                  <a:lnTo>
                    <a:pt x="0" y="148168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409073" y="5714855"/>
            <a:ext cx="1080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90"/>
                </a:solidFill>
                <a:latin typeface="Verdana"/>
                <a:cs typeface="Verdana"/>
              </a:rPr>
              <a:t>a</a:t>
            </a:r>
            <a:r>
              <a:rPr sz="2000" spc="-50" dirty="0">
                <a:solidFill>
                  <a:srgbClr val="000090"/>
                </a:solidFill>
                <a:latin typeface="Verdana"/>
                <a:cs typeface="Verdana"/>
              </a:rPr>
              <a:t>b</a:t>
            </a:r>
            <a:r>
              <a:rPr sz="2000" spc="-45" dirty="0">
                <a:solidFill>
                  <a:srgbClr val="000090"/>
                </a:solidFill>
                <a:latin typeface="Verdana"/>
                <a:cs typeface="Verdana"/>
              </a:rPr>
              <a:t>s</a:t>
            </a:r>
            <a:r>
              <a:rPr sz="2000" spc="10" dirty="0">
                <a:solidFill>
                  <a:srgbClr val="000090"/>
                </a:solidFill>
                <a:latin typeface="Verdana"/>
                <a:cs typeface="Verdana"/>
              </a:rPr>
              <a:t>t</a:t>
            </a:r>
            <a:r>
              <a:rPr sz="2000" spc="45" dirty="0">
                <a:solidFill>
                  <a:srgbClr val="000090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000090"/>
                </a:solidFill>
                <a:latin typeface="Verdana"/>
                <a:cs typeface="Verdana"/>
              </a:rPr>
              <a:t>a</a:t>
            </a:r>
            <a:r>
              <a:rPr sz="2000" spc="10" dirty="0">
                <a:solidFill>
                  <a:srgbClr val="000090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00090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721600" y="5549900"/>
            <a:ext cx="1397000" cy="1028700"/>
            <a:chOff x="7721600" y="5549900"/>
            <a:chExt cx="1397000" cy="1028700"/>
          </a:xfrm>
        </p:grpSpPr>
        <p:sp>
          <p:nvSpPr>
            <p:cNvPr id="72" name="object 72"/>
            <p:cNvSpPr/>
            <p:nvPr/>
          </p:nvSpPr>
          <p:spPr>
            <a:xfrm>
              <a:off x="7721600" y="5549900"/>
              <a:ext cx="1397000" cy="10287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91449" y="5594350"/>
              <a:ext cx="1257299" cy="88899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91450" y="5594350"/>
              <a:ext cx="1257300" cy="889000"/>
            </a:xfrm>
            <a:custGeom>
              <a:avLst/>
              <a:gdLst/>
              <a:ahLst/>
              <a:cxnLst/>
              <a:rect l="l" t="t" r="r" b="b"/>
              <a:pathLst>
                <a:path w="1257300" h="889000">
                  <a:moveTo>
                    <a:pt x="0" y="148170"/>
                  </a:moveTo>
                  <a:lnTo>
                    <a:pt x="7553" y="101336"/>
                  </a:lnTo>
                  <a:lnTo>
                    <a:pt x="28588" y="60662"/>
                  </a:lnTo>
                  <a:lnTo>
                    <a:pt x="60662" y="28588"/>
                  </a:lnTo>
                  <a:lnTo>
                    <a:pt x="101336" y="7553"/>
                  </a:lnTo>
                  <a:lnTo>
                    <a:pt x="148170" y="0"/>
                  </a:lnTo>
                  <a:lnTo>
                    <a:pt x="1109130" y="0"/>
                  </a:lnTo>
                  <a:lnTo>
                    <a:pt x="1155963" y="7553"/>
                  </a:lnTo>
                  <a:lnTo>
                    <a:pt x="1196637" y="28588"/>
                  </a:lnTo>
                  <a:lnTo>
                    <a:pt x="1228711" y="60662"/>
                  </a:lnTo>
                  <a:lnTo>
                    <a:pt x="1249746" y="101336"/>
                  </a:lnTo>
                  <a:lnTo>
                    <a:pt x="1257300" y="148170"/>
                  </a:lnTo>
                  <a:lnTo>
                    <a:pt x="1257300" y="740830"/>
                  </a:lnTo>
                  <a:lnTo>
                    <a:pt x="1249746" y="787663"/>
                  </a:lnTo>
                  <a:lnTo>
                    <a:pt x="1228711" y="828337"/>
                  </a:lnTo>
                  <a:lnTo>
                    <a:pt x="1196637" y="860412"/>
                  </a:lnTo>
                  <a:lnTo>
                    <a:pt x="1155963" y="881446"/>
                  </a:lnTo>
                  <a:lnTo>
                    <a:pt x="1109130" y="889000"/>
                  </a:lnTo>
                  <a:lnTo>
                    <a:pt x="148170" y="889000"/>
                  </a:lnTo>
                  <a:lnTo>
                    <a:pt x="101336" y="881446"/>
                  </a:lnTo>
                  <a:lnTo>
                    <a:pt x="60662" y="860412"/>
                  </a:lnTo>
                  <a:lnTo>
                    <a:pt x="28588" y="828337"/>
                  </a:lnTo>
                  <a:lnTo>
                    <a:pt x="7553" y="787663"/>
                  </a:lnTo>
                  <a:lnTo>
                    <a:pt x="0" y="740830"/>
                  </a:lnTo>
                  <a:lnTo>
                    <a:pt x="0" y="148170"/>
                  </a:lnTo>
                  <a:close/>
                </a:path>
              </a:pathLst>
            </a:custGeom>
            <a:ln w="12700">
              <a:solidFill>
                <a:srgbClr val="2F2F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8164524" y="5867255"/>
            <a:ext cx="514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008F13"/>
                </a:solidFill>
                <a:latin typeface="Verdana"/>
                <a:cs typeface="Verdana"/>
              </a:rPr>
              <a:t>S</a:t>
            </a:r>
            <a:r>
              <a:rPr sz="2000" spc="-50" dirty="0">
                <a:solidFill>
                  <a:srgbClr val="008F1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8F13"/>
                </a:solidFill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752840" y="652842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latin typeface="Carlito"/>
                <a:cs typeface="Carlito"/>
              </a:rPr>
              <a:t>9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7791449" y="977900"/>
            <a:ext cx="1352551" cy="2063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7816849" y="4038600"/>
            <a:ext cx="1257299" cy="24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2513</Words>
  <Application>Microsoft Office PowerPoint</Application>
  <PresentationFormat>Apresentação na tela (4:3)</PresentationFormat>
  <Paragraphs>511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2" baseType="lpstr">
      <vt:lpstr>Arial</vt:lpstr>
      <vt:lpstr>BPG Courier S GPL&amp;GNU</vt:lpstr>
      <vt:lpstr>Calibri</vt:lpstr>
      <vt:lpstr>Carlito</vt:lpstr>
      <vt:lpstr>DejaVu Sans Mono</vt:lpstr>
      <vt:lpstr>Trebuchet MS</vt:lpstr>
      <vt:lpstr>Verdana</vt:lpstr>
      <vt:lpstr>Office Theme</vt:lpstr>
      <vt:lpstr>Desenvolvimento OO com Java Classes abstratas e  interfaces</vt:lpstr>
      <vt:lpstr>Licença para uso e distribuição</vt:lpstr>
      <vt:lpstr>Conteúdo do curso</vt:lpstr>
      <vt:lpstr>Exemplo: um aplicativo de desenho</vt:lpstr>
      <vt:lpstr>Classes e métodos abstratos</vt:lpstr>
      <vt:lpstr>Classes e métodos abstratos</vt:lpstr>
      <vt:lpstr>Classes abstratas</vt:lpstr>
      <vt:lpstr>Construindo a hierarquia de formas</vt:lpstr>
      <vt:lpstr>Classes e métodos abstratos - Quiz</vt:lpstr>
      <vt:lpstr>Classes abstratas (puras) e concretas</vt:lpstr>
      <vt:lpstr>Classes abstratas (puras) e concretas</vt:lpstr>
      <vt:lpstr>Interfaces</vt:lpstr>
      <vt:lpstr>Interfaces</vt:lpstr>
      <vt:lpstr>Interfaces</vt:lpstr>
      <vt:lpstr>Tudo é público na interface</vt:lpstr>
      <vt:lpstr>Por isso, cuidado com erros</vt:lpstr>
      <vt:lpstr>Motivação</vt:lpstr>
      <vt:lpstr>Não-solução 1</vt:lpstr>
      <vt:lpstr>Apresentação do PowerPoint</vt:lpstr>
      <vt:lpstr>Solução: interfaces</vt:lpstr>
      <vt:lpstr>Solução: interfaces</vt:lpstr>
      <vt:lpstr>Solução: interfaces (alternativa)</vt:lpstr>
      <vt:lpstr>Solução: interfaces</vt:lpstr>
      <vt:lpstr>Interface = contrato</vt:lpstr>
      <vt:lpstr>Herança múltipla em Java</vt:lpstr>
      <vt:lpstr>Herança múltipla em Java</vt:lpstr>
      <vt:lpstr>Herança múltipla em Java</vt:lpstr>
      <vt:lpstr>A interface Comparable</vt:lpstr>
      <vt:lpstr>A interface Comparable</vt:lpstr>
      <vt:lpstr>A interface Comparable</vt:lpstr>
      <vt:lpstr>Apresentação do PowerPoint</vt:lpstr>
      <vt:lpstr>Polimorfismo e extensão</vt:lpstr>
      <vt:lpstr>Polimorfismo e extensão</vt:lpstr>
      <vt:lpstr>Polimorfismo e extensão</vt:lpstr>
      <vt:lpstr>Estreitamento (downcast)</vt:lpstr>
      <vt:lpstr>Upcast vs. downcast</vt:lpstr>
      <vt:lpstr>Upcast vs. downcast</vt:lpstr>
      <vt:lpstr>RTTI: Run-Time Type Identification</vt:lpstr>
      <vt:lpstr>RTTI: Run-Time Type Identification</vt:lpstr>
      <vt:lpstr>O operador instanceof</vt:lpstr>
      <vt:lpstr>O operador instanceof</vt:lpstr>
      <vt:lpstr>O uso de instanceof  deve ser raro</vt:lpstr>
      <vt:lpstr>Trocando instanceof           por polimorfismo</vt:lpstr>
      <vt:lpstr>Trocando instanceof      por genéricos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OO com Java Classes abstratas e  interfaces</dc:title>
  <cp:lastModifiedBy>Johnny Edward Villavicencio Tafur</cp:lastModifiedBy>
  <cp:revision>7</cp:revision>
  <dcterms:created xsi:type="dcterms:W3CDTF">2022-08-18T19:48:27Z</dcterms:created>
  <dcterms:modified xsi:type="dcterms:W3CDTF">2022-08-18T21:07:01Z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2022-08-18T00:00:00Z</vt:filetime>
  </property>
</Properties>
</file>