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24"/>
  </p:notesMasterIdLst>
  <p:sldIdLst>
    <p:sldId id="257" r:id="rId2"/>
    <p:sldId id="336" r:id="rId3"/>
    <p:sldId id="275" r:id="rId4"/>
    <p:sldId id="276" r:id="rId5"/>
    <p:sldId id="337" r:id="rId6"/>
    <p:sldId id="338" r:id="rId7"/>
    <p:sldId id="313" r:id="rId8"/>
    <p:sldId id="317" r:id="rId9"/>
    <p:sldId id="278" r:id="rId10"/>
    <p:sldId id="319" r:id="rId11"/>
    <p:sldId id="304" r:id="rId12"/>
    <p:sldId id="279" r:id="rId13"/>
    <p:sldId id="280" r:id="rId14"/>
    <p:sldId id="305" r:id="rId15"/>
    <p:sldId id="323" r:id="rId16"/>
    <p:sldId id="320" r:id="rId17"/>
    <p:sldId id="330" r:id="rId18"/>
    <p:sldId id="331" r:id="rId19"/>
    <p:sldId id="335" r:id="rId20"/>
    <p:sldId id="332" r:id="rId21"/>
    <p:sldId id="334" r:id="rId22"/>
    <p:sldId id="29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DDFF2-3A65-486E-966A-A275B940285D}" v="18" dt="2022-03-17T20:31:51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>
      <p:cViewPr varScale="1">
        <p:scale>
          <a:sx n="80" d="100"/>
          <a:sy n="80" d="100"/>
        </p:scale>
        <p:origin x="106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7cab9ef1-fc41-431f-936e-3c9153c8e3b1" providerId="ADAL" clId="{F2FDDFF2-3A65-486E-966A-A275B940285D}"/>
    <pc:docChg chg="custSel addSld delSld modSld sldOrd">
      <pc:chgData name="Roberto Harkovsky da Cunha" userId="7cab9ef1-fc41-431f-936e-3c9153c8e3b1" providerId="ADAL" clId="{F2FDDFF2-3A65-486E-966A-A275B940285D}" dt="2022-03-17T20:31:51.955" v="271" actId="113"/>
      <pc:docMkLst>
        <pc:docMk/>
      </pc:docMkLst>
      <pc:sldChg chg="delSp mod">
        <pc:chgData name="Roberto Harkovsky da Cunha" userId="7cab9ef1-fc41-431f-936e-3c9153c8e3b1" providerId="ADAL" clId="{F2FDDFF2-3A65-486E-966A-A275B940285D}" dt="2022-03-17T20:09:56.153" v="38" actId="478"/>
        <pc:sldMkLst>
          <pc:docMk/>
          <pc:sldMk cId="3514366628" sldId="276"/>
        </pc:sldMkLst>
        <pc:cxnChg chg="del">
          <ac:chgData name="Roberto Harkovsky da Cunha" userId="7cab9ef1-fc41-431f-936e-3c9153c8e3b1" providerId="ADAL" clId="{F2FDDFF2-3A65-486E-966A-A275B940285D}" dt="2022-03-17T20:09:52.988" v="37" actId="478"/>
          <ac:cxnSpMkLst>
            <pc:docMk/>
            <pc:sldMk cId="3514366628" sldId="276"/>
            <ac:cxnSpMk id="36" creationId="{00000000-0000-0000-0000-000000000000}"/>
          </ac:cxnSpMkLst>
        </pc:cxnChg>
        <pc:cxnChg chg="del">
          <ac:chgData name="Roberto Harkovsky da Cunha" userId="7cab9ef1-fc41-431f-936e-3c9153c8e3b1" providerId="ADAL" clId="{F2FDDFF2-3A65-486E-966A-A275B940285D}" dt="2022-03-17T20:09:56.153" v="38" actId="478"/>
          <ac:cxnSpMkLst>
            <pc:docMk/>
            <pc:sldMk cId="3514366628" sldId="276"/>
            <ac:cxnSpMk id="37" creationId="{00000000-0000-0000-0000-000000000000}"/>
          </ac:cxnSpMkLst>
        </pc:cxnChg>
      </pc:sldChg>
      <pc:sldChg chg="modSp mod">
        <pc:chgData name="Roberto Harkovsky da Cunha" userId="7cab9ef1-fc41-431f-936e-3c9153c8e3b1" providerId="ADAL" clId="{F2FDDFF2-3A65-486E-966A-A275B940285D}" dt="2022-03-17T20:24:28.684" v="240" actId="6549"/>
        <pc:sldMkLst>
          <pc:docMk/>
          <pc:sldMk cId="2239368763" sldId="279"/>
        </pc:sldMkLst>
        <pc:spChg chg="mod">
          <ac:chgData name="Roberto Harkovsky da Cunha" userId="7cab9ef1-fc41-431f-936e-3c9153c8e3b1" providerId="ADAL" clId="{F2FDDFF2-3A65-486E-966A-A275B940285D}" dt="2022-03-17T20:24:28.684" v="240" actId="6549"/>
          <ac:spMkLst>
            <pc:docMk/>
            <pc:sldMk cId="2239368763" sldId="279"/>
            <ac:spMk id="601089" creationId="{00000000-0000-0000-0000-000000000000}"/>
          </ac:spMkLst>
        </pc:spChg>
        <pc:spChg chg="mod">
          <ac:chgData name="Roberto Harkovsky da Cunha" userId="7cab9ef1-fc41-431f-936e-3c9153c8e3b1" providerId="ADAL" clId="{F2FDDFF2-3A65-486E-966A-A275B940285D}" dt="2022-03-17T20:24:07.041" v="236" actId="207"/>
          <ac:spMkLst>
            <pc:docMk/>
            <pc:sldMk cId="2239368763" sldId="279"/>
            <ac:spMk id="601092" creationId="{00000000-0000-0000-0000-000000000000}"/>
          </ac:spMkLst>
        </pc:spChg>
      </pc:sldChg>
      <pc:sldChg chg="modSp mod">
        <pc:chgData name="Roberto Harkovsky da Cunha" userId="7cab9ef1-fc41-431f-936e-3c9153c8e3b1" providerId="ADAL" clId="{F2FDDFF2-3A65-486E-966A-A275B940285D}" dt="2022-03-17T20:24:39.067" v="241"/>
        <pc:sldMkLst>
          <pc:docMk/>
          <pc:sldMk cId="286609680" sldId="280"/>
        </pc:sldMkLst>
        <pc:spChg chg="mod">
          <ac:chgData name="Roberto Harkovsky da Cunha" userId="7cab9ef1-fc41-431f-936e-3c9153c8e3b1" providerId="ADAL" clId="{F2FDDFF2-3A65-486E-966A-A275B940285D}" dt="2022-03-17T20:24:39.067" v="241"/>
          <ac:spMkLst>
            <pc:docMk/>
            <pc:sldMk cId="286609680" sldId="280"/>
            <ac:spMk id="603137" creationId="{00000000-0000-0000-0000-000000000000}"/>
          </ac:spMkLst>
        </pc:spChg>
      </pc:sldChg>
      <pc:sldChg chg="modSp mod">
        <pc:chgData name="Roberto Harkovsky da Cunha" userId="7cab9ef1-fc41-431f-936e-3c9153c8e3b1" providerId="ADAL" clId="{F2FDDFF2-3A65-486E-966A-A275B940285D}" dt="2022-03-17T20:25:03.621" v="243" actId="207"/>
        <pc:sldMkLst>
          <pc:docMk/>
          <pc:sldMk cId="1151637889" sldId="305"/>
        </pc:sldMkLst>
        <pc:spChg chg="mod">
          <ac:chgData name="Roberto Harkovsky da Cunha" userId="7cab9ef1-fc41-431f-936e-3c9153c8e3b1" providerId="ADAL" clId="{F2FDDFF2-3A65-486E-966A-A275B940285D}" dt="2022-03-17T20:25:03.621" v="243" actId="207"/>
          <ac:spMkLst>
            <pc:docMk/>
            <pc:sldMk cId="1151637889" sldId="305"/>
            <ac:spMk id="603140" creationId="{00000000-0000-0000-0000-000000000000}"/>
          </ac:spMkLst>
        </pc:spChg>
      </pc:sldChg>
      <pc:sldChg chg="modSp mod">
        <pc:chgData name="Roberto Harkovsky da Cunha" userId="7cab9ef1-fc41-431f-936e-3c9153c8e3b1" providerId="ADAL" clId="{F2FDDFF2-3A65-486E-966A-A275B940285D}" dt="2022-03-17T20:21:50.310" v="201" actId="20577"/>
        <pc:sldMkLst>
          <pc:docMk/>
          <pc:sldMk cId="1702193754" sldId="313"/>
        </pc:sldMkLst>
        <pc:spChg chg="mod">
          <ac:chgData name="Roberto Harkovsky da Cunha" userId="7cab9ef1-fc41-431f-936e-3c9153c8e3b1" providerId="ADAL" clId="{F2FDDFF2-3A65-486E-966A-A275B940285D}" dt="2022-03-17T20:21:50.310" v="201" actId="20577"/>
          <ac:spMkLst>
            <pc:docMk/>
            <pc:sldMk cId="1702193754" sldId="313"/>
            <ac:spMk id="3" creationId="{00000000-0000-0000-0000-000000000000}"/>
          </ac:spMkLst>
        </pc:spChg>
      </pc:sldChg>
      <pc:sldChg chg="addSp delSp modSp del mod modClrScheme delAnim modAnim modShow chgLayout">
        <pc:chgData name="Roberto Harkovsky da Cunha" userId="7cab9ef1-fc41-431f-936e-3c9153c8e3b1" providerId="ADAL" clId="{F2FDDFF2-3A65-486E-966A-A275B940285D}" dt="2022-03-17T20:15:26.400" v="72" actId="47"/>
        <pc:sldMkLst>
          <pc:docMk/>
          <pc:sldMk cId="1003447961" sldId="314"/>
        </pc:sldMkLst>
        <pc:spChg chg="mod ord">
          <ac:chgData name="Roberto Harkovsky da Cunha" userId="7cab9ef1-fc41-431f-936e-3c9153c8e3b1" providerId="ADAL" clId="{F2FDDFF2-3A65-486E-966A-A275B940285D}" dt="2022-03-17T20:05:54.953" v="2" actId="700"/>
          <ac:spMkLst>
            <pc:docMk/>
            <pc:sldMk cId="1003447961" sldId="314"/>
            <ac:spMk id="2" creationId="{00000000-0000-0000-0000-000000000000}"/>
          </ac:spMkLst>
        </pc:spChg>
        <pc:spChg chg="del mod">
          <ac:chgData name="Roberto Harkovsky da Cunha" userId="7cab9ef1-fc41-431f-936e-3c9153c8e3b1" providerId="ADAL" clId="{F2FDDFF2-3A65-486E-966A-A275B940285D}" dt="2022-03-17T20:06:12.177" v="7" actId="478"/>
          <ac:spMkLst>
            <pc:docMk/>
            <pc:sldMk cId="1003447961" sldId="314"/>
            <ac:spMk id="3" creationId="{00000000-0000-0000-0000-000000000000}"/>
          </ac:spMkLst>
        </pc:spChg>
        <pc:spChg chg="mod ord">
          <ac:chgData name="Roberto Harkovsky da Cunha" userId="7cab9ef1-fc41-431f-936e-3c9153c8e3b1" providerId="ADAL" clId="{F2FDDFF2-3A65-486E-966A-A275B940285D}" dt="2022-03-17T20:05:54.953" v="2" actId="700"/>
          <ac:spMkLst>
            <pc:docMk/>
            <pc:sldMk cId="1003447961" sldId="314"/>
            <ac:spMk id="4" creationId="{00000000-0000-0000-0000-000000000000}"/>
          </ac:spMkLst>
        </pc:spChg>
        <pc:spChg chg="add del mod">
          <ac:chgData name="Roberto Harkovsky da Cunha" userId="7cab9ef1-fc41-431f-936e-3c9153c8e3b1" providerId="ADAL" clId="{F2FDDFF2-3A65-486E-966A-A275B940285D}" dt="2022-03-17T20:05:49.472" v="1" actId="6264"/>
          <ac:spMkLst>
            <pc:docMk/>
            <pc:sldMk cId="1003447961" sldId="314"/>
            <ac:spMk id="5" creationId="{9CA9F2CF-348B-4759-A499-0B3DC968175A}"/>
          </ac:spMkLst>
        </pc:spChg>
        <pc:spChg chg="add del mod">
          <ac:chgData name="Roberto Harkovsky da Cunha" userId="7cab9ef1-fc41-431f-936e-3c9153c8e3b1" providerId="ADAL" clId="{F2FDDFF2-3A65-486E-966A-A275B940285D}" dt="2022-03-17T20:05:49.472" v="1" actId="6264"/>
          <ac:spMkLst>
            <pc:docMk/>
            <pc:sldMk cId="1003447961" sldId="314"/>
            <ac:spMk id="6" creationId="{0E372D45-8A0E-4430-B4FA-6854D90E90F5}"/>
          </ac:spMkLst>
        </pc:spChg>
        <pc:spChg chg="add del mod">
          <ac:chgData name="Roberto Harkovsky da Cunha" userId="7cab9ef1-fc41-431f-936e-3c9153c8e3b1" providerId="ADAL" clId="{F2FDDFF2-3A65-486E-966A-A275B940285D}" dt="2022-03-17T20:05:49.472" v="1" actId="6264"/>
          <ac:spMkLst>
            <pc:docMk/>
            <pc:sldMk cId="1003447961" sldId="314"/>
            <ac:spMk id="7" creationId="{C058507F-4CBD-4249-94C8-DBDEB41C5E1B}"/>
          </ac:spMkLst>
        </pc:spChg>
        <pc:spChg chg="add mod ord">
          <ac:chgData name="Roberto Harkovsky da Cunha" userId="7cab9ef1-fc41-431f-936e-3c9153c8e3b1" providerId="ADAL" clId="{F2FDDFF2-3A65-486E-966A-A275B940285D}" dt="2022-03-17T20:06:30.375" v="11" actId="20577"/>
          <ac:spMkLst>
            <pc:docMk/>
            <pc:sldMk cId="1003447961" sldId="314"/>
            <ac:spMk id="8" creationId="{02A17963-AFD1-478D-B530-29279B3CA673}"/>
          </ac:spMkLst>
        </pc:spChg>
        <pc:spChg chg="mod">
          <ac:chgData name="Roberto Harkovsky da Cunha" userId="7cab9ef1-fc41-431f-936e-3c9153c8e3b1" providerId="ADAL" clId="{F2FDDFF2-3A65-486E-966A-A275B940285D}" dt="2022-03-17T20:05:46.700" v="0" actId="1076"/>
          <ac:spMkLst>
            <pc:docMk/>
            <pc:sldMk cId="1003447961" sldId="314"/>
            <ac:spMk id="11" creationId="{00000000-0000-0000-0000-000000000000}"/>
          </ac:spMkLst>
        </pc:spChg>
        <pc:spChg chg="mod">
          <ac:chgData name="Roberto Harkovsky da Cunha" userId="7cab9ef1-fc41-431f-936e-3c9153c8e3b1" providerId="ADAL" clId="{F2FDDFF2-3A65-486E-966A-A275B940285D}" dt="2022-03-17T20:05:46.700" v="0" actId="1076"/>
          <ac:spMkLst>
            <pc:docMk/>
            <pc:sldMk cId="1003447961" sldId="314"/>
            <ac:spMk id="23" creationId="{00000000-0000-0000-0000-000000000000}"/>
          </ac:spMkLst>
        </pc:spChg>
        <pc:spChg chg="mod ord">
          <ac:chgData name="Roberto Harkovsky da Cunha" userId="7cab9ef1-fc41-431f-936e-3c9153c8e3b1" providerId="ADAL" clId="{F2FDDFF2-3A65-486E-966A-A275B940285D}" dt="2022-03-17T20:09:26.337" v="33" actId="113"/>
          <ac:spMkLst>
            <pc:docMk/>
            <pc:sldMk cId="1003447961" sldId="314"/>
            <ac:spMk id="141314" creationId="{00000000-0000-0000-0000-000000000000}"/>
          </ac:spMkLst>
        </pc:spChg>
        <pc:graphicFrameChg chg="mod">
          <ac:chgData name="Roberto Harkovsky da Cunha" userId="7cab9ef1-fc41-431f-936e-3c9153c8e3b1" providerId="ADAL" clId="{F2FDDFF2-3A65-486E-966A-A275B940285D}" dt="2022-03-17T20:05:46.700" v="0" actId="1076"/>
          <ac:graphicFrameMkLst>
            <pc:docMk/>
            <pc:sldMk cId="1003447961" sldId="314"/>
            <ac:graphicFrameMk id="9" creationId="{00000000-0000-0000-0000-000000000000}"/>
          </ac:graphicFrameMkLst>
        </pc:graphicFrameChg>
      </pc:sldChg>
      <pc:sldChg chg="modSp del mod">
        <pc:chgData name="Roberto Harkovsky da Cunha" userId="7cab9ef1-fc41-431f-936e-3c9153c8e3b1" providerId="ADAL" clId="{F2FDDFF2-3A65-486E-966A-A275B940285D}" dt="2022-03-17T20:15:28.997" v="73" actId="47"/>
        <pc:sldMkLst>
          <pc:docMk/>
          <pc:sldMk cId="764809062" sldId="315"/>
        </pc:sldMkLst>
        <pc:spChg chg="mod">
          <ac:chgData name="Roberto Harkovsky da Cunha" userId="7cab9ef1-fc41-431f-936e-3c9153c8e3b1" providerId="ADAL" clId="{F2FDDFF2-3A65-486E-966A-A275B940285D}" dt="2022-03-17T20:08:00.139" v="14" actId="12"/>
          <ac:spMkLst>
            <pc:docMk/>
            <pc:sldMk cId="764809062" sldId="315"/>
            <ac:spMk id="11" creationId="{00000000-0000-0000-0000-000000000000}"/>
          </ac:spMkLst>
        </pc:spChg>
        <pc:spChg chg="mod">
          <ac:chgData name="Roberto Harkovsky da Cunha" userId="7cab9ef1-fc41-431f-936e-3c9153c8e3b1" providerId="ADAL" clId="{F2FDDFF2-3A65-486E-966A-A275B940285D}" dt="2022-03-17T20:09:38.896" v="36" actId="113"/>
          <ac:spMkLst>
            <pc:docMk/>
            <pc:sldMk cId="764809062" sldId="315"/>
            <ac:spMk id="141314" creationId="{00000000-0000-0000-0000-000000000000}"/>
          </ac:spMkLst>
        </pc:spChg>
      </pc:sldChg>
      <pc:sldChg chg="modSp del mod ord modShow">
        <pc:chgData name="Roberto Harkovsky da Cunha" userId="7cab9ef1-fc41-431f-936e-3c9153c8e3b1" providerId="ADAL" clId="{F2FDDFF2-3A65-486E-966A-A275B940285D}" dt="2022-03-17T20:15:25.510" v="71" actId="47"/>
        <pc:sldMkLst>
          <pc:docMk/>
          <pc:sldMk cId="1804188221" sldId="316"/>
        </pc:sldMkLst>
        <pc:spChg chg="mod">
          <ac:chgData name="Roberto Harkovsky da Cunha" userId="7cab9ef1-fc41-431f-936e-3c9153c8e3b1" providerId="ADAL" clId="{F2FDDFF2-3A65-486E-966A-A275B940285D}" dt="2022-03-17T20:09:31.095" v="34" actId="113"/>
          <ac:spMkLst>
            <pc:docMk/>
            <pc:sldMk cId="1804188221" sldId="316"/>
            <ac:spMk id="141314" creationId="{00000000-0000-0000-0000-000000000000}"/>
          </ac:spMkLst>
        </pc:spChg>
      </pc:sldChg>
      <pc:sldChg chg="mod modShow">
        <pc:chgData name="Roberto Harkovsky da Cunha" userId="7cab9ef1-fc41-431f-936e-3c9153c8e3b1" providerId="ADAL" clId="{F2FDDFF2-3A65-486E-966A-A275B940285D}" dt="2022-03-17T20:23:05.427" v="202" actId="729"/>
        <pc:sldMkLst>
          <pc:docMk/>
          <pc:sldMk cId="1181674076" sldId="317"/>
        </pc:sldMkLst>
      </pc:sldChg>
      <pc:sldChg chg="modSp mod">
        <pc:chgData name="Roberto Harkovsky da Cunha" userId="7cab9ef1-fc41-431f-936e-3c9153c8e3b1" providerId="ADAL" clId="{F2FDDFF2-3A65-486E-966A-A275B940285D}" dt="2022-03-17T20:23:40.946" v="234" actId="207"/>
        <pc:sldMkLst>
          <pc:docMk/>
          <pc:sldMk cId="908767223" sldId="319"/>
        </pc:sldMkLst>
        <pc:spChg chg="mod">
          <ac:chgData name="Roberto Harkovsky da Cunha" userId="7cab9ef1-fc41-431f-936e-3c9153c8e3b1" providerId="ADAL" clId="{F2FDDFF2-3A65-486E-966A-A275B940285D}" dt="2022-03-17T20:23:40.946" v="234" actId="207"/>
          <ac:spMkLst>
            <pc:docMk/>
            <pc:sldMk cId="908767223" sldId="319"/>
            <ac:spMk id="4" creationId="{00000000-0000-0000-0000-000000000000}"/>
          </ac:spMkLst>
        </pc:spChg>
      </pc:sldChg>
      <pc:sldChg chg="modSp mod">
        <pc:chgData name="Roberto Harkovsky da Cunha" userId="7cab9ef1-fc41-431f-936e-3c9153c8e3b1" providerId="ADAL" clId="{F2FDDFF2-3A65-486E-966A-A275B940285D}" dt="2022-03-17T20:31:51.955" v="271" actId="113"/>
        <pc:sldMkLst>
          <pc:docMk/>
          <pc:sldMk cId="2953441106" sldId="320"/>
        </pc:sldMkLst>
        <pc:spChg chg="mod">
          <ac:chgData name="Roberto Harkovsky da Cunha" userId="7cab9ef1-fc41-431f-936e-3c9153c8e3b1" providerId="ADAL" clId="{F2FDDFF2-3A65-486E-966A-A275B940285D}" dt="2022-03-17T20:30:47.278" v="262" actId="20577"/>
          <ac:spMkLst>
            <pc:docMk/>
            <pc:sldMk cId="2953441106" sldId="320"/>
            <ac:spMk id="2" creationId="{00000000-0000-0000-0000-000000000000}"/>
          </ac:spMkLst>
        </pc:spChg>
        <pc:spChg chg="mod">
          <ac:chgData name="Roberto Harkovsky da Cunha" userId="7cab9ef1-fc41-431f-936e-3c9153c8e3b1" providerId="ADAL" clId="{F2FDDFF2-3A65-486E-966A-A275B940285D}" dt="2022-03-17T20:31:07.130" v="267" actId="1035"/>
          <ac:spMkLst>
            <pc:docMk/>
            <pc:sldMk cId="2953441106" sldId="320"/>
            <ac:spMk id="3" creationId="{00000000-0000-0000-0000-000000000000}"/>
          </ac:spMkLst>
        </pc:spChg>
        <pc:spChg chg="mod">
          <ac:chgData name="Roberto Harkovsky da Cunha" userId="7cab9ef1-fc41-431f-936e-3c9153c8e3b1" providerId="ADAL" clId="{F2FDDFF2-3A65-486E-966A-A275B940285D}" dt="2022-03-17T20:31:51.955" v="271" actId="113"/>
          <ac:spMkLst>
            <pc:docMk/>
            <pc:sldMk cId="2953441106" sldId="320"/>
            <ac:spMk id="8" creationId="{00000000-0000-0000-0000-000000000000}"/>
          </ac:spMkLst>
        </pc:spChg>
        <pc:spChg chg="mod">
          <ac:chgData name="Roberto Harkovsky da Cunha" userId="7cab9ef1-fc41-431f-936e-3c9153c8e3b1" providerId="ADAL" clId="{F2FDDFF2-3A65-486E-966A-A275B940285D}" dt="2022-03-17T20:31:07.130" v="267" actId="1035"/>
          <ac:spMkLst>
            <pc:docMk/>
            <pc:sldMk cId="2953441106" sldId="320"/>
            <ac:spMk id="13" creationId="{00000000-0000-0000-0000-000000000000}"/>
          </ac:spMkLst>
        </pc:spChg>
        <pc:spChg chg="mod">
          <ac:chgData name="Roberto Harkovsky da Cunha" userId="7cab9ef1-fc41-431f-936e-3c9153c8e3b1" providerId="ADAL" clId="{F2FDDFF2-3A65-486E-966A-A275B940285D}" dt="2022-03-17T20:31:07.130" v="267" actId="1035"/>
          <ac:spMkLst>
            <pc:docMk/>
            <pc:sldMk cId="2953441106" sldId="320"/>
            <ac:spMk id="16" creationId="{00000000-0000-0000-0000-000000000000}"/>
          </ac:spMkLst>
        </pc:spChg>
        <pc:graphicFrameChg chg="mod modGraphic">
          <ac:chgData name="Roberto Harkovsky da Cunha" userId="7cab9ef1-fc41-431f-936e-3c9153c8e3b1" providerId="ADAL" clId="{F2FDDFF2-3A65-486E-966A-A275B940285D}" dt="2022-03-17T20:31:34.915" v="270" actId="207"/>
          <ac:graphicFrameMkLst>
            <pc:docMk/>
            <pc:sldMk cId="2953441106" sldId="320"/>
            <ac:graphicFrameMk id="9" creationId="{00000000-0000-0000-0000-000000000000}"/>
          </ac:graphicFrameMkLst>
        </pc:graphicFrameChg>
        <pc:graphicFrameChg chg="mod">
          <ac:chgData name="Roberto Harkovsky da Cunha" userId="7cab9ef1-fc41-431f-936e-3c9153c8e3b1" providerId="ADAL" clId="{F2FDDFF2-3A65-486E-966A-A275B940285D}" dt="2022-03-17T20:31:07.130" v="267" actId="1035"/>
          <ac:graphicFrameMkLst>
            <pc:docMk/>
            <pc:sldMk cId="2953441106" sldId="320"/>
            <ac:graphicFrameMk id="10" creationId="{00000000-0000-0000-0000-000000000000}"/>
          </ac:graphicFrameMkLst>
        </pc:graphicFrameChg>
        <pc:graphicFrameChg chg="mod modGraphic">
          <ac:chgData name="Roberto Harkovsky da Cunha" userId="7cab9ef1-fc41-431f-936e-3c9153c8e3b1" providerId="ADAL" clId="{F2FDDFF2-3A65-486E-966A-A275B940285D}" dt="2022-03-17T20:31:28.739" v="269" actId="207"/>
          <ac:graphicFrameMkLst>
            <pc:docMk/>
            <pc:sldMk cId="2953441106" sldId="320"/>
            <ac:graphicFrameMk id="17" creationId="{00000000-0000-0000-0000-000000000000}"/>
          </ac:graphicFrameMkLst>
        </pc:graphicFrameChg>
        <pc:cxnChg chg="mod">
          <ac:chgData name="Roberto Harkovsky da Cunha" userId="7cab9ef1-fc41-431f-936e-3c9153c8e3b1" providerId="ADAL" clId="{F2FDDFF2-3A65-486E-966A-A275B940285D}" dt="2022-03-17T20:31:07.130" v="267" actId="1035"/>
          <ac:cxnSpMkLst>
            <pc:docMk/>
            <pc:sldMk cId="2953441106" sldId="320"/>
            <ac:cxnSpMk id="11" creationId="{00000000-0000-0000-0000-000000000000}"/>
          </ac:cxnSpMkLst>
        </pc:cxnChg>
        <pc:cxnChg chg="mod">
          <ac:chgData name="Roberto Harkovsky da Cunha" userId="7cab9ef1-fc41-431f-936e-3c9153c8e3b1" providerId="ADAL" clId="{F2FDDFF2-3A65-486E-966A-A275B940285D}" dt="2022-03-17T20:31:07.130" v="267" actId="1035"/>
          <ac:cxnSpMkLst>
            <pc:docMk/>
            <pc:sldMk cId="2953441106" sldId="320"/>
            <ac:cxnSpMk id="15" creationId="{00000000-0000-0000-0000-000000000000}"/>
          </ac:cxnSpMkLst>
        </pc:cxnChg>
        <pc:cxnChg chg="mod">
          <ac:chgData name="Roberto Harkovsky da Cunha" userId="7cab9ef1-fc41-431f-936e-3c9153c8e3b1" providerId="ADAL" clId="{F2FDDFF2-3A65-486E-966A-A275B940285D}" dt="2022-03-17T20:31:07.130" v="267" actId="1035"/>
          <ac:cxnSpMkLst>
            <pc:docMk/>
            <pc:sldMk cId="2953441106" sldId="320"/>
            <ac:cxnSpMk id="18" creationId="{00000000-0000-0000-0000-000000000000}"/>
          </ac:cxnSpMkLst>
        </pc:cxnChg>
        <pc:cxnChg chg="mod">
          <ac:chgData name="Roberto Harkovsky da Cunha" userId="7cab9ef1-fc41-431f-936e-3c9153c8e3b1" providerId="ADAL" clId="{F2FDDFF2-3A65-486E-966A-A275B940285D}" dt="2022-03-17T20:31:07.130" v="267" actId="1035"/>
          <ac:cxnSpMkLst>
            <pc:docMk/>
            <pc:sldMk cId="2953441106" sldId="320"/>
            <ac:cxnSpMk id="20" creationId="{00000000-0000-0000-0000-000000000000}"/>
          </ac:cxnSpMkLst>
        </pc:cxnChg>
        <pc:cxnChg chg="mod">
          <ac:chgData name="Roberto Harkovsky da Cunha" userId="7cab9ef1-fc41-431f-936e-3c9153c8e3b1" providerId="ADAL" clId="{F2FDDFF2-3A65-486E-966A-A275B940285D}" dt="2022-03-17T20:31:07.130" v="267" actId="1035"/>
          <ac:cxnSpMkLst>
            <pc:docMk/>
            <pc:sldMk cId="2953441106" sldId="320"/>
            <ac:cxnSpMk id="23" creationId="{00000000-0000-0000-0000-000000000000}"/>
          </ac:cxnSpMkLst>
        </pc:cxnChg>
      </pc:sldChg>
      <pc:sldChg chg="addSp modSp add mod modAnim">
        <pc:chgData name="Roberto Harkovsky da Cunha" userId="7cab9ef1-fc41-431f-936e-3c9153c8e3b1" providerId="ADAL" clId="{F2FDDFF2-3A65-486E-966A-A275B940285D}" dt="2022-03-17T20:14:18.357" v="62"/>
        <pc:sldMkLst>
          <pc:docMk/>
          <pc:sldMk cId="1367135838" sldId="337"/>
        </pc:sldMkLst>
        <pc:spChg chg="add mod">
          <ac:chgData name="Roberto Harkovsky da Cunha" userId="7cab9ef1-fc41-431f-936e-3c9153c8e3b1" providerId="ADAL" clId="{F2FDDFF2-3A65-486E-966A-A275B940285D}" dt="2022-03-17T20:12:53.307" v="48" actId="1582"/>
          <ac:spMkLst>
            <pc:docMk/>
            <pc:sldMk cId="1367135838" sldId="337"/>
            <ac:spMk id="14" creationId="{5E50371A-2CCB-47B7-8DDF-C0A2223DE5D6}"/>
          </ac:spMkLst>
        </pc:spChg>
        <pc:spChg chg="add mod">
          <ac:chgData name="Roberto Harkovsky da Cunha" userId="7cab9ef1-fc41-431f-936e-3c9153c8e3b1" providerId="ADAL" clId="{F2FDDFF2-3A65-486E-966A-A275B940285D}" dt="2022-03-17T20:13:24.130" v="52" actId="14100"/>
          <ac:spMkLst>
            <pc:docMk/>
            <pc:sldMk cId="1367135838" sldId="337"/>
            <ac:spMk id="15" creationId="{380AC188-434D-46B1-8E01-0764A6B8AEF4}"/>
          </ac:spMkLst>
        </pc:spChg>
        <pc:spChg chg="add mod">
          <ac:chgData name="Roberto Harkovsky da Cunha" userId="7cab9ef1-fc41-431f-936e-3c9153c8e3b1" providerId="ADAL" clId="{F2FDDFF2-3A65-486E-966A-A275B940285D}" dt="2022-03-17T20:13:44.379" v="57" actId="14100"/>
          <ac:spMkLst>
            <pc:docMk/>
            <pc:sldMk cId="1367135838" sldId="337"/>
            <ac:spMk id="16" creationId="{9999BC9D-1593-42D7-ABAB-3BFCA12EBB61}"/>
          </ac:spMkLst>
        </pc:spChg>
        <pc:spChg chg="mod">
          <ac:chgData name="Roberto Harkovsky da Cunha" userId="7cab9ef1-fc41-431f-936e-3c9153c8e3b1" providerId="ADAL" clId="{F2FDDFF2-3A65-486E-966A-A275B940285D}" dt="2022-03-17T20:10:40.171" v="42" actId="6549"/>
          <ac:spMkLst>
            <pc:docMk/>
            <pc:sldMk cId="1367135838" sldId="337"/>
            <ac:spMk id="166916" creationId="{00000000-0000-0000-0000-000000000000}"/>
          </ac:spMkLst>
        </pc:spChg>
      </pc:sldChg>
      <pc:sldChg chg="modSp add mod">
        <pc:chgData name="Roberto Harkovsky da Cunha" userId="7cab9ef1-fc41-431f-936e-3c9153c8e3b1" providerId="ADAL" clId="{F2FDDFF2-3A65-486E-966A-A275B940285D}" dt="2022-03-17T20:15:19.437" v="70" actId="1076"/>
        <pc:sldMkLst>
          <pc:docMk/>
          <pc:sldMk cId="2557891712" sldId="338"/>
        </pc:sldMkLst>
        <pc:spChg chg="mod">
          <ac:chgData name="Roberto Harkovsky da Cunha" userId="7cab9ef1-fc41-431f-936e-3c9153c8e3b1" providerId="ADAL" clId="{F2FDDFF2-3A65-486E-966A-A275B940285D}" dt="2022-03-17T20:15:12.287" v="68" actId="1076"/>
          <ac:spMkLst>
            <pc:docMk/>
            <pc:sldMk cId="2557891712" sldId="338"/>
            <ac:spMk id="14" creationId="{5E50371A-2CCB-47B7-8DDF-C0A2223DE5D6}"/>
          </ac:spMkLst>
        </pc:spChg>
        <pc:spChg chg="mod">
          <ac:chgData name="Roberto Harkovsky da Cunha" userId="7cab9ef1-fc41-431f-936e-3c9153c8e3b1" providerId="ADAL" clId="{F2FDDFF2-3A65-486E-966A-A275B940285D}" dt="2022-03-17T20:15:19.437" v="70" actId="1076"/>
          <ac:spMkLst>
            <pc:docMk/>
            <pc:sldMk cId="2557891712" sldId="338"/>
            <ac:spMk id="15" creationId="{380AC188-434D-46B1-8E01-0764A6B8AEF4}"/>
          </ac:spMkLst>
        </pc:spChg>
        <pc:spChg chg="mod">
          <ac:chgData name="Roberto Harkovsky da Cunha" userId="7cab9ef1-fc41-431f-936e-3c9153c8e3b1" providerId="ADAL" clId="{F2FDDFF2-3A65-486E-966A-A275B940285D}" dt="2022-03-17T20:15:15.249" v="69" actId="1076"/>
          <ac:spMkLst>
            <pc:docMk/>
            <pc:sldMk cId="2557891712" sldId="338"/>
            <ac:spMk id="16" creationId="{9999BC9D-1593-42D7-ABAB-3BFCA12EBB61}"/>
          </ac:spMkLst>
        </pc:spChg>
        <pc:spChg chg="mod">
          <ac:chgData name="Roberto Harkovsky da Cunha" userId="7cab9ef1-fc41-431f-936e-3c9153c8e3b1" providerId="ADAL" clId="{F2FDDFF2-3A65-486E-966A-A275B940285D}" dt="2022-03-17T20:15:05.466" v="67" actId="207"/>
          <ac:spMkLst>
            <pc:docMk/>
            <pc:sldMk cId="2557891712" sldId="338"/>
            <ac:spMk id="1669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A1FC0-250D-4B4A-85D2-6E64385828D0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6519D-BEC0-405C-8F15-4027DD107A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56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BAF45-3722-4E88-851B-6748EECE65E9}" type="slidenum">
              <a:rPr lang="pt-BR" smtClean="0">
                <a:latin typeface="Arial" charset="0"/>
              </a:rPr>
              <a:pPr/>
              <a:t>1</a:t>
            </a:fld>
            <a:endParaRPr lang="pt-BR">
              <a:latin typeface="Arial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507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9C9E1-BEC8-4D67-83B7-ABC6A10BEE84}" type="slidenum">
              <a:rPr lang="pt-BR" smtClean="0">
                <a:latin typeface="Arial" charset="0"/>
              </a:rPr>
              <a:pPr/>
              <a:t>13</a:t>
            </a:fld>
            <a:endParaRPr lang="pt-BR">
              <a:latin typeface="Arial" charset="0"/>
            </a:endParaRPr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82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9C9E1-BEC8-4D67-83B7-ABC6A10BEE84}" type="slidenum">
              <a:rPr lang="pt-BR" smtClean="0">
                <a:latin typeface="Arial" charset="0"/>
              </a:rPr>
              <a:pPr/>
              <a:t>14</a:t>
            </a:fld>
            <a:endParaRPr lang="pt-BR">
              <a:latin typeface="Arial" charset="0"/>
            </a:endParaRPr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91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9C9E1-BEC8-4D67-83B7-ABC6A10BEE84}" type="slidenum">
              <a:rPr lang="pt-BR" smtClean="0">
                <a:latin typeface="Arial" charset="0"/>
              </a:rPr>
              <a:pPr/>
              <a:t>15</a:t>
            </a:fld>
            <a:endParaRPr lang="pt-BR">
              <a:latin typeface="Arial" charset="0"/>
            </a:endParaRPr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1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9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8A96-FF7E-4BE6-A8B2-9642DDF9683B}" type="slidenum">
              <a:rPr lang="pt-BR" smtClean="0">
                <a:latin typeface="Arial" charset="0"/>
              </a:rPr>
              <a:pPr/>
              <a:t>17</a:t>
            </a:fld>
            <a:endParaRPr lang="pt-BR">
              <a:latin typeface="Arial" charset="0"/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70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8A96-FF7E-4BE6-A8B2-9642DDF9683B}" type="slidenum">
              <a:rPr lang="pt-BR" smtClean="0">
                <a:latin typeface="Arial" charset="0"/>
              </a:rPr>
              <a:pPr/>
              <a:t>18</a:t>
            </a:fld>
            <a:endParaRPr lang="pt-BR">
              <a:latin typeface="Arial" charset="0"/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7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8A96-FF7E-4BE6-A8B2-9642DDF9683B}" type="slidenum">
              <a:rPr lang="pt-BR" smtClean="0">
                <a:latin typeface="Arial" charset="0"/>
              </a:rPr>
              <a:pPr/>
              <a:t>19</a:t>
            </a:fld>
            <a:endParaRPr lang="pt-BR">
              <a:latin typeface="Arial" charset="0"/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02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8A96-FF7E-4BE6-A8B2-9642DDF9683B}" type="slidenum">
              <a:rPr lang="pt-BR" smtClean="0">
                <a:latin typeface="Arial" charset="0"/>
              </a:rPr>
              <a:pPr/>
              <a:t>20</a:t>
            </a:fld>
            <a:endParaRPr lang="pt-BR">
              <a:latin typeface="Arial" charset="0"/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1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C8A96-FF7E-4BE6-A8B2-9642DDF9683B}" type="slidenum">
              <a:rPr lang="pt-BR" smtClean="0">
                <a:latin typeface="Arial" charset="0"/>
              </a:rPr>
              <a:pPr/>
              <a:t>21</a:t>
            </a:fld>
            <a:endParaRPr lang="pt-BR">
              <a:latin typeface="Arial" charset="0"/>
            </a:endParaRPr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3716B9-3EAE-41E8-8426-5CBD9F6A460D}" type="slidenum">
              <a:rPr lang="pt-BR" smtClean="0">
                <a:latin typeface="Arial" charset="0"/>
              </a:rPr>
              <a:pPr/>
              <a:t>3</a:t>
            </a:fld>
            <a:endParaRPr lang="pt-BR">
              <a:latin typeface="Arial" charset="0"/>
            </a:endParaRPr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23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1288A-6703-46AE-B424-806D74739F38}" type="slidenum">
              <a:rPr lang="pt-BR" smtClean="0">
                <a:latin typeface="Arial" charset="0"/>
              </a:rPr>
              <a:pPr/>
              <a:t>4</a:t>
            </a:fld>
            <a:endParaRPr lang="pt-BR">
              <a:latin typeface="Arial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94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1288A-6703-46AE-B424-806D74739F38}" type="slidenum">
              <a:rPr lang="pt-BR" smtClean="0">
                <a:latin typeface="Arial" charset="0"/>
              </a:rPr>
              <a:pPr/>
              <a:t>5</a:t>
            </a:fld>
            <a:endParaRPr lang="pt-BR">
              <a:latin typeface="Arial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1288A-6703-46AE-B424-806D74739F38}" type="slidenum">
              <a:rPr lang="pt-BR" smtClean="0">
                <a:latin typeface="Arial" charset="0"/>
              </a:rPr>
              <a:pPr/>
              <a:t>6</a:t>
            </a:fld>
            <a:endParaRPr lang="pt-BR">
              <a:latin typeface="Arial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39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98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0475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E401A7-8A25-48BA-81CD-F6B79B74BD48}" type="slidenum">
              <a:rPr lang="pt-BR" smtClean="0">
                <a:latin typeface="Arial" charset="0"/>
              </a:rPr>
              <a:pPr/>
              <a:t>9</a:t>
            </a:fld>
            <a:endParaRPr lang="pt-BR">
              <a:latin typeface="Arial" charset="0"/>
            </a:endParaRP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7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3CECF-ACD8-440E-87BA-601202EFD8C9}" type="slidenum">
              <a:rPr lang="pt-BR" smtClean="0">
                <a:latin typeface="Arial" charset="0"/>
              </a:rPr>
              <a:pPr/>
              <a:t>12</a:t>
            </a:fld>
            <a:endParaRPr lang="pt-BR">
              <a:latin typeface="Arial" charset="0"/>
            </a:endParaRP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BR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0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7852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64414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1080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0711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1047-C2A6-4904-B9A4-1024A8AF1F87}" type="datetime1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4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B32-ACFE-4120-8F59-39DD1B2AEE45}" type="datetime1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41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B1C3-49C8-4595-9517-AE253D10D53F}" type="datetime1">
              <a:rPr lang="pt-BR" smtClean="0"/>
              <a:t>17/03/2022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D64C9-6C69-4398-9F77-D88E9692069D}" type="datetime1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290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3396-B867-4B34-9310-94A75068F676}" type="datetime1">
              <a:rPr lang="pt-BR" smtClean="0"/>
              <a:t>17/03/2022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60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9797-BF41-44D9-9D45-43618226489C}" type="datetime1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68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05A0C-8246-4B5F-A38D-EA02A43479DA}" type="datetime1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69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D64C9-6C69-4398-9F77-D88E9692069D}" type="datetime1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Roberto </a:t>
            </a:r>
            <a:r>
              <a:rPr lang="pt-BR" dirty="0" err="1"/>
              <a:t>Harkovsky</a:t>
            </a:r>
            <a:r>
              <a:rPr lang="pt-BR" dirty="0"/>
              <a:t>, </a:t>
            </a:r>
            <a:r>
              <a:rPr lang="pt-BR" dirty="0" err="1"/>
              <a:t>MSc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0B5DD-9567-43DE-A578-1A8085956379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80" y="365125"/>
            <a:ext cx="1419225" cy="314325"/>
          </a:xfrm>
          <a:prstGeom prst="rect">
            <a:avLst/>
          </a:prstGeom>
        </p:spPr>
      </p:pic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1D8F86D3-2F3E-4AAE-9C36-ADCA7022591C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14103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 Modelo Relacional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o Modelo relacional</a:t>
            </a:r>
            <a:br>
              <a:rPr lang="pt-BR" dirty="0"/>
            </a:br>
            <a:r>
              <a:rPr lang="pt-BR" dirty="0">
                <a:solidFill>
                  <a:srgbClr val="C00000"/>
                </a:solidFill>
              </a:rPr>
              <a:t>Atributos Chaves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76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num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628800"/>
            <a:ext cx="10363200" cy="4050792"/>
          </a:xfrm>
        </p:spPr>
        <p:txBody>
          <a:bodyPr>
            <a:normAutofit/>
          </a:bodyPr>
          <a:lstStyle/>
          <a:p>
            <a:r>
              <a:rPr lang="pt-PT" dirty="0"/>
              <a:t>As </a:t>
            </a:r>
            <a:r>
              <a:rPr lang="pt-PT" dirty="0">
                <a:solidFill>
                  <a:srgbClr val="C00000"/>
                </a:solidFill>
              </a:rPr>
              <a:t>chaves</a:t>
            </a:r>
            <a:r>
              <a:rPr lang="pt-PT" dirty="0"/>
              <a:t> são parte muito importante da base de dados relacional. </a:t>
            </a:r>
          </a:p>
          <a:p>
            <a:r>
              <a:rPr lang="pt-PT" dirty="0"/>
              <a:t>Elas são usadas para </a:t>
            </a:r>
            <a:r>
              <a:rPr lang="pt-PT" dirty="0">
                <a:solidFill>
                  <a:srgbClr val="C00000"/>
                </a:solidFill>
              </a:rPr>
              <a:t>estabelecer e identificar relacionamento</a:t>
            </a:r>
            <a:r>
              <a:rPr lang="pt-PT" dirty="0"/>
              <a:t> entre as tabelas. </a:t>
            </a:r>
          </a:p>
          <a:p>
            <a:r>
              <a:rPr lang="pt-PT" dirty="0"/>
              <a:t>Elas também asseguram que cada registo dentro de uma tabela possa ser </a:t>
            </a:r>
            <a:r>
              <a:rPr lang="pt-PT" dirty="0">
                <a:solidFill>
                  <a:srgbClr val="C00000"/>
                </a:solidFill>
              </a:rPr>
              <a:t>identificada de forma única </a:t>
            </a:r>
            <a:r>
              <a:rPr lang="pt-PT" dirty="0"/>
              <a:t>por uma combinação de um ou mais campos dentro de uma tabela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11</a:t>
            </a:fld>
            <a:endParaRPr lang="pt-BR"/>
          </a:p>
        </p:txBody>
      </p:sp>
      <p:sp>
        <p:nvSpPr>
          <p:cNvPr id="4" name="Rectangle 35"/>
          <p:cNvSpPr>
            <a:spLocks noChangeArrowheads="1"/>
          </p:cNvSpPr>
          <p:nvPr/>
        </p:nvSpPr>
        <p:spPr bwMode="auto">
          <a:xfrm>
            <a:off x="838200" y="5260841"/>
            <a:ext cx="10010328" cy="7571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Produto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b="1" u="sng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nlo" charset="0"/>
                <a:ea typeface="Menlo" charset="0"/>
                <a:cs typeface="Menlo" charset="0"/>
              </a:rPr>
              <a:t>codigo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; </a:t>
            </a:r>
            <a:r>
              <a:rPr lang="en-US" sz="2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Pnome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Preco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Categoria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Fabricante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tx1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649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Chaves - Algumas Definições...</a:t>
            </a:r>
          </a:p>
        </p:txBody>
      </p:sp>
      <p:sp>
        <p:nvSpPr>
          <p:cNvPr id="60109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76903"/>
            <a:ext cx="10515600" cy="44644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A escolha da chave é um processo delicado pois </a:t>
            </a:r>
            <a:r>
              <a:rPr lang="pt-BR" dirty="0">
                <a:solidFill>
                  <a:srgbClr val="C00000"/>
                </a:solidFill>
              </a:rPr>
              <a:t>podem existir diversos candidatos</a:t>
            </a:r>
          </a:p>
          <a:p>
            <a:pPr>
              <a:lnSpc>
                <a:spcPct val="100000"/>
              </a:lnSpc>
            </a:pPr>
            <a:r>
              <a:rPr lang="pt-BR" dirty="0"/>
              <a:t>O conjunto de </a:t>
            </a:r>
            <a:r>
              <a:rPr lang="pt-BR" dirty="0">
                <a:solidFill>
                  <a:srgbClr val="C00000"/>
                </a:solidFill>
              </a:rPr>
              <a:t>um</a:t>
            </a:r>
            <a:r>
              <a:rPr lang="pt-BR" dirty="0"/>
              <a:t> ou </a:t>
            </a:r>
            <a:r>
              <a:rPr lang="pt-BR" dirty="0">
                <a:solidFill>
                  <a:srgbClr val="C00000"/>
                </a:solidFill>
              </a:rPr>
              <a:t>mais atributos </a:t>
            </a:r>
            <a:r>
              <a:rPr lang="pt-BR" dirty="0"/>
              <a:t>que nos </a:t>
            </a:r>
            <a:r>
              <a:rPr lang="pt-BR" dirty="0">
                <a:solidFill>
                  <a:srgbClr val="002060"/>
                </a:solidFill>
              </a:rPr>
              <a:t>permite identificar inequivocamente uma </a:t>
            </a:r>
            <a:r>
              <a:rPr lang="pt-BR" dirty="0" err="1">
                <a:solidFill>
                  <a:srgbClr val="002060"/>
                </a:solidFill>
              </a:rPr>
              <a:t>tupla</a:t>
            </a:r>
            <a:r>
              <a:rPr lang="pt-BR" dirty="0">
                <a:solidFill>
                  <a:srgbClr val="002060"/>
                </a:solidFill>
              </a:rPr>
              <a:t> é conhecido como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Superchave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pt-BR" dirty="0"/>
              <a:t>Duas </a:t>
            </a:r>
            <a:r>
              <a:rPr lang="pt-BR" dirty="0" err="1"/>
              <a:t>tuplas</a:t>
            </a:r>
            <a:r>
              <a:rPr lang="pt-BR" dirty="0"/>
              <a:t> não podem ter a mesma </a:t>
            </a:r>
            <a:r>
              <a:rPr lang="pt-BR" dirty="0" err="1"/>
              <a:t>superchave</a:t>
            </a:r>
            <a:endParaRPr lang="pt-BR" dirty="0"/>
          </a:p>
          <a:p>
            <a:pPr lvl="1">
              <a:lnSpc>
                <a:spcPct val="100000"/>
              </a:lnSpc>
            </a:pPr>
            <a:r>
              <a:rPr lang="pt-BR" dirty="0"/>
              <a:t>A </a:t>
            </a:r>
            <a:r>
              <a:rPr lang="pt-BR" dirty="0" err="1"/>
              <a:t>superchave</a:t>
            </a:r>
            <a:r>
              <a:rPr lang="pt-BR" dirty="0"/>
              <a:t> pode conter atributos desnecessários. 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Por exemplo: A relação </a:t>
            </a:r>
            <a:r>
              <a:rPr lang="pt-BR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Pessoa(CPF, Nome, endereço,....)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/>
              <a:t>pode ter como </a:t>
            </a:r>
            <a:r>
              <a:rPr lang="pt-BR" dirty="0" err="1"/>
              <a:t>superchave</a:t>
            </a:r>
            <a:r>
              <a:rPr lang="pt-BR" dirty="0"/>
              <a:t> </a:t>
            </a:r>
          </a:p>
          <a:p>
            <a:pPr lvl="3">
              <a:lnSpc>
                <a:spcPct val="100000"/>
              </a:lnSpc>
            </a:pPr>
            <a:r>
              <a:rPr lang="pt-BR" sz="2000" dirty="0">
                <a:solidFill>
                  <a:srgbClr val="002060"/>
                </a:solidFill>
              </a:rPr>
              <a:t>{CPF}, {CPF, nome}, {CPF, nome, </a:t>
            </a:r>
            <a:r>
              <a:rPr lang="pt-BR" sz="2000" dirty="0" err="1">
                <a:solidFill>
                  <a:srgbClr val="002060"/>
                </a:solidFill>
              </a:rPr>
              <a:t>Endereco</a:t>
            </a:r>
            <a:r>
              <a:rPr lang="pt-BR" sz="2000" dirty="0">
                <a:solidFill>
                  <a:srgbClr val="002060"/>
                </a:solidFill>
              </a:rPr>
              <a:t>}, Etc...</a:t>
            </a:r>
          </a:p>
          <a:p>
            <a:pPr lvl="3">
              <a:lnSpc>
                <a:spcPct val="100000"/>
              </a:lnSpc>
            </a:pPr>
            <a:endParaRPr lang="pt-BR" sz="2000" dirty="0"/>
          </a:p>
          <a:p>
            <a:pPr>
              <a:lnSpc>
                <a:spcPct val="100000"/>
              </a:lnSpc>
            </a:pPr>
            <a:endParaRPr lang="pt-BR" dirty="0"/>
          </a:p>
        </p:txBody>
      </p:sp>
      <p:sp>
        <p:nvSpPr>
          <p:cNvPr id="601090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Harkovsky, MSc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36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Chaves - Algumas Definições...</a:t>
            </a:r>
          </a:p>
        </p:txBody>
      </p:sp>
      <p:sp>
        <p:nvSpPr>
          <p:cNvPr id="60314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21945"/>
            <a:ext cx="10802416" cy="4788001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Chave</a:t>
            </a:r>
          </a:p>
          <a:p>
            <a:pPr lvl="2"/>
            <a:r>
              <a:rPr lang="pt-BR" sz="2800" dirty="0"/>
              <a:t>É a</a:t>
            </a:r>
            <a:r>
              <a:rPr lang="pt-BR" sz="2800" dirty="0">
                <a:solidFill>
                  <a:srgbClr val="C00000"/>
                </a:solidFill>
              </a:rPr>
              <a:t> </a:t>
            </a:r>
            <a:r>
              <a:rPr lang="pt-BR" sz="2800" dirty="0" err="1">
                <a:solidFill>
                  <a:srgbClr val="C00000"/>
                </a:solidFill>
              </a:rPr>
              <a:t>Superchave</a:t>
            </a:r>
            <a:r>
              <a:rPr lang="pt-BR" sz="2800" dirty="0">
                <a:solidFill>
                  <a:srgbClr val="C00000"/>
                </a:solidFill>
              </a:rPr>
              <a:t> mínima</a:t>
            </a:r>
          </a:p>
          <a:p>
            <a:pPr lvl="2"/>
            <a:r>
              <a:rPr lang="pt-BR" sz="2800" dirty="0"/>
              <a:t>Pode existir mais de uma chave nesta condição: </a:t>
            </a:r>
            <a:r>
              <a:rPr lang="pt-BR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Chaves Candidatas</a:t>
            </a:r>
          </a:p>
          <a:p>
            <a:pPr lvl="2"/>
            <a:r>
              <a:rPr lang="pt-BR" sz="2800" dirty="0"/>
              <a:t>são as menores </a:t>
            </a:r>
            <a:r>
              <a:rPr lang="pt-BR" sz="2800" dirty="0" err="1"/>
              <a:t>superchaves</a:t>
            </a:r>
            <a:r>
              <a:rPr lang="pt-BR" sz="2800" dirty="0"/>
              <a:t> possíveis (cujos subconjuntos não sejam </a:t>
            </a:r>
            <a:r>
              <a:rPr lang="pt-BR" sz="2800" dirty="0" err="1"/>
              <a:t>superchaves</a:t>
            </a:r>
            <a:r>
              <a:rPr lang="pt-BR" sz="2800" dirty="0"/>
              <a:t>)</a:t>
            </a:r>
          </a:p>
          <a:p>
            <a:pPr lvl="2"/>
            <a:endParaRPr lang="pt-BR" sz="2800" dirty="0"/>
          </a:p>
          <a:p>
            <a:pPr lvl="1"/>
            <a:r>
              <a:rPr lang="pt-BR" sz="2800" dirty="0"/>
              <a:t>Por exemplo, na relação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2060"/>
                </a:solidFill>
              </a:rPr>
              <a:t>	Empregado(</a:t>
            </a:r>
            <a:r>
              <a:rPr lang="pt-BR" sz="2800" dirty="0" err="1">
                <a:solidFill>
                  <a:srgbClr val="002060"/>
                </a:solidFill>
              </a:rPr>
              <a:t>Mat</a:t>
            </a:r>
            <a:r>
              <a:rPr lang="pt-BR" sz="2800" dirty="0">
                <a:solidFill>
                  <a:srgbClr val="002060"/>
                </a:solidFill>
              </a:rPr>
              <a:t>, CPF, Nome, </a:t>
            </a:r>
            <a:r>
              <a:rPr lang="pt-BR" sz="2800" dirty="0" err="1">
                <a:solidFill>
                  <a:srgbClr val="002060"/>
                </a:solidFill>
              </a:rPr>
              <a:t>Ndata</a:t>
            </a:r>
            <a:r>
              <a:rPr lang="pt-BR" sz="2800" dirty="0">
                <a:solidFill>
                  <a:srgbClr val="002060"/>
                </a:solidFill>
              </a:rPr>
              <a:t>, </a:t>
            </a:r>
            <a:r>
              <a:rPr lang="pt-BR" sz="2800" dirty="0" err="1">
                <a:solidFill>
                  <a:srgbClr val="002060"/>
                </a:solidFill>
              </a:rPr>
              <a:t>Endereco</a:t>
            </a:r>
            <a:r>
              <a:rPr lang="pt-BR" sz="2800" dirty="0">
                <a:solidFill>
                  <a:srgbClr val="002060"/>
                </a:solidFill>
              </a:rPr>
              <a:t>, </a:t>
            </a:r>
            <a:r>
              <a:rPr lang="pt-BR" sz="2800" i="1" dirty="0" err="1">
                <a:solidFill>
                  <a:srgbClr val="002060"/>
                </a:solidFill>
              </a:rPr>
              <a:t>Depnum</a:t>
            </a:r>
            <a:r>
              <a:rPr lang="pt-BR" sz="2800" dirty="0">
                <a:solidFill>
                  <a:srgbClr val="002060"/>
                </a:solidFill>
              </a:rPr>
              <a:t>)</a:t>
            </a:r>
          </a:p>
          <a:p>
            <a:pPr marL="1280160" lvl="3" indent="-457200">
              <a:buFont typeface="Wingdings" panose="05000000000000000000" pitchFamily="2" charset="2"/>
              <a:buChar char="ü"/>
            </a:pPr>
            <a:r>
              <a:rPr lang="pt-BR" sz="2800" dirty="0">
                <a:solidFill>
                  <a:srgbClr val="C00000"/>
                </a:solidFill>
              </a:rPr>
              <a:t>Chaves:  {CPF} ou {</a:t>
            </a:r>
            <a:r>
              <a:rPr lang="pt-BR" sz="2800" dirty="0" err="1">
                <a:solidFill>
                  <a:srgbClr val="C00000"/>
                </a:solidFill>
              </a:rPr>
              <a:t>Mat</a:t>
            </a:r>
            <a:r>
              <a:rPr lang="pt-BR" sz="2800" dirty="0">
                <a:solidFill>
                  <a:srgbClr val="C00000"/>
                </a:solidFill>
              </a:rPr>
              <a:t>}</a:t>
            </a:r>
          </a:p>
          <a:p>
            <a:pPr lvl="2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0313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Harkovsky, MSc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0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sp>
        <p:nvSpPr>
          <p:cNvPr id="20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sp>
        <p:nvSpPr>
          <p:cNvPr id="21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sp>
        <p:nvSpPr>
          <p:cNvPr id="603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Primária</a:t>
            </a:r>
          </a:p>
        </p:txBody>
      </p:sp>
      <p:sp>
        <p:nvSpPr>
          <p:cNvPr id="60314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18088"/>
            <a:ext cx="10654208" cy="1584177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Chave Primária </a:t>
            </a:r>
            <a:r>
              <a:rPr lang="pt-BR" sz="2400" dirty="0"/>
              <a:t>-&gt; </a:t>
            </a:r>
            <a:r>
              <a:rPr lang="pt-BR" sz="2400" dirty="0">
                <a:solidFill>
                  <a:srgbClr val="C00000"/>
                </a:solidFill>
              </a:rPr>
              <a:t>Chave Candidata escolhida</a:t>
            </a:r>
          </a:p>
          <a:p>
            <a:pPr lvl="1"/>
            <a:r>
              <a:rPr lang="pt-BR" dirty="0"/>
              <a:t>O restante das chaves candidatas são chamadas </a:t>
            </a:r>
            <a:r>
              <a:rPr lang="pt-BR" dirty="0">
                <a:solidFill>
                  <a:srgbClr val="C00000"/>
                </a:solidFill>
              </a:rPr>
              <a:t>chaves únicas</a:t>
            </a:r>
          </a:p>
          <a:p>
            <a:r>
              <a:rPr lang="pt-PT" sz="2400" dirty="0"/>
              <a:t>Chave Primária </a:t>
            </a:r>
            <a:r>
              <a:rPr lang="pt-PT" sz="2400" dirty="0">
                <a:solidFill>
                  <a:srgbClr val="C00000"/>
                </a:solidFill>
              </a:rPr>
              <a:t>identifica exclusivamente </a:t>
            </a:r>
            <a:r>
              <a:rPr lang="pt-PT" sz="2400" dirty="0"/>
              <a:t>cada registro em uma tabela </a:t>
            </a:r>
          </a:p>
          <a:p>
            <a:r>
              <a:rPr lang="pt-PT" sz="2400" dirty="0"/>
              <a:t>É uma chave candidata que é mais apropriada para se tornar </a:t>
            </a:r>
            <a:r>
              <a:rPr lang="pt-PT" sz="2400" dirty="0">
                <a:solidFill>
                  <a:srgbClr val="C00000"/>
                </a:solidFill>
              </a:rPr>
              <a:t>chave principal </a:t>
            </a:r>
          </a:p>
          <a:p>
            <a:r>
              <a:rPr lang="pt-BR" sz="2400" dirty="0"/>
              <a:t>Por convenção, ela aparece sublinhada num esquema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60313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Harkovsky, MSc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88920"/>
              </p:ext>
            </p:extLst>
          </p:nvPr>
        </p:nvGraphicFramePr>
        <p:xfrm>
          <a:off x="1712912" y="3989784"/>
          <a:ext cx="2514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74445"/>
              </p:ext>
            </p:extLst>
          </p:nvPr>
        </p:nvGraphicFramePr>
        <p:xfrm>
          <a:off x="7732712" y="39897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65212"/>
              </p:ext>
            </p:extLst>
          </p:nvPr>
        </p:nvGraphicFramePr>
        <p:xfrm>
          <a:off x="4608512" y="5437584"/>
          <a:ext cx="289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7,5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Elipse 1"/>
          <p:cNvSpPr/>
          <p:nvPr/>
        </p:nvSpPr>
        <p:spPr>
          <a:xfrm>
            <a:off x="1560512" y="3761185"/>
            <a:ext cx="1007096" cy="14676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7536160" y="3820095"/>
            <a:ext cx="1007096" cy="14676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514422" y="5108315"/>
            <a:ext cx="1941618" cy="14676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6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sp>
        <p:nvSpPr>
          <p:cNvPr id="20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sp>
        <p:nvSpPr>
          <p:cNvPr id="21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sp>
        <p:nvSpPr>
          <p:cNvPr id="603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Estrangeira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914400" y="1579980"/>
            <a:ext cx="10439400" cy="1847629"/>
          </a:xfrm>
        </p:spPr>
        <p:txBody>
          <a:bodyPr>
            <a:noAutofit/>
          </a:bodyPr>
          <a:lstStyle/>
          <a:p>
            <a:r>
              <a:rPr lang="pt-PT" dirty="0"/>
              <a:t>Uma </a:t>
            </a:r>
            <a:r>
              <a:rPr lang="pt-PT" b="1" dirty="0">
                <a:solidFill>
                  <a:srgbClr val="002060"/>
                </a:solidFill>
              </a:rPr>
              <a:t>chave estrangeira </a:t>
            </a:r>
            <a:r>
              <a:rPr lang="pt-PT" dirty="0"/>
              <a:t>é um campo (ou conjunto de campos) em uma tabela que identifica unicamente uma linha de outra tabela ou na mesma.</a:t>
            </a:r>
          </a:p>
          <a:p>
            <a:r>
              <a:rPr lang="pt-PT" dirty="0"/>
              <a:t>Aponta para chave primária de outra relação</a:t>
            </a:r>
            <a:endParaRPr lang="pt-BR" dirty="0"/>
          </a:p>
        </p:txBody>
      </p:sp>
      <p:sp>
        <p:nvSpPr>
          <p:cNvPr id="60313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Harkovsky, MSc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712912" y="3989784"/>
          <a:ext cx="2514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>
            <a:graphicFrameLocks noGrp="1"/>
          </p:cNvGraphicFramePr>
          <p:nvPr/>
        </p:nvGraphicFramePr>
        <p:xfrm>
          <a:off x="7732712" y="39897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7"/>
          <p:cNvGraphicFramePr>
            <a:graphicFrameLocks noGrp="1"/>
          </p:cNvGraphicFramePr>
          <p:nvPr/>
        </p:nvGraphicFramePr>
        <p:xfrm>
          <a:off x="4608512" y="5437584"/>
          <a:ext cx="289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7,5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0"/>
          <p:cNvCxnSpPr/>
          <p:nvPr/>
        </p:nvCxnSpPr>
        <p:spPr>
          <a:xfrm flipH="1" flipV="1">
            <a:off x="2207568" y="4941168"/>
            <a:ext cx="2477144" cy="1182216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"/>
          <p:cNvCxnSpPr>
            <a:endCxn id="9" idx="1"/>
          </p:cNvCxnSpPr>
          <p:nvPr/>
        </p:nvCxnSpPr>
        <p:spPr>
          <a:xfrm flipV="1">
            <a:off x="5980112" y="4546044"/>
            <a:ext cx="1752600" cy="154381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440832" y="5057698"/>
            <a:ext cx="868554" cy="14676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5406318" y="5085185"/>
            <a:ext cx="905707" cy="14676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54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 Estrangeira – exemplo mais completo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14400" y="1621578"/>
            <a:ext cx="10222160" cy="2334576"/>
          </a:xfrm>
        </p:spPr>
        <p:txBody>
          <a:bodyPr>
            <a:noAutofit/>
          </a:bodyPr>
          <a:lstStyle/>
          <a:p>
            <a:r>
              <a:rPr lang="pt-BR" sz="2400" dirty="0"/>
              <a:t>Suponha que temos o seguinte esquema: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4000" dirty="0"/>
          </a:p>
          <a:p>
            <a:r>
              <a:rPr lang="pt-BR" sz="2400" dirty="0"/>
              <a:t>Para estar matriculado em um curso (</a:t>
            </a:r>
            <a:r>
              <a:rPr lang="pt-BR" sz="2400" dirty="0" err="1"/>
              <a:t>cid</a:t>
            </a:r>
            <a:r>
              <a:rPr lang="pt-BR" sz="2400" dirty="0"/>
              <a:t>), um estudante (</a:t>
            </a:r>
            <a:r>
              <a:rPr lang="pt-BR" sz="2400" dirty="0" err="1"/>
              <a:t>sid</a:t>
            </a:r>
            <a:r>
              <a:rPr lang="pt-BR" sz="2400" dirty="0"/>
              <a:t>) deve aparecer na tabela matrícula;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16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8106908" y="1676211"/>
            <a:ext cx="388843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57175" indent="-257175" algn="ctr"/>
            <a:r>
              <a:rPr lang="pt-PT" b="1" dirty="0">
                <a:latin typeface="+mj-lt"/>
              </a:rPr>
              <a:t>student_id por si só não é uma chave primaria de Matricula – qual seria?</a:t>
            </a:r>
            <a:r>
              <a:rPr lang="en-US" b="1" dirty="0">
                <a:latin typeface="+mj-lt"/>
              </a:rPr>
              <a:t>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86110"/>
              </p:ext>
            </p:extLst>
          </p:nvPr>
        </p:nvGraphicFramePr>
        <p:xfrm>
          <a:off x="2063552" y="4282064"/>
          <a:ext cx="1752376" cy="1144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0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sid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err="1"/>
                        <a:t>nome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CR</a:t>
                      </a: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Maria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9.8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456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joao</a:t>
                      </a:r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6.9</a:t>
                      </a:r>
                    </a:p>
                  </a:txBody>
                  <a:tcPr marL="68580" marR="68580" marT="34290" marB="3429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751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3236"/>
              </p:ext>
            </p:extLst>
          </p:nvPr>
        </p:nvGraphicFramePr>
        <p:xfrm>
          <a:off x="4803045" y="4282066"/>
          <a:ext cx="2543289" cy="1694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00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student_id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Cursoid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grau</a:t>
                      </a:r>
                      <a:endParaRPr lang="en-US" sz="1400" b="1" dirty="0"/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9,0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537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7,5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8,2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583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456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564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9,1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712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/>
                        <a:t>456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537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7,6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795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36723" y="4005064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Estudantes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7731" y="4005064"/>
            <a:ext cx="119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Matricula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9864" y="6008464"/>
            <a:ext cx="9456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100" dirty="0"/>
              <a:t>Dizemos que </a:t>
            </a:r>
            <a:r>
              <a:rPr lang="pt-BR" sz="2100" dirty="0" err="1"/>
              <a:t>student_id</a:t>
            </a:r>
            <a:r>
              <a:rPr lang="pt-BR" sz="2100" dirty="0"/>
              <a:t> é uma </a:t>
            </a:r>
            <a:r>
              <a:rPr lang="pt-BR" sz="2100" b="1" u="sng" dirty="0"/>
              <a:t>chave estrangeira</a:t>
            </a:r>
            <a:r>
              <a:rPr lang="pt-BR" sz="2100" dirty="0"/>
              <a:t> que se refere a estudantes (</a:t>
            </a:r>
            <a:r>
              <a:rPr lang="pt-BR" sz="2100" dirty="0" err="1"/>
              <a:t>sid</a:t>
            </a:r>
            <a:r>
              <a:rPr lang="pt-BR" sz="2100" dirty="0"/>
              <a:t>)</a:t>
            </a:r>
          </a:p>
          <a:p>
            <a:r>
              <a:rPr lang="pt-BR" sz="2100" dirty="0"/>
              <a:t>Da mesma forma, </a:t>
            </a:r>
            <a:r>
              <a:rPr lang="pt-BR" sz="2100" dirty="0" err="1"/>
              <a:t>CursoId</a:t>
            </a:r>
            <a:r>
              <a:rPr lang="pt-BR" sz="2100" dirty="0"/>
              <a:t> é uma </a:t>
            </a:r>
            <a:r>
              <a:rPr lang="pt-BR" sz="2100" u="sng" dirty="0"/>
              <a:t>chave estrangeira</a:t>
            </a:r>
            <a:r>
              <a:rPr lang="pt-BR" sz="2100" dirty="0"/>
              <a:t> que se refere a Cursos (</a:t>
            </a:r>
            <a:r>
              <a:rPr lang="pt-BR" sz="2100" dirty="0" err="1"/>
              <a:t>cid</a:t>
            </a:r>
            <a:r>
              <a:rPr lang="pt-BR" sz="2100" dirty="0"/>
              <a:t>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15928" y="4725144"/>
            <a:ext cx="987118" cy="249080"/>
          </a:xfrm>
          <a:prstGeom prst="straightConnector1">
            <a:avLst/>
          </a:prstGeom>
          <a:ln w="57150">
            <a:prstDash val="solid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31580" y="2050567"/>
            <a:ext cx="521654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Estudante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u="sng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1600" i="1" dirty="0"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CR: </a:t>
            </a:r>
            <a:r>
              <a:rPr lang="en-US" sz="1600" i="1" dirty="0"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Matricula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u="sng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1600" u="sng" dirty="0" err="1">
                <a:latin typeface="Menlo" charset="0"/>
                <a:ea typeface="Menlo" charset="0"/>
                <a:cs typeface="Menlo" charset="0"/>
              </a:rPr>
              <a:t>cursoid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grau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1600" i="1" dirty="0"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Cursos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1600" u="sng" dirty="0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 String;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cnome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 string, ;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credito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: float)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15929" y="5013176"/>
            <a:ext cx="987119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6"/>
          <p:cNvSpPr txBox="1"/>
          <p:nvPr/>
        </p:nvSpPr>
        <p:spPr>
          <a:xfrm>
            <a:off x="7346335" y="400506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graphicFrame>
        <p:nvGraphicFramePr>
          <p:cNvPr id="17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51131"/>
              </p:ext>
            </p:extLst>
          </p:nvPr>
        </p:nvGraphicFramePr>
        <p:xfrm>
          <a:off x="7857272" y="4300744"/>
          <a:ext cx="2895600" cy="1237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857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cnome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credito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5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</a:t>
                      </a: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BD 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7522"/>
                  </a:ext>
                </a:extLst>
              </a:tr>
            </a:tbl>
          </a:graphicData>
        </a:graphic>
      </p:graphicFrame>
      <p:cxnSp>
        <p:nvCxnSpPr>
          <p:cNvPr id="18" name="Straight Arrow Connector 10"/>
          <p:cNvCxnSpPr/>
          <p:nvPr/>
        </p:nvCxnSpPr>
        <p:spPr>
          <a:xfrm>
            <a:off x="6240016" y="4710490"/>
            <a:ext cx="1617256" cy="14654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0"/>
          <p:cNvCxnSpPr/>
          <p:nvPr/>
        </p:nvCxnSpPr>
        <p:spPr>
          <a:xfrm flipV="1">
            <a:off x="6240016" y="4835030"/>
            <a:ext cx="1617256" cy="447718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10"/>
          <p:cNvCxnSpPr>
            <a:endCxn id="17" idx="1"/>
          </p:cNvCxnSpPr>
          <p:nvPr/>
        </p:nvCxnSpPr>
        <p:spPr>
          <a:xfrm flipV="1">
            <a:off x="6240016" y="4919270"/>
            <a:ext cx="1617256" cy="621536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534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Restrições</a:t>
            </a:r>
          </a:p>
        </p:txBody>
      </p:sp>
      <p:sp>
        <p:nvSpPr>
          <p:cNvPr id="78336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 dirty="0">
                <a:latin typeface="Arial" charset="0"/>
              </a:rPr>
              <a:t>Roberto </a:t>
            </a:r>
            <a:r>
              <a:rPr lang="pt-BR" altLang="en-US" dirty="0" err="1">
                <a:latin typeface="Arial" charset="0"/>
              </a:rPr>
              <a:t>Harkovsky</a:t>
            </a:r>
            <a:endParaRPr lang="pt-BR" altLang="en-US" dirty="0">
              <a:latin typeface="Arial" charset="0"/>
            </a:endParaRPr>
          </a:p>
        </p:txBody>
      </p:sp>
      <p:sp>
        <p:nvSpPr>
          <p:cNvPr id="7833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7B3F39A4-ADD0-44F5-AE43-0526E1C69251}" type="slidenum">
              <a:rPr lang="pt-BR" altLang="en-US" smtClean="0">
                <a:latin typeface="Arial" charset="0"/>
              </a:rPr>
              <a:pPr/>
              <a:t>17</a:t>
            </a:fld>
            <a:endParaRPr lang="pt-BR" altLang="en-US">
              <a:latin typeface="Arial" charset="0"/>
            </a:endParaRPr>
          </a:p>
        </p:txBody>
      </p:sp>
      <p:sp>
        <p:nvSpPr>
          <p:cNvPr id="1751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88840"/>
            <a:ext cx="10396728" cy="310688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pt-BR" sz="3200" dirty="0"/>
              <a:t>Uma </a:t>
            </a:r>
            <a:r>
              <a:rPr lang="pt-BR" sz="3200" dirty="0">
                <a:solidFill>
                  <a:srgbClr val="000099"/>
                </a:solidFill>
              </a:rPr>
              <a:t>Restrição</a:t>
            </a:r>
            <a:r>
              <a:rPr lang="pt-BR" sz="3200" dirty="0"/>
              <a:t> é uma propriedade associada a uma </a:t>
            </a:r>
            <a:r>
              <a:rPr lang="pt-BR" sz="3200" dirty="0">
                <a:solidFill>
                  <a:srgbClr val="000099"/>
                </a:solidFill>
              </a:rPr>
              <a:t>coluna</a:t>
            </a:r>
            <a:r>
              <a:rPr lang="pt-BR" sz="3200" dirty="0"/>
              <a:t>, ou </a:t>
            </a:r>
            <a:r>
              <a:rPr lang="pt-BR" sz="3200" dirty="0">
                <a:solidFill>
                  <a:srgbClr val="000099"/>
                </a:solidFill>
              </a:rPr>
              <a:t>conjunto de colunas</a:t>
            </a:r>
            <a:r>
              <a:rPr lang="pt-BR" sz="3200" dirty="0"/>
              <a:t> numa tabela, que previne certos tipos de </a:t>
            </a:r>
            <a:r>
              <a:rPr lang="pt-BR" sz="3200" dirty="0">
                <a:solidFill>
                  <a:srgbClr val="C00000"/>
                </a:solidFill>
              </a:rPr>
              <a:t>inconsistências de valores de dados</a:t>
            </a:r>
            <a:r>
              <a:rPr lang="pt-BR" sz="3200" dirty="0"/>
              <a:t> serem colocados nestas coluna(s). </a:t>
            </a:r>
          </a:p>
          <a:p>
            <a:pPr>
              <a:lnSpc>
                <a:spcPct val="80000"/>
              </a:lnSpc>
              <a:defRPr/>
            </a:pPr>
            <a:endParaRPr lang="pt-BR" sz="3200" dirty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pt-BR" sz="3200" dirty="0">
                <a:solidFill>
                  <a:srgbClr val="000099"/>
                </a:solidFill>
              </a:rPr>
              <a:t>Restrições</a:t>
            </a:r>
            <a:r>
              <a:rPr lang="pt-BR" sz="3200" dirty="0"/>
              <a:t> são utilizados para </a:t>
            </a:r>
            <a:r>
              <a:rPr lang="pt-BR" sz="3200" dirty="0">
                <a:solidFill>
                  <a:srgbClr val="C00000"/>
                </a:solidFill>
              </a:rPr>
              <a:t>reforçar integridade </a:t>
            </a:r>
            <a:r>
              <a:rPr lang="pt-BR" sz="3200" dirty="0"/>
              <a:t>dos dados, garantindo uma exatidão e confiabilidade dos dados no BD.</a:t>
            </a:r>
          </a:p>
        </p:txBody>
      </p:sp>
    </p:spTree>
    <p:extLst>
      <p:ext uri="{BB962C8B-B14F-4D97-AF65-F5344CB8AC3E}">
        <p14:creationId xmlns:p14="http://schemas.microsoft.com/office/powerpoint/2010/main" val="392644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</a:t>
            </a:r>
            <a:br>
              <a:rPr lang="pt-BR"/>
            </a:br>
            <a:r>
              <a:rPr lang="pt-BR"/>
              <a:t>Checando Integridade</a:t>
            </a:r>
            <a:endParaRPr lang="pt-BR" dirty="0"/>
          </a:p>
        </p:txBody>
      </p:sp>
      <p:sp>
        <p:nvSpPr>
          <p:cNvPr id="1751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825625"/>
            <a:ext cx="10802416" cy="23954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Integridade de Entidade</a:t>
            </a:r>
          </a:p>
          <a:p>
            <a:pPr lvl="1"/>
            <a:r>
              <a:rPr lang="pt-BR" dirty="0"/>
              <a:t>Nenhuma </a:t>
            </a:r>
            <a:r>
              <a:rPr lang="pt-BR" dirty="0" err="1"/>
              <a:t>tupla</a:t>
            </a:r>
            <a:r>
              <a:rPr lang="pt-BR" dirty="0"/>
              <a:t> da relação poderá ter valor nulo no atributo chave primária (PK)</a:t>
            </a:r>
          </a:p>
          <a:p>
            <a:pPr lvl="1"/>
            <a:r>
              <a:rPr lang="pt-BR" dirty="0"/>
              <a:t>Propriedade da PK também garante que não existe 2 linhas (</a:t>
            </a:r>
            <a:r>
              <a:rPr lang="pt-BR" dirty="0" err="1"/>
              <a:t>tuplas</a:t>
            </a:r>
            <a:r>
              <a:rPr lang="pt-BR" dirty="0"/>
              <a:t>) duplicadas</a:t>
            </a:r>
          </a:p>
          <a:p>
            <a:pPr lvl="2"/>
            <a:endParaRPr lang="pt-BR" sz="2400" dirty="0"/>
          </a:p>
          <a:p>
            <a:endParaRPr lang="pt-BR" sz="2400" dirty="0"/>
          </a:p>
        </p:txBody>
      </p:sp>
      <p:sp>
        <p:nvSpPr>
          <p:cNvPr id="78336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8336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9A4-ADD0-44F5-AE43-0526E1C69251}" type="slidenum">
              <a:rPr lang="pt-BR" altLang="en-US" smtClean="0"/>
              <a:pPr/>
              <a:t>18</a:t>
            </a:fld>
            <a:endParaRPr lang="pt-BR" altLang="en-US"/>
          </a:p>
        </p:txBody>
      </p:sp>
      <p:sp>
        <p:nvSpPr>
          <p:cNvPr id="10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sp>
        <p:nvSpPr>
          <p:cNvPr id="12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sp>
        <p:nvSpPr>
          <p:cNvPr id="13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graphicFrame>
        <p:nvGraphicFramePr>
          <p:cNvPr id="1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77316"/>
              </p:ext>
            </p:extLst>
          </p:nvPr>
        </p:nvGraphicFramePr>
        <p:xfrm>
          <a:off x="1712912" y="3989784"/>
          <a:ext cx="2514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91633"/>
              </p:ext>
            </p:extLst>
          </p:nvPr>
        </p:nvGraphicFramePr>
        <p:xfrm>
          <a:off x="7732712" y="3989784"/>
          <a:ext cx="289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 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310779"/>
                  </a:ext>
                </a:extLst>
              </a:tr>
            </a:tbl>
          </a:graphicData>
        </a:graphic>
      </p:graphicFrame>
      <p:graphicFrame>
        <p:nvGraphicFramePr>
          <p:cNvPr id="16" name="Table 7"/>
          <p:cNvGraphicFramePr>
            <a:graphicFrameLocks noGrp="1"/>
          </p:cNvGraphicFramePr>
          <p:nvPr/>
        </p:nvGraphicFramePr>
        <p:xfrm>
          <a:off x="4608512" y="5437584"/>
          <a:ext cx="289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7,5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Elipse 19"/>
          <p:cNvSpPr/>
          <p:nvPr/>
        </p:nvSpPr>
        <p:spPr>
          <a:xfrm>
            <a:off x="4568824" y="5745361"/>
            <a:ext cx="1743201" cy="563959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545232" y="4585752"/>
            <a:ext cx="2682280" cy="5963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7580784" y="4290072"/>
            <a:ext cx="868554" cy="9620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Multiplicar 5"/>
          <p:cNvSpPr/>
          <p:nvPr/>
        </p:nvSpPr>
        <p:spPr>
          <a:xfrm>
            <a:off x="911447" y="4546044"/>
            <a:ext cx="677216" cy="6663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7138636" y="4952224"/>
            <a:ext cx="677216" cy="6663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665345" y="5004473"/>
            <a:ext cx="725960" cy="5963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25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Restrições</a:t>
            </a:r>
            <a:br>
              <a:rPr lang="pt-BR"/>
            </a:br>
            <a:r>
              <a:rPr lang="pt-BR"/>
              <a:t>Checando Integridade</a:t>
            </a:r>
            <a:endParaRPr lang="pt-BR" dirty="0"/>
          </a:p>
        </p:txBody>
      </p:sp>
      <p:sp>
        <p:nvSpPr>
          <p:cNvPr id="17510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Integridade de Domínio</a:t>
            </a:r>
          </a:p>
          <a:p>
            <a:pPr lvl="1"/>
            <a:r>
              <a:rPr lang="pt-BR" dirty="0"/>
              <a:t>Reforça a validação dos dados, em termos de tipo, formato ou intervalo de valores.</a:t>
            </a:r>
          </a:p>
          <a:p>
            <a:r>
              <a:rPr lang="pt-BR" sz="2400" dirty="0"/>
              <a:t>Exemplo: </a:t>
            </a:r>
            <a:r>
              <a:rPr lang="pt-BR" sz="2400" dirty="0">
                <a:solidFill>
                  <a:srgbClr val="002060"/>
                </a:solidFill>
              </a:rPr>
              <a:t>credito &gt; 0; Grau  &gt; 0 e &lt; 10; Sexo: {M, F}</a:t>
            </a:r>
          </a:p>
          <a:p>
            <a:endParaRPr lang="pt-BR" sz="2400" dirty="0"/>
          </a:p>
        </p:txBody>
      </p:sp>
      <p:sp>
        <p:nvSpPr>
          <p:cNvPr id="783362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</a:t>
            </a:r>
          </a:p>
        </p:txBody>
      </p:sp>
      <p:sp>
        <p:nvSpPr>
          <p:cNvPr id="78336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F39A4-ADD0-44F5-AE43-0526E1C69251}" type="slidenum">
              <a:rPr lang="pt-BR" altLang="en-US" smtClean="0"/>
              <a:pPr/>
              <a:t>19</a:t>
            </a:fld>
            <a:endParaRPr lang="pt-BR" altLang="en-US"/>
          </a:p>
        </p:txBody>
      </p:sp>
      <p:sp>
        <p:nvSpPr>
          <p:cNvPr id="6" name="Espaço Reservado para Rodapé 4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en-US"/>
              <a:t>Roberto Harkovsky</a:t>
            </a:r>
          </a:p>
        </p:txBody>
      </p:sp>
      <p:sp>
        <p:nvSpPr>
          <p:cNvPr id="7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sp>
        <p:nvSpPr>
          <p:cNvPr id="9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sp>
        <p:nvSpPr>
          <p:cNvPr id="10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57815"/>
              </p:ext>
            </p:extLst>
          </p:nvPr>
        </p:nvGraphicFramePr>
        <p:xfrm>
          <a:off x="1712912" y="3989784"/>
          <a:ext cx="2514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Sexo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73701"/>
              </p:ext>
            </p:extLst>
          </p:nvPr>
        </p:nvGraphicFramePr>
        <p:xfrm>
          <a:off x="7732712" y="39897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77889"/>
              </p:ext>
            </p:extLst>
          </p:nvPr>
        </p:nvGraphicFramePr>
        <p:xfrm>
          <a:off x="4608512" y="5437584"/>
          <a:ext cx="289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11,5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Elipse 14"/>
          <p:cNvSpPr/>
          <p:nvPr/>
        </p:nvSpPr>
        <p:spPr>
          <a:xfrm>
            <a:off x="3465984" y="4585752"/>
            <a:ext cx="761528" cy="5963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7" name="Multiplicar 16"/>
          <p:cNvSpPr/>
          <p:nvPr/>
        </p:nvSpPr>
        <p:spPr>
          <a:xfrm>
            <a:off x="911447" y="4546044"/>
            <a:ext cx="677216" cy="6663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6600056" y="5662320"/>
            <a:ext cx="761528" cy="5963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19" name="Multiplicar 18"/>
          <p:cNvSpPr/>
          <p:nvPr/>
        </p:nvSpPr>
        <p:spPr>
          <a:xfrm>
            <a:off x="3931296" y="5622310"/>
            <a:ext cx="677216" cy="6663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9688460" y="4235513"/>
            <a:ext cx="761528" cy="59630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1" name="Multiplicar 20"/>
          <p:cNvSpPr/>
          <p:nvPr/>
        </p:nvSpPr>
        <p:spPr>
          <a:xfrm>
            <a:off x="7019700" y="4195503"/>
            <a:ext cx="677216" cy="6663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246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Elmasri</a:t>
            </a:r>
            <a:r>
              <a:rPr lang="pt-BR" dirty="0"/>
              <a:t> &amp; </a:t>
            </a:r>
            <a:r>
              <a:rPr lang="pt-BR" dirty="0" err="1"/>
              <a:t>Navathe</a:t>
            </a:r>
            <a:r>
              <a:rPr lang="pt-BR" dirty="0"/>
              <a:t> - “Sistemas de Banco de Dados”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200A9-CB03-4EF2-9D99-353BA7EB6B7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74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Restrições</a:t>
            </a:r>
            <a:br>
              <a:rPr lang="pt-BR" dirty="0"/>
            </a:br>
            <a:r>
              <a:rPr lang="pt-BR" dirty="0"/>
              <a:t>Checando Integridade</a:t>
            </a:r>
          </a:p>
        </p:txBody>
      </p:sp>
      <p:sp>
        <p:nvSpPr>
          <p:cNvPr id="78336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833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7B3F39A4-ADD0-44F5-AE43-0526E1C69251}" type="slidenum">
              <a:rPr lang="pt-BR" altLang="en-US" smtClean="0">
                <a:latin typeface="Arial" charset="0"/>
              </a:rPr>
              <a:pPr/>
              <a:t>20</a:t>
            </a:fld>
            <a:endParaRPr lang="pt-BR" altLang="en-US">
              <a:latin typeface="Arial" charset="0"/>
            </a:endParaRPr>
          </a:p>
        </p:txBody>
      </p:sp>
      <p:sp>
        <p:nvSpPr>
          <p:cNvPr id="1751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29753"/>
            <a:ext cx="11036808" cy="2203304"/>
          </a:xfrm>
        </p:spPr>
        <p:txBody>
          <a:bodyPr>
            <a:noAutofit/>
          </a:bodyPr>
          <a:lstStyle/>
          <a:p>
            <a:pPr marL="160020" indent="-342900">
              <a:lnSpc>
                <a:spcPct val="80000"/>
              </a:lnSpc>
              <a:defRPr/>
            </a:pPr>
            <a:r>
              <a:rPr lang="pt-BR" dirty="0">
                <a:solidFill>
                  <a:srgbClr val="C00000"/>
                </a:solidFill>
              </a:rPr>
              <a:t>Integridade Referencial</a:t>
            </a:r>
          </a:p>
          <a:p>
            <a:pPr marL="480060" lvl="1" indent="-3429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r>
              <a:rPr lang="pt-BR" sz="2800" dirty="0"/>
              <a:t>Especificada entre 2 relações</a:t>
            </a:r>
          </a:p>
          <a:p>
            <a:pPr marL="480060" lvl="1" indent="-3429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r>
              <a:rPr lang="pt-BR" sz="2800" dirty="0"/>
              <a:t>Mantem a consistência entre as </a:t>
            </a:r>
            <a:r>
              <a:rPr lang="pt-BR" sz="2800" dirty="0" err="1"/>
              <a:t>tuplas</a:t>
            </a:r>
            <a:endParaRPr lang="pt-BR" sz="2800" dirty="0"/>
          </a:p>
          <a:p>
            <a:pPr marL="594360" lvl="1" indent="-457200">
              <a:lnSpc>
                <a:spcPct val="80000"/>
              </a:lnSpc>
              <a:buClr>
                <a:schemeClr val="bg1">
                  <a:shade val="50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pt-BR" sz="2800" dirty="0"/>
          </a:p>
          <a:p>
            <a:pPr marL="502920" indent="-4572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endParaRPr lang="pt-BR" sz="2400" dirty="0"/>
          </a:p>
        </p:txBody>
      </p:sp>
      <p:sp>
        <p:nvSpPr>
          <p:cNvPr id="6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sp>
        <p:nvSpPr>
          <p:cNvPr id="8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1712912" y="3989784"/>
          <a:ext cx="2514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5"/>
          <p:cNvGraphicFramePr>
            <a:graphicFrameLocks noGrp="1"/>
          </p:cNvGraphicFramePr>
          <p:nvPr/>
        </p:nvGraphicFramePr>
        <p:xfrm>
          <a:off x="7732712" y="39897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1774"/>
              </p:ext>
            </p:extLst>
          </p:nvPr>
        </p:nvGraphicFramePr>
        <p:xfrm>
          <a:off x="4608512" y="54375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 err="1"/>
                        <a:t>sid</a:t>
                      </a:r>
                      <a:endParaRPr lang="en-US" sz="1800" b="1" u="sng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7,5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4,3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523704"/>
                  </a:ext>
                </a:extLst>
              </a:tr>
            </a:tbl>
          </a:graphicData>
        </a:graphic>
      </p:graphicFrame>
      <p:cxnSp>
        <p:nvCxnSpPr>
          <p:cNvPr id="13" name="Straight Arrow Connector 10"/>
          <p:cNvCxnSpPr/>
          <p:nvPr/>
        </p:nvCxnSpPr>
        <p:spPr>
          <a:xfrm rot="10800000">
            <a:off x="2322512" y="5208984"/>
            <a:ext cx="2362200" cy="914400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1"/>
          <p:cNvCxnSpPr>
            <a:endCxn id="11" idx="1"/>
          </p:cNvCxnSpPr>
          <p:nvPr/>
        </p:nvCxnSpPr>
        <p:spPr>
          <a:xfrm flipV="1">
            <a:off x="5980112" y="4546044"/>
            <a:ext cx="1752600" cy="1543812"/>
          </a:xfrm>
          <a:prstGeom prst="straightConnector1">
            <a:avLst/>
          </a:prstGeom>
          <a:ln w="508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/>
          <p:cNvSpPr/>
          <p:nvPr/>
        </p:nvSpPr>
        <p:spPr>
          <a:xfrm>
            <a:off x="4440832" y="5673824"/>
            <a:ext cx="868554" cy="85152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>
            <a:off x="5406319" y="5673824"/>
            <a:ext cx="573794" cy="51115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1545232" y="3847992"/>
            <a:ext cx="868554" cy="14676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7580784" y="3784465"/>
            <a:ext cx="868554" cy="146764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5367427" y="6196635"/>
            <a:ext cx="533206" cy="37912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C00000"/>
              </a:solidFill>
            </a:endParaRPr>
          </a:p>
        </p:txBody>
      </p:sp>
      <p:sp>
        <p:nvSpPr>
          <p:cNvPr id="20" name="Multiplicar 19"/>
          <p:cNvSpPr/>
          <p:nvPr/>
        </p:nvSpPr>
        <p:spPr>
          <a:xfrm>
            <a:off x="3817865" y="6034046"/>
            <a:ext cx="677216" cy="6663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9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Restrições</a:t>
            </a:r>
            <a:br>
              <a:rPr lang="pt-BR" dirty="0"/>
            </a:br>
            <a:r>
              <a:rPr lang="pt-BR" dirty="0"/>
              <a:t>Checando Integridade</a:t>
            </a:r>
          </a:p>
        </p:txBody>
      </p:sp>
      <p:sp>
        <p:nvSpPr>
          <p:cNvPr id="783362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</a:t>
            </a:r>
          </a:p>
        </p:txBody>
      </p:sp>
      <p:sp>
        <p:nvSpPr>
          <p:cNvPr id="7833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fld id="{7B3F39A4-ADD0-44F5-AE43-0526E1C69251}" type="slidenum">
              <a:rPr lang="pt-BR" altLang="en-US" smtClean="0">
                <a:latin typeface="Arial" charset="0"/>
              </a:rPr>
              <a:pPr/>
              <a:t>21</a:t>
            </a:fld>
            <a:endParaRPr lang="pt-BR" altLang="en-US">
              <a:latin typeface="Arial" charset="0"/>
            </a:endParaRPr>
          </a:p>
        </p:txBody>
      </p:sp>
      <p:sp>
        <p:nvSpPr>
          <p:cNvPr id="1751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29753"/>
            <a:ext cx="11036808" cy="1195191"/>
          </a:xfrm>
        </p:spPr>
        <p:txBody>
          <a:bodyPr>
            <a:noAutofit/>
          </a:bodyPr>
          <a:lstStyle/>
          <a:p>
            <a:pPr marL="160020" indent="-342900">
              <a:lnSpc>
                <a:spcPct val="80000"/>
              </a:lnSpc>
              <a:defRPr/>
            </a:pPr>
            <a:r>
              <a:rPr lang="pt-BR" dirty="0">
                <a:solidFill>
                  <a:srgbClr val="C00000"/>
                </a:solidFill>
              </a:rPr>
              <a:t>Integridade definida pelo usuário </a:t>
            </a:r>
          </a:p>
          <a:p>
            <a:pPr marL="480060" lvl="1" indent="-3429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r>
              <a:rPr lang="pt-BR" sz="2800" dirty="0"/>
              <a:t>Garante algumas </a:t>
            </a:r>
            <a:r>
              <a:rPr lang="pt-BR" sz="2800" dirty="0">
                <a:solidFill>
                  <a:srgbClr val="C00000"/>
                </a:solidFill>
              </a:rPr>
              <a:t>regras de negócio</a:t>
            </a:r>
            <a:r>
              <a:rPr lang="pt-BR" sz="2800" dirty="0"/>
              <a:t>, não cobertas por outras restrições.</a:t>
            </a:r>
          </a:p>
          <a:p>
            <a:pPr marL="480060" lvl="1" indent="-3429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endParaRPr lang="pt-BR" sz="2800" dirty="0"/>
          </a:p>
          <a:p>
            <a:pPr marL="480060" lvl="1" indent="-3429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r>
              <a:rPr lang="pt-BR" sz="2800" dirty="0">
                <a:solidFill>
                  <a:srgbClr val="002060"/>
                </a:solidFill>
              </a:rPr>
              <a:t>Exemplo: 1 médico pode atender no máximo a 50 pacientes</a:t>
            </a:r>
          </a:p>
          <a:p>
            <a:pPr marL="480060" lvl="1" indent="-3429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r>
              <a:rPr lang="pt-BR" sz="2800" dirty="0">
                <a:solidFill>
                  <a:srgbClr val="002060"/>
                </a:solidFill>
              </a:rPr>
              <a:t>Exemplo: 1 aluno pode atender no máximo a 7 cursos por semestre</a:t>
            </a:r>
          </a:p>
          <a:p>
            <a:pPr marL="480060" lvl="1" indent="-3429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endParaRPr lang="pt-BR" sz="2800" dirty="0">
              <a:solidFill>
                <a:srgbClr val="002060"/>
              </a:solidFill>
            </a:endParaRPr>
          </a:p>
          <a:p>
            <a:pPr marL="502920" indent="-457200">
              <a:lnSpc>
                <a:spcPct val="80000"/>
              </a:lnSpc>
              <a:buClr>
                <a:schemeClr val="bg1">
                  <a:shade val="50000"/>
                </a:schemeClr>
              </a:buClr>
              <a:defRPr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45816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Análise de um SGBD Relacional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Modelo Relacional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56792"/>
            <a:ext cx="10363200" cy="4050792"/>
          </a:xfrm>
        </p:spPr>
        <p:txBody>
          <a:bodyPr>
            <a:noAutofit/>
          </a:bodyPr>
          <a:lstStyle/>
          <a:p>
            <a:r>
              <a:rPr lang="pt-BR" sz="2400" dirty="0"/>
              <a:t>Modelo de dados, que se baseia no princípio em que todos os </a:t>
            </a:r>
            <a:r>
              <a:rPr lang="pt-BR" sz="2400" dirty="0">
                <a:solidFill>
                  <a:srgbClr val="C00000"/>
                </a:solidFill>
              </a:rPr>
              <a:t>dados</a:t>
            </a:r>
            <a:r>
              <a:rPr lang="pt-BR" sz="2400" dirty="0"/>
              <a:t> estão guardados em </a:t>
            </a:r>
            <a:r>
              <a:rPr lang="pt-BR" sz="2400" dirty="0">
                <a:solidFill>
                  <a:srgbClr val="C00000"/>
                </a:solidFill>
              </a:rPr>
              <a:t>tabelas</a:t>
            </a:r>
          </a:p>
          <a:p>
            <a:r>
              <a:rPr lang="pt-BR" sz="2400" dirty="0"/>
              <a:t>Baseado em </a:t>
            </a:r>
            <a:r>
              <a:rPr lang="pt-BR" sz="2400" dirty="0">
                <a:solidFill>
                  <a:srgbClr val="C00000"/>
                </a:solidFill>
              </a:rPr>
              <a:t>lógica de predicados e na teoria de conjuntos</a:t>
            </a:r>
            <a:r>
              <a:rPr lang="pt-BR" sz="2400" dirty="0"/>
              <a:t>. </a:t>
            </a:r>
          </a:p>
          <a:p>
            <a:r>
              <a:rPr lang="pt-BR" sz="2400" dirty="0"/>
              <a:t>Sucessor do modelo hierárquico e do modelo em rede. </a:t>
            </a:r>
          </a:p>
          <a:p>
            <a:r>
              <a:rPr lang="pt-BR" sz="2400" dirty="0"/>
              <a:t>Por quê o Modelo Relacional?</a:t>
            </a:r>
          </a:p>
          <a:p>
            <a:pPr lvl="1"/>
            <a:r>
              <a:rPr lang="pt-BR" sz="2400" dirty="0"/>
              <a:t>Simplicidade dos conceitos</a:t>
            </a:r>
          </a:p>
          <a:p>
            <a:pPr lvl="1"/>
            <a:r>
              <a:rPr lang="pt-BR" sz="2400" dirty="0"/>
              <a:t>Definição formal dos conceitos</a:t>
            </a:r>
          </a:p>
          <a:p>
            <a:pPr lvl="1"/>
            <a:r>
              <a:rPr lang="pt-BR" sz="2400" dirty="0"/>
              <a:t>Paradigma formal para linguagens de consulta</a:t>
            </a:r>
          </a:p>
          <a:p>
            <a:pPr lvl="1"/>
            <a:r>
              <a:rPr lang="pt-BR" sz="2400" dirty="0" err="1"/>
              <a:t>SGBDs</a:t>
            </a:r>
            <a:r>
              <a:rPr lang="pt-BR" sz="2400" dirty="0"/>
              <a:t> com desempenho adequado, principalmente quanto à otimização de consultas</a:t>
            </a:r>
          </a:p>
          <a:p>
            <a:pPr lvl="1"/>
            <a:r>
              <a:rPr lang="pt-BR" sz="2400" dirty="0"/>
              <a:t>Mais de 25 anos de desenvolvimento</a:t>
            </a:r>
          </a:p>
        </p:txBody>
      </p:sp>
      <p:sp>
        <p:nvSpPr>
          <p:cNvPr id="16486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91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Modelo Relacional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845970" y="1718318"/>
            <a:ext cx="10798224" cy="1038838"/>
          </a:xfrm>
        </p:spPr>
        <p:txBody>
          <a:bodyPr>
            <a:noAutofit/>
          </a:bodyPr>
          <a:lstStyle/>
          <a:p>
            <a:pPr eaLnBrk="1" hangingPunct="1"/>
            <a:r>
              <a:rPr lang="pt-BR" dirty="0"/>
              <a:t>Um modelo relacional representa o </a:t>
            </a:r>
            <a:r>
              <a:rPr lang="pt-BR" dirty="0">
                <a:solidFill>
                  <a:srgbClr val="000099"/>
                </a:solidFill>
              </a:rPr>
              <a:t>banco de dados</a:t>
            </a:r>
            <a:r>
              <a:rPr lang="pt-BR" dirty="0"/>
              <a:t> como um conjunto de </a:t>
            </a:r>
            <a:r>
              <a:rPr lang="pt-BR" dirty="0">
                <a:solidFill>
                  <a:srgbClr val="000099"/>
                </a:solidFill>
              </a:rPr>
              <a:t>relações</a:t>
            </a:r>
            <a:r>
              <a:rPr lang="pt-BR" dirty="0"/>
              <a:t>.</a:t>
            </a:r>
          </a:p>
          <a:p>
            <a:pPr eaLnBrk="1" hangingPunct="1"/>
            <a:r>
              <a:rPr lang="pt-BR" dirty="0"/>
              <a:t>Uma </a:t>
            </a:r>
            <a:r>
              <a:rPr lang="pt-BR" b="1" dirty="0">
                <a:solidFill>
                  <a:srgbClr val="000099"/>
                </a:solidFill>
              </a:rPr>
              <a:t>relação</a:t>
            </a:r>
            <a:r>
              <a:rPr lang="pt-BR" dirty="0"/>
              <a:t> pode ser pensada como uma </a:t>
            </a:r>
            <a:r>
              <a:rPr lang="pt-BR" dirty="0">
                <a:solidFill>
                  <a:srgbClr val="000099"/>
                </a:solidFill>
              </a:rPr>
              <a:t>tabela de valores;</a:t>
            </a:r>
            <a:endParaRPr lang="pt-BR" dirty="0"/>
          </a:p>
        </p:txBody>
      </p:sp>
      <p:sp>
        <p:nvSpPr>
          <p:cNvPr id="16691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>
            <a:off x="2210816" y="6344794"/>
            <a:ext cx="4745736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Harkovsky, MSc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4</a:t>
            </a:fld>
            <a:endParaRPr lang="pt-BR"/>
          </a:p>
        </p:txBody>
      </p:sp>
      <p:sp>
        <p:nvSpPr>
          <p:cNvPr id="29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688568"/>
              </p:ext>
            </p:extLst>
          </p:nvPr>
        </p:nvGraphicFramePr>
        <p:xfrm>
          <a:off x="1712912" y="3989784"/>
          <a:ext cx="2514600" cy="189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Joe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80062"/>
                  </a:ext>
                </a:extLst>
              </a:tr>
            </a:tbl>
          </a:graphicData>
        </a:graphic>
      </p:graphicFrame>
      <p:sp>
        <p:nvSpPr>
          <p:cNvPr id="31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graphicFrame>
        <p:nvGraphicFramePr>
          <p:cNvPr id="3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84278"/>
              </p:ext>
            </p:extLst>
          </p:nvPr>
        </p:nvGraphicFramePr>
        <p:xfrm>
          <a:off x="7732712" y="39897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graphicFrame>
        <p:nvGraphicFramePr>
          <p:cNvPr id="3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35190"/>
              </p:ext>
            </p:extLst>
          </p:nvPr>
        </p:nvGraphicFramePr>
        <p:xfrm>
          <a:off x="4608512" y="5437584"/>
          <a:ext cx="289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sp>
        <p:nvSpPr>
          <p:cNvPr id="39" name="TextBox 15"/>
          <p:cNvSpPr txBox="1"/>
          <p:nvPr/>
        </p:nvSpPr>
        <p:spPr>
          <a:xfrm>
            <a:off x="5087888" y="3933056"/>
            <a:ext cx="2040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Relações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36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Modelo Relacional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845970" y="1718318"/>
            <a:ext cx="10798224" cy="1038838"/>
          </a:xfrm>
        </p:spPr>
        <p:txBody>
          <a:bodyPr>
            <a:no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rgbClr val="C00000"/>
                </a:solidFill>
              </a:rPr>
              <a:t>atributo (ou coluna) </a:t>
            </a:r>
            <a:r>
              <a:rPr lang="pt-BR" dirty="0"/>
              <a:t>é uma entrada de dados </a:t>
            </a:r>
            <a:r>
              <a:rPr lang="pt-BR" dirty="0" err="1"/>
              <a:t>tipado</a:t>
            </a:r>
            <a:r>
              <a:rPr lang="pt-BR" dirty="0"/>
              <a:t> presente em cada </a:t>
            </a:r>
            <a:r>
              <a:rPr lang="pt-BR" dirty="0" err="1"/>
              <a:t>tupla</a:t>
            </a:r>
            <a:r>
              <a:rPr lang="pt-BR" dirty="0"/>
              <a:t> na relação</a:t>
            </a:r>
          </a:p>
        </p:txBody>
      </p:sp>
      <p:sp>
        <p:nvSpPr>
          <p:cNvPr id="16691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>
            <a:off x="2210816" y="6344794"/>
            <a:ext cx="4745736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Harkovsky, MSc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5</a:t>
            </a:fld>
            <a:endParaRPr lang="pt-BR"/>
          </a:p>
        </p:txBody>
      </p:sp>
      <p:sp>
        <p:nvSpPr>
          <p:cNvPr id="29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1712912" y="3989784"/>
          <a:ext cx="2514600" cy="189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Joe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80062"/>
                  </a:ext>
                </a:extLst>
              </a:tr>
            </a:tbl>
          </a:graphicData>
        </a:graphic>
      </p:graphicFrame>
      <p:sp>
        <p:nvSpPr>
          <p:cNvPr id="31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graphicFrame>
        <p:nvGraphicFramePr>
          <p:cNvPr id="32" name="Table 5"/>
          <p:cNvGraphicFramePr>
            <a:graphicFrameLocks noGrp="1"/>
          </p:cNvGraphicFramePr>
          <p:nvPr/>
        </p:nvGraphicFramePr>
        <p:xfrm>
          <a:off x="7732712" y="39897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graphicFrame>
        <p:nvGraphicFramePr>
          <p:cNvPr id="34" name="Table 7"/>
          <p:cNvGraphicFramePr>
            <a:graphicFrameLocks noGrp="1"/>
          </p:cNvGraphicFramePr>
          <p:nvPr/>
        </p:nvGraphicFramePr>
        <p:xfrm>
          <a:off x="4608512" y="5437584"/>
          <a:ext cx="289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sp>
        <p:nvSpPr>
          <p:cNvPr id="39" name="TextBox 15"/>
          <p:cNvSpPr txBox="1"/>
          <p:nvPr/>
        </p:nvSpPr>
        <p:spPr>
          <a:xfrm>
            <a:off x="5087888" y="3933056"/>
            <a:ext cx="2040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Relações</a:t>
            </a:r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5E50371A-2CCB-47B7-8DDF-C0A2223DE5D6}"/>
              </a:ext>
            </a:extLst>
          </p:cNvPr>
          <p:cNvSpPr/>
          <p:nvPr/>
        </p:nvSpPr>
        <p:spPr>
          <a:xfrm>
            <a:off x="1625825" y="3959639"/>
            <a:ext cx="2776264" cy="42367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380AC188-434D-46B1-8E01-0764A6B8AEF4}"/>
              </a:ext>
            </a:extLst>
          </p:cNvPr>
          <p:cNvSpPr/>
          <p:nvPr/>
        </p:nvSpPr>
        <p:spPr>
          <a:xfrm>
            <a:off x="7647223" y="3942874"/>
            <a:ext cx="3086089" cy="47904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9999BC9D-1593-42D7-ABAB-3BFCA12EBB61}"/>
              </a:ext>
            </a:extLst>
          </p:cNvPr>
          <p:cNvSpPr/>
          <p:nvPr/>
        </p:nvSpPr>
        <p:spPr>
          <a:xfrm>
            <a:off x="4511824" y="5379849"/>
            <a:ext cx="3096344" cy="50137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71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Modelo Relacional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845970" y="1718318"/>
            <a:ext cx="10798224" cy="10388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Uma </a:t>
            </a:r>
            <a:r>
              <a:rPr lang="pt-BR" dirty="0" err="1">
                <a:solidFill>
                  <a:srgbClr val="C00000"/>
                </a:solidFill>
              </a:rPr>
              <a:t>tupla</a:t>
            </a:r>
            <a:r>
              <a:rPr lang="pt-BR" dirty="0">
                <a:solidFill>
                  <a:srgbClr val="C00000"/>
                </a:solidFill>
              </a:rPr>
              <a:t> ou linha (ou registro) </a:t>
            </a:r>
            <a:r>
              <a:rPr lang="pt-BR" dirty="0"/>
              <a:t>é uma única entrada na tabela tendo os atributos especificados pelo esquema</a:t>
            </a:r>
          </a:p>
        </p:txBody>
      </p:sp>
      <p:sp>
        <p:nvSpPr>
          <p:cNvPr id="166914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>
            <a:off x="2210816" y="6344794"/>
            <a:ext cx="4745736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Harkovsky, MSc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6</a:t>
            </a:fld>
            <a:endParaRPr lang="pt-BR"/>
          </a:p>
        </p:txBody>
      </p:sp>
      <p:sp>
        <p:nvSpPr>
          <p:cNvPr id="29" name="Rectangle 14"/>
          <p:cNvSpPr/>
          <p:nvPr/>
        </p:nvSpPr>
        <p:spPr>
          <a:xfrm>
            <a:off x="1560512" y="3625120"/>
            <a:ext cx="9107488" cy="3106378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30" name="Table 3"/>
          <p:cNvGraphicFramePr>
            <a:graphicFrameLocks noGrp="1"/>
          </p:cNvGraphicFramePr>
          <p:nvPr/>
        </p:nvGraphicFramePr>
        <p:xfrm>
          <a:off x="1712912" y="3989784"/>
          <a:ext cx="2514600" cy="189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Bob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Joe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Mary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3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marL="105831" marR="105831" marT="52915" marB="52915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80062"/>
                  </a:ext>
                </a:extLst>
              </a:tr>
            </a:tbl>
          </a:graphicData>
        </a:graphic>
      </p:graphicFrame>
      <p:sp>
        <p:nvSpPr>
          <p:cNvPr id="31" name="TextBox 4"/>
          <p:cNvSpPr txBox="1"/>
          <p:nvPr/>
        </p:nvSpPr>
        <p:spPr>
          <a:xfrm>
            <a:off x="1372616" y="369410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Estudantes</a:t>
            </a:r>
            <a:endParaRPr lang="en-US" sz="1400" b="1" dirty="0"/>
          </a:p>
        </p:txBody>
      </p:sp>
      <p:graphicFrame>
        <p:nvGraphicFramePr>
          <p:cNvPr id="32" name="Table 5"/>
          <p:cNvGraphicFramePr>
            <a:graphicFrameLocks noGrp="1"/>
          </p:cNvGraphicFramePr>
          <p:nvPr/>
        </p:nvGraphicFramePr>
        <p:xfrm>
          <a:off x="7732712" y="3989784"/>
          <a:ext cx="289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cnome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credito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Redes4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6"/>
          <p:cNvSpPr txBox="1"/>
          <p:nvPr/>
        </p:nvSpPr>
        <p:spPr>
          <a:xfrm>
            <a:off x="7221775" y="3694104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Cursos</a:t>
            </a:r>
            <a:endParaRPr lang="en-US" sz="1400" b="1" dirty="0"/>
          </a:p>
        </p:txBody>
      </p:sp>
      <p:graphicFrame>
        <p:nvGraphicFramePr>
          <p:cNvPr id="34" name="Table 7"/>
          <p:cNvGraphicFramePr>
            <a:graphicFrameLocks noGrp="1"/>
          </p:cNvGraphicFramePr>
          <p:nvPr/>
        </p:nvGraphicFramePr>
        <p:xfrm>
          <a:off x="4608512" y="5437584"/>
          <a:ext cx="289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Grau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8"/>
          <p:cNvSpPr txBox="1"/>
          <p:nvPr/>
        </p:nvSpPr>
        <p:spPr>
          <a:xfrm>
            <a:off x="4151784" y="513744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Arial" pitchFamily="34" charset="0"/>
                <a:cs typeface="Arial" pitchFamily="34" charset="0"/>
              </a:rPr>
              <a:t>Matricula</a:t>
            </a:r>
            <a:endParaRPr lang="en-US" sz="1400" b="1" dirty="0"/>
          </a:p>
        </p:txBody>
      </p:sp>
      <p:sp>
        <p:nvSpPr>
          <p:cNvPr id="39" name="TextBox 15"/>
          <p:cNvSpPr txBox="1"/>
          <p:nvPr/>
        </p:nvSpPr>
        <p:spPr>
          <a:xfrm>
            <a:off x="5087888" y="3933056"/>
            <a:ext cx="2040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Relações</a:t>
            </a:r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5E50371A-2CCB-47B7-8DDF-C0A2223DE5D6}"/>
              </a:ext>
            </a:extLst>
          </p:cNvPr>
          <p:cNvSpPr/>
          <p:nvPr/>
        </p:nvSpPr>
        <p:spPr>
          <a:xfrm>
            <a:off x="1582080" y="4738540"/>
            <a:ext cx="2776264" cy="42367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22">
            <a:extLst>
              <a:ext uri="{FF2B5EF4-FFF2-40B4-BE49-F238E27FC236}">
                <a16:creationId xmlns:a16="http://schemas.microsoft.com/office/drawing/2014/main" id="{380AC188-434D-46B1-8E01-0764A6B8AEF4}"/>
              </a:ext>
            </a:extLst>
          </p:cNvPr>
          <p:cNvSpPr/>
          <p:nvPr/>
        </p:nvSpPr>
        <p:spPr>
          <a:xfrm>
            <a:off x="7637467" y="4312570"/>
            <a:ext cx="3086089" cy="47904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ounded Rectangle 22">
            <a:extLst>
              <a:ext uri="{FF2B5EF4-FFF2-40B4-BE49-F238E27FC236}">
                <a16:creationId xmlns:a16="http://schemas.microsoft.com/office/drawing/2014/main" id="{9999BC9D-1593-42D7-ABAB-3BFCA12EBB61}"/>
              </a:ext>
            </a:extLst>
          </p:cNvPr>
          <p:cNvSpPr/>
          <p:nvPr/>
        </p:nvSpPr>
        <p:spPr>
          <a:xfrm>
            <a:off x="4431940" y="5770965"/>
            <a:ext cx="3096344" cy="50137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8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Relacional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i="1" dirty="0"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88"/>
            <a:ext cx="10439400" cy="4402608"/>
          </a:xfrm>
        </p:spPr>
        <p:txBody>
          <a:bodyPr>
            <a:normAutofit/>
          </a:bodyPr>
          <a:lstStyle/>
          <a:p>
            <a:r>
              <a:rPr lang="pt-BR" dirty="0"/>
              <a:t>Definição: Conjunto de relações e outros componentes do Banco</a:t>
            </a:r>
          </a:p>
          <a:p>
            <a:r>
              <a:rPr lang="pt-BR" dirty="0"/>
              <a:t>Notação simplificada de relações nos </a:t>
            </a:r>
            <a:r>
              <a:rPr lang="pt-BR" dirty="0" err="1"/>
              <a:t>Schemas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Em um SGBD, o conjunto de </a:t>
            </a:r>
            <a:r>
              <a:rPr lang="pt-BR" dirty="0">
                <a:solidFill>
                  <a:srgbClr val="C00000"/>
                </a:solidFill>
              </a:rPr>
              <a:t>esquemas</a:t>
            </a:r>
            <a:r>
              <a:rPr lang="pt-BR" dirty="0"/>
              <a:t> está contido em um </a:t>
            </a:r>
            <a:r>
              <a:rPr lang="pt-BR" dirty="0">
                <a:solidFill>
                  <a:srgbClr val="C00000"/>
                </a:solidFill>
              </a:rPr>
              <a:t>catálogo</a:t>
            </a:r>
            <a:r>
              <a:rPr lang="pt-BR" dirty="0"/>
              <a:t>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7</a:t>
            </a:fld>
            <a:endParaRPr lang="pt-BR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1919536" y="2912599"/>
            <a:ext cx="7761380" cy="4247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Estudante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nome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CR: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292534" y="2852936"/>
            <a:ext cx="416562" cy="49417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8246023" y="3548099"/>
            <a:ext cx="1259270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100" b="1" u="sng" dirty="0">
                <a:latin typeface="+mj-lt"/>
              </a:rPr>
              <a:t>Atributos</a:t>
            </a:r>
            <a:endParaRPr lang="pt-BR" sz="21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68842" y="2862813"/>
            <a:ext cx="831778" cy="49417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ounded Rectangle 22"/>
          <p:cNvSpPr/>
          <p:nvPr/>
        </p:nvSpPr>
        <p:spPr>
          <a:xfrm>
            <a:off x="7414245" y="2862813"/>
            <a:ext cx="492723" cy="49417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ounded Rectangle 25"/>
          <p:cNvSpPr/>
          <p:nvPr/>
        </p:nvSpPr>
        <p:spPr>
          <a:xfrm>
            <a:off x="4739136" y="2857722"/>
            <a:ext cx="899666" cy="47310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4893751" y="3543435"/>
            <a:ext cx="2621838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100" i="1" dirty="0" err="1"/>
              <a:t>String</a:t>
            </a:r>
            <a:r>
              <a:rPr lang="pt-BR" sz="2100" i="1" dirty="0"/>
              <a:t>, </a:t>
            </a:r>
            <a:r>
              <a:rPr lang="pt-BR" sz="2100" i="1" dirty="0" err="1"/>
              <a:t>float</a:t>
            </a:r>
            <a:r>
              <a:rPr lang="pt-BR" sz="2100" i="1" dirty="0"/>
              <a:t>, </a:t>
            </a:r>
            <a:r>
              <a:rPr lang="pt-BR" sz="2100" i="1" dirty="0" err="1"/>
              <a:t>int</a:t>
            </a:r>
            <a:r>
              <a:rPr lang="pt-BR" sz="2100" i="1" dirty="0"/>
              <a:t>, etc. </a:t>
            </a:r>
            <a:r>
              <a:rPr lang="pt-BR" sz="2100" dirty="0"/>
              <a:t>são os </a:t>
            </a:r>
            <a:r>
              <a:rPr lang="pt-BR" sz="2100" b="1" u="sng" dirty="0"/>
              <a:t>domínios</a:t>
            </a:r>
            <a:r>
              <a:rPr lang="pt-BR" sz="2100" dirty="0"/>
              <a:t> dos atributos</a:t>
            </a:r>
            <a:endParaRPr lang="pt-BR" sz="21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6510137" y="2864223"/>
            <a:ext cx="909255" cy="47310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ounded Rectangle 28"/>
          <p:cNvSpPr/>
          <p:nvPr/>
        </p:nvSpPr>
        <p:spPr>
          <a:xfrm>
            <a:off x="8040216" y="2864223"/>
            <a:ext cx="863227" cy="473108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2899176" y="2873089"/>
            <a:ext cx="1363318" cy="494179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/>
          <p:cNvSpPr txBox="1"/>
          <p:nvPr/>
        </p:nvSpPr>
        <p:spPr>
          <a:xfrm>
            <a:off x="1774277" y="3481060"/>
            <a:ext cx="2017467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100" b="1" dirty="0">
                <a:latin typeface="+mj-lt"/>
              </a:rPr>
              <a:t>Nome da relação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1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 Relacional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628800"/>
            <a:ext cx="10370368" cy="4050792"/>
          </a:xfrm>
        </p:spPr>
        <p:txBody>
          <a:bodyPr>
            <a:normAutofit/>
          </a:bodyPr>
          <a:lstStyle/>
          <a:p>
            <a:r>
              <a:rPr lang="pt-PT" dirty="0"/>
              <a:t>Um </a:t>
            </a:r>
            <a:r>
              <a:rPr lang="pt-PT" i="1" u="sng" dirty="0"/>
              <a:t>esquema de banco de dados relacional</a:t>
            </a:r>
            <a:r>
              <a:rPr lang="pt-PT" dirty="0"/>
              <a:t> é um conjunto de esquemas relacionais, uma para cada relação</a:t>
            </a:r>
            <a:endParaRPr lang="en-US" dirty="0"/>
          </a:p>
          <a:p>
            <a:endParaRPr lang="en-US" dirty="0"/>
          </a:p>
          <a:p>
            <a:r>
              <a:rPr lang="pt-PT" dirty="0"/>
              <a:t>Uma </a:t>
            </a:r>
            <a:r>
              <a:rPr lang="pt-PT" i="1" u="sng" dirty="0"/>
              <a:t>instância de banco de dados relacional </a:t>
            </a:r>
            <a:r>
              <a:rPr lang="pt-PT" dirty="0"/>
              <a:t>é um conjunto de instâncias relacionais, uma para cada relação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Roberto Harkovsky, MSc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8</a:t>
            </a:fld>
            <a:endParaRPr lang="pt-BR"/>
          </a:p>
        </p:txBody>
      </p:sp>
      <p:sp>
        <p:nvSpPr>
          <p:cNvPr id="4" name="TextBox 3"/>
          <p:cNvSpPr txBox="1"/>
          <p:nvPr/>
        </p:nvSpPr>
        <p:spPr>
          <a:xfrm>
            <a:off x="1127448" y="4282842"/>
            <a:ext cx="9145016" cy="1708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342900"/>
            <a:r>
              <a:rPr lang="pt-BR" sz="2100" b="1" u="sng" dirty="0">
                <a:latin typeface="+mj-lt"/>
              </a:rPr>
              <a:t>Duas convenções</a:t>
            </a:r>
            <a:r>
              <a:rPr lang="pt-BR" sz="2100" b="1" dirty="0">
                <a:latin typeface="+mj-lt"/>
              </a:rPr>
              <a:t>: </a:t>
            </a:r>
          </a:p>
          <a:p>
            <a:pPr marL="257175" indent="-257175" defTabSz="342900">
              <a:buFontTx/>
              <a:buAutoNum type="arabicPeriod"/>
            </a:pPr>
            <a:r>
              <a:rPr lang="pt-BR" sz="2100" b="1" dirty="0">
                <a:latin typeface="+mj-lt"/>
              </a:rPr>
              <a:t>Chamamos as instâncias de banco de dados relacionais como simplesmente bancos de dados </a:t>
            </a:r>
          </a:p>
          <a:p>
            <a:pPr marL="257175" indent="-257175" defTabSz="342900">
              <a:buFontTx/>
              <a:buAutoNum type="arabicPeriod"/>
            </a:pPr>
            <a:r>
              <a:rPr lang="pt-BR" sz="2100" b="1" dirty="0">
                <a:latin typeface="+mj-lt"/>
              </a:rPr>
              <a:t>Assumimos que todas as instâncias são válidas, isto é, satisfazem as restrições de domínio</a:t>
            </a:r>
            <a:endParaRPr lang="pt-BR" sz="2100" b="1" i="1" u="sng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6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Resumindo...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>
          <a:xfrm>
            <a:off x="920422" y="1457794"/>
            <a:ext cx="11277600" cy="508111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pt-BR" sz="2400" b="1" dirty="0" err="1">
                <a:solidFill>
                  <a:srgbClr val="C00000"/>
                </a:solidFill>
              </a:rPr>
              <a:t>Tupla</a:t>
            </a:r>
            <a:r>
              <a:rPr lang="pt-BR" sz="2400" dirty="0"/>
              <a:t>:  uma linha</a:t>
            </a:r>
            <a:endParaRPr lang="pt-BR" sz="2400" i="1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pt-BR" sz="2400" b="1" dirty="0">
                <a:solidFill>
                  <a:srgbClr val="C00000"/>
                </a:solidFill>
              </a:rPr>
              <a:t>Atributo</a:t>
            </a:r>
            <a:r>
              <a:rPr lang="pt-BR" sz="2400" dirty="0"/>
              <a:t>: é  o cabeçalho da coluna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pt-BR" sz="2400" b="1" dirty="0">
                <a:solidFill>
                  <a:srgbClr val="C00000"/>
                </a:solidFill>
              </a:rPr>
              <a:t>Relação</a:t>
            </a:r>
            <a:r>
              <a:rPr lang="pt-BR" sz="2400" dirty="0"/>
              <a:t>: é a tabela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pt-BR" sz="2400" b="1" dirty="0">
                <a:solidFill>
                  <a:srgbClr val="C00000"/>
                </a:solidFill>
              </a:rPr>
              <a:t>Domínio</a:t>
            </a:r>
            <a:r>
              <a:rPr lang="pt-BR" sz="2400" dirty="0"/>
              <a:t>: são os valores aceitáveis para um atributo </a:t>
            </a:r>
            <a:endParaRPr lang="pt-BR" sz="2400" i="1" dirty="0">
              <a:solidFill>
                <a:srgbClr val="000099"/>
              </a:solidFill>
            </a:endParaRPr>
          </a:p>
          <a:p>
            <a:pPr marL="274320" indent="-274320">
              <a:lnSpc>
                <a:spcPct val="120000"/>
              </a:lnSpc>
              <a:buFont typeface="Wingdings 3"/>
              <a:buChar char=""/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Seja o esquema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pt-BR" sz="2400" dirty="0"/>
              <a:t>     </a:t>
            </a:r>
            <a:r>
              <a:rPr lang="pt-BR" sz="2400" b="1" dirty="0"/>
              <a:t>Aluno</a:t>
            </a:r>
            <a:r>
              <a:rPr lang="pt-BR" sz="2400" dirty="0">
                <a:solidFill>
                  <a:srgbClr val="0070C0"/>
                </a:solidFill>
              </a:rPr>
              <a:t>(Nome: </a:t>
            </a:r>
            <a:r>
              <a:rPr lang="pt-BR" sz="2400" dirty="0" err="1">
                <a:solidFill>
                  <a:srgbClr val="C00000"/>
                </a:solidFill>
              </a:rPr>
              <a:t>String</a:t>
            </a:r>
            <a:r>
              <a:rPr lang="pt-BR" sz="2400" dirty="0">
                <a:solidFill>
                  <a:srgbClr val="0070C0"/>
                </a:solidFill>
              </a:rPr>
              <a:t>, </a:t>
            </a:r>
            <a:r>
              <a:rPr lang="pt-BR" sz="2400" dirty="0" err="1">
                <a:solidFill>
                  <a:srgbClr val="0070C0"/>
                </a:solidFill>
              </a:rPr>
              <a:t>Mat</a:t>
            </a:r>
            <a:r>
              <a:rPr lang="pt-BR" sz="2400" dirty="0">
                <a:solidFill>
                  <a:srgbClr val="0070C0"/>
                </a:solidFill>
              </a:rPr>
              <a:t>: </a:t>
            </a:r>
            <a:r>
              <a:rPr lang="pt-BR" sz="2400" dirty="0" err="1">
                <a:solidFill>
                  <a:srgbClr val="C00000"/>
                </a:solidFill>
              </a:rPr>
              <a:t>int</a:t>
            </a:r>
            <a:r>
              <a:rPr lang="pt-BR" sz="2400" dirty="0">
                <a:solidFill>
                  <a:srgbClr val="0070C0"/>
                </a:solidFill>
              </a:rPr>
              <a:t>, </a:t>
            </a:r>
            <a:r>
              <a:rPr lang="pt-BR" sz="2400" dirty="0" err="1">
                <a:solidFill>
                  <a:srgbClr val="0070C0"/>
                </a:solidFill>
              </a:rPr>
              <a:t>FoneRes</a:t>
            </a:r>
            <a:r>
              <a:rPr lang="pt-BR" sz="2400" dirty="0">
                <a:solidFill>
                  <a:srgbClr val="0070C0"/>
                </a:solidFill>
              </a:rPr>
              <a:t>: </a:t>
            </a:r>
            <a:r>
              <a:rPr lang="pt-BR" sz="2400" dirty="0" err="1">
                <a:solidFill>
                  <a:srgbClr val="C00000"/>
                </a:solidFill>
              </a:rPr>
              <a:t>string</a:t>
            </a:r>
            <a:r>
              <a:rPr lang="pt-BR" sz="2400" dirty="0">
                <a:solidFill>
                  <a:srgbClr val="0070C0"/>
                </a:solidFill>
              </a:rPr>
              <a:t>, Idade: </a:t>
            </a:r>
            <a:r>
              <a:rPr lang="pt-BR" sz="2400" dirty="0" err="1">
                <a:solidFill>
                  <a:srgbClr val="C00000"/>
                </a:solidFill>
              </a:rPr>
              <a:t>int</a:t>
            </a:r>
            <a:r>
              <a:rPr lang="pt-BR" sz="2400" dirty="0">
                <a:solidFill>
                  <a:srgbClr val="0070C0"/>
                </a:solidFill>
              </a:rPr>
              <a:t>, CR: </a:t>
            </a:r>
            <a:r>
              <a:rPr lang="pt-BR" sz="2400" dirty="0" err="1">
                <a:solidFill>
                  <a:srgbClr val="C00000"/>
                </a:solidFill>
              </a:rPr>
              <a:t>float</a:t>
            </a:r>
            <a:r>
              <a:rPr lang="pt-BR" sz="2400" dirty="0">
                <a:solidFill>
                  <a:srgbClr val="0070C0"/>
                </a:solidFill>
              </a:rPr>
              <a:t>)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b="1" dirty="0"/>
              <a:t>Relação</a:t>
            </a:r>
            <a:r>
              <a:rPr lang="pt-BR" sz="2400" dirty="0"/>
              <a:t>: Aluno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b="1" dirty="0"/>
              <a:t>Atributo</a:t>
            </a:r>
            <a:r>
              <a:rPr lang="pt-BR" sz="2400" dirty="0"/>
              <a:t>: (7 atributos) - Nome, </a:t>
            </a:r>
            <a:r>
              <a:rPr lang="pt-BR" sz="2400" dirty="0" err="1"/>
              <a:t>Mat</a:t>
            </a:r>
            <a:r>
              <a:rPr lang="pt-BR" sz="2400" dirty="0"/>
              <a:t>, </a:t>
            </a:r>
            <a:r>
              <a:rPr lang="pt-BR" sz="2400" dirty="0" err="1"/>
              <a:t>FoneRes</a:t>
            </a:r>
            <a:r>
              <a:rPr lang="pt-BR" sz="2400" dirty="0"/>
              <a:t>, Idade, CR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b="1" dirty="0"/>
              <a:t>Domínio</a:t>
            </a:r>
            <a:r>
              <a:rPr lang="pt-BR" sz="2400" dirty="0"/>
              <a:t>: Dom(Nome)=nomes; Dom(</a:t>
            </a:r>
            <a:r>
              <a:rPr lang="pt-BR" sz="2400" dirty="0" err="1"/>
              <a:t>Mat</a:t>
            </a:r>
            <a:r>
              <a:rPr lang="pt-BR" sz="2400" dirty="0"/>
              <a:t>)= números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400" b="1" dirty="0" err="1"/>
              <a:t>Tupla</a:t>
            </a:r>
            <a:r>
              <a:rPr lang="pt-BR" sz="2400" dirty="0"/>
              <a:t>: &lt;Roberto, 001,222-2222, 40, 9,1&gt;</a:t>
            </a:r>
          </a:p>
          <a:p>
            <a:pPr marL="274320" indent="-274320">
              <a:lnSpc>
                <a:spcPct val="120000"/>
              </a:lnSpc>
              <a:buFont typeface="Wingdings 3"/>
              <a:buChar char=""/>
              <a:defRPr/>
            </a:pPr>
            <a:endParaRPr lang="pt-BR" sz="2400" dirty="0"/>
          </a:p>
        </p:txBody>
      </p:sp>
      <p:sp>
        <p:nvSpPr>
          <p:cNvPr id="594946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pt-BR" altLang="en-US">
                <a:latin typeface="Arial" charset="0"/>
              </a:rPr>
              <a:t>Roberto Harkovsky, MSc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B5DD-9567-43DE-A578-1A8085956379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91500"/>
              </p:ext>
            </p:extLst>
          </p:nvPr>
        </p:nvGraphicFramePr>
        <p:xfrm>
          <a:off x="8164310" y="1457794"/>
          <a:ext cx="2970549" cy="1548763"/>
        </p:xfrm>
        <a:graphic>
          <a:graphicData uri="http://schemas.openxmlformats.org/drawingml/2006/table">
            <a:tbl>
              <a:tblPr/>
              <a:tblGrid>
                <a:gridCol w="99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7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58129" marR="58129" marT="29064" marB="290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nome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CR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101</a:t>
                      </a:r>
                    </a:p>
                  </a:txBody>
                  <a:tcPr marL="58129" marR="58129" marT="29064" marB="290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</a:t>
                      </a:r>
                    </a:p>
                  </a:txBody>
                  <a:tcPr marL="58129" marR="58129" marT="29064" marB="290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130</a:t>
                      </a:r>
                    </a:p>
                  </a:txBody>
                  <a:tcPr marL="58129" marR="58129" marT="29064" marB="290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133</a:t>
                      </a:r>
                    </a:p>
                  </a:txBody>
                  <a:tcPr marL="58129" marR="58129" marT="29064" marB="2906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marL="58129" marR="58129" marT="29064" marB="2906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ounded Rectangle 22"/>
          <p:cNvSpPr/>
          <p:nvPr/>
        </p:nvSpPr>
        <p:spPr>
          <a:xfrm>
            <a:off x="8328248" y="1457795"/>
            <a:ext cx="2448272" cy="23289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ounded Rectangle 22"/>
          <p:cNvSpPr/>
          <p:nvPr/>
        </p:nvSpPr>
        <p:spPr>
          <a:xfrm>
            <a:off x="8328248" y="2060849"/>
            <a:ext cx="2664296" cy="36004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22"/>
          <p:cNvSpPr/>
          <p:nvPr/>
        </p:nvSpPr>
        <p:spPr>
          <a:xfrm>
            <a:off x="10272464" y="1772816"/>
            <a:ext cx="720080" cy="115212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4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|11.8|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3.3|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9.8|34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6.8|8.7|6.5|2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|9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6|30.1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19763</TotalTime>
  <Words>1470</Words>
  <Application>Microsoft Office PowerPoint</Application>
  <PresentationFormat>Widescreen</PresentationFormat>
  <Paragraphs>483</Paragraphs>
  <Slides>22</Slides>
  <Notes>18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Menlo</vt:lpstr>
      <vt:lpstr>Times New Roman</vt:lpstr>
      <vt:lpstr>Wingdings</vt:lpstr>
      <vt:lpstr>Wingdings 3</vt:lpstr>
      <vt:lpstr>Tema do Office</vt:lpstr>
      <vt:lpstr>Banco de Dados</vt:lpstr>
      <vt:lpstr>Referências</vt:lpstr>
      <vt:lpstr>O Modelo Relacional</vt:lpstr>
      <vt:lpstr>Modelo Relacional</vt:lpstr>
      <vt:lpstr>Modelo Relacional</vt:lpstr>
      <vt:lpstr>Modelo Relacional</vt:lpstr>
      <vt:lpstr>Esquema Relacional ou Schema</vt:lpstr>
      <vt:lpstr>Banco de Dados Relacional</vt:lpstr>
      <vt:lpstr>Resumindo...</vt:lpstr>
      <vt:lpstr>Explorando o Modelo relacional Atributos Chaves</vt:lpstr>
      <vt:lpstr>Chaves num Banco de Dados</vt:lpstr>
      <vt:lpstr>Atributos Chaves - Algumas Definições...</vt:lpstr>
      <vt:lpstr>Atributos Chaves - Algumas Definições...</vt:lpstr>
      <vt:lpstr>Chave Primária</vt:lpstr>
      <vt:lpstr>Chave Estrangeira</vt:lpstr>
      <vt:lpstr>Chave Estrangeira – exemplo mais completo</vt:lpstr>
      <vt:lpstr>Restrições</vt:lpstr>
      <vt:lpstr>Restrições Checando Integridade</vt:lpstr>
      <vt:lpstr>Restrições Checando Integridade</vt:lpstr>
      <vt:lpstr>Restrições Checando Integridade</vt:lpstr>
      <vt:lpstr>Restrições Checando Integridade</vt:lpstr>
      <vt:lpstr>Atividade Prática</vt:lpstr>
    </vt:vector>
  </TitlesOfParts>
  <Company>Petrobras Distribuidora S. 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Banco de Dados</dc:title>
  <dc:creator>zcqa</dc:creator>
  <cp:lastModifiedBy>Roberto Harkovsky da Cunha</cp:lastModifiedBy>
  <cp:revision>223</cp:revision>
  <dcterms:created xsi:type="dcterms:W3CDTF">2010-12-21T20:19:03Z</dcterms:created>
  <dcterms:modified xsi:type="dcterms:W3CDTF">2022-03-17T20:32:01Z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2021-08-19T22:44:06Z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3cfc8883-c1cd-4e92-b943-ae035b57b11e</vt:lpwstr>
  </property>
  <property fmtid="{D5CDD505-2E9C-101B-9397-08002B2CF9AE}" pid="8" name="MSIP_Label_22deaceb-9851-4663-bccf-596767454be3_ContentBits">
    <vt:lpwstr>2</vt:lpwstr>
  </property>
</Properties>
</file>