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39"/>
  </p:notesMasterIdLst>
  <p:sldIdLst>
    <p:sldId id="272" r:id="rId2"/>
    <p:sldId id="402" r:id="rId3"/>
    <p:sldId id="324" r:id="rId4"/>
    <p:sldId id="405" r:id="rId5"/>
    <p:sldId id="406" r:id="rId6"/>
    <p:sldId id="360" r:id="rId7"/>
    <p:sldId id="308" r:id="rId8"/>
    <p:sldId id="403" r:id="rId9"/>
    <p:sldId id="310" r:id="rId10"/>
    <p:sldId id="358" r:id="rId11"/>
    <p:sldId id="352" r:id="rId12"/>
    <p:sldId id="407" r:id="rId13"/>
    <p:sldId id="409" r:id="rId14"/>
    <p:sldId id="368" r:id="rId15"/>
    <p:sldId id="410" r:id="rId16"/>
    <p:sldId id="362" r:id="rId17"/>
    <p:sldId id="411" r:id="rId18"/>
    <p:sldId id="412" r:id="rId19"/>
    <p:sldId id="380" r:id="rId20"/>
    <p:sldId id="363" r:id="rId21"/>
    <p:sldId id="345" r:id="rId22"/>
    <p:sldId id="365" r:id="rId23"/>
    <p:sldId id="413" r:id="rId24"/>
    <p:sldId id="347" r:id="rId25"/>
    <p:sldId id="348" r:id="rId26"/>
    <p:sldId id="366" r:id="rId27"/>
    <p:sldId id="370" r:id="rId28"/>
    <p:sldId id="404" r:id="rId29"/>
    <p:sldId id="372" r:id="rId30"/>
    <p:sldId id="373" r:id="rId31"/>
    <p:sldId id="374" r:id="rId32"/>
    <p:sldId id="381" r:id="rId33"/>
    <p:sldId id="382" r:id="rId34"/>
    <p:sldId id="399" r:id="rId35"/>
    <p:sldId id="383" r:id="rId36"/>
    <p:sldId id="400" r:id="rId37"/>
    <p:sldId id="369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D7A1"/>
    <a:srgbClr val="8CA1D8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9" autoAdjust="0"/>
    <p:restoredTop sz="94660"/>
  </p:normalViewPr>
  <p:slideViewPr>
    <p:cSldViewPr>
      <p:cViewPr varScale="1">
        <p:scale>
          <a:sx n="107" d="100"/>
          <a:sy n="107" d="100"/>
        </p:scale>
        <p:origin x="138" y="2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ACFDCD-68DC-483A-B368-530E27828D9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D304BB8-FF18-46F5-9A07-C4CBFADEFC86}">
      <dgm:prSet phldrT="[Texto]" custT="1"/>
      <dgm:spPr/>
      <dgm:t>
        <a:bodyPr/>
        <a:lstStyle/>
        <a:p>
          <a:r>
            <a:rPr lang="pt-BR" sz="3600" dirty="0"/>
            <a:t>Modelo Conceitual</a:t>
          </a:r>
        </a:p>
      </dgm:t>
    </dgm:pt>
    <dgm:pt modelId="{BF870009-E012-446E-8386-42EFE3108194}" type="parTrans" cxnId="{05257BF6-0FD0-434D-A60A-6F862CC6D7B2}">
      <dgm:prSet/>
      <dgm:spPr/>
      <dgm:t>
        <a:bodyPr/>
        <a:lstStyle/>
        <a:p>
          <a:endParaRPr lang="pt-BR" sz="1100"/>
        </a:p>
      </dgm:t>
    </dgm:pt>
    <dgm:pt modelId="{069C9706-3B3A-4E8B-8137-2C504A510DEE}" type="sibTrans" cxnId="{05257BF6-0FD0-434D-A60A-6F862CC6D7B2}">
      <dgm:prSet/>
      <dgm:spPr/>
      <dgm:t>
        <a:bodyPr/>
        <a:lstStyle/>
        <a:p>
          <a:endParaRPr lang="pt-BR" sz="1100"/>
        </a:p>
      </dgm:t>
    </dgm:pt>
    <dgm:pt modelId="{4C39C39D-4198-4C9A-B1E5-BB21B71622F2}">
      <dgm:prSet phldrT="[Texto]" custT="1"/>
      <dgm:spPr/>
      <dgm:t>
        <a:bodyPr/>
        <a:lstStyle/>
        <a:p>
          <a:r>
            <a:rPr lang="pt-BR" sz="3600" dirty="0"/>
            <a:t>Modelo Lógico</a:t>
          </a:r>
        </a:p>
      </dgm:t>
    </dgm:pt>
    <dgm:pt modelId="{A03515D0-B0FB-464D-B130-AAE3C490B40F}" type="parTrans" cxnId="{552FA637-B430-4EDC-A25C-5962C252227F}">
      <dgm:prSet/>
      <dgm:spPr/>
      <dgm:t>
        <a:bodyPr/>
        <a:lstStyle/>
        <a:p>
          <a:endParaRPr lang="pt-BR" sz="1100"/>
        </a:p>
      </dgm:t>
    </dgm:pt>
    <dgm:pt modelId="{63644153-E5C0-48E1-8A19-9A9B9A89DA47}" type="sibTrans" cxnId="{552FA637-B430-4EDC-A25C-5962C252227F}">
      <dgm:prSet/>
      <dgm:spPr/>
      <dgm:t>
        <a:bodyPr/>
        <a:lstStyle/>
        <a:p>
          <a:endParaRPr lang="pt-BR" sz="1100"/>
        </a:p>
      </dgm:t>
    </dgm:pt>
    <dgm:pt modelId="{5C1D27DA-15D6-417B-ACA7-436A0D7D1AF2}">
      <dgm:prSet phldrT="[Texto]" custT="1"/>
      <dgm:spPr/>
      <dgm:t>
        <a:bodyPr/>
        <a:lstStyle/>
        <a:p>
          <a:r>
            <a:rPr lang="pt-BR" sz="3600" dirty="0"/>
            <a:t>Modelo Físico</a:t>
          </a:r>
        </a:p>
      </dgm:t>
    </dgm:pt>
    <dgm:pt modelId="{AD930B2F-8283-4A97-9F61-D1FDEDB656A3}" type="parTrans" cxnId="{517B504D-DA91-4626-9A61-1043D50E7D6D}">
      <dgm:prSet/>
      <dgm:spPr/>
      <dgm:t>
        <a:bodyPr/>
        <a:lstStyle/>
        <a:p>
          <a:endParaRPr lang="pt-BR" sz="1100"/>
        </a:p>
      </dgm:t>
    </dgm:pt>
    <dgm:pt modelId="{7B6F0D28-F203-4092-BC17-BF31324B8E7B}" type="sibTrans" cxnId="{517B504D-DA91-4626-9A61-1043D50E7D6D}">
      <dgm:prSet/>
      <dgm:spPr/>
      <dgm:t>
        <a:bodyPr/>
        <a:lstStyle/>
        <a:p>
          <a:endParaRPr lang="pt-BR" sz="1100"/>
        </a:p>
      </dgm:t>
    </dgm:pt>
    <dgm:pt modelId="{860AB810-D22F-4BF5-98E9-302C8A4FF758}" type="pres">
      <dgm:prSet presAssocID="{5FACFDCD-68DC-483A-B368-530E27828D9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pt-BR"/>
        </a:p>
      </dgm:t>
    </dgm:pt>
    <dgm:pt modelId="{03B88077-C6C1-4E4A-BB5B-A50A8EF2DE4B}" type="pres">
      <dgm:prSet presAssocID="{5FACFDCD-68DC-483A-B368-530E27828D98}" presName="Name1" presStyleCnt="0"/>
      <dgm:spPr/>
    </dgm:pt>
    <dgm:pt modelId="{E5A30BD5-B32D-4206-BD4A-7FC93BB868F6}" type="pres">
      <dgm:prSet presAssocID="{5FACFDCD-68DC-483A-B368-530E27828D98}" presName="cycle" presStyleCnt="0"/>
      <dgm:spPr/>
    </dgm:pt>
    <dgm:pt modelId="{A0ABFEAF-BFD3-43ED-96EC-3B700CA8AC4A}" type="pres">
      <dgm:prSet presAssocID="{5FACFDCD-68DC-483A-B368-530E27828D98}" presName="srcNode" presStyleLbl="node1" presStyleIdx="0" presStyleCnt="3"/>
      <dgm:spPr/>
    </dgm:pt>
    <dgm:pt modelId="{511300CE-F8D3-40A3-912E-295FE0289DAF}" type="pres">
      <dgm:prSet presAssocID="{5FACFDCD-68DC-483A-B368-530E27828D98}" presName="conn" presStyleLbl="parChTrans1D2" presStyleIdx="0" presStyleCnt="1"/>
      <dgm:spPr/>
      <dgm:t>
        <a:bodyPr/>
        <a:lstStyle/>
        <a:p>
          <a:endParaRPr lang="pt-BR"/>
        </a:p>
      </dgm:t>
    </dgm:pt>
    <dgm:pt modelId="{257F2AE6-4BE5-4C62-9CE7-43725B94A187}" type="pres">
      <dgm:prSet presAssocID="{5FACFDCD-68DC-483A-B368-530E27828D98}" presName="extraNode" presStyleLbl="node1" presStyleIdx="0" presStyleCnt="3"/>
      <dgm:spPr/>
    </dgm:pt>
    <dgm:pt modelId="{20DB8CAA-8250-475C-BBCF-EEF16236D8F3}" type="pres">
      <dgm:prSet presAssocID="{5FACFDCD-68DC-483A-B368-530E27828D98}" presName="dstNode" presStyleLbl="node1" presStyleIdx="0" presStyleCnt="3"/>
      <dgm:spPr/>
    </dgm:pt>
    <dgm:pt modelId="{4BBA02E2-9662-4E1D-A8A4-8D0764D60733}" type="pres">
      <dgm:prSet presAssocID="{CD304BB8-FF18-46F5-9A07-C4CBFADEFC86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15302AB-82E0-4182-A269-1610D7A71B96}" type="pres">
      <dgm:prSet presAssocID="{CD304BB8-FF18-46F5-9A07-C4CBFADEFC86}" presName="accent_1" presStyleCnt="0"/>
      <dgm:spPr/>
    </dgm:pt>
    <dgm:pt modelId="{54AE2661-1127-4901-A6D8-67AC0605C52F}" type="pres">
      <dgm:prSet presAssocID="{CD304BB8-FF18-46F5-9A07-C4CBFADEFC86}" presName="accentRepeatNode" presStyleLbl="solidFgAcc1" presStyleIdx="0" presStyleCnt="3"/>
      <dgm:spPr/>
    </dgm:pt>
    <dgm:pt modelId="{28D7EBC9-1F61-4CDC-A836-4CC9A26DFA85}" type="pres">
      <dgm:prSet presAssocID="{4C39C39D-4198-4C9A-B1E5-BB21B71622F2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B7FB166-BA0D-4602-A583-2616E7B1E6C7}" type="pres">
      <dgm:prSet presAssocID="{4C39C39D-4198-4C9A-B1E5-BB21B71622F2}" presName="accent_2" presStyleCnt="0"/>
      <dgm:spPr/>
    </dgm:pt>
    <dgm:pt modelId="{103E8064-CC70-493B-90F0-EC49548E9A56}" type="pres">
      <dgm:prSet presAssocID="{4C39C39D-4198-4C9A-B1E5-BB21B71622F2}" presName="accentRepeatNode" presStyleLbl="solidFgAcc1" presStyleIdx="1" presStyleCnt="3"/>
      <dgm:spPr/>
    </dgm:pt>
    <dgm:pt modelId="{11C19320-AD0D-41B8-B929-927E0F9ADEF5}" type="pres">
      <dgm:prSet presAssocID="{5C1D27DA-15D6-417B-ACA7-436A0D7D1AF2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5FC5CBD-B483-49DF-91F3-46BC282787DE}" type="pres">
      <dgm:prSet presAssocID="{5C1D27DA-15D6-417B-ACA7-436A0D7D1AF2}" presName="accent_3" presStyleCnt="0"/>
      <dgm:spPr/>
    </dgm:pt>
    <dgm:pt modelId="{0622F233-5A05-45DC-A701-0981C4BE7940}" type="pres">
      <dgm:prSet presAssocID="{5C1D27DA-15D6-417B-ACA7-436A0D7D1AF2}" presName="accentRepeatNode" presStyleLbl="solidFgAcc1" presStyleIdx="2" presStyleCnt="3"/>
      <dgm:spPr/>
    </dgm:pt>
  </dgm:ptLst>
  <dgm:cxnLst>
    <dgm:cxn modelId="{552FA637-B430-4EDC-A25C-5962C252227F}" srcId="{5FACFDCD-68DC-483A-B368-530E27828D98}" destId="{4C39C39D-4198-4C9A-B1E5-BB21B71622F2}" srcOrd="1" destOrd="0" parTransId="{A03515D0-B0FB-464D-B130-AAE3C490B40F}" sibTransId="{63644153-E5C0-48E1-8A19-9A9B9A89DA47}"/>
    <dgm:cxn modelId="{BFEDF7E2-35C1-4F66-B04F-86863C8D7DB2}" type="presOf" srcId="{5C1D27DA-15D6-417B-ACA7-436A0D7D1AF2}" destId="{11C19320-AD0D-41B8-B929-927E0F9ADEF5}" srcOrd="0" destOrd="0" presId="urn:microsoft.com/office/officeart/2008/layout/VerticalCurvedList"/>
    <dgm:cxn modelId="{517B504D-DA91-4626-9A61-1043D50E7D6D}" srcId="{5FACFDCD-68DC-483A-B368-530E27828D98}" destId="{5C1D27DA-15D6-417B-ACA7-436A0D7D1AF2}" srcOrd="2" destOrd="0" parTransId="{AD930B2F-8283-4A97-9F61-D1FDEDB656A3}" sibTransId="{7B6F0D28-F203-4092-BC17-BF31324B8E7B}"/>
    <dgm:cxn modelId="{05257BF6-0FD0-434D-A60A-6F862CC6D7B2}" srcId="{5FACFDCD-68DC-483A-B368-530E27828D98}" destId="{CD304BB8-FF18-46F5-9A07-C4CBFADEFC86}" srcOrd="0" destOrd="0" parTransId="{BF870009-E012-446E-8386-42EFE3108194}" sibTransId="{069C9706-3B3A-4E8B-8137-2C504A510DEE}"/>
    <dgm:cxn modelId="{CDEF270D-046D-4DA4-8EEB-527A5B692E41}" type="presOf" srcId="{CD304BB8-FF18-46F5-9A07-C4CBFADEFC86}" destId="{4BBA02E2-9662-4E1D-A8A4-8D0764D60733}" srcOrd="0" destOrd="0" presId="urn:microsoft.com/office/officeart/2008/layout/VerticalCurvedList"/>
    <dgm:cxn modelId="{BE8D3512-F79F-4EB5-A0C6-4315FD6B8A31}" type="presOf" srcId="{069C9706-3B3A-4E8B-8137-2C504A510DEE}" destId="{511300CE-F8D3-40A3-912E-295FE0289DAF}" srcOrd="0" destOrd="0" presId="urn:microsoft.com/office/officeart/2008/layout/VerticalCurvedList"/>
    <dgm:cxn modelId="{796B4979-88AC-464C-A299-EB18436C27DF}" type="presOf" srcId="{4C39C39D-4198-4C9A-B1E5-BB21B71622F2}" destId="{28D7EBC9-1F61-4CDC-A836-4CC9A26DFA85}" srcOrd="0" destOrd="0" presId="urn:microsoft.com/office/officeart/2008/layout/VerticalCurvedList"/>
    <dgm:cxn modelId="{FD024C67-FFEC-4F9B-929B-706CCFCDE692}" type="presOf" srcId="{5FACFDCD-68DC-483A-B368-530E27828D98}" destId="{860AB810-D22F-4BF5-98E9-302C8A4FF758}" srcOrd="0" destOrd="0" presId="urn:microsoft.com/office/officeart/2008/layout/VerticalCurvedList"/>
    <dgm:cxn modelId="{E8A394E0-A520-4E15-B861-7FAB5B4D2660}" type="presParOf" srcId="{860AB810-D22F-4BF5-98E9-302C8A4FF758}" destId="{03B88077-C6C1-4E4A-BB5B-A50A8EF2DE4B}" srcOrd="0" destOrd="0" presId="urn:microsoft.com/office/officeart/2008/layout/VerticalCurvedList"/>
    <dgm:cxn modelId="{E8F2C519-56E5-4933-BD70-595575FBA74B}" type="presParOf" srcId="{03B88077-C6C1-4E4A-BB5B-A50A8EF2DE4B}" destId="{E5A30BD5-B32D-4206-BD4A-7FC93BB868F6}" srcOrd="0" destOrd="0" presId="urn:microsoft.com/office/officeart/2008/layout/VerticalCurvedList"/>
    <dgm:cxn modelId="{38133D6A-89C1-4D45-89E2-3F9ABE617B6E}" type="presParOf" srcId="{E5A30BD5-B32D-4206-BD4A-7FC93BB868F6}" destId="{A0ABFEAF-BFD3-43ED-96EC-3B700CA8AC4A}" srcOrd="0" destOrd="0" presId="urn:microsoft.com/office/officeart/2008/layout/VerticalCurvedList"/>
    <dgm:cxn modelId="{2E1BDAEB-66AF-4C5D-BD8F-9B80AA8E0693}" type="presParOf" srcId="{E5A30BD5-B32D-4206-BD4A-7FC93BB868F6}" destId="{511300CE-F8D3-40A3-912E-295FE0289DAF}" srcOrd="1" destOrd="0" presId="urn:microsoft.com/office/officeart/2008/layout/VerticalCurvedList"/>
    <dgm:cxn modelId="{2B99F14C-ABBA-4670-8840-F797628FA70E}" type="presParOf" srcId="{E5A30BD5-B32D-4206-BD4A-7FC93BB868F6}" destId="{257F2AE6-4BE5-4C62-9CE7-43725B94A187}" srcOrd="2" destOrd="0" presId="urn:microsoft.com/office/officeart/2008/layout/VerticalCurvedList"/>
    <dgm:cxn modelId="{D7AA765B-A848-47C7-A5AD-D5D198F19546}" type="presParOf" srcId="{E5A30BD5-B32D-4206-BD4A-7FC93BB868F6}" destId="{20DB8CAA-8250-475C-BBCF-EEF16236D8F3}" srcOrd="3" destOrd="0" presId="urn:microsoft.com/office/officeart/2008/layout/VerticalCurvedList"/>
    <dgm:cxn modelId="{66436C6A-54D2-43A1-99A9-D59EE426D653}" type="presParOf" srcId="{03B88077-C6C1-4E4A-BB5B-A50A8EF2DE4B}" destId="{4BBA02E2-9662-4E1D-A8A4-8D0764D60733}" srcOrd="1" destOrd="0" presId="urn:microsoft.com/office/officeart/2008/layout/VerticalCurvedList"/>
    <dgm:cxn modelId="{D51CDCF1-F1B9-42F1-A0EB-FEB50BB1C5EA}" type="presParOf" srcId="{03B88077-C6C1-4E4A-BB5B-A50A8EF2DE4B}" destId="{D15302AB-82E0-4182-A269-1610D7A71B96}" srcOrd="2" destOrd="0" presId="urn:microsoft.com/office/officeart/2008/layout/VerticalCurvedList"/>
    <dgm:cxn modelId="{0938B69F-97E6-48D1-BAF1-7715309AF793}" type="presParOf" srcId="{D15302AB-82E0-4182-A269-1610D7A71B96}" destId="{54AE2661-1127-4901-A6D8-67AC0605C52F}" srcOrd="0" destOrd="0" presId="urn:microsoft.com/office/officeart/2008/layout/VerticalCurvedList"/>
    <dgm:cxn modelId="{BF7A339A-0A71-4D46-9208-50F0BDECCB03}" type="presParOf" srcId="{03B88077-C6C1-4E4A-BB5B-A50A8EF2DE4B}" destId="{28D7EBC9-1F61-4CDC-A836-4CC9A26DFA85}" srcOrd="3" destOrd="0" presId="urn:microsoft.com/office/officeart/2008/layout/VerticalCurvedList"/>
    <dgm:cxn modelId="{4022F0A8-B354-4D90-BB24-4D02EA674FF0}" type="presParOf" srcId="{03B88077-C6C1-4E4A-BB5B-A50A8EF2DE4B}" destId="{FB7FB166-BA0D-4602-A583-2616E7B1E6C7}" srcOrd="4" destOrd="0" presId="urn:microsoft.com/office/officeart/2008/layout/VerticalCurvedList"/>
    <dgm:cxn modelId="{47E06844-423E-4D48-B592-9A947FB7DE3C}" type="presParOf" srcId="{FB7FB166-BA0D-4602-A583-2616E7B1E6C7}" destId="{103E8064-CC70-493B-90F0-EC49548E9A56}" srcOrd="0" destOrd="0" presId="urn:microsoft.com/office/officeart/2008/layout/VerticalCurvedList"/>
    <dgm:cxn modelId="{CF519BEE-C251-4448-A7B1-78B40A52E114}" type="presParOf" srcId="{03B88077-C6C1-4E4A-BB5B-A50A8EF2DE4B}" destId="{11C19320-AD0D-41B8-B929-927E0F9ADEF5}" srcOrd="5" destOrd="0" presId="urn:microsoft.com/office/officeart/2008/layout/VerticalCurvedList"/>
    <dgm:cxn modelId="{6CF1655B-AE29-4F8F-98D6-26E77BE3C822}" type="presParOf" srcId="{03B88077-C6C1-4E4A-BB5B-A50A8EF2DE4B}" destId="{C5FC5CBD-B483-49DF-91F3-46BC282787DE}" srcOrd="6" destOrd="0" presId="urn:microsoft.com/office/officeart/2008/layout/VerticalCurvedList"/>
    <dgm:cxn modelId="{58090211-69CF-408A-BF9D-58E3924BD88D}" type="presParOf" srcId="{C5FC5CBD-B483-49DF-91F3-46BC282787DE}" destId="{0622F233-5A05-45DC-A701-0981C4BE794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2B0AF6-1657-44A9-AAB1-2504BA09D379}" type="doc">
      <dgm:prSet loTypeId="urn:microsoft.com/office/officeart/2005/8/layout/hChevron3" loCatId="process" qsTypeId="urn:microsoft.com/office/officeart/2005/8/quickstyle/simple1" qsCatId="simple" csTypeId="urn:microsoft.com/office/officeart/2005/8/colors/colorful4" csCatId="colorful" phldr="1"/>
      <dgm:spPr/>
    </dgm:pt>
    <dgm:pt modelId="{136E1A22-AAD6-4DF3-9F88-7C1248C552F1}">
      <dgm:prSet phldrT="[Texto]" custT="1"/>
      <dgm:spPr/>
      <dgm:t>
        <a:bodyPr/>
        <a:lstStyle/>
        <a:p>
          <a:r>
            <a:rPr lang="pt-BR" sz="1800" b="1" dirty="0"/>
            <a:t>1. Mundo Observável</a:t>
          </a:r>
        </a:p>
      </dgm:t>
    </dgm:pt>
    <dgm:pt modelId="{ADC6C34F-687B-41A7-A5D0-91D39DCFF963}" type="parTrans" cxnId="{727DF8F5-77CF-46AE-8182-107DE539DB4E}">
      <dgm:prSet/>
      <dgm:spPr/>
      <dgm:t>
        <a:bodyPr/>
        <a:lstStyle/>
        <a:p>
          <a:endParaRPr lang="pt-BR"/>
        </a:p>
      </dgm:t>
    </dgm:pt>
    <dgm:pt modelId="{1958C13C-CCCD-4AA1-8439-2C49F5960147}" type="sibTrans" cxnId="{727DF8F5-77CF-46AE-8182-107DE539DB4E}">
      <dgm:prSet/>
      <dgm:spPr/>
      <dgm:t>
        <a:bodyPr/>
        <a:lstStyle/>
        <a:p>
          <a:endParaRPr lang="pt-BR"/>
        </a:p>
      </dgm:t>
    </dgm:pt>
    <dgm:pt modelId="{576FB7C4-62AF-48BE-AAA0-DB85DB29E8BA}">
      <dgm:prSet phldrT="[Texto]" custT="1"/>
      <dgm:spPr/>
      <dgm:t>
        <a:bodyPr/>
        <a:lstStyle/>
        <a:p>
          <a:r>
            <a:rPr lang="pt-BR" sz="1800" dirty="0">
              <a:solidFill>
                <a:schemeClr val="bg1">
                  <a:lumMod val="75000"/>
                </a:schemeClr>
              </a:solidFill>
            </a:rPr>
            <a:t>2. Modelo Conceitual</a:t>
          </a:r>
        </a:p>
      </dgm:t>
    </dgm:pt>
    <dgm:pt modelId="{C26D40A2-A694-4B0D-B7EA-812594AED5CE}" type="parTrans" cxnId="{31C36247-BDB3-493B-9287-EE68E0776493}">
      <dgm:prSet/>
      <dgm:spPr/>
      <dgm:t>
        <a:bodyPr/>
        <a:lstStyle/>
        <a:p>
          <a:endParaRPr lang="pt-BR"/>
        </a:p>
      </dgm:t>
    </dgm:pt>
    <dgm:pt modelId="{F82996EE-2361-4C42-913C-11F19236234B}" type="sibTrans" cxnId="{31C36247-BDB3-493B-9287-EE68E0776493}">
      <dgm:prSet/>
      <dgm:spPr/>
      <dgm:t>
        <a:bodyPr/>
        <a:lstStyle/>
        <a:p>
          <a:endParaRPr lang="pt-BR"/>
        </a:p>
      </dgm:t>
    </dgm:pt>
    <dgm:pt modelId="{D084B81C-7F34-4F12-9114-329D8F5B5407}">
      <dgm:prSet phldrT="[Texto]" custT="1"/>
      <dgm:spPr/>
      <dgm:t>
        <a:bodyPr/>
        <a:lstStyle/>
        <a:p>
          <a:r>
            <a:rPr lang="pt-BR" sz="1800" dirty="0">
              <a:solidFill>
                <a:schemeClr val="bg1">
                  <a:lumMod val="75000"/>
                </a:schemeClr>
              </a:solidFill>
            </a:rPr>
            <a:t>3. Modelo</a:t>
          </a:r>
          <a:r>
            <a:rPr lang="pt-BR" sz="1800" dirty="0">
              <a:solidFill>
                <a:schemeClr val="bg1"/>
              </a:solidFill>
            </a:rPr>
            <a:t> </a:t>
          </a:r>
          <a:r>
            <a:rPr lang="pt-BR" sz="1800" dirty="0">
              <a:solidFill>
                <a:schemeClr val="bg1">
                  <a:lumMod val="75000"/>
                </a:schemeClr>
              </a:solidFill>
            </a:rPr>
            <a:t> Lógico</a:t>
          </a:r>
        </a:p>
      </dgm:t>
    </dgm:pt>
    <dgm:pt modelId="{F635E8C4-6503-4AA3-8376-9B7E0DCDF922}" type="parTrans" cxnId="{B4C9A704-00E9-4C87-A079-0812E79CC56E}">
      <dgm:prSet/>
      <dgm:spPr/>
      <dgm:t>
        <a:bodyPr/>
        <a:lstStyle/>
        <a:p>
          <a:endParaRPr lang="pt-BR"/>
        </a:p>
      </dgm:t>
    </dgm:pt>
    <dgm:pt modelId="{81CB6F66-C7C1-45EB-B1D8-9E513A1797B8}" type="sibTrans" cxnId="{B4C9A704-00E9-4C87-A079-0812E79CC56E}">
      <dgm:prSet/>
      <dgm:spPr/>
      <dgm:t>
        <a:bodyPr/>
        <a:lstStyle/>
        <a:p>
          <a:endParaRPr lang="pt-BR"/>
        </a:p>
      </dgm:t>
    </dgm:pt>
    <dgm:pt modelId="{EDD44C4C-CE27-44CC-83B9-28E67F1B8AFC}">
      <dgm:prSet phldrT="[Texto]" custT="1"/>
      <dgm:spPr/>
      <dgm:t>
        <a:bodyPr/>
        <a:lstStyle/>
        <a:p>
          <a:r>
            <a:rPr lang="pt-BR" sz="1800" dirty="0">
              <a:solidFill>
                <a:schemeClr val="bg1">
                  <a:lumMod val="75000"/>
                </a:schemeClr>
              </a:solidFill>
            </a:rPr>
            <a:t>4. Modelo Físico</a:t>
          </a:r>
        </a:p>
      </dgm:t>
    </dgm:pt>
    <dgm:pt modelId="{E5A09EA7-7E92-4BF0-A775-529727A080F1}" type="parTrans" cxnId="{6C95D7CA-40B0-4F88-8A39-5D609FB40A56}">
      <dgm:prSet/>
      <dgm:spPr/>
      <dgm:t>
        <a:bodyPr/>
        <a:lstStyle/>
        <a:p>
          <a:endParaRPr lang="pt-BR"/>
        </a:p>
      </dgm:t>
    </dgm:pt>
    <dgm:pt modelId="{7513BF25-C573-4622-80A8-E5FB463A2D12}" type="sibTrans" cxnId="{6C95D7CA-40B0-4F88-8A39-5D609FB40A56}">
      <dgm:prSet/>
      <dgm:spPr/>
      <dgm:t>
        <a:bodyPr/>
        <a:lstStyle/>
        <a:p>
          <a:endParaRPr lang="pt-BR"/>
        </a:p>
      </dgm:t>
    </dgm:pt>
    <dgm:pt modelId="{F60BDB3F-5144-422B-9B6E-389B0921F989}" type="pres">
      <dgm:prSet presAssocID="{602B0AF6-1657-44A9-AAB1-2504BA09D379}" presName="Name0" presStyleCnt="0">
        <dgm:presLayoutVars>
          <dgm:dir/>
          <dgm:resizeHandles val="exact"/>
        </dgm:presLayoutVars>
      </dgm:prSet>
      <dgm:spPr/>
    </dgm:pt>
    <dgm:pt modelId="{B3144829-D6C5-4E17-A7E0-1721C80983DF}" type="pres">
      <dgm:prSet presAssocID="{136E1A22-AAD6-4DF3-9F88-7C1248C552F1}" presName="parTxOnly" presStyleLbl="node1" presStyleIdx="0" presStyleCnt="4" custLinFactNeighborY="-432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02648D-D613-42C3-BFD7-524225FF28B5}" type="pres">
      <dgm:prSet presAssocID="{1958C13C-CCCD-4AA1-8439-2C49F5960147}" presName="parSpace" presStyleCnt="0"/>
      <dgm:spPr/>
    </dgm:pt>
    <dgm:pt modelId="{C4B82193-51DD-482F-AF4D-B8652702E237}" type="pres">
      <dgm:prSet presAssocID="{576FB7C4-62AF-48BE-AAA0-DB85DB29E8BA}" presName="parTxOnly" presStyleLbl="node1" presStyleIdx="1" presStyleCnt="4" custLinFactNeighborX="0" custLinFactNeighborY="2120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85E30A-752C-4268-BF44-94869E68E4B9}" type="pres">
      <dgm:prSet presAssocID="{F82996EE-2361-4C42-913C-11F19236234B}" presName="parSpace" presStyleCnt="0"/>
      <dgm:spPr/>
    </dgm:pt>
    <dgm:pt modelId="{D4964679-80A2-4BB1-9882-E4CD7C8583C0}" type="pres">
      <dgm:prSet presAssocID="{D084B81C-7F34-4F12-9114-329D8F5B5407}" presName="parTxOnly" presStyleLbl="node1" presStyleIdx="2" presStyleCnt="4" custLinFactNeighborY="-514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87E0F69-E3AA-4F95-90D9-1AAA8847999F}" type="pres">
      <dgm:prSet presAssocID="{81CB6F66-C7C1-45EB-B1D8-9E513A1797B8}" presName="parSpace" presStyleCnt="0"/>
      <dgm:spPr/>
    </dgm:pt>
    <dgm:pt modelId="{4DDD84A0-72A5-4688-819D-B9BC648AD28A}" type="pres">
      <dgm:prSet presAssocID="{EDD44C4C-CE27-44CC-83B9-28E67F1B8AFC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27DF8F5-77CF-46AE-8182-107DE539DB4E}" srcId="{602B0AF6-1657-44A9-AAB1-2504BA09D379}" destId="{136E1A22-AAD6-4DF3-9F88-7C1248C552F1}" srcOrd="0" destOrd="0" parTransId="{ADC6C34F-687B-41A7-A5D0-91D39DCFF963}" sibTransId="{1958C13C-CCCD-4AA1-8439-2C49F5960147}"/>
    <dgm:cxn modelId="{27B66929-1CB8-49D7-8649-50FA655D7AE9}" type="presOf" srcId="{136E1A22-AAD6-4DF3-9F88-7C1248C552F1}" destId="{B3144829-D6C5-4E17-A7E0-1721C80983DF}" srcOrd="0" destOrd="0" presId="urn:microsoft.com/office/officeart/2005/8/layout/hChevron3"/>
    <dgm:cxn modelId="{1C0140B4-6E2E-4AF8-95EA-CBFBA76530EA}" type="presOf" srcId="{576FB7C4-62AF-48BE-AAA0-DB85DB29E8BA}" destId="{C4B82193-51DD-482F-AF4D-B8652702E237}" srcOrd="0" destOrd="0" presId="urn:microsoft.com/office/officeart/2005/8/layout/hChevron3"/>
    <dgm:cxn modelId="{31C36247-BDB3-493B-9287-EE68E0776493}" srcId="{602B0AF6-1657-44A9-AAB1-2504BA09D379}" destId="{576FB7C4-62AF-48BE-AAA0-DB85DB29E8BA}" srcOrd="1" destOrd="0" parTransId="{C26D40A2-A694-4B0D-B7EA-812594AED5CE}" sibTransId="{F82996EE-2361-4C42-913C-11F19236234B}"/>
    <dgm:cxn modelId="{BC8AC861-C9FD-4AEF-9D84-3970CAABD256}" type="presOf" srcId="{602B0AF6-1657-44A9-AAB1-2504BA09D379}" destId="{F60BDB3F-5144-422B-9B6E-389B0921F989}" srcOrd="0" destOrd="0" presId="urn:microsoft.com/office/officeart/2005/8/layout/hChevron3"/>
    <dgm:cxn modelId="{E846343E-AFC1-47EC-82B9-1DFE88EED931}" type="presOf" srcId="{D084B81C-7F34-4F12-9114-329D8F5B5407}" destId="{D4964679-80A2-4BB1-9882-E4CD7C8583C0}" srcOrd="0" destOrd="0" presId="urn:microsoft.com/office/officeart/2005/8/layout/hChevron3"/>
    <dgm:cxn modelId="{AC90E3B0-FC57-42DA-BE1E-5F38264C7D8B}" type="presOf" srcId="{EDD44C4C-CE27-44CC-83B9-28E67F1B8AFC}" destId="{4DDD84A0-72A5-4688-819D-B9BC648AD28A}" srcOrd="0" destOrd="0" presId="urn:microsoft.com/office/officeart/2005/8/layout/hChevron3"/>
    <dgm:cxn modelId="{B4C9A704-00E9-4C87-A079-0812E79CC56E}" srcId="{602B0AF6-1657-44A9-AAB1-2504BA09D379}" destId="{D084B81C-7F34-4F12-9114-329D8F5B5407}" srcOrd="2" destOrd="0" parTransId="{F635E8C4-6503-4AA3-8376-9B7E0DCDF922}" sibTransId="{81CB6F66-C7C1-45EB-B1D8-9E513A1797B8}"/>
    <dgm:cxn modelId="{6C95D7CA-40B0-4F88-8A39-5D609FB40A56}" srcId="{602B0AF6-1657-44A9-AAB1-2504BA09D379}" destId="{EDD44C4C-CE27-44CC-83B9-28E67F1B8AFC}" srcOrd="3" destOrd="0" parTransId="{E5A09EA7-7E92-4BF0-A775-529727A080F1}" sibTransId="{7513BF25-C573-4622-80A8-E5FB463A2D12}"/>
    <dgm:cxn modelId="{1443C796-E7CD-461D-91FD-4D0EC36ABDB0}" type="presParOf" srcId="{F60BDB3F-5144-422B-9B6E-389B0921F989}" destId="{B3144829-D6C5-4E17-A7E0-1721C80983DF}" srcOrd="0" destOrd="0" presId="urn:microsoft.com/office/officeart/2005/8/layout/hChevron3"/>
    <dgm:cxn modelId="{55E60D07-4D1B-448F-9DD8-4DFE279FCCAB}" type="presParOf" srcId="{F60BDB3F-5144-422B-9B6E-389B0921F989}" destId="{E502648D-D613-42C3-BFD7-524225FF28B5}" srcOrd="1" destOrd="0" presId="urn:microsoft.com/office/officeart/2005/8/layout/hChevron3"/>
    <dgm:cxn modelId="{AD8FF16B-ECCB-45E8-93ED-D63DE8B45F17}" type="presParOf" srcId="{F60BDB3F-5144-422B-9B6E-389B0921F989}" destId="{C4B82193-51DD-482F-AF4D-B8652702E237}" srcOrd="2" destOrd="0" presId="urn:microsoft.com/office/officeart/2005/8/layout/hChevron3"/>
    <dgm:cxn modelId="{898260B4-C176-453B-943F-97711019B820}" type="presParOf" srcId="{F60BDB3F-5144-422B-9B6E-389B0921F989}" destId="{8A85E30A-752C-4268-BF44-94869E68E4B9}" srcOrd="3" destOrd="0" presId="urn:microsoft.com/office/officeart/2005/8/layout/hChevron3"/>
    <dgm:cxn modelId="{78398963-0323-4E00-8999-8519BFE9BE6A}" type="presParOf" srcId="{F60BDB3F-5144-422B-9B6E-389B0921F989}" destId="{D4964679-80A2-4BB1-9882-E4CD7C8583C0}" srcOrd="4" destOrd="0" presId="urn:microsoft.com/office/officeart/2005/8/layout/hChevron3"/>
    <dgm:cxn modelId="{9334A955-3C24-45F6-83CA-16BE2E60D6E7}" type="presParOf" srcId="{F60BDB3F-5144-422B-9B6E-389B0921F989}" destId="{687E0F69-E3AA-4F95-90D9-1AAA8847999F}" srcOrd="5" destOrd="0" presId="urn:microsoft.com/office/officeart/2005/8/layout/hChevron3"/>
    <dgm:cxn modelId="{009BBB07-FD69-4CBA-9628-9D6056D20F12}" type="presParOf" srcId="{F60BDB3F-5144-422B-9B6E-389B0921F989}" destId="{4DDD84A0-72A5-4688-819D-B9BC648AD28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2B0AF6-1657-44A9-AAB1-2504BA09D379}" type="doc">
      <dgm:prSet loTypeId="urn:microsoft.com/office/officeart/2005/8/layout/hChevron3" loCatId="process" qsTypeId="urn:microsoft.com/office/officeart/2005/8/quickstyle/simple1" qsCatId="simple" csTypeId="urn:microsoft.com/office/officeart/2005/8/colors/colorful4" csCatId="colorful" phldr="1"/>
      <dgm:spPr/>
    </dgm:pt>
    <dgm:pt modelId="{136E1A22-AAD6-4DF3-9F88-7C1248C552F1}">
      <dgm:prSet phldrT="[Texto]" custT="1"/>
      <dgm:spPr/>
      <dgm:t>
        <a:bodyPr/>
        <a:lstStyle/>
        <a:p>
          <a:r>
            <a:rPr lang="pt-BR" sz="1800" dirty="0">
              <a:solidFill>
                <a:schemeClr val="bg1">
                  <a:lumMod val="75000"/>
                </a:schemeClr>
              </a:solidFill>
            </a:rPr>
            <a:t>1. Mundo Observável</a:t>
          </a:r>
        </a:p>
      </dgm:t>
    </dgm:pt>
    <dgm:pt modelId="{ADC6C34F-687B-41A7-A5D0-91D39DCFF963}" type="parTrans" cxnId="{727DF8F5-77CF-46AE-8182-107DE539DB4E}">
      <dgm:prSet/>
      <dgm:spPr/>
      <dgm:t>
        <a:bodyPr/>
        <a:lstStyle/>
        <a:p>
          <a:endParaRPr lang="pt-BR"/>
        </a:p>
      </dgm:t>
    </dgm:pt>
    <dgm:pt modelId="{1958C13C-CCCD-4AA1-8439-2C49F5960147}" type="sibTrans" cxnId="{727DF8F5-77CF-46AE-8182-107DE539DB4E}">
      <dgm:prSet/>
      <dgm:spPr/>
      <dgm:t>
        <a:bodyPr/>
        <a:lstStyle/>
        <a:p>
          <a:endParaRPr lang="pt-BR"/>
        </a:p>
      </dgm:t>
    </dgm:pt>
    <dgm:pt modelId="{576FB7C4-62AF-48BE-AAA0-DB85DB29E8BA}">
      <dgm:prSet phldrT="[Texto]" custT="1"/>
      <dgm:spPr>
        <a:solidFill>
          <a:srgbClr val="92D050"/>
        </a:solidFill>
      </dgm:spPr>
      <dgm:t>
        <a:bodyPr/>
        <a:lstStyle/>
        <a:p>
          <a:r>
            <a:rPr lang="pt-BR" sz="1800" b="1" dirty="0">
              <a:solidFill>
                <a:schemeClr val="bg1"/>
              </a:solidFill>
            </a:rPr>
            <a:t>2. Modelo Conceitual</a:t>
          </a:r>
        </a:p>
      </dgm:t>
    </dgm:pt>
    <dgm:pt modelId="{C26D40A2-A694-4B0D-B7EA-812594AED5CE}" type="parTrans" cxnId="{31C36247-BDB3-493B-9287-EE68E0776493}">
      <dgm:prSet/>
      <dgm:spPr/>
      <dgm:t>
        <a:bodyPr/>
        <a:lstStyle/>
        <a:p>
          <a:endParaRPr lang="pt-BR"/>
        </a:p>
      </dgm:t>
    </dgm:pt>
    <dgm:pt modelId="{F82996EE-2361-4C42-913C-11F19236234B}" type="sibTrans" cxnId="{31C36247-BDB3-493B-9287-EE68E0776493}">
      <dgm:prSet/>
      <dgm:spPr/>
      <dgm:t>
        <a:bodyPr/>
        <a:lstStyle/>
        <a:p>
          <a:endParaRPr lang="pt-BR"/>
        </a:p>
      </dgm:t>
    </dgm:pt>
    <dgm:pt modelId="{D084B81C-7F34-4F12-9114-329D8F5B5407}">
      <dgm:prSet phldrT="[Texto]" custT="1"/>
      <dgm:spPr/>
      <dgm:t>
        <a:bodyPr/>
        <a:lstStyle/>
        <a:p>
          <a:r>
            <a:rPr lang="pt-BR" sz="1800" dirty="0">
              <a:solidFill>
                <a:schemeClr val="bg1">
                  <a:lumMod val="75000"/>
                </a:schemeClr>
              </a:solidFill>
            </a:rPr>
            <a:t>3. Modelo</a:t>
          </a:r>
          <a:r>
            <a:rPr lang="pt-BR" sz="1800" dirty="0">
              <a:solidFill>
                <a:schemeClr val="bg1"/>
              </a:solidFill>
            </a:rPr>
            <a:t> </a:t>
          </a:r>
          <a:r>
            <a:rPr lang="pt-BR" sz="1800" dirty="0">
              <a:solidFill>
                <a:schemeClr val="bg1">
                  <a:lumMod val="75000"/>
                </a:schemeClr>
              </a:solidFill>
            </a:rPr>
            <a:t> Lógico</a:t>
          </a:r>
        </a:p>
      </dgm:t>
    </dgm:pt>
    <dgm:pt modelId="{F635E8C4-6503-4AA3-8376-9B7E0DCDF922}" type="parTrans" cxnId="{B4C9A704-00E9-4C87-A079-0812E79CC56E}">
      <dgm:prSet/>
      <dgm:spPr/>
      <dgm:t>
        <a:bodyPr/>
        <a:lstStyle/>
        <a:p>
          <a:endParaRPr lang="pt-BR"/>
        </a:p>
      </dgm:t>
    </dgm:pt>
    <dgm:pt modelId="{81CB6F66-C7C1-45EB-B1D8-9E513A1797B8}" type="sibTrans" cxnId="{B4C9A704-00E9-4C87-A079-0812E79CC56E}">
      <dgm:prSet/>
      <dgm:spPr/>
      <dgm:t>
        <a:bodyPr/>
        <a:lstStyle/>
        <a:p>
          <a:endParaRPr lang="pt-BR"/>
        </a:p>
      </dgm:t>
    </dgm:pt>
    <dgm:pt modelId="{EDD44C4C-CE27-44CC-83B9-28E67F1B8AFC}">
      <dgm:prSet phldrT="[Texto]" custT="1"/>
      <dgm:spPr/>
      <dgm:t>
        <a:bodyPr/>
        <a:lstStyle/>
        <a:p>
          <a:r>
            <a:rPr lang="pt-BR" sz="1800" dirty="0">
              <a:solidFill>
                <a:schemeClr val="bg1">
                  <a:lumMod val="75000"/>
                </a:schemeClr>
              </a:solidFill>
            </a:rPr>
            <a:t>4. Modelo Físico</a:t>
          </a:r>
        </a:p>
      </dgm:t>
    </dgm:pt>
    <dgm:pt modelId="{E5A09EA7-7E92-4BF0-A775-529727A080F1}" type="parTrans" cxnId="{6C95D7CA-40B0-4F88-8A39-5D609FB40A56}">
      <dgm:prSet/>
      <dgm:spPr/>
      <dgm:t>
        <a:bodyPr/>
        <a:lstStyle/>
        <a:p>
          <a:endParaRPr lang="pt-BR"/>
        </a:p>
      </dgm:t>
    </dgm:pt>
    <dgm:pt modelId="{7513BF25-C573-4622-80A8-E5FB463A2D12}" type="sibTrans" cxnId="{6C95D7CA-40B0-4F88-8A39-5D609FB40A56}">
      <dgm:prSet/>
      <dgm:spPr/>
      <dgm:t>
        <a:bodyPr/>
        <a:lstStyle/>
        <a:p>
          <a:endParaRPr lang="pt-BR"/>
        </a:p>
      </dgm:t>
    </dgm:pt>
    <dgm:pt modelId="{F60BDB3F-5144-422B-9B6E-389B0921F989}" type="pres">
      <dgm:prSet presAssocID="{602B0AF6-1657-44A9-AAB1-2504BA09D379}" presName="Name0" presStyleCnt="0">
        <dgm:presLayoutVars>
          <dgm:dir/>
          <dgm:resizeHandles val="exact"/>
        </dgm:presLayoutVars>
      </dgm:prSet>
      <dgm:spPr/>
    </dgm:pt>
    <dgm:pt modelId="{B3144829-D6C5-4E17-A7E0-1721C80983DF}" type="pres">
      <dgm:prSet presAssocID="{136E1A22-AAD6-4DF3-9F88-7C1248C552F1}" presName="parTxOnly" presStyleLbl="node1" presStyleIdx="0" presStyleCnt="4" custLinFactNeighborY="-432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02648D-D613-42C3-BFD7-524225FF28B5}" type="pres">
      <dgm:prSet presAssocID="{1958C13C-CCCD-4AA1-8439-2C49F5960147}" presName="parSpace" presStyleCnt="0"/>
      <dgm:spPr/>
    </dgm:pt>
    <dgm:pt modelId="{C4B82193-51DD-482F-AF4D-B8652702E237}" type="pres">
      <dgm:prSet presAssocID="{576FB7C4-62AF-48BE-AAA0-DB85DB29E8BA}" presName="parTxOnly" presStyleLbl="node1" presStyleIdx="1" presStyleCnt="4" custLinFactNeighborX="0" custLinFactNeighborY="2120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85E30A-752C-4268-BF44-94869E68E4B9}" type="pres">
      <dgm:prSet presAssocID="{F82996EE-2361-4C42-913C-11F19236234B}" presName="parSpace" presStyleCnt="0"/>
      <dgm:spPr/>
    </dgm:pt>
    <dgm:pt modelId="{D4964679-80A2-4BB1-9882-E4CD7C8583C0}" type="pres">
      <dgm:prSet presAssocID="{D084B81C-7F34-4F12-9114-329D8F5B5407}" presName="parTxOnly" presStyleLbl="node1" presStyleIdx="2" presStyleCnt="4" custLinFactNeighborY="-514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87E0F69-E3AA-4F95-90D9-1AAA8847999F}" type="pres">
      <dgm:prSet presAssocID="{81CB6F66-C7C1-45EB-B1D8-9E513A1797B8}" presName="parSpace" presStyleCnt="0"/>
      <dgm:spPr/>
    </dgm:pt>
    <dgm:pt modelId="{4DDD84A0-72A5-4688-819D-B9BC648AD28A}" type="pres">
      <dgm:prSet presAssocID="{EDD44C4C-CE27-44CC-83B9-28E67F1B8AFC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27DF8F5-77CF-46AE-8182-107DE539DB4E}" srcId="{602B0AF6-1657-44A9-AAB1-2504BA09D379}" destId="{136E1A22-AAD6-4DF3-9F88-7C1248C552F1}" srcOrd="0" destOrd="0" parTransId="{ADC6C34F-687B-41A7-A5D0-91D39DCFF963}" sibTransId="{1958C13C-CCCD-4AA1-8439-2C49F5960147}"/>
    <dgm:cxn modelId="{27B66929-1CB8-49D7-8649-50FA655D7AE9}" type="presOf" srcId="{136E1A22-AAD6-4DF3-9F88-7C1248C552F1}" destId="{B3144829-D6C5-4E17-A7E0-1721C80983DF}" srcOrd="0" destOrd="0" presId="urn:microsoft.com/office/officeart/2005/8/layout/hChevron3"/>
    <dgm:cxn modelId="{1C0140B4-6E2E-4AF8-95EA-CBFBA76530EA}" type="presOf" srcId="{576FB7C4-62AF-48BE-AAA0-DB85DB29E8BA}" destId="{C4B82193-51DD-482F-AF4D-B8652702E237}" srcOrd="0" destOrd="0" presId="urn:microsoft.com/office/officeart/2005/8/layout/hChevron3"/>
    <dgm:cxn modelId="{31C36247-BDB3-493B-9287-EE68E0776493}" srcId="{602B0AF6-1657-44A9-AAB1-2504BA09D379}" destId="{576FB7C4-62AF-48BE-AAA0-DB85DB29E8BA}" srcOrd="1" destOrd="0" parTransId="{C26D40A2-A694-4B0D-B7EA-812594AED5CE}" sibTransId="{F82996EE-2361-4C42-913C-11F19236234B}"/>
    <dgm:cxn modelId="{BC8AC861-C9FD-4AEF-9D84-3970CAABD256}" type="presOf" srcId="{602B0AF6-1657-44A9-AAB1-2504BA09D379}" destId="{F60BDB3F-5144-422B-9B6E-389B0921F989}" srcOrd="0" destOrd="0" presId="urn:microsoft.com/office/officeart/2005/8/layout/hChevron3"/>
    <dgm:cxn modelId="{E846343E-AFC1-47EC-82B9-1DFE88EED931}" type="presOf" srcId="{D084B81C-7F34-4F12-9114-329D8F5B5407}" destId="{D4964679-80A2-4BB1-9882-E4CD7C8583C0}" srcOrd="0" destOrd="0" presId="urn:microsoft.com/office/officeart/2005/8/layout/hChevron3"/>
    <dgm:cxn modelId="{AC90E3B0-FC57-42DA-BE1E-5F38264C7D8B}" type="presOf" srcId="{EDD44C4C-CE27-44CC-83B9-28E67F1B8AFC}" destId="{4DDD84A0-72A5-4688-819D-B9BC648AD28A}" srcOrd="0" destOrd="0" presId="urn:microsoft.com/office/officeart/2005/8/layout/hChevron3"/>
    <dgm:cxn modelId="{B4C9A704-00E9-4C87-A079-0812E79CC56E}" srcId="{602B0AF6-1657-44A9-AAB1-2504BA09D379}" destId="{D084B81C-7F34-4F12-9114-329D8F5B5407}" srcOrd="2" destOrd="0" parTransId="{F635E8C4-6503-4AA3-8376-9B7E0DCDF922}" sibTransId="{81CB6F66-C7C1-45EB-B1D8-9E513A1797B8}"/>
    <dgm:cxn modelId="{6C95D7CA-40B0-4F88-8A39-5D609FB40A56}" srcId="{602B0AF6-1657-44A9-AAB1-2504BA09D379}" destId="{EDD44C4C-CE27-44CC-83B9-28E67F1B8AFC}" srcOrd="3" destOrd="0" parTransId="{E5A09EA7-7E92-4BF0-A775-529727A080F1}" sibTransId="{7513BF25-C573-4622-80A8-E5FB463A2D12}"/>
    <dgm:cxn modelId="{1443C796-E7CD-461D-91FD-4D0EC36ABDB0}" type="presParOf" srcId="{F60BDB3F-5144-422B-9B6E-389B0921F989}" destId="{B3144829-D6C5-4E17-A7E0-1721C80983DF}" srcOrd="0" destOrd="0" presId="urn:microsoft.com/office/officeart/2005/8/layout/hChevron3"/>
    <dgm:cxn modelId="{55E60D07-4D1B-448F-9DD8-4DFE279FCCAB}" type="presParOf" srcId="{F60BDB3F-5144-422B-9B6E-389B0921F989}" destId="{E502648D-D613-42C3-BFD7-524225FF28B5}" srcOrd="1" destOrd="0" presId="urn:microsoft.com/office/officeart/2005/8/layout/hChevron3"/>
    <dgm:cxn modelId="{AD8FF16B-ECCB-45E8-93ED-D63DE8B45F17}" type="presParOf" srcId="{F60BDB3F-5144-422B-9B6E-389B0921F989}" destId="{C4B82193-51DD-482F-AF4D-B8652702E237}" srcOrd="2" destOrd="0" presId="urn:microsoft.com/office/officeart/2005/8/layout/hChevron3"/>
    <dgm:cxn modelId="{898260B4-C176-453B-943F-97711019B820}" type="presParOf" srcId="{F60BDB3F-5144-422B-9B6E-389B0921F989}" destId="{8A85E30A-752C-4268-BF44-94869E68E4B9}" srcOrd="3" destOrd="0" presId="urn:microsoft.com/office/officeart/2005/8/layout/hChevron3"/>
    <dgm:cxn modelId="{78398963-0323-4E00-8999-8519BFE9BE6A}" type="presParOf" srcId="{F60BDB3F-5144-422B-9B6E-389B0921F989}" destId="{D4964679-80A2-4BB1-9882-E4CD7C8583C0}" srcOrd="4" destOrd="0" presId="urn:microsoft.com/office/officeart/2005/8/layout/hChevron3"/>
    <dgm:cxn modelId="{9334A955-3C24-45F6-83CA-16BE2E60D6E7}" type="presParOf" srcId="{F60BDB3F-5144-422B-9B6E-389B0921F989}" destId="{687E0F69-E3AA-4F95-90D9-1AAA8847999F}" srcOrd="5" destOrd="0" presId="urn:microsoft.com/office/officeart/2005/8/layout/hChevron3"/>
    <dgm:cxn modelId="{009BBB07-FD69-4CBA-9628-9D6056D20F12}" type="presParOf" srcId="{F60BDB3F-5144-422B-9B6E-389B0921F989}" destId="{4DDD84A0-72A5-4688-819D-B9BC648AD28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2B0AF6-1657-44A9-AAB1-2504BA09D379}" type="doc">
      <dgm:prSet loTypeId="urn:microsoft.com/office/officeart/2005/8/layout/hChevron3" loCatId="process" qsTypeId="urn:microsoft.com/office/officeart/2005/8/quickstyle/simple1" qsCatId="simple" csTypeId="urn:microsoft.com/office/officeart/2005/8/colors/colorful4" csCatId="colorful" phldr="1"/>
      <dgm:spPr/>
    </dgm:pt>
    <dgm:pt modelId="{136E1A22-AAD6-4DF3-9F88-7C1248C552F1}">
      <dgm:prSet phldrT="[Texto]" custT="1"/>
      <dgm:spPr/>
      <dgm:t>
        <a:bodyPr/>
        <a:lstStyle/>
        <a:p>
          <a:r>
            <a:rPr lang="pt-BR" sz="1800" dirty="0">
              <a:solidFill>
                <a:schemeClr val="bg1">
                  <a:lumMod val="75000"/>
                </a:schemeClr>
              </a:solidFill>
            </a:rPr>
            <a:t>1. Mundo Observável</a:t>
          </a:r>
        </a:p>
      </dgm:t>
    </dgm:pt>
    <dgm:pt modelId="{ADC6C34F-687B-41A7-A5D0-91D39DCFF963}" type="parTrans" cxnId="{727DF8F5-77CF-46AE-8182-107DE539DB4E}">
      <dgm:prSet/>
      <dgm:spPr/>
      <dgm:t>
        <a:bodyPr/>
        <a:lstStyle/>
        <a:p>
          <a:endParaRPr lang="pt-BR"/>
        </a:p>
      </dgm:t>
    </dgm:pt>
    <dgm:pt modelId="{1958C13C-CCCD-4AA1-8439-2C49F5960147}" type="sibTrans" cxnId="{727DF8F5-77CF-46AE-8182-107DE539DB4E}">
      <dgm:prSet/>
      <dgm:spPr/>
      <dgm:t>
        <a:bodyPr/>
        <a:lstStyle/>
        <a:p>
          <a:endParaRPr lang="pt-BR"/>
        </a:p>
      </dgm:t>
    </dgm:pt>
    <dgm:pt modelId="{576FB7C4-62AF-48BE-AAA0-DB85DB29E8BA}">
      <dgm:prSet phldrT="[Texto]" custT="1"/>
      <dgm:spPr/>
      <dgm:t>
        <a:bodyPr/>
        <a:lstStyle/>
        <a:p>
          <a:r>
            <a:rPr lang="pt-BR" sz="1800" dirty="0">
              <a:solidFill>
                <a:schemeClr val="bg1">
                  <a:lumMod val="75000"/>
                </a:schemeClr>
              </a:solidFill>
            </a:rPr>
            <a:t>2. Modelo Conceitual</a:t>
          </a:r>
        </a:p>
      </dgm:t>
    </dgm:pt>
    <dgm:pt modelId="{C26D40A2-A694-4B0D-B7EA-812594AED5CE}" type="parTrans" cxnId="{31C36247-BDB3-493B-9287-EE68E0776493}">
      <dgm:prSet/>
      <dgm:spPr/>
      <dgm:t>
        <a:bodyPr/>
        <a:lstStyle/>
        <a:p>
          <a:endParaRPr lang="pt-BR"/>
        </a:p>
      </dgm:t>
    </dgm:pt>
    <dgm:pt modelId="{F82996EE-2361-4C42-913C-11F19236234B}" type="sibTrans" cxnId="{31C36247-BDB3-493B-9287-EE68E0776493}">
      <dgm:prSet/>
      <dgm:spPr/>
      <dgm:t>
        <a:bodyPr/>
        <a:lstStyle/>
        <a:p>
          <a:endParaRPr lang="pt-BR"/>
        </a:p>
      </dgm:t>
    </dgm:pt>
    <dgm:pt modelId="{D084B81C-7F34-4F12-9114-329D8F5B5407}">
      <dgm:prSet phldrT="[Texto]" custT="1"/>
      <dgm:spPr/>
      <dgm:t>
        <a:bodyPr/>
        <a:lstStyle/>
        <a:p>
          <a:r>
            <a:rPr lang="pt-BR" sz="1800" b="1" dirty="0">
              <a:solidFill>
                <a:schemeClr val="bg1"/>
              </a:solidFill>
            </a:rPr>
            <a:t>3. Modelo  Lógico</a:t>
          </a:r>
        </a:p>
      </dgm:t>
    </dgm:pt>
    <dgm:pt modelId="{F635E8C4-6503-4AA3-8376-9B7E0DCDF922}" type="parTrans" cxnId="{B4C9A704-00E9-4C87-A079-0812E79CC56E}">
      <dgm:prSet/>
      <dgm:spPr/>
      <dgm:t>
        <a:bodyPr/>
        <a:lstStyle/>
        <a:p>
          <a:endParaRPr lang="pt-BR"/>
        </a:p>
      </dgm:t>
    </dgm:pt>
    <dgm:pt modelId="{81CB6F66-C7C1-45EB-B1D8-9E513A1797B8}" type="sibTrans" cxnId="{B4C9A704-00E9-4C87-A079-0812E79CC56E}">
      <dgm:prSet/>
      <dgm:spPr/>
      <dgm:t>
        <a:bodyPr/>
        <a:lstStyle/>
        <a:p>
          <a:endParaRPr lang="pt-BR"/>
        </a:p>
      </dgm:t>
    </dgm:pt>
    <dgm:pt modelId="{EDD44C4C-CE27-44CC-83B9-28E67F1B8AFC}">
      <dgm:prSet phldrT="[Texto]" custT="1"/>
      <dgm:spPr/>
      <dgm:t>
        <a:bodyPr/>
        <a:lstStyle/>
        <a:p>
          <a:r>
            <a:rPr lang="pt-BR" sz="1800" dirty="0">
              <a:solidFill>
                <a:schemeClr val="bg1">
                  <a:lumMod val="75000"/>
                </a:schemeClr>
              </a:solidFill>
            </a:rPr>
            <a:t>4. Modelo Físico</a:t>
          </a:r>
        </a:p>
      </dgm:t>
    </dgm:pt>
    <dgm:pt modelId="{E5A09EA7-7E92-4BF0-A775-529727A080F1}" type="parTrans" cxnId="{6C95D7CA-40B0-4F88-8A39-5D609FB40A56}">
      <dgm:prSet/>
      <dgm:spPr/>
      <dgm:t>
        <a:bodyPr/>
        <a:lstStyle/>
        <a:p>
          <a:endParaRPr lang="pt-BR"/>
        </a:p>
      </dgm:t>
    </dgm:pt>
    <dgm:pt modelId="{7513BF25-C573-4622-80A8-E5FB463A2D12}" type="sibTrans" cxnId="{6C95D7CA-40B0-4F88-8A39-5D609FB40A56}">
      <dgm:prSet/>
      <dgm:spPr/>
      <dgm:t>
        <a:bodyPr/>
        <a:lstStyle/>
        <a:p>
          <a:endParaRPr lang="pt-BR"/>
        </a:p>
      </dgm:t>
    </dgm:pt>
    <dgm:pt modelId="{F60BDB3F-5144-422B-9B6E-389B0921F989}" type="pres">
      <dgm:prSet presAssocID="{602B0AF6-1657-44A9-AAB1-2504BA09D379}" presName="Name0" presStyleCnt="0">
        <dgm:presLayoutVars>
          <dgm:dir/>
          <dgm:resizeHandles val="exact"/>
        </dgm:presLayoutVars>
      </dgm:prSet>
      <dgm:spPr/>
    </dgm:pt>
    <dgm:pt modelId="{B3144829-D6C5-4E17-A7E0-1721C80983DF}" type="pres">
      <dgm:prSet presAssocID="{136E1A22-AAD6-4DF3-9F88-7C1248C552F1}" presName="parTxOnly" presStyleLbl="node1" presStyleIdx="0" presStyleCnt="4" custLinFactNeighborY="-432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02648D-D613-42C3-BFD7-524225FF28B5}" type="pres">
      <dgm:prSet presAssocID="{1958C13C-CCCD-4AA1-8439-2C49F5960147}" presName="parSpace" presStyleCnt="0"/>
      <dgm:spPr/>
    </dgm:pt>
    <dgm:pt modelId="{C4B82193-51DD-482F-AF4D-B8652702E237}" type="pres">
      <dgm:prSet presAssocID="{576FB7C4-62AF-48BE-AAA0-DB85DB29E8BA}" presName="parTxOnly" presStyleLbl="node1" presStyleIdx="1" presStyleCnt="4" custLinFactNeighborX="0" custLinFactNeighborY="2120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85E30A-752C-4268-BF44-94869E68E4B9}" type="pres">
      <dgm:prSet presAssocID="{F82996EE-2361-4C42-913C-11F19236234B}" presName="parSpace" presStyleCnt="0"/>
      <dgm:spPr/>
    </dgm:pt>
    <dgm:pt modelId="{D4964679-80A2-4BB1-9882-E4CD7C8583C0}" type="pres">
      <dgm:prSet presAssocID="{D084B81C-7F34-4F12-9114-329D8F5B5407}" presName="parTxOnly" presStyleLbl="node1" presStyleIdx="2" presStyleCnt="4" custLinFactNeighborY="-514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87E0F69-E3AA-4F95-90D9-1AAA8847999F}" type="pres">
      <dgm:prSet presAssocID="{81CB6F66-C7C1-45EB-B1D8-9E513A1797B8}" presName="parSpace" presStyleCnt="0"/>
      <dgm:spPr/>
    </dgm:pt>
    <dgm:pt modelId="{4DDD84A0-72A5-4688-819D-B9BC648AD28A}" type="pres">
      <dgm:prSet presAssocID="{EDD44C4C-CE27-44CC-83B9-28E67F1B8AFC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27DF8F5-77CF-46AE-8182-107DE539DB4E}" srcId="{602B0AF6-1657-44A9-AAB1-2504BA09D379}" destId="{136E1A22-AAD6-4DF3-9F88-7C1248C552F1}" srcOrd="0" destOrd="0" parTransId="{ADC6C34F-687B-41A7-A5D0-91D39DCFF963}" sibTransId="{1958C13C-CCCD-4AA1-8439-2C49F5960147}"/>
    <dgm:cxn modelId="{27B66929-1CB8-49D7-8649-50FA655D7AE9}" type="presOf" srcId="{136E1A22-AAD6-4DF3-9F88-7C1248C552F1}" destId="{B3144829-D6C5-4E17-A7E0-1721C80983DF}" srcOrd="0" destOrd="0" presId="urn:microsoft.com/office/officeart/2005/8/layout/hChevron3"/>
    <dgm:cxn modelId="{1C0140B4-6E2E-4AF8-95EA-CBFBA76530EA}" type="presOf" srcId="{576FB7C4-62AF-48BE-AAA0-DB85DB29E8BA}" destId="{C4B82193-51DD-482F-AF4D-B8652702E237}" srcOrd="0" destOrd="0" presId="urn:microsoft.com/office/officeart/2005/8/layout/hChevron3"/>
    <dgm:cxn modelId="{31C36247-BDB3-493B-9287-EE68E0776493}" srcId="{602B0AF6-1657-44A9-AAB1-2504BA09D379}" destId="{576FB7C4-62AF-48BE-AAA0-DB85DB29E8BA}" srcOrd="1" destOrd="0" parTransId="{C26D40A2-A694-4B0D-B7EA-812594AED5CE}" sibTransId="{F82996EE-2361-4C42-913C-11F19236234B}"/>
    <dgm:cxn modelId="{BC8AC861-C9FD-4AEF-9D84-3970CAABD256}" type="presOf" srcId="{602B0AF6-1657-44A9-AAB1-2504BA09D379}" destId="{F60BDB3F-5144-422B-9B6E-389B0921F989}" srcOrd="0" destOrd="0" presId="urn:microsoft.com/office/officeart/2005/8/layout/hChevron3"/>
    <dgm:cxn modelId="{E846343E-AFC1-47EC-82B9-1DFE88EED931}" type="presOf" srcId="{D084B81C-7F34-4F12-9114-329D8F5B5407}" destId="{D4964679-80A2-4BB1-9882-E4CD7C8583C0}" srcOrd="0" destOrd="0" presId="urn:microsoft.com/office/officeart/2005/8/layout/hChevron3"/>
    <dgm:cxn modelId="{AC90E3B0-FC57-42DA-BE1E-5F38264C7D8B}" type="presOf" srcId="{EDD44C4C-CE27-44CC-83B9-28E67F1B8AFC}" destId="{4DDD84A0-72A5-4688-819D-B9BC648AD28A}" srcOrd="0" destOrd="0" presId="urn:microsoft.com/office/officeart/2005/8/layout/hChevron3"/>
    <dgm:cxn modelId="{B4C9A704-00E9-4C87-A079-0812E79CC56E}" srcId="{602B0AF6-1657-44A9-AAB1-2504BA09D379}" destId="{D084B81C-7F34-4F12-9114-329D8F5B5407}" srcOrd="2" destOrd="0" parTransId="{F635E8C4-6503-4AA3-8376-9B7E0DCDF922}" sibTransId="{81CB6F66-C7C1-45EB-B1D8-9E513A1797B8}"/>
    <dgm:cxn modelId="{6C95D7CA-40B0-4F88-8A39-5D609FB40A56}" srcId="{602B0AF6-1657-44A9-AAB1-2504BA09D379}" destId="{EDD44C4C-CE27-44CC-83B9-28E67F1B8AFC}" srcOrd="3" destOrd="0" parTransId="{E5A09EA7-7E92-4BF0-A775-529727A080F1}" sibTransId="{7513BF25-C573-4622-80A8-E5FB463A2D12}"/>
    <dgm:cxn modelId="{1443C796-E7CD-461D-91FD-4D0EC36ABDB0}" type="presParOf" srcId="{F60BDB3F-5144-422B-9B6E-389B0921F989}" destId="{B3144829-D6C5-4E17-A7E0-1721C80983DF}" srcOrd="0" destOrd="0" presId="urn:microsoft.com/office/officeart/2005/8/layout/hChevron3"/>
    <dgm:cxn modelId="{55E60D07-4D1B-448F-9DD8-4DFE279FCCAB}" type="presParOf" srcId="{F60BDB3F-5144-422B-9B6E-389B0921F989}" destId="{E502648D-D613-42C3-BFD7-524225FF28B5}" srcOrd="1" destOrd="0" presId="urn:microsoft.com/office/officeart/2005/8/layout/hChevron3"/>
    <dgm:cxn modelId="{AD8FF16B-ECCB-45E8-93ED-D63DE8B45F17}" type="presParOf" srcId="{F60BDB3F-5144-422B-9B6E-389B0921F989}" destId="{C4B82193-51DD-482F-AF4D-B8652702E237}" srcOrd="2" destOrd="0" presId="urn:microsoft.com/office/officeart/2005/8/layout/hChevron3"/>
    <dgm:cxn modelId="{898260B4-C176-453B-943F-97711019B820}" type="presParOf" srcId="{F60BDB3F-5144-422B-9B6E-389B0921F989}" destId="{8A85E30A-752C-4268-BF44-94869E68E4B9}" srcOrd="3" destOrd="0" presId="urn:microsoft.com/office/officeart/2005/8/layout/hChevron3"/>
    <dgm:cxn modelId="{78398963-0323-4E00-8999-8519BFE9BE6A}" type="presParOf" srcId="{F60BDB3F-5144-422B-9B6E-389B0921F989}" destId="{D4964679-80A2-4BB1-9882-E4CD7C8583C0}" srcOrd="4" destOrd="0" presId="urn:microsoft.com/office/officeart/2005/8/layout/hChevron3"/>
    <dgm:cxn modelId="{9334A955-3C24-45F6-83CA-16BE2E60D6E7}" type="presParOf" srcId="{F60BDB3F-5144-422B-9B6E-389B0921F989}" destId="{687E0F69-E3AA-4F95-90D9-1AAA8847999F}" srcOrd="5" destOrd="0" presId="urn:microsoft.com/office/officeart/2005/8/layout/hChevron3"/>
    <dgm:cxn modelId="{009BBB07-FD69-4CBA-9628-9D6056D20F12}" type="presParOf" srcId="{F60BDB3F-5144-422B-9B6E-389B0921F989}" destId="{4DDD84A0-72A5-4688-819D-B9BC648AD28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2B0AF6-1657-44A9-AAB1-2504BA09D379}" type="doc">
      <dgm:prSet loTypeId="urn:microsoft.com/office/officeart/2005/8/layout/hChevron3" loCatId="process" qsTypeId="urn:microsoft.com/office/officeart/2005/8/quickstyle/simple1" qsCatId="simple" csTypeId="urn:microsoft.com/office/officeart/2005/8/colors/colorful4" csCatId="colorful" phldr="1"/>
      <dgm:spPr/>
    </dgm:pt>
    <dgm:pt modelId="{136E1A22-AAD6-4DF3-9F88-7C1248C552F1}">
      <dgm:prSet phldrT="[Texto]" custT="1"/>
      <dgm:spPr/>
      <dgm:t>
        <a:bodyPr/>
        <a:lstStyle/>
        <a:p>
          <a:r>
            <a:rPr lang="pt-BR" sz="1800" dirty="0">
              <a:solidFill>
                <a:schemeClr val="bg1">
                  <a:lumMod val="75000"/>
                </a:schemeClr>
              </a:solidFill>
            </a:rPr>
            <a:t>1. Mundo Observável</a:t>
          </a:r>
        </a:p>
      </dgm:t>
    </dgm:pt>
    <dgm:pt modelId="{ADC6C34F-687B-41A7-A5D0-91D39DCFF963}" type="parTrans" cxnId="{727DF8F5-77CF-46AE-8182-107DE539DB4E}">
      <dgm:prSet/>
      <dgm:spPr/>
      <dgm:t>
        <a:bodyPr/>
        <a:lstStyle/>
        <a:p>
          <a:endParaRPr lang="pt-BR"/>
        </a:p>
      </dgm:t>
    </dgm:pt>
    <dgm:pt modelId="{1958C13C-CCCD-4AA1-8439-2C49F5960147}" type="sibTrans" cxnId="{727DF8F5-77CF-46AE-8182-107DE539DB4E}">
      <dgm:prSet/>
      <dgm:spPr/>
      <dgm:t>
        <a:bodyPr/>
        <a:lstStyle/>
        <a:p>
          <a:endParaRPr lang="pt-BR"/>
        </a:p>
      </dgm:t>
    </dgm:pt>
    <dgm:pt modelId="{576FB7C4-62AF-48BE-AAA0-DB85DB29E8BA}">
      <dgm:prSet phldrT="[Texto]" custT="1"/>
      <dgm:spPr/>
      <dgm:t>
        <a:bodyPr/>
        <a:lstStyle/>
        <a:p>
          <a:r>
            <a:rPr lang="pt-BR" sz="1800" dirty="0">
              <a:solidFill>
                <a:schemeClr val="bg1">
                  <a:lumMod val="75000"/>
                </a:schemeClr>
              </a:solidFill>
            </a:rPr>
            <a:t>2. Modelo Conceitual</a:t>
          </a:r>
        </a:p>
      </dgm:t>
    </dgm:pt>
    <dgm:pt modelId="{C26D40A2-A694-4B0D-B7EA-812594AED5CE}" type="parTrans" cxnId="{31C36247-BDB3-493B-9287-EE68E0776493}">
      <dgm:prSet/>
      <dgm:spPr/>
      <dgm:t>
        <a:bodyPr/>
        <a:lstStyle/>
        <a:p>
          <a:endParaRPr lang="pt-BR"/>
        </a:p>
      </dgm:t>
    </dgm:pt>
    <dgm:pt modelId="{F82996EE-2361-4C42-913C-11F19236234B}" type="sibTrans" cxnId="{31C36247-BDB3-493B-9287-EE68E0776493}">
      <dgm:prSet/>
      <dgm:spPr/>
      <dgm:t>
        <a:bodyPr/>
        <a:lstStyle/>
        <a:p>
          <a:endParaRPr lang="pt-BR"/>
        </a:p>
      </dgm:t>
    </dgm:pt>
    <dgm:pt modelId="{D084B81C-7F34-4F12-9114-329D8F5B5407}">
      <dgm:prSet phldrT="[Texto]" custT="1"/>
      <dgm:spPr/>
      <dgm:t>
        <a:bodyPr/>
        <a:lstStyle/>
        <a:p>
          <a:r>
            <a:rPr lang="pt-BR" sz="1800" dirty="0">
              <a:solidFill>
                <a:schemeClr val="bg1">
                  <a:lumMod val="75000"/>
                </a:schemeClr>
              </a:solidFill>
            </a:rPr>
            <a:t>3. Modelo</a:t>
          </a:r>
          <a:r>
            <a:rPr lang="pt-BR" sz="1800" dirty="0">
              <a:solidFill>
                <a:schemeClr val="bg1"/>
              </a:solidFill>
            </a:rPr>
            <a:t> </a:t>
          </a:r>
          <a:r>
            <a:rPr lang="pt-BR" sz="1800" dirty="0">
              <a:solidFill>
                <a:schemeClr val="bg1">
                  <a:lumMod val="75000"/>
                </a:schemeClr>
              </a:solidFill>
            </a:rPr>
            <a:t> Lógico</a:t>
          </a:r>
        </a:p>
      </dgm:t>
    </dgm:pt>
    <dgm:pt modelId="{F635E8C4-6503-4AA3-8376-9B7E0DCDF922}" type="parTrans" cxnId="{B4C9A704-00E9-4C87-A079-0812E79CC56E}">
      <dgm:prSet/>
      <dgm:spPr/>
      <dgm:t>
        <a:bodyPr/>
        <a:lstStyle/>
        <a:p>
          <a:endParaRPr lang="pt-BR"/>
        </a:p>
      </dgm:t>
    </dgm:pt>
    <dgm:pt modelId="{81CB6F66-C7C1-45EB-B1D8-9E513A1797B8}" type="sibTrans" cxnId="{B4C9A704-00E9-4C87-A079-0812E79CC56E}">
      <dgm:prSet/>
      <dgm:spPr/>
      <dgm:t>
        <a:bodyPr/>
        <a:lstStyle/>
        <a:p>
          <a:endParaRPr lang="pt-BR"/>
        </a:p>
      </dgm:t>
    </dgm:pt>
    <dgm:pt modelId="{EDD44C4C-CE27-44CC-83B9-28E67F1B8AFC}">
      <dgm:prSet phldrT="[Texto]" custT="1"/>
      <dgm:spPr/>
      <dgm:t>
        <a:bodyPr/>
        <a:lstStyle/>
        <a:p>
          <a:r>
            <a:rPr lang="pt-BR" sz="1800" dirty="0">
              <a:solidFill>
                <a:schemeClr val="bg1"/>
              </a:solidFill>
            </a:rPr>
            <a:t>4. Modelo Físico</a:t>
          </a:r>
        </a:p>
      </dgm:t>
    </dgm:pt>
    <dgm:pt modelId="{E5A09EA7-7E92-4BF0-A775-529727A080F1}" type="parTrans" cxnId="{6C95D7CA-40B0-4F88-8A39-5D609FB40A56}">
      <dgm:prSet/>
      <dgm:spPr/>
      <dgm:t>
        <a:bodyPr/>
        <a:lstStyle/>
        <a:p>
          <a:endParaRPr lang="pt-BR"/>
        </a:p>
      </dgm:t>
    </dgm:pt>
    <dgm:pt modelId="{7513BF25-C573-4622-80A8-E5FB463A2D12}" type="sibTrans" cxnId="{6C95D7CA-40B0-4F88-8A39-5D609FB40A56}">
      <dgm:prSet/>
      <dgm:spPr/>
      <dgm:t>
        <a:bodyPr/>
        <a:lstStyle/>
        <a:p>
          <a:endParaRPr lang="pt-BR"/>
        </a:p>
      </dgm:t>
    </dgm:pt>
    <dgm:pt modelId="{F60BDB3F-5144-422B-9B6E-389B0921F989}" type="pres">
      <dgm:prSet presAssocID="{602B0AF6-1657-44A9-AAB1-2504BA09D379}" presName="Name0" presStyleCnt="0">
        <dgm:presLayoutVars>
          <dgm:dir/>
          <dgm:resizeHandles val="exact"/>
        </dgm:presLayoutVars>
      </dgm:prSet>
      <dgm:spPr/>
    </dgm:pt>
    <dgm:pt modelId="{B3144829-D6C5-4E17-A7E0-1721C80983DF}" type="pres">
      <dgm:prSet presAssocID="{136E1A22-AAD6-4DF3-9F88-7C1248C552F1}" presName="parTxOnly" presStyleLbl="node1" presStyleIdx="0" presStyleCnt="4" custLinFactNeighborY="-432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02648D-D613-42C3-BFD7-524225FF28B5}" type="pres">
      <dgm:prSet presAssocID="{1958C13C-CCCD-4AA1-8439-2C49F5960147}" presName="parSpace" presStyleCnt="0"/>
      <dgm:spPr/>
    </dgm:pt>
    <dgm:pt modelId="{C4B82193-51DD-482F-AF4D-B8652702E237}" type="pres">
      <dgm:prSet presAssocID="{576FB7C4-62AF-48BE-AAA0-DB85DB29E8BA}" presName="parTxOnly" presStyleLbl="node1" presStyleIdx="1" presStyleCnt="4" custLinFactNeighborX="0" custLinFactNeighborY="2120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85E30A-752C-4268-BF44-94869E68E4B9}" type="pres">
      <dgm:prSet presAssocID="{F82996EE-2361-4C42-913C-11F19236234B}" presName="parSpace" presStyleCnt="0"/>
      <dgm:spPr/>
    </dgm:pt>
    <dgm:pt modelId="{D4964679-80A2-4BB1-9882-E4CD7C8583C0}" type="pres">
      <dgm:prSet presAssocID="{D084B81C-7F34-4F12-9114-329D8F5B5407}" presName="parTxOnly" presStyleLbl="node1" presStyleIdx="2" presStyleCnt="4" custLinFactNeighborY="-514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87E0F69-E3AA-4F95-90D9-1AAA8847999F}" type="pres">
      <dgm:prSet presAssocID="{81CB6F66-C7C1-45EB-B1D8-9E513A1797B8}" presName="parSpace" presStyleCnt="0"/>
      <dgm:spPr/>
    </dgm:pt>
    <dgm:pt modelId="{4DDD84A0-72A5-4688-819D-B9BC648AD28A}" type="pres">
      <dgm:prSet presAssocID="{EDD44C4C-CE27-44CC-83B9-28E67F1B8AFC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27DF8F5-77CF-46AE-8182-107DE539DB4E}" srcId="{602B0AF6-1657-44A9-AAB1-2504BA09D379}" destId="{136E1A22-AAD6-4DF3-9F88-7C1248C552F1}" srcOrd="0" destOrd="0" parTransId="{ADC6C34F-687B-41A7-A5D0-91D39DCFF963}" sibTransId="{1958C13C-CCCD-4AA1-8439-2C49F5960147}"/>
    <dgm:cxn modelId="{27B66929-1CB8-49D7-8649-50FA655D7AE9}" type="presOf" srcId="{136E1A22-AAD6-4DF3-9F88-7C1248C552F1}" destId="{B3144829-D6C5-4E17-A7E0-1721C80983DF}" srcOrd="0" destOrd="0" presId="urn:microsoft.com/office/officeart/2005/8/layout/hChevron3"/>
    <dgm:cxn modelId="{1C0140B4-6E2E-4AF8-95EA-CBFBA76530EA}" type="presOf" srcId="{576FB7C4-62AF-48BE-AAA0-DB85DB29E8BA}" destId="{C4B82193-51DD-482F-AF4D-B8652702E237}" srcOrd="0" destOrd="0" presId="urn:microsoft.com/office/officeart/2005/8/layout/hChevron3"/>
    <dgm:cxn modelId="{31C36247-BDB3-493B-9287-EE68E0776493}" srcId="{602B0AF6-1657-44A9-AAB1-2504BA09D379}" destId="{576FB7C4-62AF-48BE-AAA0-DB85DB29E8BA}" srcOrd="1" destOrd="0" parTransId="{C26D40A2-A694-4B0D-B7EA-812594AED5CE}" sibTransId="{F82996EE-2361-4C42-913C-11F19236234B}"/>
    <dgm:cxn modelId="{BC8AC861-C9FD-4AEF-9D84-3970CAABD256}" type="presOf" srcId="{602B0AF6-1657-44A9-AAB1-2504BA09D379}" destId="{F60BDB3F-5144-422B-9B6E-389B0921F989}" srcOrd="0" destOrd="0" presId="urn:microsoft.com/office/officeart/2005/8/layout/hChevron3"/>
    <dgm:cxn modelId="{E846343E-AFC1-47EC-82B9-1DFE88EED931}" type="presOf" srcId="{D084B81C-7F34-4F12-9114-329D8F5B5407}" destId="{D4964679-80A2-4BB1-9882-E4CD7C8583C0}" srcOrd="0" destOrd="0" presId="urn:microsoft.com/office/officeart/2005/8/layout/hChevron3"/>
    <dgm:cxn modelId="{AC90E3B0-FC57-42DA-BE1E-5F38264C7D8B}" type="presOf" srcId="{EDD44C4C-CE27-44CC-83B9-28E67F1B8AFC}" destId="{4DDD84A0-72A5-4688-819D-B9BC648AD28A}" srcOrd="0" destOrd="0" presId="urn:microsoft.com/office/officeart/2005/8/layout/hChevron3"/>
    <dgm:cxn modelId="{B4C9A704-00E9-4C87-A079-0812E79CC56E}" srcId="{602B0AF6-1657-44A9-AAB1-2504BA09D379}" destId="{D084B81C-7F34-4F12-9114-329D8F5B5407}" srcOrd="2" destOrd="0" parTransId="{F635E8C4-6503-4AA3-8376-9B7E0DCDF922}" sibTransId="{81CB6F66-C7C1-45EB-B1D8-9E513A1797B8}"/>
    <dgm:cxn modelId="{6C95D7CA-40B0-4F88-8A39-5D609FB40A56}" srcId="{602B0AF6-1657-44A9-AAB1-2504BA09D379}" destId="{EDD44C4C-CE27-44CC-83B9-28E67F1B8AFC}" srcOrd="3" destOrd="0" parTransId="{E5A09EA7-7E92-4BF0-A775-529727A080F1}" sibTransId="{7513BF25-C573-4622-80A8-E5FB463A2D12}"/>
    <dgm:cxn modelId="{1443C796-E7CD-461D-91FD-4D0EC36ABDB0}" type="presParOf" srcId="{F60BDB3F-5144-422B-9B6E-389B0921F989}" destId="{B3144829-D6C5-4E17-A7E0-1721C80983DF}" srcOrd="0" destOrd="0" presId="urn:microsoft.com/office/officeart/2005/8/layout/hChevron3"/>
    <dgm:cxn modelId="{55E60D07-4D1B-448F-9DD8-4DFE279FCCAB}" type="presParOf" srcId="{F60BDB3F-5144-422B-9B6E-389B0921F989}" destId="{E502648D-D613-42C3-BFD7-524225FF28B5}" srcOrd="1" destOrd="0" presId="urn:microsoft.com/office/officeart/2005/8/layout/hChevron3"/>
    <dgm:cxn modelId="{AD8FF16B-ECCB-45E8-93ED-D63DE8B45F17}" type="presParOf" srcId="{F60BDB3F-5144-422B-9B6E-389B0921F989}" destId="{C4B82193-51DD-482F-AF4D-B8652702E237}" srcOrd="2" destOrd="0" presId="urn:microsoft.com/office/officeart/2005/8/layout/hChevron3"/>
    <dgm:cxn modelId="{898260B4-C176-453B-943F-97711019B820}" type="presParOf" srcId="{F60BDB3F-5144-422B-9B6E-389B0921F989}" destId="{8A85E30A-752C-4268-BF44-94869E68E4B9}" srcOrd="3" destOrd="0" presId="urn:microsoft.com/office/officeart/2005/8/layout/hChevron3"/>
    <dgm:cxn modelId="{78398963-0323-4E00-8999-8519BFE9BE6A}" type="presParOf" srcId="{F60BDB3F-5144-422B-9B6E-389B0921F989}" destId="{D4964679-80A2-4BB1-9882-E4CD7C8583C0}" srcOrd="4" destOrd="0" presId="urn:microsoft.com/office/officeart/2005/8/layout/hChevron3"/>
    <dgm:cxn modelId="{9334A955-3C24-45F6-83CA-16BE2E60D6E7}" type="presParOf" srcId="{F60BDB3F-5144-422B-9B6E-389B0921F989}" destId="{687E0F69-E3AA-4F95-90D9-1AAA8847999F}" srcOrd="5" destOrd="0" presId="urn:microsoft.com/office/officeart/2005/8/layout/hChevron3"/>
    <dgm:cxn modelId="{009BBB07-FD69-4CBA-9628-9D6056D20F12}" type="presParOf" srcId="{F60BDB3F-5144-422B-9B6E-389B0921F989}" destId="{4DDD84A0-72A5-4688-819D-B9BC648AD28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300CE-F8D3-40A3-912E-295FE0289DAF}">
      <dsp:nvSpPr>
        <dsp:cNvPr id="0" name=""/>
        <dsp:cNvSpPr/>
      </dsp:nvSpPr>
      <dsp:spPr>
        <a:xfrm>
          <a:off x="-4350753" y="-667377"/>
          <a:ext cx="5183458" cy="5183458"/>
        </a:xfrm>
        <a:prstGeom prst="blockArc">
          <a:avLst>
            <a:gd name="adj1" fmla="val 18900000"/>
            <a:gd name="adj2" fmla="val 2700000"/>
            <a:gd name="adj3" fmla="val 41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A02E2-9662-4E1D-A8A4-8D0764D60733}">
      <dsp:nvSpPr>
        <dsp:cNvPr id="0" name=""/>
        <dsp:cNvSpPr/>
      </dsp:nvSpPr>
      <dsp:spPr>
        <a:xfrm>
          <a:off x="535526" y="384870"/>
          <a:ext cx="4813287" cy="769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0982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/>
            <a:t>Modelo Conceitual</a:t>
          </a:r>
        </a:p>
      </dsp:txBody>
      <dsp:txXfrm>
        <a:off x="535526" y="384870"/>
        <a:ext cx="4813287" cy="769740"/>
      </dsp:txXfrm>
    </dsp:sp>
    <dsp:sp modelId="{54AE2661-1127-4901-A6D8-67AC0605C52F}">
      <dsp:nvSpPr>
        <dsp:cNvPr id="0" name=""/>
        <dsp:cNvSpPr/>
      </dsp:nvSpPr>
      <dsp:spPr>
        <a:xfrm>
          <a:off x="54438" y="288652"/>
          <a:ext cx="962176" cy="9621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D7EBC9-1F61-4CDC-A836-4CC9A26DFA85}">
      <dsp:nvSpPr>
        <dsp:cNvPr id="0" name=""/>
        <dsp:cNvSpPr/>
      </dsp:nvSpPr>
      <dsp:spPr>
        <a:xfrm>
          <a:off x="815326" y="1539481"/>
          <a:ext cx="4533486" cy="769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0982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/>
            <a:t>Modelo Lógico</a:t>
          </a:r>
        </a:p>
      </dsp:txBody>
      <dsp:txXfrm>
        <a:off x="815326" y="1539481"/>
        <a:ext cx="4533486" cy="769740"/>
      </dsp:txXfrm>
    </dsp:sp>
    <dsp:sp modelId="{103E8064-CC70-493B-90F0-EC49548E9A56}">
      <dsp:nvSpPr>
        <dsp:cNvPr id="0" name=""/>
        <dsp:cNvSpPr/>
      </dsp:nvSpPr>
      <dsp:spPr>
        <a:xfrm>
          <a:off x="334238" y="1443263"/>
          <a:ext cx="962176" cy="9621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19320-AD0D-41B8-B929-927E0F9ADEF5}">
      <dsp:nvSpPr>
        <dsp:cNvPr id="0" name=""/>
        <dsp:cNvSpPr/>
      </dsp:nvSpPr>
      <dsp:spPr>
        <a:xfrm>
          <a:off x="535526" y="2694092"/>
          <a:ext cx="4813287" cy="769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0982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/>
            <a:t>Modelo Físico</a:t>
          </a:r>
        </a:p>
      </dsp:txBody>
      <dsp:txXfrm>
        <a:off x="535526" y="2694092"/>
        <a:ext cx="4813287" cy="769740"/>
      </dsp:txXfrm>
    </dsp:sp>
    <dsp:sp modelId="{0622F233-5A05-45DC-A701-0981C4BE7940}">
      <dsp:nvSpPr>
        <dsp:cNvPr id="0" name=""/>
        <dsp:cNvSpPr/>
      </dsp:nvSpPr>
      <dsp:spPr>
        <a:xfrm>
          <a:off x="54438" y="2597875"/>
          <a:ext cx="962176" cy="9621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44829-D6C5-4E17-A7E0-1721C80983DF}">
      <dsp:nvSpPr>
        <dsp:cNvPr id="0" name=""/>
        <dsp:cNvSpPr/>
      </dsp:nvSpPr>
      <dsp:spPr>
        <a:xfrm>
          <a:off x="3048" y="0"/>
          <a:ext cx="3059025" cy="699852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/>
            <a:t>1. Mundo Observável</a:t>
          </a:r>
        </a:p>
      </dsp:txBody>
      <dsp:txXfrm>
        <a:off x="3048" y="0"/>
        <a:ext cx="2884062" cy="699852"/>
      </dsp:txXfrm>
    </dsp:sp>
    <dsp:sp modelId="{C4B82193-51DD-482F-AF4D-B8652702E237}">
      <dsp:nvSpPr>
        <dsp:cNvPr id="0" name=""/>
        <dsp:cNvSpPr/>
      </dsp:nvSpPr>
      <dsp:spPr>
        <a:xfrm>
          <a:off x="2450269" y="0"/>
          <a:ext cx="3059025" cy="699852"/>
        </a:xfrm>
        <a:prstGeom prst="chevron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>
              <a:solidFill>
                <a:schemeClr val="bg1">
                  <a:lumMod val="75000"/>
                </a:schemeClr>
              </a:solidFill>
            </a:rPr>
            <a:t>2. Modelo Conceitual</a:t>
          </a:r>
        </a:p>
      </dsp:txBody>
      <dsp:txXfrm>
        <a:off x="2800195" y="0"/>
        <a:ext cx="2359173" cy="699852"/>
      </dsp:txXfrm>
    </dsp:sp>
    <dsp:sp modelId="{D4964679-80A2-4BB1-9882-E4CD7C8583C0}">
      <dsp:nvSpPr>
        <dsp:cNvPr id="0" name=""/>
        <dsp:cNvSpPr/>
      </dsp:nvSpPr>
      <dsp:spPr>
        <a:xfrm>
          <a:off x="4897490" y="0"/>
          <a:ext cx="3059025" cy="699852"/>
        </a:xfrm>
        <a:prstGeom prst="chevron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>
              <a:solidFill>
                <a:schemeClr val="bg1">
                  <a:lumMod val="75000"/>
                </a:schemeClr>
              </a:solidFill>
            </a:rPr>
            <a:t>3. Modelo</a:t>
          </a:r>
          <a:r>
            <a:rPr lang="pt-BR" sz="1800" kern="1200" dirty="0">
              <a:solidFill>
                <a:schemeClr val="bg1"/>
              </a:solidFill>
            </a:rPr>
            <a:t> </a:t>
          </a:r>
          <a:r>
            <a:rPr lang="pt-BR" sz="1800" kern="1200" dirty="0">
              <a:solidFill>
                <a:schemeClr val="bg1">
                  <a:lumMod val="75000"/>
                </a:schemeClr>
              </a:solidFill>
            </a:rPr>
            <a:t> Lógico</a:t>
          </a:r>
        </a:p>
      </dsp:txBody>
      <dsp:txXfrm>
        <a:off x="5247416" y="0"/>
        <a:ext cx="2359173" cy="699852"/>
      </dsp:txXfrm>
    </dsp:sp>
    <dsp:sp modelId="{4DDD84A0-72A5-4688-819D-B9BC648AD28A}">
      <dsp:nvSpPr>
        <dsp:cNvPr id="0" name=""/>
        <dsp:cNvSpPr/>
      </dsp:nvSpPr>
      <dsp:spPr>
        <a:xfrm>
          <a:off x="7344711" y="0"/>
          <a:ext cx="3059025" cy="699852"/>
        </a:xfrm>
        <a:prstGeom prst="chevron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>
              <a:solidFill>
                <a:schemeClr val="bg1">
                  <a:lumMod val="75000"/>
                </a:schemeClr>
              </a:solidFill>
            </a:rPr>
            <a:t>4. Modelo Físico</a:t>
          </a:r>
        </a:p>
      </dsp:txBody>
      <dsp:txXfrm>
        <a:off x="7694637" y="0"/>
        <a:ext cx="2359173" cy="699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44829-D6C5-4E17-A7E0-1721C80983DF}">
      <dsp:nvSpPr>
        <dsp:cNvPr id="0" name=""/>
        <dsp:cNvSpPr/>
      </dsp:nvSpPr>
      <dsp:spPr>
        <a:xfrm>
          <a:off x="3048" y="0"/>
          <a:ext cx="3059025" cy="699852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>
              <a:solidFill>
                <a:schemeClr val="bg1">
                  <a:lumMod val="75000"/>
                </a:schemeClr>
              </a:solidFill>
            </a:rPr>
            <a:t>1. Mundo Observável</a:t>
          </a:r>
        </a:p>
      </dsp:txBody>
      <dsp:txXfrm>
        <a:off x="3048" y="0"/>
        <a:ext cx="2884062" cy="699852"/>
      </dsp:txXfrm>
    </dsp:sp>
    <dsp:sp modelId="{C4B82193-51DD-482F-AF4D-B8652702E237}">
      <dsp:nvSpPr>
        <dsp:cNvPr id="0" name=""/>
        <dsp:cNvSpPr/>
      </dsp:nvSpPr>
      <dsp:spPr>
        <a:xfrm>
          <a:off x="2450269" y="0"/>
          <a:ext cx="3059025" cy="699852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>
              <a:solidFill>
                <a:schemeClr val="bg1"/>
              </a:solidFill>
            </a:rPr>
            <a:t>2. Modelo Conceitual</a:t>
          </a:r>
        </a:p>
      </dsp:txBody>
      <dsp:txXfrm>
        <a:off x="2800195" y="0"/>
        <a:ext cx="2359173" cy="699852"/>
      </dsp:txXfrm>
    </dsp:sp>
    <dsp:sp modelId="{D4964679-80A2-4BB1-9882-E4CD7C8583C0}">
      <dsp:nvSpPr>
        <dsp:cNvPr id="0" name=""/>
        <dsp:cNvSpPr/>
      </dsp:nvSpPr>
      <dsp:spPr>
        <a:xfrm>
          <a:off x="4897490" y="0"/>
          <a:ext cx="3059025" cy="699852"/>
        </a:xfrm>
        <a:prstGeom prst="chevron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>
              <a:solidFill>
                <a:schemeClr val="bg1">
                  <a:lumMod val="75000"/>
                </a:schemeClr>
              </a:solidFill>
            </a:rPr>
            <a:t>3. Modelo</a:t>
          </a:r>
          <a:r>
            <a:rPr lang="pt-BR" sz="1800" kern="1200" dirty="0">
              <a:solidFill>
                <a:schemeClr val="bg1"/>
              </a:solidFill>
            </a:rPr>
            <a:t> </a:t>
          </a:r>
          <a:r>
            <a:rPr lang="pt-BR" sz="1800" kern="1200" dirty="0">
              <a:solidFill>
                <a:schemeClr val="bg1">
                  <a:lumMod val="75000"/>
                </a:schemeClr>
              </a:solidFill>
            </a:rPr>
            <a:t> Lógico</a:t>
          </a:r>
        </a:p>
      </dsp:txBody>
      <dsp:txXfrm>
        <a:off x="5247416" y="0"/>
        <a:ext cx="2359173" cy="699852"/>
      </dsp:txXfrm>
    </dsp:sp>
    <dsp:sp modelId="{4DDD84A0-72A5-4688-819D-B9BC648AD28A}">
      <dsp:nvSpPr>
        <dsp:cNvPr id="0" name=""/>
        <dsp:cNvSpPr/>
      </dsp:nvSpPr>
      <dsp:spPr>
        <a:xfrm>
          <a:off x="7344711" y="0"/>
          <a:ext cx="3059025" cy="699852"/>
        </a:xfrm>
        <a:prstGeom prst="chevron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>
              <a:solidFill>
                <a:schemeClr val="bg1">
                  <a:lumMod val="75000"/>
                </a:schemeClr>
              </a:solidFill>
            </a:rPr>
            <a:t>4. Modelo Físico</a:t>
          </a:r>
        </a:p>
      </dsp:txBody>
      <dsp:txXfrm>
        <a:off x="7694637" y="0"/>
        <a:ext cx="2359173" cy="6998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44829-D6C5-4E17-A7E0-1721C80983DF}">
      <dsp:nvSpPr>
        <dsp:cNvPr id="0" name=""/>
        <dsp:cNvSpPr/>
      </dsp:nvSpPr>
      <dsp:spPr>
        <a:xfrm>
          <a:off x="3048" y="0"/>
          <a:ext cx="3059025" cy="699852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>
              <a:solidFill>
                <a:schemeClr val="bg1">
                  <a:lumMod val="75000"/>
                </a:schemeClr>
              </a:solidFill>
            </a:rPr>
            <a:t>1. Mundo Observável</a:t>
          </a:r>
        </a:p>
      </dsp:txBody>
      <dsp:txXfrm>
        <a:off x="3048" y="0"/>
        <a:ext cx="2884062" cy="699852"/>
      </dsp:txXfrm>
    </dsp:sp>
    <dsp:sp modelId="{C4B82193-51DD-482F-AF4D-B8652702E237}">
      <dsp:nvSpPr>
        <dsp:cNvPr id="0" name=""/>
        <dsp:cNvSpPr/>
      </dsp:nvSpPr>
      <dsp:spPr>
        <a:xfrm>
          <a:off x="2450269" y="0"/>
          <a:ext cx="3059025" cy="699852"/>
        </a:xfrm>
        <a:prstGeom prst="chevron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>
              <a:solidFill>
                <a:schemeClr val="bg1">
                  <a:lumMod val="75000"/>
                </a:schemeClr>
              </a:solidFill>
            </a:rPr>
            <a:t>2. Modelo Conceitual</a:t>
          </a:r>
        </a:p>
      </dsp:txBody>
      <dsp:txXfrm>
        <a:off x="2800195" y="0"/>
        <a:ext cx="2359173" cy="699852"/>
      </dsp:txXfrm>
    </dsp:sp>
    <dsp:sp modelId="{D4964679-80A2-4BB1-9882-E4CD7C8583C0}">
      <dsp:nvSpPr>
        <dsp:cNvPr id="0" name=""/>
        <dsp:cNvSpPr/>
      </dsp:nvSpPr>
      <dsp:spPr>
        <a:xfrm>
          <a:off x="4897490" y="0"/>
          <a:ext cx="3059025" cy="699852"/>
        </a:xfrm>
        <a:prstGeom prst="chevron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>
              <a:solidFill>
                <a:schemeClr val="bg1"/>
              </a:solidFill>
            </a:rPr>
            <a:t>3. Modelo  Lógico</a:t>
          </a:r>
        </a:p>
      </dsp:txBody>
      <dsp:txXfrm>
        <a:off x="5247416" y="0"/>
        <a:ext cx="2359173" cy="699852"/>
      </dsp:txXfrm>
    </dsp:sp>
    <dsp:sp modelId="{4DDD84A0-72A5-4688-819D-B9BC648AD28A}">
      <dsp:nvSpPr>
        <dsp:cNvPr id="0" name=""/>
        <dsp:cNvSpPr/>
      </dsp:nvSpPr>
      <dsp:spPr>
        <a:xfrm>
          <a:off x="7344711" y="0"/>
          <a:ext cx="3059025" cy="699852"/>
        </a:xfrm>
        <a:prstGeom prst="chevron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>
              <a:solidFill>
                <a:schemeClr val="bg1">
                  <a:lumMod val="75000"/>
                </a:schemeClr>
              </a:solidFill>
            </a:rPr>
            <a:t>4. Modelo Físico</a:t>
          </a:r>
        </a:p>
      </dsp:txBody>
      <dsp:txXfrm>
        <a:off x="7694637" y="0"/>
        <a:ext cx="2359173" cy="6998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44829-D6C5-4E17-A7E0-1721C80983DF}">
      <dsp:nvSpPr>
        <dsp:cNvPr id="0" name=""/>
        <dsp:cNvSpPr/>
      </dsp:nvSpPr>
      <dsp:spPr>
        <a:xfrm>
          <a:off x="3048" y="0"/>
          <a:ext cx="3059025" cy="699852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>
              <a:solidFill>
                <a:schemeClr val="bg1">
                  <a:lumMod val="75000"/>
                </a:schemeClr>
              </a:solidFill>
            </a:rPr>
            <a:t>1. Mundo Observável</a:t>
          </a:r>
        </a:p>
      </dsp:txBody>
      <dsp:txXfrm>
        <a:off x="3048" y="0"/>
        <a:ext cx="2884062" cy="699852"/>
      </dsp:txXfrm>
    </dsp:sp>
    <dsp:sp modelId="{C4B82193-51DD-482F-AF4D-B8652702E237}">
      <dsp:nvSpPr>
        <dsp:cNvPr id="0" name=""/>
        <dsp:cNvSpPr/>
      </dsp:nvSpPr>
      <dsp:spPr>
        <a:xfrm>
          <a:off x="2450269" y="0"/>
          <a:ext cx="3059025" cy="699852"/>
        </a:xfrm>
        <a:prstGeom prst="chevron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>
              <a:solidFill>
                <a:schemeClr val="bg1">
                  <a:lumMod val="75000"/>
                </a:schemeClr>
              </a:solidFill>
            </a:rPr>
            <a:t>2. Modelo Conceitual</a:t>
          </a:r>
        </a:p>
      </dsp:txBody>
      <dsp:txXfrm>
        <a:off x="2800195" y="0"/>
        <a:ext cx="2359173" cy="699852"/>
      </dsp:txXfrm>
    </dsp:sp>
    <dsp:sp modelId="{D4964679-80A2-4BB1-9882-E4CD7C8583C0}">
      <dsp:nvSpPr>
        <dsp:cNvPr id="0" name=""/>
        <dsp:cNvSpPr/>
      </dsp:nvSpPr>
      <dsp:spPr>
        <a:xfrm>
          <a:off x="4897490" y="0"/>
          <a:ext cx="3059025" cy="699852"/>
        </a:xfrm>
        <a:prstGeom prst="chevron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>
              <a:solidFill>
                <a:schemeClr val="bg1">
                  <a:lumMod val="75000"/>
                </a:schemeClr>
              </a:solidFill>
            </a:rPr>
            <a:t>3. Modelo</a:t>
          </a:r>
          <a:r>
            <a:rPr lang="pt-BR" sz="1800" kern="1200" dirty="0">
              <a:solidFill>
                <a:schemeClr val="bg1"/>
              </a:solidFill>
            </a:rPr>
            <a:t> </a:t>
          </a:r>
          <a:r>
            <a:rPr lang="pt-BR" sz="1800" kern="1200" dirty="0">
              <a:solidFill>
                <a:schemeClr val="bg1">
                  <a:lumMod val="75000"/>
                </a:schemeClr>
              </a:solidFill>
            </a:rPr>
            <a:t> Lógico</a:t>
          </a:r>
        </a:p>
      </dsp:txBody>
      <dsp:txXfrm>
        <a:off x="5247416" y="0"/>
        <a:ext cx="2359173" cy="699852"/>
      </dsp:txXfrm>
    </dsp:sp>
    <dsp:sp modelId="{4DDD84A0-72A5-4688-819D-B9BC648AD28A}">
      <dsp:nvSpPr>
        <dsp:cNvPr id="0" name=""/>
        <dsp:cNvSpPr/>
      </dsp:nvSpPr>
      <dsp:spPr>
        <a:xfrm>
          <a:off x="7344711" y="0"/>
          <a:ext cx="3059025" cy="699852"/>
        </a:xfrm>
        <a:prstGeom prst="chevron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>
              <a:solidFill>
                <a:schemeClr val="bg1"/>
              </a:solidFill>
            </a:rPr>
            <a:t>4. Modelo Físico</a:t>
          </a:r>
        </a:p>
      </dsp:txBody>
      <dsp:txXfrm>
        <a:off x="7694637" y="0"/>
        <a:ext cx="2359173" cy="699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A1FC0-250D-4B4A-85D2-6E64385828D0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6519D-BEC0-405C-8F15-4027DD107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56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6519D-BEC0-405C-8F15-4027DD107A2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86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C9-6C69-4398-9F77-D88E9692069D}" type="datetime1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37852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C9-6C69-4398-9F77-D88E9692069D}" type="datetime1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64414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C9-6C69-4398-9F77-D88E9692069D}" type="datetime1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10800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C9-6C69-4398-9F77-D88E9692069D}" type="datetime1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50711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1047-C2A6-4904-B9A4-1024A8AF1F87}" type="datetime1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44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3B32-ACFE-4120-8F59-39DD1B2AEE45}" type="datetime1">
              <a:rPr lang="pt-BR" smtClean="0"/>
              <a:t>31/03/2022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741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B1C3-49C8-4595-9517-AE253D10D53F}" type="datetime1">
              <a:rPr lang="pt-BR" smtClean="0"/>
              <a:t>31/03/2022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C9-6C69-4398-9F77-D88E9692069D}" type="datetime1">
              <a:rPr lang="pt-BR" smtClean="0"/>
              <a:t>31/03/2022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22901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3396-B867-4B34-9310-94A75068F676}" type="datetime1">
              <a:rPr lang="pt-BR" smtClean="0"/>
              <a:t>31/03/2022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60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9797-BF41-44D9-9D45-43618226489C}" type="datetime1">
              <a:rPr lang="pt-BR" smtClean="0"/>
              <a:t>31/03/2022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68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5A0C-8246-4B5F-A38D-EA02A43479DA}" type="datetime1">
              <a:rPr lang="pt-BR" smtClean="0"/>
              <a:t>31/03/2022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69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D64C9-6C69-4398-9F77-D88E9692069D}" type="datetime1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Roberto </a:t>
            </a:r>
            <a:r>
              <a:rPr lang="pt-BR" dirty="0" err="1"/>
              <a:t>Harkovsky</a:t>
            </a:r>
            <a:r>
              <a:rPr lang="pt-BR" dirty="0"/>
              <a:t>, </a:t>
            </a:r>
            <a:r>
              <a:rPr lang="pt-BR" dirty="0" err="1"/>
              <a:t>MSc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65125"/>
            <a:ext cx="1419225" cy="314325"/>
          </a:xfrm>
          <a:prstGeom prst="rect">
            <a:avLst/>
          </a:prstGeom>
        </p:spPr>
      </p:pic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7EC8FF19-5E3E-4681-B290-C6F93F6ADE41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141033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I</a:t>
            </a:r>
            <a:br>
              <a:rPr lang="pt-BR" dirty="0"/>
            </a:br>
            <a:r>
              <a:rPr lang="pt-BR" dirty="0"/>
              <a:t>Modelagem de  Dados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80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Desenho do BD</a:t>
            </a:r>
            <a:br>
              <a:rPr lang="pt-BR" dirty="0"/>
            </a:br>
            <a:r>
              <a:rPr lang="pt-BR" dirty="0"/>
              <a:t>Modelo Físico</a:t>
            </a:r>
            <a:endParaRPr lang="en-US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5361782" y="6479956"/>
            <a:ext cx="1841376" cy="365125"/>
          </a:xfrm>
        </p:spPr>
        <p:txBody>
          <a:bodyPr/>
          <a:lstStyle/>
          <a:p>
            <a:r>
              <a:rPr lang="pt-BR" dirty="0"/>
              <a:t>Roberto Harkovsky, </a:t>
            </a:r>
            <a:r>
              <a:rPr lang="pt-BR" dirty="0" err="1"/>
              <a:t>MSc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0992544" y="6356350"/>
            <a:ext cx="361256" cy="365125"/>
          </a:xfrm>
        </p:spPr>
        <p:txBody>
          <a:bodyPr/>
          <a:lstStyle/>
          <a:p>
            <a:fld id="{DB30B5DD-9567-43DE-A578-1A8085956379}" type="slidenum">
              <a:rPr lang="pt-BR" smtClean="0"/>
              <a:t>10</a:t>
            </a:fld>
            <a:endParaRPr lang="pt-BR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47014" y="2336471"/>
            <a:ext cx="10406786" cy="17859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400" dirty="0"/>
              <a:t>Este Modelo de Dados descreve </a:t>
            </a:r>
            <a:r>
              <a:rPr lang="pt-BR" sz="2400" dirty="0">
                <a:solidFill>
                  <a:srgbClr val="C00000"/>
                </a:solidFill>
              </a:rPr>
              <a:t>COMO</a:t>
            </a:r>
            <a:r>
              <a:rPr lang="pt-BR" sz="2400" dirty="0"/>
              <a:t> o </a:t>
            </a:r>
            <a:r>
              <a:rPr lang="pt-BR" sz="2400" dirty="0">
                <a:solidFill>
                  <a:srgbClr val="C00000"/>
                </a:solidFill>
              </a:rPr>
              <a:t>sistema</a:t>
            </a:r>
            <a:r>
              <a:rPr lang="pt-BR" sz="2400" dirty="0"/>
              <a:t> será </a:t>
            </a:r>
            <a:r>
              <a:rPr lang="pt-BR" sz="2400" dirty="0">
                <a:solidFill>
                  <a:srgbClr val="C00000"/>
                </a:solidFill>
              </a:rPr>
              <a:t>implementado</a:t>
            </a:r>
            <a:r>
              <a:rPr lang="pt-BR" sz="2400" dirty="0"/>
              <a:t> usando um </a:t>
            </a:r>
            <a:r>
              <a:rPr lang="pt-BR" sz="2400" dirty="0">
                <a:solidFill>
                  <a:srgbClr val="C00000"/>
                </a:solidFill>
              </a:rPr>
              <a:t>SGBD específico</a:t>
            </a:r>
            <a:r>
              <a:rPr lang="pt-BR" sz="2400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400" dirty="0"/>
              <a:t>Esse modelo normalmente é criado por </a:t>
            </a:r>
            <a:r>
              <a:rPr lang="pt-BR" sz="2400" dirty="0">
                <a:solidFill>
                  <a:srgbClr val="C00000"/>
                </a:solidFill>
              </a:rPr>
              <a:t>DBA</a:t>
            </a:r>
            <a:r>
              <a:rPr lang="pt-BR" sz="2400" dirty="0"/>
              <a:t> e </a:t>
            </a:r>
            <a:r>
              <a:rPr lang="pt-BR" sz="2400" dirty="0">
                <a:solidFill>
                  <a:srgbClr val="C00000"/>
                </a:solidFill>
              </a:rPr>
              <a:t>desenvolvedores</a:t>
            </a:r>
            <a:r>
              <a:rPr lang="pt-BR" sz="2400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400" dirty="0"/>
              <a:t>O objetivo é a implementação real do banco de </a:t>
            </a:r>
            <a:r>
              <a:rPr lang="pt-BR" sz="2400" dirty="0" smtClean="0"/>
              <a:t>dados</a:t>
            </a:r>
            <a:endParaRPr lang="pt-BR" sz="2400" dirty="0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4049713838"/>
              </p:ext>
            </p:extLst>
          </p:nvPr>
        </p:nvGraphicFramePr>
        <p:xfrm>
          <a:off x="947014" y="1636618"/>
          <a:ext cx="10406786" cy="699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tângulo 9"/>
          <p:cNvSpPr/>
          <p:nvPr/>
        </p:nvSpPr>
        <p:spPr>
          <a:xfrm>
            <a:off x="2279576" y="5589240"/>
            <a:ext cx="1584176" cy="576064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Aluno</a:t>
            </a:r>
          </a:p>
        </p:txBody>
      </p:sp>
      <p:sp>
        <p:nvSpPr>
          <p:cNvPr id="11" name="Elipse 10"/>
          <p:cNvSpPr/>
          <p:nvPr/>
        </p:nvSpPr>
        <p:spPr>
          <a:xfrm>
            <a:off x="3287688" y="4644589"/>
            <a:ext cx="1092004" cy="5714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dk1"/>
                </a:solidFill>
              </a:rPr>
              <a:t>Nome</a:t>
            </a:r>
          </a:p>
          <a:p>
            <a:pPr algn="ctr"/>
            <a:r>
              <a:rPr lang="pt-BR" sz="1200" dirty="0" smtClean="0">
                <a:solidFill>
                  <a:schemeClr val="dk1"/>
                </a:solidFill>
              </a:rPr>
              <a:t>string</a:t>
            </a:r>
            <a:endParaRPr lang="pt-BR" sz="1600" dirty="0">
              <a:solidFill>
                <a:schemeClr val="dk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775520" y="4649464"/>
            <a:ext cx="1073670" cy="5714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u="sng" dirty="0" smtClean="0">
                <a:solidFill>
                  <a:schemeClr val="dk1"/>
                </a:solidFill>
              </a:rPr>
              <a:t>Matric</a:t>
            </a:r>
          </a:p>
          <a:p>
            <a:pPr algn="ctr"/>
            <a:r>
              <a:rPr lang="pt-BR" sz="1400" dirty="0" smtClean="0">
                <a:solidFill>
                  <a:schemeClr val="dk1"/>
                </a:solidFill>
              </a:rPr>
              <a:t>int</a:t>
            </a:r>
            <a:endParaRPr lang="pt-BR" sz="1600" dirty="0">
              <a:solidFill>
                <a:schemeClr val="dk1"/>
              </a:solidFill>
            </a:endParaRPr>
          </a:p>
        </p:txBody>
      </p:sp>
      <p:cxnSp>
        <p:nvCxnSpPr>
          <p:cNvPr id="14" name="Conector reto 13"/>
          <p:cNvCxnSpPr>
            <a:stCxn id="12" idx="4"/>
          </p:cNvCxnSpPr>
          <p:nvPr/>
        </p:nvCxnSpPr>
        <p:spPr>
          <a:xfrm>
            <a:off x="2312355" y="5220942"/>
            <a:ext cx="399269" cy="368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11" idx="4"/>
          </p:cNvCxnSpPr>
          <p:nvPr/>
        </p:nvCxnSpPr>
        <p:spPr>
          <a:xfrm flipH="1">
            <a:off x="3287688" y="5216067"/>
            <a:ext cx="546002" cy="373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8616280" y="5589240"/>
            <a:ext cx="1584176" cy="576064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UC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9624392" y="4644589"/>
            <a:ext cx="1008112" cy="5714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dk1"/>
                </a:solidFill>
              </a:rPr>
              <a:t>Nome</a:t>
            </a:r>
          </a:p>
          <a:p>
            <a:pPr algn="ctr"/>
            <a:r>
              <a:rPr lang="pt-BR" sz="1200" dirty="0" smtClean="0">
                <a:solidFill>
                  <a:schemeClr val="dk1"/>
                </a:solidFill>
              </a:rPr>
              <a:t>string</a:t>
            </a:r>
            <a:endParaRPr lang="pt-BR" sz="1600" dirty="0">
              <a:solidFill>
                <a:schemeClr val="dk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6300244" y="4501159"/>
            <a:ext cx="1091900" cy="5714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u="sng" dirty="0" smtClean="0">
                <a:solidFill>
                  <a:schemeClr val="dk1"/>
                </a:solidFill>
              </a:rPr>
              <a:t>CodUC</a:t>
            </a:r>
          </a:p>
          <a:p>
            <a:pPr algn="ctr"/>
            <a:r>
              <a:rPr lang="pt-BR" sz="1400" dirty="0" smtClean="0">
                <a:solidFill>
                  <a:schemeClr val="dk1"/>
                </a:solidFill>
              </a:rPr>
              <a:t>int</a:t>
            </a:r>
            <a:endParaRPr lang="pt-BR" sz="1600" dirty="0">
              <a:solidFill>
                <a:schemeClr val="dk1"/>
              </a:solidFill>
            </a:endParaRPr>
          </a:p>
        </p:txBody>
      </p:sp>
      <p:cxnSp>
        <p:nvCxnSpPr>
          <p:cNvPr id="20" name="Conector reto 19"/>
          <p:cNvCxnSpPr>
            <a:stCxn id="19" idx="4"/>
          </p:cNvCxnSpPr>
          <p:nvPr/>
        </p:nvCxnSpPr>
        <p:spPr>
          <a:xfrm flipH="1">
            <a:off x="6611836" y="5072637"/>
            <a:ext cx="234358" cy="448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17" idx="4"/>
          </p:cNvCxnSpPr>
          <p:nvPr/>
        </p:nvCxnSpPr>
        <p:spPr>
          <a:xfrm flipH="1">
            <a:off x="9624392" y="5216067"/>
            <a:ext cx="504056" cy="373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10" idx="3"/>
            <a:endCxn id="23" idx="1"/>
          </p:cNvCxnSpPr>
          <p:nvPr/>
        </p:nvCxnSpPr>
        <p:spPr>
          <a:xfrm flipV="1">
            <a:off x="3863752" y="5841268"/>
            <a:ext cx="1217686" cy="3600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Fluxograma: Decisão 22"/>
          <p:cNvSpPr/>
          <p:nvPr/>
        </p:nvSpPr>
        <p:spPr>
          <a:xfrm>
            <a:off x="5081438" y="5301208"/>
            <a:ext cx="2121720" cy="1080120"/>
          </a:xfrm>
          <a:prstGeom prst="flowChartDecision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Matriculas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28" name="Conector reto 27"/>
          <p:cNvCxnSpPr>
            <a:stCxn id="23" idx="3"/>
            <a:endCxn id="16" idx="1"/>
          </p:cNvCxnSpPr>
          <p:nvPr/>
        </p:nvCxnSpPr>
        <p:spPr>
          <a:xfrm>
            <a:off x="7203158" y="5841268"/>
            <a:ext cx="1413122" cy="3600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5081438" y="4496267"/>
            <a:ext cx="1080680" cy="5714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u="sng" dirty="0" smtClean="0">
                <a:solidFill>
                  <a:schemeClr val="dk1"/>
                </a:solidFill>
              </a:rPr>
              <a:t>Matric</a:t>
            </a:r>
          </a:p>
          <a:p>
            <a:pPr algn="ctr"/>
            <a:r>
              <a:rPr lang="pt-BR" sz="1400" dirty="0" smtClean="0">
                <a:solidFill>
                  <a:schemeClr val="dk1"/>
                </a:solidFill>
              </a:rPr>
              <a:t>int</a:t>
            </a:r>
            <a:endParaRPr lang="pt-BR" sz="1600" dirty="0">
              <a:solidFill>
                <a:schemeClr val="dk1"/>
              </a:solidFill>
            </a:endParaRPr>
          </a:p>
        </p:txBody>
      </p:sp>
      <p:cxnSp>
        <p:nvCxnSpPr>
          <p:cNvPr id="32" name="Conector reto 31"/>
          <p:cNvCxnSpPr>
            <a:stCxn id="31" idx="4"/>
          </p:cNvCxnSpPr>
          <p:nvPr/>
        </p:nvCxnSpPr>
        <p:spPr>
          <a:xfrm>
            <a:off x="5621778" y="5067745"/>
            <a:ext cx="288312" cy="368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8279904" y="4654947"/>
            <a:ext cx="1091900" cy="5714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u="sng" dirty="0" smtClean="0">
                <a:solidFill>
                  <a:schemeClr val="dk1"/>
                </a:solidFill>
              </a:rPr>
              <a:t>CodUC</a:t>
            </a:r>
            <a:endParaRPr lang="pt-BR" sz="1600" u="sng" dirty="0">
              <a:solidFill>
                <a:schemeClr val="dk1"/>
              </a:solidFill>
            </a:endParaRPr>
          </a:p>
        </p:txBody>
      </p:sp>
      <p:cxnSp>
        <p:nvCxnSpPr>
          <p:cNvPr id="40" name="Conector reto 39"/>
          <p:cNvCxnSpPr/>
          <p:nvPr/>
        </p:nvCxnSpPr>
        <p:spPr>
          <a:xfrm>
            <a:off x="8935877" y="5220942"/>
            <a:ext cx="288312" cy="368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89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6" grpId="0" animBg="1"/>
      <p:bldP spid="17" grpId="0" animBg="1"/>
      <p:bldP spid="19" grpId="0" animBg="1"/>
      <p:bldP spid="31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ER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UM INTRODUÇÂO AO MODELO ENTIDADE RELACIONAMENTO</a:t>
            </a:r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66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modelo Entidade Relacionamento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>
                <a:solidFill>
                  <a:srgbClr val="C00000"/>
                </a:solidFill>
              </a:rPr>
              <a:t>modelo Entidade </a:t>
            </a:r>
            <a:r>
              <a:rPr lang="pt-BR" dirty="0" smtClean="0">
                <a:solidFill>
                  <a:srgbClr val="C00000"/>
                </a:solidFill>
              </a:rPr>
              <a:t>Relacionamento (</a:t>
            </a:r>
            <a:r>
              <a:rPr lang="pt-BR" dirty="0">
                <a:solidFill>
                  <a:srgbClr val="C00000"/>
                </a:solidFill>
              </a:rPr>
              <a:t>Modelagem ER) </a:t>
            </a:r>
            <a:r>
              <a:rPr lang="pt-BR" dirty="0"/>
              <a:t>é </a:t>
            </a:r>
            <a:r>
              <a:rPr lang="pt-BR" dirty="0" smtClean="0"/>
              <a:t>um modelo de dados para desenho </a:t>
            </a:r>
            <a:r>
              <a:rPr lang="pt-BR" dirty="0"/>
              <a:t>de banco de dados. </a:t>
            </a:r>
            <a:endParaRPr lang="pt-BR" dirty="0" smtClean="0"/>
          </a:p>
          <a:p>
            <a:r>
              <a:rPr lang="pt-BR" dirty="0" smtClean="0"/>
              <a:t>É </a:t>
            </a:r>
            <a:r>
              <a:rPr lang="pt-BR" dirty="0"/>
              <a:t>um </a:t>
            </a:r>
            <a:r>
              <a:rPr lang="pt-BR" dirty="0">
                <a:solidFill>
                  <a:srgbClr val="C00000"/>
                </a:solidFill>
              </a:rPr>
              <a:t>modelo de dados </a:t>
            </a:r>
            <a:r>
              <a:rPr lang="pt-BR" dirty="0"/>
              <a:t>de alto nível que define </a:t>
            </a:r>
            <a:r>
              <a:rPr lang="pt-BR" dirty="0">
                <a:solidFill>
                  <a:srgbClr val="C00000"/>
                </a:solidFill>
              </a:rPr>
              <a:t>elementos de dados </a:t>
            </a:r>
            <a:r>
              <a:rPr lang="pt-BR" dirty="0"/>
              <a:t>e seu </a:t>
            </a:r>
            <a:r>
              <a:rPr lang="pt-BR" dirty="0">
                <a:solidFill>
                  <a:srgbClr val="C00000"/>
                </a:solidFill>
              </a:rPr>
              <a:t>relacionamento</a:t>
            </a:r>
            <a:r>
              <a:rPr lang="pt-BR" dirty="0"/>
              <a:t> para um sistema de software específico. 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modelo ER é usado para </a:t>
            </a:r>
            <a:r>
              <a:rPr lang="pt-BR" dirty="0">
                <a:solidFill>
                  <a:srgbClr val="C00000"/>
                </a:solidFill>
              </a:rPr>
              <a:t>representar</a:t>
            </a:r>
            <a:r>
              <a:rPr lang="pt-BR" dirty="0"/>
              <a:t> </a:t>
            </a:r>
            <a:r>
              <a:rPr lang="pt-BR" dirty="0">
                <a:solidFill>
                  <a:srgbClr val="C00000"/>
                </a:solidFill>
              </a:rPr>
              <a:t>objetos</a:t>
            </a:r>
            <a:r>
              <a:rPr lang="pt-BR" dirty="0"/>
              <a:t> do </a:t>
            </a:r>
            <a:r>
              <a:rPr lang="pt-BR" dirty="0">
                <a:solidFill>
                  <a:srgbClr val="C00000"/>
                </a:solidFill>
              </a:rPr>
              <a:t>mundo</a:t>
            </a:r>
            <a:r>
              <a:rPr lang="pt-BR" dirty="0"/>
              <a:t> </a:t>
            </a:r>
            <a:r>
              <a:rPr lang="pt-BR" dirty="0">
                <a:solidFill>
                  <a:srgbClr val="C00000"/>
                </a:solidFill>
              </a:rPr>
              <a:t>real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Roberto Harkovsky, </a:t>
            </a:r>
            <a:r>
              <a:rPr lang="pt-BR" dirty="0" err="1" smtClean="0"/>
              <a:t>MSc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12</a:t>
            </a:fld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1055439" y="5469421"/>
            <a:ext cx="9681235" cy="738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100" dirty="0">
                <a:solidFill>
                  <a:srgbClr val="000000"/>
                </a:solidFill>
                <a:latin typeface="+mj-lt"/>
              </a:rPr>
              <a:t>O </a:t>
            </a:r>
            <a:r>
              <a:rPr lang="pt-BR" sz="2100" b="1" dirty="0">
                <a:solidFill>
                  <a:srgbClr val="000000"/>
                </a:solidFill>
                <a:latin typeface="+mj-lt"/>
              </a:rPr>
              <a:t>MER</a:t>
            </a:r>
            <a:r>
              <a:rPr lang="pt-BR" sz="2100" dirty="0">
                <a:solidFill>
                  <a:srgbClr val="000000"/>
                </a:solidFill>
                <a:latin typeface="+mj-lt"/>
              </a:rPr>
              <a:t> é uma sintaxe visual para um projeto de BD, que é precisa o suficiente para os pontos técnicos, mas abstrato o suficiente para pessoas não-técnicas</a:t>
            </a:r>
            <a:r>
              <a:rPr lang="en-US" sz="2100" dirty="0">
                <a:solidFill>
                  <a:srgbClr val="000000"/>
                </a:solidFill>
                <a:latin typeface="+mj-lt"/>
              </a:rPr>
              <a:t>.</a:t>
            </a:r>
            <a:endParaRPr lang="pt-BR" sz="21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1055440" y="4392153"/>
            <a:ext cx="9681234" cy="738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100" dirty="0">
                <a:solidFill>
                  <a:srgbClr val="000000"/>
                </a:solidFill>
                <a:latin typeface="+mj-lt"/>
              </a:rPr>
              <a:t>O modelo E/R  </a:t>
            </a:r>
            <a:r>
              <a:rPr lang="pt-BR" sz="2100" b="1" dirty="0">
                <a:solidFill>
                  <a:srgbClr val="000000"/>
                </a:solidFill>
                <a:latin typeface="+mj-lt"/>
              </a:rPr>
              <a:t>(MER) </a:t>
            </a:r>
            <a:r>
              <a:rPr lang="pt-BR" sz="2100" dirty="0">
                <a:solidFill>
                  <a:srgbClr val="000000"/>
                </a:solidFill>
                <a:latin typeface="+mj-lt"/>
              </a:rPr>
              <a:t>é uma das técnicas mais difundidas para construção de </a:t>
            </a:r>
            <a:r>
              <a:rPr lang="pt-BR" sz="2100" b="1" dirty="0">
                <a:solidFill>
                  <a:srgbClr val="C00000"/>
                </a:solidFill>
                <a:latin typeface="+mj-lt"/>
              </a:rPr>
              <a:t>modelos conceituais</a:t>
            </a:r>
          </a:p>
        </p:txBody>
      </p:sp>
    </p:spTree>
    <p:extLst>
      <p:ext uri="{BB962C8B-B14F-4D97-AF65-F5344CB8AC3E}">
        <p14:creationId xmlns:p14="http://schemas.microsoft.com/office/powerpoint/2010/main" val="187380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Entidade Relacionamento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59559"/>
          </a:xfrm>
        </p:spPr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 smtClean="0">
                <a:solidFill>
                  <a:srgbClr val="C00000"/>
                </a:solidFill>
              </a:rPr>
              <a:t>Diagrama Entidade Relacionamento (DER) </a:t>
            </a:r>
            <a:r>
              <a:rPr lang="pt-BR" dirty="0" smtClean="0"/>
              <a:t>é uma representação gráfica dos elementos que compõe um </a:t>
            </a:r>
            <a:r>
              <a:rPr lang="pt-BR" dirty="0"/>
              <a:t>banco de dados. </a:t>
            </a:r>
            <a:endParaRPr lang="pt-BR" dirty="0" smtClean="0"/>
          </a:p>
          <a:p>
            <a:r>
              <a:rPr lang="pt-BR" dirty="0" smtClean="0"/>
              <a:t>Em </a:t>
            </a:r>
            <a:r>
              <a:rPr lang="pt-BR" dirty="0"/>
              <a:t>outras palavras, os diagramas ER ajudam a explicar a </a:t>
            </a:r>
            <a:r>
              <a:rPr lang="pt-BR" dirty="0">
                <a:solidFill>
                  <a:srgbClr val="C00000"/>
                </a:solidFill>
              </a:rPr>
              <a:t>estrutura</a:t>
            </a:r>
            <a:r>
              <a:rPr lang="pt-BR" dirty="0"/>
              <a:t> </a:t>
            </a:r>
            <a:r>
              <a:rPr lang="pt-BR" dirty="0">
                <a:solidFill>
                  <a:srgbClr val="C00000"/>
                </a:solidFill>
              </a:rPr>
              <a:t>lógica</a:t>
            </a:r>
            <a:r>
              <a:rPr lang="pt-BR" dirty="0"/>
              <a:t> dos bancos de dados. </a:t>
            </a:r>
            <a:endParaRPr lang="pt-BR" dirty="0" smtClean="0"/>
          </a:p>
          <a:p>
            <a:r>
              <a:rPr lang="pt-BR" dirty="0" smtClean="0"/>
              <a:t>Os </a:t>
            </a:r>
            <a:r>
              <a:rPr lang="pt-BR" dirty="0"/>
              <a:t>diagramas ER são criados com base em três conceitos básicos: </a:t>
            </a:r>
            <a:r>
              <a:rPr lang="pt-BR" dirty="0">
                <a:solidFill>
                  <a:srgbClr val="C00000"/>
                </a:solidFill>
              </a:rPr>
              <a:t>entidades</a:t>
            </a:r>
            <a:r>
              <a:rPr lang="pt-BR" dirty="0"/>
              <a:t>, </a:t>
            </a:r>
            <a:r>
              <a:rPr lang="pt-BR" dirty="0">
                <a:solidFill>
                  <a:srgbClr val="C00000"/>
                </a:solidFill>
              </a:rPr>
              <a:t>atributos</a:t>
            </a:r>
            <a:r>
              <a:rPr lang="pt-BR" dirty="0"/>
              <a:t> e </a:t>
            </a:r>
            <a:r>
              <a:rPr lang="pt-BR" dirty="0">
                <a:solidFill>
                  <a:srgbClr val="C00000"/>
                </a:solidFill>
              </a:rPr>
              <a:t>relacionamentos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Roberto Harkovsky, MSc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13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4961056"/>
            <a:ext cx="6192688" cy="133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02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Entidade Relacionamento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8360" cy="357874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Peter Chen </a:t>
            </a:r>
            <a:r>
              <a:rPr lang="pt-BR" dirty="0"/>
              <a:t>propôs o Diagrama ER em </a:t>
            </a:r>
            <a:r>
              <a:rPr lang="pt-BR" dirty="0">
                <a:solidFill>
                  <a:srgbClr val="C00000"/>
                </a:solidFill>
              </a:rPr>
              <a:t>1971 </a:t>
            </a:r>
            <a:r>
              <a:rPr lang="pt-BR" dirty="0"/>
              <a:t>para criar uma </a:t>
            </a:r>
            <a:r>
              <a:rPr lang="pt-BR" dirty="0" smtClean="0"/>
              <a:t>padrão </a:t>
            </a:r>
            <a:r>
              <a:rPr lang="pt-BR" dirty="0"/>
              <a:t>uniforme que pode ser usada para bancos de dados e redes relacionais</a:t>
            </a:r>
            <a:r>
              <a:rPr lang="pt-BR" dirty="0" smtClean="0"/>
              <a:t>.</a:t>
            </a:r>
          </a:p>
          <a:p>
            <a:r>
              <a:rPr lang="pt-BR" dirty="0"/>
              <a:t>Símbolos e notações </a:t>
            </a:r>
            <a:r>
              <a:rPr lang="pt-BR" dirty="0" smtClean="0"/>
              <a:t>DER </a:t>
            </a:r>
            <a:r>
              <a:rPr lang="pt-BR" dirty="0"/>
              <a:t>contém principalmente três símbolos básicos que </a:t>
            </a:r>
            <a:r>
              <a:rPr lang="pt-BR" dirty="0" smtClean="0"/>
              <a:t>são o </a:t>
            </a:r>
            <a:r>
              <a:rPr lang="pt-BR" dirty="0" smtClean="0">
                <a:solidFill>
                  <a:srgbClr val="C00000"/>
                </a:solidFill>
              </a:rPr>
              <a:t>retângulo</a:t>
            </a:r>
            <a:r>
              <a:rPr lang="pt-BR" dirty="0" smtClean="0"/>
              <a:t>, a </a:t>
            </a:r>
            <a:r>
              <a:rPr lang="pt-BR" dirty="0" smtClean="0">
                <a:solidFill>
                  <a:srgbClr val="C00000"/>
                </a:solidFill>
              </a:rPr>
              <a:t>Elipse</a:t>
            </a:r>
            <a:r>
              <a:rPr lang="pt-BR" dirty="0" smtClean="0"/>
              <a:t> e o </a:t>
            </a:r>
            <a:r>
              <a:rPr lang="pt-BR" dirty="0">
                <a:solidFill>
                  <a:srgbClr val="C00000"/>
                </a:solidFill>
              </a:rPr>
              <a:t>diamante</a:t>
            </a:r>
            <a:r>
              <a:rPr lang="pt-BR" dirty="0"/>
              <a:t> para representar </a:t>
            </a:r>
            <a:r>
              <a:rPr lang="pt-BR" dirty="0">
                <a:solidFill>
                  <a:srgbClr val="C00000"/>
                </a:solidFill>
              </a:rPr>
              <a:t>relacionamentos</a:t>
            </a:r>
            <a:r>
              <a:rPr lang="pt-BR" dirty="0"/>
              <a:t> entre elementos, </a:t>
            </a:r>
            <a:r>
              <a:rPr lang="pt-BR" dirty="0">
                <a:solidFill>
                  <a:srgbClr val="C00000"/>
                </a:solidFill>
              </a:rPr>
              <a:t>entidades</a:t>
            </a:r>
            <a:r>
              <a:rPr lang="pt-BR" dirty="0"/>
              <a:t> e </a:t>
            </a:r>
            <a:r>
              <a:rPr lang="pt-BR" dirty="0">
                <a:solidFill>
                  <a:srgbClr val="C00000"/>
                </a:solidFill>
              </a:rPr>
              <a:t>atributos</a:t>
            </a:r>
            <a:r>
              <a:rPr lang="pt-BR" dirty="0"/>
              <a:t>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14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415480" y="5251277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Entidade</a:t>
            </a:r>
          </a:p>
        </p:txBody>
      </p:sp>
      <p:sp>
        <p:nvSpPr>
          <p:cNvPr id="7" name="Fluxograma: Decisão 6"/>
          <p:cNvSpPr/>
          <p:nvPr/>
        </p:nvSpPr>
        <p:spPr>
          <a:xfrm>
            <a:off x="7052682" y="5075797"/>
            <a:ext cx="1872208" cy="1080120"/>
          </a:xfrm>
          <a:prstGeom prst="flowChartDecision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dk1"/>
                </a:solidFill>
              </a:rPr>
              <a:t>Relacionamento</a:t>
            </a:r>
          </a:p>
        </p:txBody>
      </p:sp>
      <p:sp>
        <p:nvSpPr>
          <p:cNvPr id="8" name="Elipse 7"/>
          <p:cNvSpPr/>
          <p:nvPr/>
        </p:nvSpPr>
        <p:spPr>
          <a:xfrm>
            <a:off x="4198077" y="5147310"/>
            <a:ext cx="1656184" cy="93709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dk1"/>
                </a:solidFill>
              </a:rPr>
              <a:t>Atributo</a:t>
            </a:r>
          </a:p>
        </p:txBody>
      </p:sp>
    </p:spTree>
    <p:extLst>
      <p:ext uri="{BB962C8B-B14F-4D97-AF65-F5344CB8AC3E}">
        <p14:creationId xmlns:p14="http://schemas.microsoft.com/office/powerpoint/2010/main" val="1678030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Entidade </a:t>
            </a:r>
            <a:r>
              <a:rPr lang="pt-BR" dirty="0" smtClean="0"/>
              <a:t>Relacionamento -</a:t>
            </a:r>
            <a:r>
              <a:rPr lang="pt-BR" dirty="0" err="1" smtClean="0"/>
              <a:t>Simbolos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86877" y="1547729"/>
            <a:ext cx="9398260" cy="4267671"/>
          </a:xfrm>
        </p:spPr>
        <p:txBody>
          <a:bodyPr>
            <a:normAutofit/>
          </a:bodyPr>
          <a:lstStyle/>
          <a:p>
            <a:r>
              <a:rPr lang="pt-BR" dirty="0"/>
              <a:t>A seguir estão os principais componentes e seus símbolos nos Diagramas ER:   </a:t>
            </a:r>
            <a:endParaRPr lang="pt-BR" dirty="0" smtClean="0"/>
          </a:p>
          <a:p>
            <a:pPr lvl="1"/>
            <a:r>
              <a:rPr lang="pt-BR" dirty="0" smtClean="0">
                <a:solidFill>
                  <a:srgbClr val="C00000"/>
                </a:solidFill>
              </a:rPr>
              <a:t>Retângulos</a:t>
            </a:r>
            <a:r>
              <a:rPr lang="pt-BR" dirty="0"/>
              <a:t>: Este símbolo de diagrama de relacionamento de entidade representa tipos de entidade     </a:t>
            </a:r>
            <a:endParaRPr lang="pt-BR" dirty="0" smtClean="0"/>
          </a:p>
          <a:p>
            <a:pPr lvl="1"/>
            <a:r>
              <a:rPr lang="pt-BR" dirty="0" smtClean="0">
                <a:solidFill>
                  <a:srgbClr val="C00000"/>
                </a:solidFill>
              </a:rPr>
              <a:t>Elipses</a:t>
            </a:r>
            <a:r>
              <a:rPr lang="pt-BR" dirty="0"/>
              <a:t>: Símbolo representa atributos     </a:t>
            </a:r>
            <a:endParaRPr lang="pt-BR" dirty="0" smtClean="0"/>
          </a:p>
          <a:p>
            <a:pPr lvl="1"/>
            <a:r>
              <a:rPr lang="pt-BR" dirty="0" smtClean="0">
                <a:solidFill>
                  <a:srgbClr val="C00000"/>
                </a:solidFill>
              </a:rPr>
              <a:t>Diamantes</a:t>
            </a:r>
            <a:r>
              <a:rPr lang="pt-BR" dirty="0"/>
              <a:t>: Este símbolo representa os tipos de relacionamento     </a:t>
            </a:r>
            <a:endParaRPr lang="pt-BR" dirty="0" smtClean="0"/>
          </a:p>
          <a:p>
            <a:pPr lvl="1"/>
            <a:r>
              <a:rPr lang="pt-BR" dirty="0" smtClean="0">
                <a:solidFill>
                  <a:srgbClr val="C00000"/>
                </a:solidFill>
              </a:rPr>
              <a:t>Linhas</a:t>
            </a:r>
            <a:r>
              <a:rPr lang="pt-BR" dirty="0"/>
              <a:t>: </a:t>
            </a:r>
            <a:r>
              <a:rPr lang="pt-BR" dirty="0" smtClean="0"/>
              <a:t>vinculam </a:t>
            </a:r>
            <a:r>
              <a:rPr lang="pt-BR" dirty="0"/>
              <a:t>atributos a tipos de entidade e tipos de entidade a outros tipos de relacionamento     </a:t>
            </a:r>
            <a:endParaRPr lang="pt-BR" dirty="0" smtClean="0"/>
          </a:p>
          <a:p>
            <a:pPr lvl="1"/>
            <a:r>
              <a:rPr lang="pt-BR" dirty="0" smtClean="0">
                <a:solidFill>
                  <a:srgbClr val="C00000"/>
                </a:solidFill>
              </a:rPr>
              <a:t>Chave </a:t>
            </a:r>
            <a:r>
              <a:rPr lang="pt-BR" dirty="0">
                <a:solidFill>
                  <a:srgbClr val="C00000"/>
                </a:solidFill>
              </a:rPr>
              <a:t>primária</a:t>
            </a:r>
            <a:r>
              <a:rPr lang="pt-BR" dirty="0"/>
              <a:t>: os atributos são sublinhados     </a:t>
            </a:r>
            <a:endParaRPr lang="pt-BR" dirty="0" smtClean="0"/>
          </a:p>
          <a:p>
            <a:pPr lvl="1"/>
            <a:r>
              <a:rPr lang="pt-BR" dirty="0" smtClean="0">
                <a:solidFill>
                  <a:srgbClr val="C00000"/>
                </a:solidFill>
              </a:rPr>
              <a:t>Elipses </a:t>
            </a:r>
            <a:r>
              <a:rPr lang="pt-BR" dirty="0">
                <a:solidFill>
                  <a:srgbClr val="C00000"/>
                </a:solidFill>
              </a:rPr>
              <a:t>duplas</a:t>
            </a:r>
            <a:r>
              <a:rPr lang="pt-BR" dirty="0"/>
              <a:t>: representam atributos de vários valores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087888" y="6492875"/>
            <a:ext cx="2603745" cy="365125"/>
          </a:xfrm>
        </p:spPr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15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280816" y="5857570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Entidade</a:t>
            </a:r>
          </a:p>
        </p:txBody>
      </p:sp>
      <p:sp>
        <p:nvSpPr>
          <p:cNvPr id="7" name="Fluxograma: Decisão 6"/>
          <p:cNvSpPr/>
          <p:nvPr/>
        </p:nvSpPr>
        <p:spPr>
          <a:xfrm>
            <a:off x="4899373" y="5658323"/>
            <a:ext cx="1872208" cy="1080120"/>
          </a:xfrm>
          <a:prstGeom prst="flowChartDecision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dk1"/>
                </a:solidFill>
              </a:rPr>
              <a:t>Relacionamento</a:t>
            </a:r>
          </a:p>
        </p:txBody>
      </p:sp>
      <p:sp>
        <p:nvSpPr>
          <p:cNvPr id="8" name="Elipse 7"/>
          <p:cNvSpPr/>
          <p:nvPr/>
        </p:nvSpPr>
        <p:spPr>
          <a:xfrm>
            <a:off x="7070747" y="5740150"/>
            <a:ext cx="1412975" cy="799484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dk1"/>
                </a:solidFill>
              </a:rPr>
              <a:t>Atributo</a:t>
            </a:r>
          </a:p>
        </p:txBody>
      </p:sp>
      <p:sp>
        <p:nvSpPr>
          <p:cNvPr id="9" name="Retângulo 8"/>
          <p:cNvSpPr/>
          <p:nvPr/>
        </p:nvSpPr>
        <p:spPr>
          <a:xfrm>
            <a:off x="3058995" y="5880219"/>
            <a:ext cx="1584176" cy="576064"/>
          </a:xfrm>
          <a:prstGeom prst="rect">
            <a:avLst/>
          </a:prstGeom>
          <a:noFill/>
          <a:ln w="508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Entidade Fraca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8760296" y="5718428"/>
            <a:ext cx="1524841" cy="842927"/>
          </a:xfrm>
          <a:prstGeom prst="ellipse">
            <a:avLst/>
          </a:prstGeom>
          <a:noFill/>
          <a:ln w="508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dk1"/>
                </a:solidFill>
              </a:rPr>
              <a:t>Atributo Multivalorado</a:t>
            </a:r>
            <a:endParaRPr lang="pt-BR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22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675181"/>
            <a:ext cx="10945216" cy="2833939"/>
          </a:xfrm>
        </p:spPr>
        <p:txBody>
          <a:bodyPr>
            <a:no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rgbClr val="C00000"/>
                </a:solidFill>
              </a:rPr>
              <a:t>coisa</a:t>
            </a:r>
            <a:r>
              <a:rPr lang="pt-BR" dirty="0"/>
              <a:t> do mundo real, viva ou não viva, que é facilmente </a:t>
            </a:r>
            <a:r>
              <a:rPr lang="pt-BR" dirty="0" smtClean="0"/>
              <a:t>reconhecível. É </a:t>
            </a:r>
            <a:r>
              <a:rPr lang="pt-BR" dirty="0"/>
              <a:t>qualquer coisa </a:t>
            </a:r>
            <a:r>
              <a:rPr lang="pt-BR" dirty="0" smtClean="0"/>
              <a:t>que </a:t>
            </a:r>
            <a:r>
              <a:rPr lang="pt-BR" dirty="0"/>
              <a:t>deve ser representada em </a:t>
            </a:r>
            <a:r>
              <a:rPr lang="pt-BR" dirty="0" smtClean="0"/>
              <a:t>um BD.</a:t>
            </a:r>
          </a:p>
          <a:p>
            <a:r>
              <a:rPr lang="pt-BR" dirty="0" smtClean="0"/>
              <a:t>Uma </a:t>
            </a:r>
            <a:r>
              <a:rPr lang="pt-BR" dirty="0">
                <a:solidFill>
                  <a:srgbClr val="C00000"/>
                </a:solidFill>
              </a:rPr>
              <a:t>entidade</a:t>
            </a:r>
            <a:r>
              <a:rPr lang="pt-BR" dirty="0"/>
              <a:t> pode ser um </a:t>
            </a:r>
            <a:r>
              <a:rPr lang="pt-BR" dirty="0">
                <a:solidFill>
                  <a:srgbClr val="C00000"/>
                </a:solidFill>
              </a:rPr>
              <a:t>lugar</a:t>
            </a:r>
            <a:r>
              <a:rPr lang="pt-BR" dirty="0"/>
              <a:t>, uma </a:t>
            </a:r>
            <a:r>
              <a:rPr lang="pt-BR" dirty="0">
                <a:solidFill>
                  <a:srgbClr val="C00000"/>
                </a:solidFill>
              </a:rPr>
              <a:t>pessoa</a:t>
            </a:r>
            <a:r>
              <a:rPr lang="pt-BR" dirty="0"/>
              <a:t>, um </a:t>
            </a:r>
            <a:r>
              <a:rPr lang="pt-BR" dirty="0">
                <a:solidFill>
                  <a:srgbClr val="C00000"/>
                </a:solidFill>
              </a:rPr>
              <a:t>objeto</a:t>
            </a:r>
            <a:r>
              <a:rPr lang="pt-BR" dirty="0"/>
              <a:t>, um </a:t>
            </a:r>
            <a:r>
              <a:rPr lang="pt-BR" dirty="0">
                <a:solidFill>
                  <a:srgbClr val="C00000"/>
                </a:solidFill>
              </a:rPr>
              <a:t>evento</a:t>
            </a:r>
            <a:r>
              <a:rPr lang="pt-BR" dirty="0"/>
              <a:t> ou um </a:t>
            </a:r>
            <a:r>
              <a:rPr lang="pt-BR" dirty="0">
                <a:solidFill>
                  <a:srgbClr val="C00000"/>
                </a:solidFill>
              </a:rPr>
              <a:t>conceito</a:t>
            </a:r>
            <a:r>
              <a:rPr lang="pt-BR" dirty="0"/>
              <a:t>, que </a:t>
            </a:r>
            <a:r>
              <a:rPr lang="pt-BR" dirty="0" smtClean="0"/>
              <a:t>armazena </a:t>
            </a:r>
            <a:r>
              <a:rPr lang="pt-BR" dirty="0"/>
              <a:t>dados no banco de dados. </a:t>
            </a: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/>
              <a:t>características das entidades devem </a:t>
            </a:r>
            <a:r>
              <a:rPr lang="pt-BR" dirty="0" smtClean="0"/>
              <a:t>incluir atributo(s) </a:t>
            </a:r>
            <a:r>
              <a:rPr lang="pt-BR" dirty="0"/>
              <a:t>e uma chave única. </a:t>
            </a:r>
            <a:endParaRPr lang="pt-PT" sz="2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647728" y="4694071"/>
            <a:ext cx="4320480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Pessoa</a:t>
            </a:r>
            <a:r>
              <a:rPr lang="pt-BR" dirty="0"/>
              <a:t>: Funcionário, Estudante, Paciente    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Local</a:t>
            </a:r>
            <a:r>
              <a:rPr lang="pt-BR" dirty="0"/>
              <a:t>: Loja, </a:t>
            </a:r>
            <a:r>
              <a:rPr lang="pt-BR" dirty="0" smtClean="0"/>
              <a:t>Edifício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Objeto</a:t>
            </a:r>
            <a:r>
              <a:rPr lang="pt-BR" dirty="0"/>
              <a:t>: Máquina, produto e carro    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Evento</a:t>
            </a:r>
            <a:r>
              <a:rPr lang="pt-BR" dirty="0"/>
              <a:t>: Venda, Inscrição, Renovação    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Conceito</a:t>
            </a:r>
            <a:r>
              <a:rPr lang="pt-BR" dirty="0"/>
              <a:t>: Conta, Curso</a:t>
            </a:r>
          </a:p>
        </p:txBody>
      </p:sp>
    </p:spTree>
    <p:extLst>
      <p:ext uri="{BB962C8B-B14F-4D97-AF65-F5344CB8AC3E}">
        <p14:creationId xmlns:p14="http://schemas.microsoft.com/office/powerpoint/2010/main" val="405494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675181"/>
            <a:ext cx="10945216" cy="5046294"/>
          </a:xfrm>
        </p:spPr>
        <p:txBody>
          <a:bodyPr>
            <a:noAutofit/>
          </a:bodyPr>
          <a:lstStyle/>
          <a:p>
            <a:r>
              <a:rPr lang="pt-PT" sz="3200" dirty="0" smtClean="0"/>
              <a:t>Nomeadas </a:t>
            </a:r>
            <a:r>
              <a:rPr lang="pt-PT" sz="3200" dirty="0"/>
              <a:t>utilizando substantivos</a:t>
            </a:r>
          </a:p>
          <a:p>
            <a:r>
              <a:rPr lang="pt-PT" sz="3200" dirty="0"/>
              <a:t>São </a:t>
            </a:r>
            <a:r>
              <a:rPr lang="pt-PT" sz="3200" dirty="0" smtClean="0"/>
              <a:t>Representadas nos </a:t>
            </a:r>
            <a:r>
              <a:rPr lang="pt-PT" sz="3200" dirty="0"/>
              <a:t>DER como </a:t>
            </a:r>
            <a:r>
              <a:rPr lang="pt-PT" sz="3200" dirty="0">
                <a:solidFill>
                  <a:srgbClr val="C00000"/>
                </a:solidFill>
              </a:rPr>
              <a:t>retângulos</a:t>
            </a:r>
          </a:p>
          <a:p>
            <a:pPr lvl="1"/>
            <a:endParaRPr lang="pt-PT" sz="2800" dirty="0">
              <a:solidFill>
                <a:srgbClr val="C00000"/>
              </a:solidFill>
            </a:endParaRPr>
          </a:p>
          <a:p>
            <a:pPr lvl="1"/>
            <a:endParaRPr lang="pt-PT" sz="2800" dirty="0">
              <a:solidFill>
                <a:srgbClr val="C00000"/>
              </a:solidFill>
            </a:endParaRPr>
          </a:p>
          <a:p>
            <a:pPr lvl="1"/>
            <a:endParaRPr lang="pt-PT" sz="2800" dirty="0">
              <a:solidFill>
                <a:srgbClr val="C00000"/>
              </a:solidFill>
            </a:endParaRPr>
          </a:p>
          <a:p>
            <a:r>
              <a:rPr lang="pt-PT" dirty="0"/>
              <a:t>Uma entidade pode ser </a:t>
            </a:r>
            <a:r>
              <a:rPr lang="pt-PT" dirty="0">
                <a:solidFill>
                  <a:srgbClr val="C00000"/>
                </a:solidFill>
              </a:rPr>
              <a:t>forte</a:t>
            </a:r>
            <a:r>
              <a:rPr lang="pt-PT" dirty="0"/>
              <a:t>, i.e., ela existe no mundo real ou conceitual</a:t>
            </a:r>
          </a:p>
          <a:p>
            <a:r>
              <a:rPr lang="pt-PT" dirty="0"/>
              <a:t>Quando uma entidade não está relacionada com o mundo real e só faz sentido quando ligada a outra entidade, ela é dita como </a:t>
            </a:r>
            <a:r>
              <a:rPr lang="pt-PT" dirty="0">
                <a:solidFill>
                  <a:srgbClr val="C00000"/>
                </a:solidFill>
              </a:rPr>
              <a:t>fraca</a:t>
            </a:r>
          </a:p>
          <a:p>
            <a:endParaRPr lang="pt-PT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43499" y="3159423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medico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975747" y="3159423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pacientes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207995" y="3159423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ambulatório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760296" y="2060848"/>
            <a:ext cx="3168352" cy="2031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Boas práticas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Começar  com letra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Substantivos no singular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usar espaços ou caracteres especiais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Nomes devem ser únicos no esquema</a:t>
            </a:r>
          </a:p>
        </p:txBody>
      </p:sp>
    </p:spTree>
    <p:extLst>
      <p:ext uri="{BB962C8B-B14F-4D97-AF65-F5344CB8AC3E}">
        <p14:creationId xmlns:p14="http://schemas.microsoft.com/office/powerpoint/2010/main" val="2677910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 de Entidades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675181"/>
            <a:ext cx="10945216" cy="5046294"/>
          </a:xfrm>
        </p:spPr>
        <p:txBody>
          <a:bodyPr>
            <a:no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rgbClr val="C00000"/>
                </a:solidFill>
              </a:rPr>
              <a:t>conjunto de entidades </a:t>
            </a:r>
            <a:r>
              <a:rPr lang="pt-BR" dirty="0"/>
              <a:t>é um grupo de tipos </a:t>
            </a:r>
            <a:r>
              <a:rPr lang="pt-BR" dirty="0">
                <a:solidFill>
                  <a:srgbClr val="C00000"/>
                </a:solidFill>
              </a:rPr>
              <a:t>semelhantes</a:t>
            </a:r>
            <a:r>
              <a:rPr lang="pt-BR" dirty="0"/>
              <a:t> de </a:t>
            </a:r>
            <a:r>
              <a:rPr lang="pt-BR" dirty="0">
                <a:solidFill>
                  <a:srgbClr val="C00000"/>
                </a:solidFill>
              </a:rPr>
              <a:t>entidades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Pode </a:t>
            </a:r>
            <a:r>
              <a:rPr lang="pt-BR" dirty="0"/>
              <a:t>conter entidades com atributos que compartilham valores semelhantes. </a:t>
            </a: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/>
              <a:t>entidades são </a:t>
            </a:r>
            <a:r>
              <a:rPr lang="pt-BR" dirty="0">
                <a:solidFill>
                  <a:srgbClr val="C00000"/>
                </a:solidFill>
              </a:rPr>
              <a:t>representadas</a:t>
            </a:r>
            <a:r>
              <a:rPr lang="pt-BR" dirty="0"/>
              <a:t> por suas </a:t>
            </a:r>
            <a:r>
              <a:rPr lang="pt-BR" dirty="0">
                <a:solidFill>
                  <a:srgbClr val="C00000"/>
                </a:solidFill>
              </a:rPr>
              <a:t>propriedades</a:t>
            </a:r>
            <a:r>
              <a:rPr lang="pt-BR" dirty="0"/>
              <a:t>, também chamadas de </a:t>
            </a:r>
            <a:r>
              <a:rPr lang="pt-BR" dirty="0">
                <a:solidFill>
                  <a:srgbClr val="C00000"/>
                </a:solidFill>
              </a:rPr>
              <a:t>atributos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Todos </a:t>
            </a:r>
            <a:r>
              <a:rPr lang="pt-BR" dirty="0"/>
              <a:t>os atributos têm seus valores separados. Por exemplo, uma </a:t>
            </a:r>
            <a:r>
              <a:rPr lang="pt-BR" dirty="0">
                <a:solidFill>
                  <a:srgbClr val="C00000"/>
                </a:solidFill>
              </a:rPr>
              <a:t>entidade</a:t>
            </a:r>
            <a:r>
              <a:rPr lang="pt-BR" dirty="0"/>
              <a:t> </a:t>
            </a:r>
            <a:r>
              <a:rPr lang="pt-BR" dirty="0" smtClean="0">
                <a:solidFill>
                  <a:srgbClr val="C00000"/>
                </a:solidFill>
              </a:rPr>
              <a:t>estudante</a:t>
            </a:r>
            <a:r>
              <a:rPr lang="pt-BR" dirty="0" smtClean="0"/>
              <a:t> </a:t>
            </a:r>
            <a:r>
              <a:rPr lang="pt-BR" dirty="0"/>
              <a:t>pode ter um </a:t>
            </a:r>
            <a:r>
              <a:rPr lang="pt-BR" dirty="0">
                <a:solidFill>
                  <a:srgbClr val="C00000"/>
                </a:solidFill>
              </a:rPr>
              <a:t>nome, idade, turma</a:t>
            </a:r>
            <a:r>
              <a:rPr lang="pt-BR" dirty="0"/>
              <a:t>, como </a:t>
            </a:r>
            <a:r>
              <a:rPr lang="pt-BR" dirty="0">
                <a:solidFill>
                  <a:srgbClr val="C00000"/>
                </a:solidFill>
              </a:rPr>
              <a:t>atributos</a:t>
            </a:r>
            <a:r>
              <a:rPr lang="pt-BR" dirty="0"/>
              <a:t>.</a:t>
            </a:r>
            <a:endParaRPr lang="pt-PT" dirty="0"/>
          </a:p>
          <a:p>
            <a:pPr lvl="1"/>
            <a:endParaRPr lang="pt-PT" dirty="0">
              <a:solidFill>
                <a:srgbClr val="C00000"/>
              </a:solidFill>
            </a:endParaRP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303912" y="5589240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Estudante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945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Entidade </a:t>
            </a:r>
            <a:r>
              <a:rPr lang="pt-BR" dirty="0" smtClean="0"/>
              <a:t>Forte x Fraca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10738"/>
            <a:ext cx="10515600" cy="3043535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/>
              <a:t>Uma </a:t>
            </a:r>
            <a:r>
              <a:rPr lang="pt-BR" sz="2400" dirty="0" smtClean="0">
                <a:solidFill>
                  <a:srgbClr val="C00000"/>
                </a:solidFill>
              </a:rPr>
              <a:t>Entidade Forte</a:t>
            </a:r>
            <a:r>
              <a:rPr lang="pt-BR" sz="2400" dirty="0" smtClean="0"/>
              <a:t> </a:t>
            </a:r>
            <a:r>
              <a:rPr lang="pt-BR" sz="2400" dirty="0"/>
              <a:t>deve ter um atributo chave que </a:t>
            </a:r>
            <a:r>
              <a:rPr lang="pt-BR" sz="2400" dirty="0" smtClean="0"/>
              <a:t>a </a:t>
            </a:r>
            <a:r>
              <a:rPr lang="pt-BR" sz="2400" dirty="0" smtClean="0">
                <a:solidFill>
                  <a:srgbClr val="C00000"/>
                </a:solidFill>
              </a:rPr>
              <a:t>identifica </a:t>
            </a:r>
            <a:r>
              <a:rPr lang="pt-BR" sz="2400" dirty="0">
                <a:solidFill>
                  <a:srgbClr val="C00000"/>
                </a:solidFill>
              </a:rPr>
              <a:t>exclusivamente</a:t>
            </a:r>
            <a:r>
              <a:rPr lang="pt-BR" sz="2400" dirty="0"/>
              <a:t> </a:t>
            </a:r>
            <a:r>
              <a:rPr lang="pt-BR" sz="2400" dirty="0" smtClean="0"/>
              <a:t>no </a:t>
            </a:r>
            <a:r>
              <a:rPr lang="pt-BR" sz="2400" dirty="0"/>
              <a:t>conjunto de </a:t>
            </a:r>
            <a:r>
              <a:rPr lang="pt-BR" sz="2400" dirty="0" smtClean="0"/>
              <a:t>entidades </a:t>
            </a:r>
          </a:p>
          <a:p>
            <a:r>
              <a:rPr lang="pt-BR" sz="2400" dirty="0" smtClean="0"/>
              <a:t>Contudo existem tipos </a:t>
            </a:r>
            <a:r>
              <a:rPr lang="pt-BR" sz="2400" dirty="0"/>
              <a:t>de entidade para o qual o </a:t>
            </a:r>
            <a:r>
              <a:rPr lang="pt-BR" sz="2400" dirty="0">
                <a:solidFill>
                  <a:srgbClr val="C00000"/>
                </a:solidFill>
              </a:rPr>
              <a:t>atributo chave não pode ser definido</a:t>
            </a:r>
            <a:r>
              <a:rPr lang="pt-BR" sz="2400" dirty="0"/>
              <a:t>. </a:t>
            </a:r>
            <a:r>
              <a:rPr lang="pt-BR" sz="2400" dirty="0" smtClean="0"/>
              <a:t>Estas </a:t>
            </a:r>
            <a:r>
              <a:rPr lang="pt-BR" sz="2400" dirty="0"/>
              <a:t>são chamados </a:t>
            </a:r>
            <a:r>
              <a:rPr lang="pt-BR" sz="2400" dirty="0" smtClean="0"/>
              <a:t>de </a:t>
            </a:r>
            <a:r>
              <a:rPr lang="pt-BR" sz="2400" dirty="0" smtClean="0">
                <a:solidFill>
                  <a:srgbClr val="C00000"/>
                </a:solidFill>
              </a:rPr>
              <a:t>Entidade </a:t>
            </a:r>
            <a:r>
              <a:rPr lang="pt-BR" sz="2400" dirty="0">
                <a:solidFill>
                  <a:srgbClr val="C00000"/>
                </a:solidFill>
              </a:rPr>
              <a:t>Fraca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Exemplo: </a:t>
            </a:r>
            <a:r>
              <a:rPr lang="pt-BR" sz="2400" dirty="0" smtClean="0"/>
              <a:t>Suponha </a:t>
            </a:r>
            <a:r>
              <a:rPr lang="pt-BR" sz="2400" dirty="0"/>
              <a:t>uma empresa com funcionários e seus dependentes. </a:t>
            </a:r>
          </a:p>
          <a:p>
            <a:pPr lvl="1"/>
            <a:r>
              <a:rPr lang="pt-BR" dirty="0"/>
              <a:t>Nem todos funcionários tem dependentes</a:t>
            </a:r>
          </a:p>
          <a:p>
            <a:pPr lvl="1"/>
            <a:r>
              <a:rPr lang="pt-BR" dirty="0">
                <a:solidFill>
                  <a:srgbClr val="C00000"/>
                </a:solidFill>
              </a:rPr>
              <a:t>Funcionários</a:t>
            </a:r>
            <a:r>
              <a:rPr lang="pt-BR" dirty="0"/>
              <a:t> são entidades fortes no </a:t>
            </a:r>
            <a:r>
              <a:rPr lang="pt-BR" dirty="0" smtClean="0"/>
              <a:t>esquema, dependentes são entidades Fracas</a:t>
            </a:r>
            <a:endParaRPr lang="pt-BR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642556" y="6356350"/>
            <a:ext cx="4114800" cy="365125"/>
          </a:xfrm>
        </p:spPr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19</a:t>
            </a:fld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883532" y="5589240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Funcionário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2891644" y="4644589"/>
            <a:ext cx="1368152" cy="5714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dk1"/>
                </a:solidFill>
              </a:rPr>
              <a:t>Nome</a:t>
            </a:r>
          </a:p>
        </p:txBody>
      </p:sp>
      <p:sp>
        <p:nvSpPr>
          <p:cNvPr id="10" name="Elipse 9"/>
          <p:cNvSpPr/>
          <p:nvPr/>
        </p:nvSpPr>
        <p:spPr>
          <a:xfrm>
            <a:off x="1199456" y="4649464"/>
            <a:ext cx="1440160" cy="5714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u="sng" dirty="0" smtClean="0">
                <a:solidFill>
                  <a:schemeClr val="dk1"/>
                </a:solidFill>
              </a:rPr>
              <a:t>Matricula</a:t>
            </a:r>
            <a:endParaRPr lang="pt-BR" sz="1600" u="sng" dirty="0">
              <a:solidFill>
                <a:schemeClr val="dk1"/>
              </a:solidFill>
            </a:endParaRPr>
          </a:p>
        </p:txBody>
      </p:sp>
      <p:cxnSp>
        <p:nvCxnSpPr>
          <p:cNvPr id="11" name="Conector reto 10"/>
          <p:cNvCxnSpPr>
            <a:stCxn id="10" idx="4"/>
          </p:cNvCxnSpPr>
          <p:nvPr/>
        </p:nvCxnSpPr>
        <p:spPr>
          <a:xfrm>
            <a:off x="1919536" y="5220942"/>
            <a:ext cx="396044" cy="368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9" idx="4"/>
          </p:cNvCxnSpPr>
          <p:nvPr/>
        </p:nvCxnSpPr>
        <p:spPr>
          <a:xfrm flipH="1">
            <a:off x="2891644" y="5216067"/>
            <a:ext cx="684076" cy="373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6852084" y="5594049"/>
            <a:ext cx="1584176" cy="576064"/>
          </a:xfrm>
          <a:prstGeom prst="rect">
            <a:avLst/>
          </a:prstGeom>
          <a:noFill/>
          <a:ln w="508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Dependente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7860196" y="4649398"/>
            <a:ext cx="1368152" cy="5714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dk1"/>
                </a:solidFill>
              </a:rPr>
              <a:t>nome</a:t>
            </a:r>
            <a:endParaRPr lang="pt-BR" dirty="0">
              <a:solidFill>
                <a:schemeClr val="dk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6168008" y="4654273"/>
            <a:ext cx="1368152" cy="5714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dk1"/>
                </a:solidFill>
              </a:rPr>
              <a:t>CPF</a:t>
            </a:r>
            <a:endParaRPr lang="pt-BR" dirty="0">
              <a:solidFill>
                <a:schemeClr val="dk1"/>
              </a:solidFill>
            </a:endParaRPr>
          </a:p>
        </p:txBody>
      </p:sp>
      <p:cxnSp>
        <p:nvCxnSpPr>
          <p:cNvPr id="16" name="Conector reto 15"/>
          <p:cNvCxnSpPr>
            <a:stCxn id="15" idx="4"/>
          </p:cNvCxnSpPr>
          <p:nvPr/>
        </p:nvCxnSpPr>
        <p:spPr>
          <a:xfrm>
            <a:off x="6852084" y="5225751"/>
            <a:ext cx="432048" cy="368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14" idx="4"/>
          </p:cNvCxnSpPr>
          <p:nvPr/>
        </p:nvCxnSpPr>
        <p:spPr>
          <a:xfrm flipH="1">
            <a:off x="7860196" y="5220876"/>
            <a:ext cx="684076" cy="373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uxograma: Decisão 18"/>
          <p:cNvSpPr/>
          <p:nvPr/>
        </p:nvSpPr>
        <p:spPr>
          <a:xfrm>
            <a:off x="4367808" y="5442402"/>
            <a:ext cx="1584176" cy="913948"/>
          </a:xfrm>
          <a:prstGeom prst="flowChartDecision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Possui</a:t>
            </a:r>
            <a:endParaRPr lang="pt-BR" dirty="0"/>
          </a:p>
        </p:txBody>
      </p:sp>
      <p:cxnSp>
        <p:nvCxnSpPr>
          <p:cNvPr id="28" name="Conector reto 27"/>
          <p:cNvCxnSpPr>
            <a:stCxn id="8" idx="3"/>
            <a:endCxn id="19" idx="1"/>
          </p:cNvCxnSpPr>
          <p:nvPr/>
        </p:nvCxnSpPr>
        <p:spPr>
          <a:xfrm>
            <a:off x="3467708" y="5877272"/>
            <a:ext cx="900100" cy="22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19" idx="3"/>
            <a:endCxn id="13" idx="1"/>
          </p:cNvCxnSpPr>
          <p:nvPr/>
        </p:nvCxnSpPr>
        <p:spPr>
          <a:xfrm flipV="1">
            <a:off x="5951984" y="5882081"/>
            <a:ext cx="900100" cy="1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9734228" y="4403719"/>
            <a:ext cx="2376872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CPF age como atributo discriminatório 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9408368" y="5244147"/>
            <a:ext cx="2376872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Note que a </a:t>
            </a:r>
            <a:r>
              <a:rPr lang="pt-BR" dirty="0"/>
              <a:t>existência </a:t>
            </a:r>
            <a:r>
              <a:rPr lang="pt-BR" dirty="0" smtClean="0"/>
              <a:t>de uma entidade </a:t>
            </a:r>
            <a:r>
              <a:rPr lang="pt-BR" dirty="0">
                <a:solidFill>
                  <a:srgbClr val="C00000"/>
                </a:solidFill>
              </a:rPr>
              <a:t>Dependente</a:t>
            </a:r>
            <a:r>
              <a:rPr lang="pt-BR" dirty="0"/>
              <a:t> está associada </a:t>
            </a:r>
            <a:r>
              <a:rPr lang="pt-BR" dirty="0" smtClean="0"/>
              <a:t>a entidade  </a:t>
            </a:r>
            <a:r>
              <a:rPr lang="pt-BR" dirty="0"/>
              <a:t>funcionário. </a:t>
            </a:r>
          </a:p>
        </p:txBody>
      </p:sp>
    </p:spTree>
    <p:extLst>
      <p:ext uri="{BB962C8B-B14F-4D97-AF65-F5344CB8AC3E}">
        <p14:creationId xmlns:p14="http://schemas.microsoft.com/office/powerpoint/2010/main" val="264824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867"/>
          </a:xfrm>
        </p:spPr>
        <p:txBody>
          <a:bodyPr/>
          <a:lstStyle/>
          <a:p>
            <a:r>
              <a:rPr lang="pt-BR" dirty="0" err="1"/>
              <a:t>Elmasri</a:t>
            </a:r>
            <a:r>
              <a:rPr lang="pt-BR" dirty="0"/>
              <a:t>; </a:t>
            </a:r>
            <a:r>
              <a:rPr lang="pt-BR" dirty="0" err="1"/>
              <a:t>Navathe</a:t>
            </a:r>
            <a:r>
              <a:rPr lang="pt-BR" dirty="0"/>
              <a:t>, “Sistema de Banco de Dados”, ed. Pearson 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764" y="3429370"/>
            <a:ext cx="1978637" cy="27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9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Instância de Entidades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9319"/>
          </a:xfrm>
        </p:spPr>
        <p:txBody>
          <a:bodyPr/>
          <a:lstStyle/>
          <a:p>
            <a:r>
              <a:rPr lang="pt-PT" dirty="0" smtClean="0"/>
              <a:t>O conjuntode Entidade </a:t>
            </a:r>
            <a:r>
              <a:rPr lang="pt-PT" dirty="0"/>
              <a:t>é o arcabouço, enquanto </a:t>
            </a:r>
            <a:r>
              <a:rPr lang="pt-PT" dirty="0" smtClean="0"/>
              <a:t>a Entidade é uma </a:t>
            </a:r>
            <a:r>
              <a:rPr lang="pt-PT" dirty="0">
                <a:solidFill>
                  <a:srgbClr val="C00000"/>
                </a:solidFill>
              </a:rPr>
              <a:t>instância</a:t>
            </a:r>
            <a:r>
              <a:rPr lang="pt-PT" dirty="0"/>
              <a:t> ou </a:t>
            </a:r>
            <a:r>
              <a:rPr lang="pt-PT" dirty="0" smtClean="0">
                <a:solidFill>
                  <a:srgbClr val="C00000"/>
                </a:solidFill>
              </a:rPr>
              <a:t>ocorrência</a:t>
            </a:r>
            <a:endParaRPr lang="pt-PT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D00-30DF-8443-816B-88C3C65D8B9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1559496" y="3645024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medico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4583832" y="3118359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Roberto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583832" y="4064583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Paulo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583832" y="5010807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Ari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59496" y="3212976"/>
            <a:ext cx="15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Conj. Entidade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583832" y="2703687"/>
            <a:ext cx="10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Entidade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559496" y="4931990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Consulta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583832" y="6068318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12/09/2018</a:t>
            </a:r>
          </a:p>
        </p:txBody>
      </p:sp>
    </p:spTree>
    <p:extLst>
      <p:ext uri="{BB962C8B-B14F-4D97-AF65-F5344CB8AC3E}">
        <p14:creationId xmlns:p14="http://schemas.microsoft.com/office/powerpoint/2010/main" val="1811926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647" y="1619628"/>
            <a:ext cx="10363200" cy="2169412"/>
          </a:xfrm>
        </p:spPr>
        <p:txBody>
          <a:bodyPr>
            <a:noAutofit/>
          </a:bodyPr>
          <a:lstStyle/>
          <a:p>
            <a:r>
              <a:rPr lang="pt-BR" sz="3200" dirty="0"/>
              <a:t>Uma </a:t>
            </a:r>
            <a:r>
              <a:rPr lang="pt-BR" sz="3200" dirty="0">
                <a:solidFill>
                  <a:srgbClr val="C00000"/>
                </a:solidFill>
              </a:rPr>
              <a:t>Entidade</a:t>
            </a:r>
            <a:r>
              <a:rPr lang="pt-BR" sz="3200" dirty="0"/>
              <a:t> é caracterizada por um conjunto de propriedades chamados   </a:t>
            </a:r>
            <a:r>
              <a:rPr lang="pt-BR" sz="3200" dirty="0">
                <a:solidFill>
                  <a:srgbClr val="C00000"/>
                </a:solidFill>
              </a:rPr>
              <a:t>Atributos</a:t>
            </a:r>
          </a:p>
          <a:p>
            <a:r>
              <a:rPr lang="pt-BR" sz="3200" dirty="0">
                <a:solidFill>
                  <a:srgbClr val="C00000"/>
                </a:solidFill>
              </a:rPr>
              <a:t>Os atributos tem domínio de dados e um valor</a:t>
            </a:r>
          </a:p>
          <a:p>
            <a:r>
              <a:rPr lang="pt-BR" sz="3200" dirty="0"/>
              <a:t>Atributos são representados por </a:t>
            </a:r>
            <a:r>
              <a:rPr lang="pt-BR" sz="3200" dirty="0">
                <a:solidFill>
                  <a:srgbClr val="C00000"/>
                </a:solidFill>
              </a:rPr>
              <a:t>elipses</a:t>
            </a:r>
            <a:r>
              <a:rPr lang="pt-BR" sz="3200" dirty="0"/>
              <a:t> ligadas a um conjunto de Entidades (notação E-R) </a:t>
            </a:r>
          </a:p>
          <a:p>
            <a:endParaRPr lang="pt-B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D00-30DF-8443-816B-88C3C65D8B9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018774" y="5047251"/>
            <a:ext cx="2621841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sz="1800" dirty="0" smtClean="0"/>
              <a:t>Note que as Formas </a:t>
            </a:r>
            <a:r>
              <a:rPr lang="pt-BR" sz="1800" dirty="0"/>
              <a:t>são importantes. </a:t>
            </a:r>
          </a:p>
          <a:p>
            <a:r>
              <a:rPr lang="pt-BR" sz="1800" dirty="0"/>
              <a:t>As cores não são!!</a:t>
            </a:r>
            <a:endParaRPr lang="en-US" sz="1800" dirty="0"/>
          </a:p>
        </p:txBody>
      </p:sp>
      <p:sp>
        <p:nvSpPr>
          <p:cNvPr id="8" name="Retângulo 7"/>
          <p:cNvSpPr/>
          <p:nvPr/>
        </p:nvSpPr>
        <p:spPr>
          <a:xfrm>
            <a:off x="2279576" y="5589240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medico</a:t>
            </a:r>
          </a:p>
        </p:txBody>
      </p:sp>
      <p:sp>
        <p:nvSpPr>
          <p:cNvPr id="9" name="Elipse 8"/>
          <p:cNvSpPr/>
          <p:nvPr/>
        </p:nvSpPr>
        <p:spPr>
          <a:xfrm>
            <a:off x="3287688" y="4644589"/>
            <a:ext cx="1368152" cy="5714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dk1"/>
                </a:solidFill>
              </a:rPr>
              <a:t>Nome</a:t>
            </a:r>
          </a:p>
        </p:txBody>
      </p:sp>
      <p:sp>
        <p:nvSpPr>
          <p:cNvPr id="10" name="Elipse 9"/>
          <p:cNvSpPr/>
          <p:nvPr/>
        </p:nvSpPr>
        <p:spPr>
          <a:xfrm>
            <a:off x="1595500" y="4649464"/>
            <a:ext cx="1368152" cy="5714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dk1"/>
                </a:solidFill>
              </a:rPr>
              <a:t>CPF</a:t>
            </a:r>
          </a:p>
        </p:txBody>
      </p:sp>
      <p:cxnSp>
        <p:nvCxnSpPr>
          <p:cNvPr id="11" name="Conector reto 10"/>
          <p:cNvCxnSpPr>
            <a:stCxn id="10" idx="4"/>
          </p:cNvCxnSpPr>
          <p:nvPr/>
        </p:nvCxnSpPr>
        <p:spPr>
          <a:xfrm>
            <a:off x="2279576" y="5220942"/>
            <a:ext cx="432048" cy="368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9" idx="4"/>
          </p:cNvCxnSpPr>
          <p:nvPr/>
        </p:nvCxnSpPr>
        <p:spPr>
          <a:xfrm flipH="1">
            <a:off x="3287688" y="5216067"/>
            <a:ext cx="684076" cy="373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6066446" y="5589240"/>
            <a:ext cx="1584176" cy="576064"/>
          </a:xfrm>
          <a:prstGeom prst="rect">
            <a:avLst/>
          </a:prstGeom>
          <a:noFill/>
          <a:ln w="508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Ambulatório</a:t>
            </a:r>
          </a:p>
        </p:txBody>
      </p:sp>
      <p:sp>
        <p:nvSpPr>
          <p:cNvPr id="14" name="Elipse 13"/>
          <p:cNvSpPr/>
          <p:nvPr/>
        </p:nvSpPr>
        <p:spPr>
          <a:xfrm>
            <a:off x="7074558" y="4644589"/>
            <a:ext cx="1368152" cy="5714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dk1"/>
                </a:solidFill>
              </a:rPr>
              <a:t>andar</a:t>
            </a:r>
          </a:p>
        </p:txBody>
      </p:sp>
      <p:sp>
        <p:nvSpPr>
          <p:cNvPr id="15" name="Elipse 14"/>
          <p:cNvSpPr/>
          <p:nvPr/>
        </p:nvSpPr>
        <p:spPr>
          <a:xfrm>
            <a:off x="5382370" y="4649464"/>
            <a:ext cx="1368152" cy="5714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dk1"/>
                </a:solidFill>
              </a:rPr>
              <a:t>Nroa</a:t>
            </a:r>
          </a:p>
        </p:txBody>
      </p:sp>
      <p:cxnSp>
        <p:nvCxnSpPr>
          <p:cNvPr id="16" name="Conector reto 15"/>
          <p:cNvCxnSpPr>
            <a:stCxn id="15" idx="4"/>
          </p:cNvCxnSpPr>
          <p:nvPr/>
        </p:nvCxnSpPr>
        <p:spPr>
          <a:xfrm>
            <a:off x="6066446" y="5220942"/>
            <a:ext cx="432048" cy="368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14" idx="4"/>
          </p:cNvCxnSpPr>
          <p:nvPr/>
        </p:nvCxnSpPr>
        <p:spPr>
          <a:xfrm flipH="1">
            <a:off x="7074558" y="5216067"/>
            <a:ext cx="684076" cy="373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8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570168" cy="1325563"/>
          </a:xfrm>
        </p:spPr>
        <p:txBody>
          <a:bodyPr/>
          <a:lstStyle/>
          <a:p>
            <a:r>
              <a:rPr lang="pt-BR" dirty="0"/>
              <a:t>Representações de Entidades e Atributos no MER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056111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Textual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rgbClr val="C00000"/>
                </a:solidFill>
              </a:rPr>
              <a:t> Medico(</a:t>
            </a:r>
            <a:r>
              <a:rPr lang="pt-BR" sz="3200" u="sng" dirty="0">
                <a:solidFill>
                  <a:srgbClr val="C00000"/>
                </a:solidFill>
              </a:rPr>
              <a:t>CPF</a:t>
            </a:r>
            <a:r>
              <a:rPr lang="pt-BR" sz="3200" dirty="0">
                <a:solidFill>
                  <a:srgbClr val="C00000"/>
                </a:solidFill>
              </a:rPr>
              <a:t>, nome, especialidade, idade)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pt-BR" sz="3200" dirty="0">
              <a:solidFill>
                <a:srgbClr val="C00000"/>
              </a:solidFill>
            </a:endParaRPr>
          </a:p>
          <a:p>
            <a:r>
              <a:rPr lang="pt-BR" sz="3200" dirty="0"/>
              <a:t>Gráfica (DER)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22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853826" y="4541705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medico</a:t>
            </a:r>
          </a:p>
        </p:txBody>
      </p:sp>
      <p:sp>
        <p:nvSpPr>
          <p:cNvPr id="7" name="Elipse 6"/>
          <p:cNvSpPr/>
          <p:nvPr/>
        </p:nvSpPr>
        <p:spPr>
          <a:xfrm>
            <a:off x="5861938" y="3597054"/>
            <a:ext cx="1368152" cy="5714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dk1"/>
                </a:solidFill>
              </a:rPr>
              <a:t>Nome</a:t>
            </a:r>
          </a:p>
        </p:txBody>
      </p:sp>
      <p:sp>
        <p:nvSpPr>
          <p:cNvPr id="8" name="Elipse 7"/>
          <p:cNvSpPr/>
          <p:nvPr/>
        </p:nvSpPr>
        <p:spPr>
          <a:xfrm>
            <a:off x="4169750" y="3601929"/>
            <a:ext cx="1368152" cy="5714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dk1"/>
                </a:solidFill>
              </a:rPr>
              <a:t>CPF</a:t>
            </a:r>
          </a:p>
        </p:txBody>
      </p:sp>
      <p:cxnSp>
        <p:nvCxnSpPr>
          <p:cNvPr id="9" name="Conector reto 8"/>
          <p:cNvCxnSpPr>
            <a:stCxn id="8" idx="4"/>
          </p:cNvCxnSpPr>
          <p:nvPr/>
        </p:nvCxnSpPr>
        <p:spPr>
          <a:xfrm>
            <a:off x="4853826" y="4173407"/>
            <a:ext cx="432048" cy="368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7" idx="4"/>
          </p:cNvCxnSpPr>
          <p:nvPr/>
        </p:nvCxnSpPr>
        <p:spPr>
          <a:xfrm flipH="1">
            <a:off x="5861938" y="4168532"/>
            <a:ext cx="684076" cy="373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5887409" y="5404565"/>
            <a:ext cx="1368152" cy="5714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dk1"/>
                </a:solidFill>
              </a:rPr>
              <a:t>Idade</a:t>
            </a:r>
          </a:p>
        </p:txBody>
      </p:sp>
      <p:cxnSp>
        <p:nvCxnSpPr>
          <p:cNvPr id="12" name="Conector reto 11"/>
          <p:cNvCxnSpPr>
            <a:stCxn id="11" idx="0"/>
          </p:cNvCxnSpPr>
          <p:nvPr/>
        </p:nvCxnSpPr>
        <p:spPr>
          <a:xfrm flipH="1" flipV="1">
            <a:off x="5887409" y="5113183"/>
            <a:ext cx="684076" cy="291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4061738" y="5404565"/>
            <a:ext cx="1368152" cy="5714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dk1"/>
                </a:solidFill>
              </a:rPr>
              <a:t>Sexo</a:t>
            </a:r>
          </a:p>
        </p:txBody>
      </p:sp>
      <p:cxnSp>
        <p:nvCxnSpPr>
          <p:cNvPr id="16" name="Conector reto 15"/>
          <p:cNvCxnSpPr>
            <a:endCxn id="15" idx="0"/>
          </p:cNvCxnSpPr>
          <p:nvPr/>
        </p:nvCxnSpPr>
        <p:spPr>
          <a:xfrm flipH="1">
            <a:off x="4745814" y="5113183"/>
            <a:ext cx="457519" cy="291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75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Atributos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Simples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Compostos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 err="1" smtClean="0"/>
              <a:t>Monovalorado</a:t>
            </a:r>
            <a:r>
              <a:rPr lang="pt-BR" sz="2400" dirty="0" smtClean="0"/>
              <a:t> x Multivalorados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32" name="Espaço Reservado para Conteúdo 31"/>
          <p:cNvSpPr>
            <a:spLocks noGrp="1"/>
          </p:cNvSpPr>
          <p:nvPr>
            <p:ph sz="half" idx="2"/>
          </p:nvPr>
        </p:nvSpPr>
        <p:spPr>
          <a:xfrm>
            <a:off x="6850633" y="1825624"/>
            <a:ext cx="5181600" cy="4351338"/>
          </a:xfrm>
        </p:spPr>
        <p:txBody>
          <a:bodyPr>
            <a:normAutofit/>
          </a:bodyPr>
          <a:lstStyle/>
          <a:p>
            <a:r>
              <a:rPr lang="pt-BR" sz="2400" dirty="0" smtClean="0"/>
              <a:t>Derivado</a:t>
            </a:r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Chave</a:t>
            </a:r>
          </a:p>
          <a:p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Discriminador</a:t>
            </a:r>
            <a:endParaRPr lang="pt-BR" sz="2400" dirty="0"/>
          </a:p>
          <a:p>
            <a:pPr marL="457200" lvl="1" indent="0">
              <a:buNone/>
            </a:pP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D00-30DF-8443-816B-88C3C65D8B99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11" name="Agrupar 10"/>
          <p:cNvGrpSpPr/>
          <p:nvPr/>
        </p:nvGrpSpPr>
        <p:grpSpPr>
          <a:xfrm>
            <a:off x="2279576" y="2132856"/>
            <a:ext cx="3888432" cy="576064"/>
            <a:chOff x="2279576" y="2132856"/>
            <a:chExt cx="3888432" cy="576064"/>
          </a:xfrm>
        </p:grpSpPr>
        <p:sp>
          <p:nvSpPr>
            <p:cNvPr id="8" name="Retângulo 7"/>
            <p:cNvSpPr/>
            <p:nvPr/>
          </p:nvSpPr>
          <p:spPr>
            <a:xfrm>
              <a:off x="2279576" y="2132856"/>
              <a:ext cx="1584176" cy="57606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medico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4799856" y="2132856"/>
              <a:ext cx="1368152" cy="57147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dk1"/>
                  </a:solidFill>
                </a:rPr>
                <a:t>Nome</a:t>
              </a:r>
            </a:p>
          </p:txBody>
        </p:sp>
        <p:cxnSp>
          <p:nvCxnSpPr>
            <p:cNvPr id="10" name="Conector reto 9"/>
            <p:cNvCxnSpPr>
              <a:stCxn id="8" idx="3"/>
              <a:endCxn id="7" idx="2"/>
            </p:cNvCxnSpPr>
            <p:nvPr/>
          </p:nvCxnSpPr>
          <p:spPr>
            <a:xfrm flipV="1">
              <a:off x="3863752" y="2418595"/>
              <a:ext cx="936104" cy="229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aixaDeTexto 36"/>
          <p:cNvSpPr txBox="1"/>
          <p:nvPr/>
        </p:nvSpPr>
        <p:spPr>
          <a:xfrm>
            <a:off x="7104562" y="5592187"/>
            <a:ext cx="2991072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dirty="0"/>
              <a:t>Identifica uma instância especifica numa </a:t>
            </a:r>
            <a:r>
              <a:rPr lang="pt-BR" sz="1600" dirty="0" smtClean="0"/>
              <a:t>entidade Fraca</a:t>
            </a:r>
            <a:endParaRPr lang="pt-BR" sz="1600" dirty="0"/>
          </a:p>
        </p:txBody>
      </p:sp>
      <p:grpSp>
        <p:nvGrpSpPr>
          <p:cNvPr id="9" name="Agrupar 8"/>
          <p:cNvGrpSpPr/>
          <p:nvPr/>
        </p:nvGrpSpPr>
        <p:grpSpPr>
          <a:xfrm>
            <a:off x="915593" y="3140968"/>
            <a:ext cx="5252415" cy="1888596"/>
            <a:chOff x="915593" y="3140968"/>
            <a:chExt cx="5252415" cy="1888596"/>
          </a:xfrm>
        </p:grpSpPr>
        <p:sp>
          <p:nvSpPr>
            <p:cNvPr id="12" name="Retângulo 11"/>
            <p:cNvSpPr/>
            <p:nvPr/>
          </p:nvSpPr>
          <p:spPr>
            <a:xfrm>
              <a:off x="915593" y="3776331"/>
              <a:ext cx="1584176" cy="57606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medico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4799856" y="3140968"/>
              <a:ext cx="1368152" cy="57147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dk1"/>
                  </a:solidFill>
                </a:rPr>
                <a:t>rua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4799856" y="3799527"/>
              <a:ext cx="1368152" cy="57147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dk1"/>
                  </a:solidFill>
                </a:rPr>
                <a:t>numero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4832048" y="4458086"/>
              <a:ext cx="1335960" cy="57147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dk1"/>
                  </a:solidFill>
                </a:rPr>
                <a:t>bairro</a:t>
              </a:r>
            </a:p>
          </p:txBody>
        </p:sp>
        <p:cxnSp>
          <p:nvCxnSpPr>
            <p:cNvPr id="16" name="Conector reto 15"/>
            <p:cNvCxnSpPr>
              <a:endCxn id="13" idx="2"/>
            </p:cNvCxnSpPr>
            <p:nvPr/>
          </p:nvCxnSpPr>
          <p:spPr>
            <a:xfrm flipV="1">
              <a:off x="3647728" y="3426707"/>
              <a:ext cx="1152128" cy="6992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>
              <a:endCxn id="14" idx="2"/>
            </p:cNvCxnSpPr>
            <p:nvPr/>
          </p:nvCxnSpPr>
          <p:spPr>
            <a:xfrm flipV="1">
              <a:off x="3668726" y="4085266"/>
              <a:ext cx="1131130" cy="166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>
              <a:endCxn id="15" idx="2"/>
            </p:cNvCxnSpPr>
            <p:nvPr/>
          </p:nvCxnSpPr>
          <p:spPr>
            <a:xfrm>
              <a:off x="3668726" y="4137989"/>
              <a:ext cx="1163322" cy="6058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ipse 24"/>
            <p:cNvSpPr/>
            <p:nvPr/>
          </p:nvSpPr>
          <p:spPr>
            <a:xfrm>
              <a:off x="2888977" y="3834199"/>
              <a:ext cx="1563178" cy="57147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dk1"/>
                  </a:solidFill>
                </a:rPr>
                <a:t>endereço</a:t>
              </a:r>
            </a:p>
          </p:txBody>
        </p:sp>
        <p:cxnSp>
          <p:nvCxnSpPr>
            <p:cNvPr id="29" name="Conector reto 28"/>
            <p:cNvCxnSpPr>
              <a:endCxn id="25" idx="2"/>
            </p:cNvCxnSpPr>
            <p:nvPr/>
          </p:nvCxnSpPr>
          <p:spPr>
            <a:xfrm flipV="1">
              <a:off x="2503961" y="4119938"/>
              <a:ext cx="385016" cy="86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aixaDeTexto 30"/>
          <p:cNvSpPr txBox="1"/>
          <p:nvPr/>
        </p:nvSpPr>
        <p:spPr>
          <a:xfrm>
            <a:off x="7115064" y="4321891"/>
            <a:ext cx="2991072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dirty="0"/>
              <a:t>Identifica uma instância especifica numa </a:t>
            </a:r>
            <a:r>
              <a:rPr lang="pt-BR" sz="1600" dirty="0" smtClean="0"/>
              <a:t>entidade Forte</a:t>
            </a:r>
            <a:endParaRPr lang="pt-BR" sz="1600" dirty="0"/>
          </a:p>
        </p:txBody>
      </p:sp>
      <p:grpSp>
        <p:nvGrpSpPr>
          <p:cNvPr id="22" name="Agrupar 21"/>
          <p:cNvGrpSpPr/>
          <p:nvPr/>
        </p:nvGrpSpPr>
        <p:grpSpPr>
          <a:xfrm>
            <a:off x="2063552" y="5517232"/>
            <a:ext cx="4274112" cy="1293851"/>
            <a:chOff x="2063552" y="5517232"/>
            <a:chExt cx="4274112" cy="1293851"/>
          </a:xfrm>
        </p:grpSpPr>
        <p:sp>
          <p:nvSpPr>
            <p:cNvPr id="26" name="Retângulo 25"/>
            <p:cNvSpPr/>
            <p:nvPr/>
          </p:nvSpPr>
          <p:spPr>
            <a:xfrm>
              <a:off x="2063552" y="5517232"/>
              <a:ext cx="1584176" cy="57606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medico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4753488" y="5517232"/>
              <a:ext cx="1584176" cy="57147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dk1"/>
                  </a:solidFill>
                </a:rPr>
                <a:t>*telefone</a:t>
              </a:r>
            </a:p>
          </p:txBody>
        </p:sp>
        <p:cxnSp>
          <p:nvCxnSpPr>
            <p:cNvPr id="28" name="Conector reto 27"/>
            <p:cNvCxnSpPr>
              <a:stCxn id="26" idx="3"/>
              <a:endCxn id="27" idx="2"/>
            </p:cNvCxnSpPr>
            <p:nvPr/>
          </p:nvCxnSpPr>
          <p:spPr>
            <a:xfrm flipV="1">
              <a:off x="3647728" y="5802971"/>
              <a:ext cx="1105760" cy="229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/>
            <p:cNvSpPr/>
            <p:nvPr/>
          </p:nvSpPr>
          <p:spPr>
            <a:xfrm>
              <a:off x="4861500" y="6239605"/>
              <a:ext cx="1368152" cy="57147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dk1"/>
                  </a:solidFill>
                </a:rPr>
                <a:t>Nome</a:t>
              </a:r>
            </a:p>
          </p:txBody>
        </p:sp>
        <p:cxnSp>
          <p:nvCxnSpPr>
            <p:cNvPr id="40" name="Conector reto 39"/>
            <p:cNvCxnSpPr>
              <a:endCxn id="39" idx="2"/>
            </p:cNvCxnSpPr>
            <p:nvPr/>
          </p:nvCxnSpPr>
          <p:spPr>
            <a:xfrm>
              <a:off x="3668726" y="5990720"/>
              <a:ext cx="1192774" cy="534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tângulo 41"/>
          <p:cNvSpPr/>
          <p:nvPr/>
        </p:nvSpPr>
        <p:spPr>
          <a:xfrm>
            <a:off x="7429636" y="2478697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medico</a:t>
            </a:r>
          </a:p>
        </p:txBody>
      </p:sp>
      <p:sp>
        <p:nvSpPr>
          <p:cNvPr id="43" name="Elipse 42"/>
          <p:cNvSpPr/>
          <p:nvPr/>
        </p:nvSpPr>
        <p:spPr>
          <a:xfrm>
            <a:off x="9981456" y="3121914"/>
            <a:ext cx="1368152" cy="57147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dk1"/>
                </a:solidFill>
              </a:rPr>
              <a:t>Nome</a:t>
            </a:r>
          </a:p>
        </p:txBody>
      </p:sp>
      <p:cxnSp>
        <p:nvCxnSpPr>
          <p:cNvPr id="44" name="Conector reto 43"/>
          <p:cNvCxnSpPr>
            <a:stCxn id="42" idx="3"/>
            <a:endCxn id="43" idx="2"/>
          </p:cNvCxnSpPr>
          <p:nvPr/>
        </p:nvCxnSpPr>
        <p:spPr>
          <a:xfrm>
            <a:off x="9013812" y="2766729"/>
            <a:ext cx="967644" cy="6409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10019710" y="2294138"/>
            <a:ext cx="1368152" cy="57147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dk1"/>
                </a:solidFill>
              </a:rPr>
              <a:t>Nascim</a:t>
            </a:r>
            <a:endParaRPr lang="pt-BR" dirty="0">
              <a:solidFill>
                <a:schemeClr val="dk1"/>
              </a:solidFill>
            </a:endParaRPr>
          </a:p>
        </p:txBody>
      </p:sp>
      <p:cxnSp>
        <p:nvCxnSpPr>
          <p:cNvPr id="46" name="Conector reto 45"/>
          <p:cNvCxnSpPr>
            <a:stCxn id="42" idx="3"/>
            <a:endCxn id="45" idx="2"/>
          </p:cNvCxnSpPr>
          <p:nvPr/>
        </p:nvCxnSpPr>
        <p:spPr>
          <a:xfrm flipV="1">
            <a:off x="9013812" y="2579877"/>
            <a:ext cx="1005898" cy="1868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/>
          <p:cNvSpPr/>
          <p:nvPr/>
        </p:nvSpPr>
        <p:spPr>
          <a:xfrm>
            <a:off x="9981456" y="1512769"/>
            <a:ext cx="1368152" cy="5714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dk1"/>
                </a:solidFill>
              </a:rPr>
              <a:t>Idade</a:t>
            </a:r>
            <a:endParaRPr lang="pt-BR" dirty="0">
              <a:solidFill>
                <a:schemeClr val="dk1"/>
              </a:solidFill>
            </a:endParaRPr>
          </a:p>
        </p:txBody>
      </p:sp>
      <p:cxnSp>
        <p:nvCxnSpPr>
          <p:cNvPr id="48" name="Conector reto 47"/>
          <p:cNvCxnSpPr>
            <a:stCxn id="42" idx="3"/>
            <a:endCxn id="47" idx="2"/>
          </p:cNvCxnSpPr>
          <p:nvPr/>
        </p:nvCxnSpPr>
        <p:spPr>
          <a:xfrm flipV="1">
            <a:off x="9013812" y="1798508"/>
            <a:ext cx="967644" cy="9682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71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uiExpand="1" build="p"/>
      <p:bldP spid="37" grpId="0" animBg="1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95118"/>
            <a:ext cx="10363200" cy="791472"/>
          </a:xfrm>
        </p:spPr>
        <p:txBody>
          <a:bodyPr>
            <a:no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rgbClr val="C00000"/>
                </a:solidFill>
              </a:rPr>
              <a:t>chave</a:t>
            </a:r>
            <a:r>
              <a:rPr lang="pt-BR" dirty="0"/>
              <a:t> é um </a:t>
            </a:r>
            <a:r>
              <a:rPr lang="pt-BR" dirty="0">
                <a:solidFill>
                  <a:srgbClr val="C00000"/>
                </a:solidFill>
              </a:rPr>
              <a:t>conjunto mínimo </a:t>
            </a:r>
            <a:r>
              <a:rPr lang="pt-BR" dirty="0"/>
              <a:t>de atributos que </a:t>
            </a:r>
            <a:r>
              <a:rPr lang="pt-BR" dirty="0">
                <a:solidFill>
                  <a:srgbClr val="C00000"/>
                </a:solidFill>
              </a:rPr>
              <a:t>identifica</a:t>
            </a:r>
            <a:r>
              <a:rPr lang="pt-BR" dirty="0"/>
              <a:t> uma entidade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D00-30DF-8443-816B-88C3C65D8B9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20946" y="2173544"/>
            <a:ext cx="3384376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</a:rPr>
              <a:t>Denota-se os elementos da </a:t>
            </a:r>
            <a:r>
              <a:rPr lang="pt-BR" sz="1800" b="1" dirty="0">
                <a:solidFill>
                  <a:schemeClr val="tx1"/>
                </a:solidFill>
              </a:rPr>
              <a:t>chave primária </a:t>
            </a:r>
            <a:r>
              <a:rPr lang="pt-BR" sz="1800" dirty="0">
                <a:solidFill>
                  <a:schemeClr val="tx1"/>
                </a:solidFill>
              </a:rPr>
              <a:t>com sublinhado.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9456" y="5988993"/>
            <a:ext cx="692149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O modelo E/R nos obriga a designar uma única chave primária, embora possa haver várias chaves candidatas</a:t>
            </a:r>
            <a:endParaRPr lang="en-US" sz="2000" dirty="0">
              <a:latin typeface="+mj-lt"/>
            </a:endParaRPr>
          </a:p>
        </p:txBody>
      </p:sp>
      <p:grpSp>
        <p:nvGrpSpPr>
          <p:cNvPr id="7" name="Agrupar 6"/>
          <p:cNvGrpSpPr/>
          <p:nvPr/>
        </p:nvGrpSpPr>
        <p:grpSpPr>
          <a:xfrm>
            <a:off x="5560487" y="3044299"/>
            <a:ext cx="4708239" cy="1720181"/>
            <a:chOff x="5560487" y="3044299"/>
            <a:chExt cx="4708239" cy="1720181"/>
          </a:xfrm>
        </p:grpSpPr>
        <p:sp>
          <p:nvSpPr>
            <p:cNvPr id="9" name="Retângulo 8"/>
            <p:cNvSpPr/>
            <p:nvPr/>
          </p:nvSpPr>
          <p:spPr>
            <a:xfrm>
              <a:off x="7208188" y="4188416"/>
              <a:ext cx="1584176" cy="57606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medico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8900574" y="3044299"/>
              <a:ext cx="1368152" cy="57147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dk1"/>
                  </a:solidFill>
                </a:rPr>
                <a:t>Nome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7208386" y="3049174"/>
              <a:ext cx="1368152" cy="57147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dk1"/>
                  </a:solidFill>
                </a:rPr>
                <a:t>CPF</a:t>
              </a:r>
            </a:p>
          </p:txBody>
        </p:sp>
        <p:cxnSp>
          <p:nvCxnSpPr>
            <p:cNvPr id="16" name="Conector reto 15"/>
            <p:cNvCxnSpPr>
              <a:stCxn id="15" idx="4"/>
              <a:endCxn id="9" idx="0"/>
            </p:cNvCxnSpPr>
            <p:nvPr/>
          </p:nvCxnSpPr>
          <p:spPr>
            <a:xfrm>
              <a:off x="7892462" y="3620652"/>
              <a:ext cx="107814" cy="567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>
              <a:stCxn id="14" idx="4"/>
            </p:cNvCxnSpPr>
            <p:nvPr/>
          </p:nvCxnSpPr>
          <p:spPr>
            <a:xfrm flipH="1">
              <a:off x="8342314" y="3615777"/>
              <a:ext cx="1242336" cy="583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/>
            <p:cNvSpPr/>
            <p:nvPr/>
          </p:nvSpPr>
          <p:spPr>
            <a:xfrm>
              <a:off x="5560487" y="3049174"/>
              <a:ext cx="1368152" cy="57147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u="sng" dirty="0">
                  <a:solidFill>
                    <a:schemeClr val="dk1"/>
                  </a:solidFill>
                </a:rPr>
                <a:t>CodM</a:t>
              </a:r>
            </a:p>
          </p:txBody>
        </p:sp>
        <p:cxnSp>
          <p:nvCxnSpPr>
            <p:cNvPr id="19" name="Conector reto 18"/>
            <p:cNvCxnSpPr>
              <a:stCxn id="18" idx="4"/>
            </p:cNvCxnSpPr>
            <p:nvPr/>
          </p:nvCxnSpPr>
          <p:spPr>
            <a:xfrm>
              <a:off x="6244563" y="3620652"/>
              <a:ext cx="1305861" cy="567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2"/>
          <p:cNvSpPr txBox="1"/>
          <p:nvPr/>
        </p:nvSpPr>
        <p:spPr>
          <a:xfrm>
            <a:off x="1199456" y="3963084"/>
            <a:ext cx="3960440" cy="1323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sz="2000" dirty="0"/>
              <a:t>Em </a:t>
            </a:r>
            <a:r>
              <a:rPr lang="pt-BR" sz="2000" b="1" dirty="0"/>
              <a:t>entidades fracas </a:t>
            </a:r>
            <a:r>
              <a:rPr lang="pt-BR" sz="2000" dirty="0"/>
              <a:t>o atributo chave é chamado de </a:t>
            </a:r>
            <a:r>
              <a:rPr lang="pt-BR" sz="2000" b="1" dirty="0"/>
              <a:t>discriminador</a:t>
            </a:r>
            <a:r>
              <a:rPr lang="pt-BR" sz="2000" dirty="0"/>
              <a:t>, porque ele sozinho não é capaz de identificar unicamente a entidade </a:t>
            </a:r>
            <a:endParaRPr lang="en-US" sz="2000" dirty="0"/>
          </a:p>
        </p:txBody>
      </p:sp>
      <p:sp>
        <p:nvSpPr>
          <p:cNvPr id="21" name="TextBox 12"/>
          <p:cNvSpPr txBox="1"/>
          <p:nvPr/>
        </p:nvSpPr>
        <p:spPr>
          <a:xfrm>
            <a:off x="1199455" y="2618086"/>
            <a:ext cx="3676955" cy="707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sz="2000" dirty="0"/>
              <a:t>Em </a:t>
            </a:r>
            <a:r>
              <a:rPr lang="pt-BR" sz="2000" b="1" dirty="0"/>
              <a:t>entidades</a:t>
            </a:r>
            <a:r>
              <a:rPr lang="pt-BR" sz="2000" dirty="0"/>
              <a:t> </a:t>
            </a:r>
            <a:r>
              <a:rPr lang="pt-BR" sz="2000" b="1" dirty="0"/>
              <a:t>fortes</a:t>
            </a:r>
            <a:r>
              <a:rPr lang="pt-BR" sz="2000" dirty="0"/>
              <a:t>, a </a:t>
            </a:r>
            <a:r>
              <a:rPr lang="pt-BR" sz="2000" b="1" dirty="0"/>
              <a:t>chave primária </a:t>
            </a:r>
            <a:r>
              <a:rPr lang="pt-BR" sz="2000" dirty="0"/>
              <a:t>identifica uma entidade.</a:t>
            </a:r>
            <a:endParaRPr lang="en-US" sz="2000" dirty="0"/>
          </a:p>
        </p:txBody>
      </p:sp>
      <p:sp>
        <p:nvSpPr>
          <p:cNvPr id="5" name="Seta Dobrada 4"/>
          <p:cNvSpPr/>
          <p:nvPr/>
        </p:nvSpPr>
        <p:spPr>
          <a:xfrm rot="16200000" flipH="1">
            <a:off x="6544081" y="1684774"/>
            <a:ext cx="548749" cy="1732944"/>
          </a:xfrm>
          <a:prstGeom prst="bentArrow">
            <a:avLst/>
          </a:prstGeom>
          <a:solidFill>
            <a:srgbClr val="8CA1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144479" y="4900636"/>
            <a:ext cx="3767960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O discriminador de uma entidade fraca é um conjunto de atributos que permite que a distinção entre </a:t>
            </a:r>
            <a:r>
              <a:rPr lang="pt-BR" dirty="0" err="1"/>
              <a:t>tuplas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694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20" grpId="0" animBg="1"/>
      <p:bldP spid="21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“R” no E/R: Relacionamento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298" y="1484784"/>
            <a:ext cx="10666301" cy="4050792"/>
          </a:xfrm>
        </p:spPr>
        <p:txBody>
          <a:bodyPr>
            <a:normAutofit/>
          </a:bodyPr>
          <a:lstStyle/>
          <a:p>
            <a:r>
              <a:rPr lang="pt-BR" dirty="0"/>
              <a:t>O conceito de Entidades é insuficiente para representar as regras e processos no mundo real – Há </a:t>
            </a:r>
            <a:r>
              <a:rPr lang="pt-BR" sz="2800" dirty="0"/>
              <a:t>interação!</a:t>
            </a:r>
          </a:p>
          <a:p>
            <a:r>
              <a:rPr lang="pt-BR" dirty="0">
                <a:solidFill>
                  <a:srgbClr val="C00000"/>
                </a:solidFill>
              </a:rPr>
              <a:t>Relacionamentos representam as associações existentes entre as entidades</a:t>
            </a:r>
          </a:p>
          <a:p>
            <a:r>
              <a:rPr lang="pt-BR" dirty="0"/>
              <a:t>No modelo E-R estas interações são representadas através de </a:t>
            </a:r>
            <a:r>
              <a:rPr lang="pt-BR" dirty="0">
                <a:solidFill>
                  <a:srgbClr val="C00000"/>
                </a:solidFill>
              </a:rPr>
              <a:t>Relações</a:t>
            </a:r>
          </a:p>
          <a:p>
            <a:r>
              <a:rPr lang="pt-BR" dirty="0"/>
              <a:t>No DER é representado como um losango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2304" y="6350763"/>
            <a:ext cx="2743200" cy="365125"/>
          </a:xfrm>
        </p:spPr>
        <p:txBody>
          <a:bodyPr/>
          <a:lstStyle/>
          <a:p>
            <a:fld id="{C3D4CD00-30DF-8443-816B-88C3C65D8B99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366653" y="5527903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Medico</a:t>
            </a:r>
          </a:p>
        </p:txBody>
      </p:sp>
      <p:sp>
        <p:nvSpPr>
          <p:cNvPr id="9" name="Retângulo 8"/>
          <p:cNvSpPr/>
          <p:nvPr/>
        </p:nvSpPr>
        <p:spPr>
          <a:xfrm>
            <a:off x="7420613" y="5555358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Ambulatório</a:t>
            </a:r>
          </a:p>
        </p:txBody>
      </p:sp>
      <p:grpSp>
        <p:nvGrpSpPr>
          <p:cNvPr id="10" name="Agrupar 9"/>
          <p:cNvGrpSpPr/>
          <p:nvPr/>
        </p:nvGrpSpPr>
        <p:grpSpPr>
          <a:xfrm>
            <a:off x="3950829" y="5270643"/>
            <a:ext cx="3441315" cy="1080120"/>
            <a:chOff x="3950829" y="5270643"/>
            <a:chExt cx="3441315" cy="1080120"/>
          </a:xfrm>
        </p:grpSpPr>
        <p:sp>
          <p:nvSpPr>
            <p:cNvPr id="7" name="Fluxograma: Decisão 6"/>
            <p:cNvSpPr/>
            <p:nvPr/>
          </p:nvSpPr>
          <p:spPr>
            <a:xfrm>
              <a:off x="4511824" y="5270643"/>
              <a:ext cx="1872208" cy="1080120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Atende</a:t>
              </a:r>
            </a:p>
            <a:p>
              <a:pPr algn="ctr"/>
              <a:r>
                <a:rPr lang="pt-BR" dirty="0"/>
                <a:t>em</a:t>
              </a:r>
            </a:p>
          </p:txBody>
        </p:sp>
        <p:cxnSp>
          <p:nvCxnSpPr>
            <p:cNvPr id="11" name="Conector reto 10"/>
            <p:cNvCxnSpPr>
              <a:stCxn id="6" idx="3"/>
              <a:endCxn id="7" idx="1"/>
            </p:cNvCxnSpPr>
            <p:nvPr/>
          </p:nvCxnSpPr>
          <p:spPr>
            <a:xfrm flipV="1">
              <a:off x="3950829" y="5810703"/>
              <a:ext cx="560995" cy="5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>
              <a:stCxn id="7" idx="3"/>
            </p:cNvCxnSpPr>
            <p:nvPr/>
          </p:nvCxnSpPr>
          <p:spPr>
            <a:xfrm>
              <a:off x="6384032" y="5810703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aixaDeTexto 4"/>
          <p:cNvSpPr txBox="1"/>
          <p:nvPr/>
        </p:nvSpPr>
        <p:spPr>
          <a:xfrm>
            <a:off x="2855640" y="4425194"/>
            <a:ext cx="5544616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/>
              <a:t>“...Um </a:t>
            </a:r>
            <a:r>
              <a:rPr lang="pt-BR" sz="2000" dirty="0">
                <a:solidFill>
                  <a:srgbClr val="C00000"/>
                </a:solidFill>
              </a:rPr>
              <a:t>medico</a:t>
            </a:r>
            <a:r>
              <a:rPr lang="pt-BR" sz="2000" dirty="0"/>
              <a:t> </a:t>
            </a:r>
            <a:r>
              <a:rPr lang="pt-BR" sz="2000" b="1" dirty="0">
                <a:solidFill>
                  <a:srgbClr val="0070C0"/>
                </a:solidFill>
              </a:rPr>
              <a:t>atende em</a:t>
            </a:r>
            <a:r>
              <a:rPr lang="pt-BR" sz="2000" dirty="0"/>
              <a:t> um </a:t>
            </a:r>
            <a:r>
              <a:rPr lang="pt-BR" sz="2000" dirty="0">
                <a:solidFill>
                  <a:srgbClr val="C00000"/>
                </a:solidFill>
              </a:rPr>
              <a:t>ambulatório... </a:t>
            </a:r>
            <a:r>
              <a:rPr lang="pt-BR" sz="2000" dirty="0"/>
              <a:t>Um ambulatório </a:t>
            </a:r>
            <a:r>
              <a:rPr lang="pt-BR" sz="2000" b="1" dirty="0">
                <a:solidFill>
                  <a:srgbClr val="0070C0"/>
                </a:solidFill>
              </a:rPr>
              <a:t>é utilizado</a:t>
            </a:r>
            <a:r>
              <a:rPr lang="pt-BR" sz="2000" dirty="0"/>
              <a:t> por diversos médicos... </a:t>
            </a:r>
          </a:p>
        </p:txBody>
      </p:sp>
    </p:spTree>
    <p:extLst>
      <p:ext uri="{BB962C8B-B14F-4D97-AF65-F5344CB8AC3E}">
        <p14:creationId xmlns:p14="http://schemas.microsoft.com/office/powerpoint/2010/main" val="228406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Grau de um Relacionamento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Define o número de entidades que participam do relacionamento</a:t>
            </a:r>
          </a:p>
          <a:p>
            <a:r>
              <a:rPr lang="pt-BR" dirty="0"/>
              <a:t>Unário (recursivo)</a:t>
            </a:r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r>
              <a:rPr lang="pt-BR" dirty="0"/>
              <a:t>Binário (mais comuns)</a:t>
            </a:r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r>
              <a:rPr lang="pt-BR" dirty="0"/>
              <a:t>Ternário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</a:t>
            </a:r>
            <a:r>
              <a:rPr lang="pt-BR" dirty="0" err="1"/>
              <a:t>Harkovsky</a:t>
            </a:r>
            <a:r>
              <a:rPr lang="pt-BR" dirty="0"/>
              <a:t>, </a:t>
            </a:r>
            <a:r>
              <a:rPr lang="pt-BR" dirty="0" err="1"/>
              <a:t>MSc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26</a:t>
            </a:fld>
            <a:endParaRPr lang="pt-BR"/>
          </a:p>
        </p:txBody>
      </p:sp>
      <p:grpSp>
        <p:nvGrpSpPr>
          <p:cNvPr id="8" name="Agrupar 7"/>
          <p:cNvGrpSpPr/>
          <p:nvPr/>
        </p:nvGrpSpPr>
        <p:grpSpPr>
          <a:xfrm>
            <a:off x="6456040" y="2374145"/>
            <a:ext cx="3425476" cy="1784644"/>
            <a:chOff x="6456040" y="2374145"/>
            <a:chExt cx="3425476" cy="1784644"/>
          </a:xfrm>
        </p:grpSpPr>
        <p:sp>
          <p:nvSpPr>
            <p:cNvPr id="6" name="Retângulo 5"/>
            <p:cNvSpPr/>
            <p:nvPr/>
          </p:nvSpPr>
          <p:spPr>
            <a:xfrm>
              <a:off x="6456040" y="2374145"/>
              <a:ext cx="1584176" cy="57606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empregado</a:t>
              </a:r>
            </a:p>
          </p:txBody>
        </p:sp>
        <p:sp>
          <p:nvSpPr>
            <p:cNvPr id="7" name="Losango 6"/>
            <p:cNvSpPr/>
            <p:nvPr/>
          </p:nvSpPr>
          <p:spPr>
            <a:xfrm>
              <a:off x="7865292" y="3150677"/>
              <a:ext cx="2016224" cy="100811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gerencia</a:t>
              </a:r>
            </a:p>
          </p:txBody>
        </p:sp>
        <p:cxnSp>
          <p:nvCxnSpPr>
            <p:cNvPr id="9" name="Conector Angulado 8"/>
            <p:cNvCxnSpPr>
              <a:stCxn id="6" idx="3"/>
              <a:endCxn id="7" idx="0"/>
            </p:cNvCxnSpPr>
            <p:nvPr/>
          </p:nvCxnSpPr>
          <p:spPr>
            <a:xfrm>
              <a:off x="8040216" y="2662177"/>
              <a:ext cx="833188" cy="48850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Angulado 10"/>
            <p:cNvCxnSpPr>
              <a:stCxn id="6" idx="2"/>
              <a:endCxn id="7" idx="1"/>
            </p:cNvCxnSpPr>
            <p:nvPr/>
          </p:nvCxnSpPr>
          <p:spPr>
            <a:xfrm rot="16200000" flipH="1">
              <a:off x="7204448" y="2993889"/>
              <a:ext cx="704524" cy="61716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Agrupar 9"/>
          <p:cNvGrpSpPr/>
          <p:nvPr/>
        </p:nvGrpSpPr>
        <p:grpSpPr>
          <a:xfrm>
            <a:off x="3142456" y="4272488"/>
            <a:ext cx="6479369" cy="1008112"/>
            <a:chOff x="3142456" y="4272488"/>
            <a:chExt cx="6479369" cy="1008112"/>
          </a:xfrm>
        </p:grpSpPr>
        <p:sp>
          <p:nvSpPr>
            <p:cNvPr id="14" name="Retângulo 13"/>
            <p:cNvSpPr/>
            <p:nvPr/>
          </p:nvSpPr>
          <p:spPr>
            <a:xfrm>
              <a:off x="3142456" y="4488512"/>
              <a:ext cx="1584176" cy="57606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medico</a:t>
              </a:r>
            </a:p>
          </p:txBody>
        </p:sp>
        <p:sp>
          <p:nvSpPr>
            <p:cNvPr id="15" name="Losango 14"/>
            <p:cNvSpPr/>
            <p:nvPr/>
          </p:nvSpPr>
          <p:spPr>
            <a:xfrm>
              <a:off x="5447928" y="4272488"/>
              <a:ext cx="2016224" cy="100811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consulta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8037649" y="4488512"/>
              <a:ext cx="1584176" cy="57606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paciente</a:t>
              </a:r>
            </a:p>
          </p:txBody>
        </p:sp>
        <p:cxnSp>
          <p:nvCxnSpPr>
            <p:cNvPr id="18" name="Conector Angulado 17"/>
            <p:cNvCxnSpPr>
              <a:stCxn id="14" idx="3"/>
              <a:endCxn id="15" idx="1"/>
            </p:cNvCxnSpPr>
            <p:nvPr/>
          </p:nvCxnSpPr>
          <p:spPr>
            <a:xfrm>
              <a:off x="4726632" y="4776544"/>
              <a:ext cx="721296" cy="127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Angulado 19"/>
            <p:cNvCxnSpPr>
              <a:stCxn id="15" idx="3"/>
              <a:endCxn id="16" idx="1"/>
            </p:cNvCxnSpPr>
            <p:nvPr/>
          </p:nvCxnSpPr>
          <p:spPr>
            <a:xfrm>
              <a:off x="7464152" y="4776544"/>
              <a:ext cx="573497" cy="127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Agrupar 11"/>
          <p:cNvGrpSpPr/>
          <p:nvPr/>
        </p:nvGrpSpPr>
        <p:grpSpPr>
          <a:xfrm>
            <a:off x="3070448" y="5227092"/>
            <a:ext cx="6479369" cy="1494383"/>
            <a:chOff x="3070448" y="5227092"/>
            <a:chExt cx="6479369" cy="1494383"/>
          </a:xfrm>
        </p:grpSpPr>
        <p:sp>
          <p:nvSpPr>
            <p:cNvPr id="21" name="Retângulo 20"/>
            <p:cNvSpPr/>
            <p:nvPr/>
          </p:nvSpPr>
          <p:spPr>
            <a:xfrm>
              <a:off x="3070448" y="5929387"/>
              <a:ext cx="1584176" cy="57606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automóvel</a:t>
              </a:r>
            </a:p>
          </p:txBody>
        </p:sp>
        <p:sp>
          <p:nvSpPr>
            <p:cNvPr id="22" name="Losango 21"/>
            <p:cNvSpPr/>
            <p:nvPr/>
          </p:nvSpPr>
          <p:spPr>
            <a:xfrm>
              <a:off x="5375920" y="5713363"/>
              <a:ext cx="2016224" cy="100811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vende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7965641" y="5929387"/>
              <a:ext cx="1584176" cy="57606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consumidor</a:t>
              </a:r>
            </a:p>
          </p:txBody>
        </p:sp>
        <p:cxnSp>
          <p:nvCxnSpPr>
            <p:cNvPr id="24" name="Conector Angulado 23"/>
            <p:cNvCxnSpPr>
              <a:stCxn id="21" idx="3"/>
              <a:endCxn id="22" idx="1"/>
            </p:cNvCxnSpPr>
            <p:nvPr/>
          </p:nvCxnSpPr>
          <p:spPr>
            <a:xfrm>
              <a:off x="4654624" y="6217419"/>
              <a:ext cx="721296" cy="127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Angulado 24"/>
            <p:cNvCxnSpPr>
              <a:stCxn id="22" idx="3"/>
              <a:endCxn id="23" idx="1"/>
            </p:cNvCxnSpPr>
            <p:nvPr/>
          </p:nvCxnSpPr>
          <p:spPr>
            <a:xfrm>
              <a:off x="7392144" y="6217419"/>
              <a:ext cx="573497" cy="127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 25"/>
            <p:cNvSpPr/>
            <p:nvPr/>
          </p:nvSpPr>
          <p:spPr>
            <a:xfrm>
              <a:off x="7965641" y="5227092"/>
              <a:ext cx="1584176" cy="57606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Concessionaria</a:t>
              </a:r>
            </a:p>
          </p:txBody>
        </p:sp>
        <p:cxnSp>
          <p:nvCxnSpPr>
            <p:cNvPr id="28" name="Conector Angulado 27"/>
            <p:cNvCxnSpPr>
              <a:endCxn id="26" idx="1"/>
            </p:cNvCxnSpPr>
            <p:nvPr/>
          </p:nvCxnSpPr>
          <p:spPr>
            <a:xfrm flipV="1">
              <a:off x="6384032" y="5515124"/>
              <a:ext cx="1581609" cy="198239"/>
            </a:xfrm>
            <a:prstGeom prst="bentConnector3">
              <a:avLst>
                <a:gd name="adj1" fmla="val 281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812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5801" y="1489457"/>
            <a:ext cx="10515600" cy="1891407"/>
          </a:xfrm>
        </p:spPr>
        <p:txBody>
          <a:bodyPr>
            <a:noAutofit/>
          </a:bodyPr>
          <a:lstStyle/>
          <a:p>
            <a:r>
              <a:rPr lang="pt-BR" dirty="0"/>
              <a:t>Quantidade de instancias de uma entidade que se relacionam com outra entidade</a:t>
            </a:r>
          </a:p>
          <a:p>
            <a:r>
              <a:rPr lang="pt-BR" dirty="0"/>
              <a:t>Máxima e mínima </a:t>
            </a:r>
          </a:p>
          <a:p>
            <a:pPr lvl="1"/>
            <a:r>
              <a:rPr lang="pt-BR" dirty="0"/>
              <a:t>0 a muitos (“N”)</a:t>
            </a:r>
          </a:p>
          <a:p>
            <a:r>
              <a:rPr lang="pt-BR" dirty="0"/>
              <a:t>Simbologia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27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072188" y="5634534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entidade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2158819" y="5877593"/>
            <a:ext cx="884900" cy="12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490607" y="54498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575389" y="4777724"/>
            <a:ext cx="788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Máxima</a:t>
            </a:r>
          </a:p>
        </p:txBody>
      </p:sp>
      <p:cxnSp>
        <p:nvCxnSpPr>
          <p:cNvPr id="11" name="Conector de Seta Reta 10"/>
          <p:cNvCxnSpPr>
            <a:stCxn id="9" idx="2"/>
          </p:cNvCxnSpPr>
          <p:nvPr/>
        </p:nvCxnSpPr>
        <p:spPr>
          <a:xfrm flipH="1">
            <a:off x="2712148" y="5085501"/>
            <a:ext cx="257708" cy="38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5087888" y="3503255"/>
            <a:ext cx="1816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C00000"/>
                </a:solidFill>
              </a:rPr>
              <a:t>Peter Chen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9831649" y="5589240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entidade</a:t>
            </a:r>
          </a:p>
        </p:txBody>
      </p:sp>
      <p:cxnSp>
        <p:nvCxnSpPr>
          <p:cNvPr id="48" name="Conector reto 47"/>
          <p:cNvCxnSpPr/>
          <p:nvPr/>
        </p:nvCxnSpPr>
        <p:spPr>
          <a:xfrm flipV="1">
            <a:off x="8974355" y="5844585"/>
            <a:ext cx="828825" cy="31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8974355" y="540457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(M,N)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9334850" y="4732430"/>
            <a:ext cx="788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Máxima</a:t>
            </a:r>
          </a:p>
        </p:txBody>
      </p:sp>
      <p:cxnSp>
        <p:nvCxnSpPr>
          <p:cNvPr id="66" name="Conector de Seta Reta 65"/>
          <p:cNvCxnSpPr>
            <a:stCxn id="65" idx="2"/>
          </p:cNvCxnSpPr>
          <p:nvPr/>
        </p:nvCxnSpPr>
        <p:spPr>
          <a:xfrm flipH="1">
            <a:off x="9471609" y="5040207"/>
            <a:ext cx="257708" cy="38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8385724" y="473243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Mínima</a:t>
            </a:r>
          </a:p>
        </p:txBody>
      </p:sp>
      <p:cxnSp>
        <p:nvCxnSpPr>
          <p:cNvPr id="68" name="Conector de Seta Reta 67"/>
          <p:cNvCxnSpPr>
            <a:stCxn id="67" idx="2"/>
          </p:cNvCxnSpPr>
          <p:nvPr/>
        </p:nvCxnSpPr>
        <p:spPr>
          <a:xfrm>
            <a:off x="8766598" y="5040207"/>
            <a:ext cx="380873" cy="35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640739" y="4187016"/>
            <a:ext cx="1985853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b="1" dirty="0"/>
              <a:t>Notação clássica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8272245" y="4201042"/>
            <a:ext cx="2233044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b="1" dirty="0"/>
              <a:t>Notação Min-Max</a:t>
            </a:r>
          </a:p>
        </p:txBody>
      </p:sp>
    </p:spTree>
    <p:extLst>
      <p:ext uri="{BB962C8B-B14F-4D97-AF65-F5344CB8AC3E}">
        <p14:creationId xmlns:p14="http://schemas.microsoft.com/office/powerpoint/2010/main" val="3893588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Cardinalidade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5801" y="1489457"/>
            <a:ext cx="10515600" cy="1891407"/>
          </a:xfrm>
        </p:spPr>
        <p:txBody>
          <a:bodyPr>
            <a:noAutofit/>
          </a:bodyPr>
          <a:lstStyle/>
          <a:p>
            <a:r>
              <a:rPr lang="pt-BR"/>
              <a:t>Outra Simbologia “n</a:t>
            </a:r>
            <a:r>
              <a:rPr lang="pt-BR" b="0" i="0">
                <a:solidFill>
                  <a:srgbClr val="282C33"/>
                </a:solidFill>
                <a:effectLst/>
                <a:latin typeface="Graphik"/>
              </a:rPr>
              <a:t>otação </a:t>
            </a:r>
            <a:r>
              <a:rPr lang="pt-BR" b="0" i="0" dirty="0">
                <a:solidFill>
                  <a:srgbClr val="282C33"/>
                </a:solidFill>
                <a:effectLst/>
                <a:latin typeface="Graphik"/>
              </a:rPr>
              <a:t>pé de galinha</a:t>
            </a:r>
            <a:r>
              <a:rPr lang="pt-BR" dirty="0"/>
              <a:t>”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28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D33E42F-1E76-47D9-8A79-9F55AB92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807" y="2011568"/>
            <a:ext cx="58388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4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2339" cy="1171327"/>
          </a:xfrm>
        </p:spPr>
        <p:txBody>
          <a:bodyPr>
            <a:noAutofit/>
          </a:bodyPr>
          <a:lstStyle/>
          <a:p>
            <a:r>
              <a:rPr lang="pt-BR" dirty="0"/>
              <a:t>Exemplo: Quantas instâncias de ambulatórios se relacionam a médicos?</a:t>
            </a:r>
          </a:p>
          <a:p>
            <a:pPr lvl="1"/>
            <a:r>
              <a:rPr lang="pt-BR" dirty="0"/>
              <a:t>Dado 1 médico, em quantos ambulatórios ele poderá atender? </a:t>
            </a:r>
            <a:r>
              <a:rPr lang="pt-BR" dirty="0">
                <a:solidFill>
                  <a:srgbClr val="C00000"/>
                </a:solidFill>
              </a:rPr>
              <a:t>Somente 1</a:t>
            </a:r>
          </a:p>
          <a:p>
            <a:pPr lvl="1"/>
            <a:r>
              <a:rPr lang="pt-BR" dirty="0"/>
              <a:t>Dado 1 ambulatório, quantos médicos poderão usá-lo? </a:t>
            </a:r>
            <a:r>
              <a:rPr lang="pt-BR" dirty="0">
                <a:solidFill>
                  <a:srgbClr val="C00000"/>
                </a:solidFill>
              </a:rPr>
              <a:t>1 a N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29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307352" y="3563844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Medico</a:t>
            </a:r>
          </a:p>
        </p:txBody>
      </p:sp>
      <p:sp>
        <p:nvSpPr>
          <p:cNvPr id="8" name="Retângulo 7"/>
          <p:cNvSpPr/>
          <p:nvPr/>
        </p:nvSpPr>
        <p:spPr>
          <a:xfrm>
            <a:off x="7361312" y="3560527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Ambulatório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703125" y="345177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(1,1)</a:t>
            </a:r>
          </a:p>
        </p:txBody>
      </p:sp>
      <p:sp>
        <p:nvSpPr>
          <p:cNvPr id="14" name="Fluxograma: Decisão 13"/>
          <p:cNvSpPr/>
          <p:nvPr/>
        </p:nvSpPr>
        <p:spPr>
          <a:xfrm>
            <a:off x="4690316" y="3308499"/>
            <a:ext cx="1872208" cy="108012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Atende</a:t>
            </a:r>
          </a:p>
          <a:p>
            <a:pPr algn="ctr"/>
            <a:r>
              <a:rPr lang="pt-BR" dirty="0"/>
              <a:t>em</a:t>
            </a:r>
          </a:p>
        </p:txBody>
      </p:sp>
      <p:cxnSp>
        <p:nvCxnSpPr>
          <p:cNvPr id="16" name="Conector reto 15"/>
          <p:cNvCxnSpPr>
            <a:stCxn id="6" idx="3"/>
            <a:endCxn id="14" idx="1"/>
          </p:cNvCxnSpPr>
          <p:nvPr/>
        </p:nvCxnSpPr>
        <p:spPr>
          <a:xfrm flipV="1">
            <a:off x="3891528" y="3848559"/>
            <a:ext cx="798788" cy="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4" idx="3"/>
            <a:endCxn id="8" idx="1"/>
          </p:cNvCxnSpPr>
          <p:nvPr/>
        </p:nvCxnSpPr>
        <p:spPr>
          <a:xfrm>
            <a:off x="6562524" y="3848559"/>
            <a:ext cx="798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919163" y="346574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(1,N)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2307352" y="4790842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Medico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7361312" y="4787525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Ambulatório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6703125" y="4678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2" name="Fluxograma: Decisão 31"/>
          <p:cNvSpPr/>
          <p:nvPr/>
        </p:nvSpPr>
        <p:spPr>
          <a:xfrm>
            <a:off x="4690316" y="4535497"/>
            <a:ext cx="1872208" cy="108012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Atende</a:t>
            </a:r>
          </a:p>
          <a:p>
            <a:pPr algn="ctr"/>
            <a:r>
              <a:rPr lang="pt-BR" dirty="0"/>
              <a:t>em</a:t>
            </a:r>
          </a:p>
        </p:txBody>
      </p:sp>
      <p:cxnSp>
        <p:nvCxnSpPr>
          <p:cNvPr id="33" name="Conector reto 32"/>
          <p:cNvCxnSpPr>
            <a:stCxn id="29" idx="3"/>
            <a:endCxn id="32" idx="1"/>
          </p:cNvCxnSpPr>
          <p:nvPr/>
        </p:nvCxnSpPr>
        <p:spPr>
          <a:xfrm flipV="1">
            <a:off x="3891528" y="5075557"/>
            <a:ext cx="798788" cy="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32" idx="3"/>
            <a:endCxn id="30" idx="1"/>
          </p:cNvCxnSpPr>
          <p:nvPr/>
        </p:nvCxnSpPr>
        <p:spPr>
          <a:xfrm>
            <a:off x="6562524" y="5075557"/>
            <a:ext cx="798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919163" y="469274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10" name="Chave Direita 9"/>
          <p:cNvSpPr/>
          <p:nvPr/>
        </p:nvSpPr>
        <p:spPr>
          <a:xfrm>
            <a:off x="9480376" y="3560527"/>
            <a:ext cx="432048" cy="18572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0056439" y="4065453"/>
            <a:ext cx="1624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Diferentes</a:t>
            </a:r>
          </a:p>
          <a:p>
            <a:r>
              <a:rPr lang="pt-BR" dirty="0">
                <a:solidFill>
                  <a:schemeClr val="accent5"/>
                </a:solidFill>
              </a:rPr>
              <a:t>representações</a:t>
            </a:r>
          </a:p>
        </p:txBody>
      </p:sp>
    </p:spTree>
    <p:extLst>
      <p:ext uri="{BB962C8B-B14F-4D97-AF65-F5344CB8AC3E}">
        <p14:creationId xmlns:p14="http://schemas.microsoft.com/office/powerpoint/2010/main" val="425168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31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Motivação....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914400" y="1506195"/>
            <a:ext cx="10363200" cy="4680520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Encomenda</a:t>
            </a:r>
            <a:r>
              <a:rPr lang="pt-BR" sz="2400" dirty="0"/>
              <a:t>: </a:t>
            </a:r>
            <a:r>
              <a:rPr lang="pt-BR" sz="2400" dirty="0" smtClean="0"/>
              <a:t>“</a:t>
            </a:r>
            <a:r>
              <a:rPr lang="pt-BR" sz="2400" i="1" dirty="0" smtClean="0"/>
              <a:t>O </a:t>
            </a:r>
            <a:r>
              <a:rPr lang="pt-BR" sz="2400" i="1" dirty="0"/>
              <a:t>SENAC RIO deseja controlar a matrícula de seus alunos nas diversas </a:t>
            </a:r>
            <a:r>
              <a:rPr lang="pt-BR" sz="2400" i="1" dirty="0" err="1"/>
              <a:t>UCs</a:t>
            </a:r>
            <a:r>
              <a:rPr lang="pt-BR" sz="2400" i="1" dirty="0"/>
              <a:t> disponíveis para os períodos. </a:t>
            </a:r>
          </a:p>
          <a:p>
            <a:r>
              <a:rPr lang="pt-BR" sz="2400" i="1" dirty="0"/>
              <a:t>O sistema será utilizado durante o semestre letivo ....</a:t>
            </a:r>
          </a:p>
          <a:p>
            <a:r>
              <a:rPr lang="pt-BR" sz="2400" i="1" dirty="0"/>
              <a:t>A secretaria deverá acessar</a:t>
            </a:r>
            <a:r>
              <a:rPr lang="pt-BR" sz="2400" i="1" dirty="0" smtClean="0"/>
              <a:t>....”</a:t>
            </a:r>
            <a:endParaRPr lang="pt-BR" sz="2400" i="1" dirty="0"/>
          </a:p>
          <a:p>
            <a:r>
              <a:rPr lang="pt-BR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Regras: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i="1" dirty="0"/>
              <a:t>Um aluno pode se matricular em várias </a:t>
            </a:r>
            <a:r>
              <a:rPr lang="pt-BR" sz="2400" i="1" dirty="0" err="1"/>
              <a:t>UCs</a:t>
            </a:r>
            <a:r>
              <a:rPr lang="pt-BR" sz="2400" i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i="1" dirty="0"/>
              <a:t>Cada UC tem seu código, créditos e respectivo nome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i="1" dirty="0"/>
              <a:t>As informações de aluno incluem nome, matrícula, semestre matriculado e grau obtido em cada UC.</a:t>
            </a:r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Harkovsky, </a:t>
            </a:r>
            <a:r>
              <a:rPr lang="pt-BR" dirty="0" err="1"/>
              <a:t>MSc</a:t>
            </a:r>
            <a:endParaRPr lang="pt-BR" dirty="0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3</a:t>
            </a:fld>
            <a:endParaRPr lang="pt-BR"/>
          </a:p>
        </p:txBody>
      </p:sp>
      <p:sp>
        <p:nvSpPr>
          <p:cNvPr id="2" name="Retângulo 1"/>
          <p:cNvSpPr/>
          <p:nvPr/>
        </p:nvSpPr>
        <p:spPr>
          <a:xfrm rot="20538013">
            <a:off x="7089929" y="2043415"/>
            <a:ext cx="492305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Como isto vira um sistema???</a:t>
            </a:r>
          </a:p>
        </p:txBody>
      </p:sp>
    </p:spTree>
    <p:extLst>
      <p:ext uri="{BB962C8B-B14F-4D97-AF65-F5344CB8AC3E}">
        <p14:creationId xmlns:p14="http://schemas.microsoft.com/office/powerpoint/2010/main" val="252016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094" y="1823696"/>
            <a:ext cx="5181600" cy="593313"/>
          </a:xfrm>
        </p:spPr>
        <p:txBody>
          <a:bodyPr/>
          <a:lstStyle/>
          <a:p>
            <a:r>
              <a:rPr lang="pt-BR" dirty="0"/>
              <a:t>Relacionamento 1 para 1</a:t>
            </a:r>
          </a:p>
        </p:txBody>
      </p:sp>
      <p:sp>
        <p:nvSpPr>
          <p:cNvPr id="31" name="Espaço Reservado para Conteúdo 30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95263"/>
          </a:xfrm>
        </p:spPr>
        <p:txBody>
          <a:bodyPr/>
          <a:lstStyle/>
          <a:p>
            <a:r>
              <a:rPr lang="pt-BR" dirty="0"/>
              <a:t>Relacionamento 1 para N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30</a:t>
            </a:fld>
            <a:endParaRPr lang="pt-BR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721695" y="4668726"/>
            <a:ext cx="4299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M1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721695" y="5226674"/>
            <a:ext cx="4299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M2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9408421" y="4847812"/>
            <a:ext cx="4587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101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9380682" y="5601309"/>
            <a:ext cx="4587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202</a:t>
            </a: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7464152" y="4358382"/>
            <a:ext cx="914400" cy="170647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9140552" y="4358382"/>
            <a:ext cx="914400" cy="170993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</a:endParaRPr>
          </a:p>
        </p:txBody>
      </p:sp>
      <p:cxnSp>
        <p:nvCxnSpPr>
          <p:cNvPr id="18" name="Straight Connector 2"/>
          <p:cNvCxnSpPr>
            <a:stCxn id="7" idx="3"/>
            <a:endCxn id="10" idx="1"/>
          </p:cNvCxnSpPr>
          <p:nvPr/>
        </p:nvCxnSpPr>
        <p:spPr bwMode="auto">
          <a:xfrm>
            <a:off x="8151621" y="4822615"/>
            <a:ext cx="1256800" cy="179086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4"/>
          <p:cNvCxnSpPr>
            <a:stCxn id="8" idx="3"/>
            <a:endCxn id="10" idx="1"/>
          </p:cNvCxnSpPr>
          <p:nvPr/>
        </p:nvCxnSpPr>
        <p:spPr bwMode="auto">
          <a:xfrm flipV="1">
            <a:off x="8151621" y="5001701"/>
            <a:ext cx="1256800" cy="378862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721695" y="5635586"/>
            <a:ext cx="4299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M3</a:t>
            </a:r>
          </a:p>
        </p:txBody>
      </p:sp>
      <p:cxnSp>
        <p:nvCxnSpPr>
          <p:cNvPr id="25" name="Straight Connector 44"/>
          <p:cNvCxnSpPr>
            <a:stCxn id="24" idx="3"/>
            <a:endCxn id="13" idx="1"/>
          </p:cNvCxnSpPr>
          <p:nvPr/>
        </p:nvCxnSpPr>
        <p:spPr bwMode="auto">
          <a:xfrm flipV="1">
            <a:off x="8151621" y="5755198"/>
            <a:ext cx="1229061" cy="34277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889900" y="2966875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Professor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583832" y="2966875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Escaninho</a:t>
            </a:r>
          </a:p>
        </p:txBody>
      </p:sp>
      <p:sp>
        <p:nvSpPr>
          <p:cNvPr id="38" name="Fluxograma: Decisão 37"/>
          <p:cNvSpPr/>
          <p:nvPr/>
        </p:nvSpPr>
        <p:spPr>
          <a:xfrm>
            <a:off x="2918641" y="2891404"/>
            <a:ext cx="1233143" cy="699914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usa</a:t>
            </a:r>
          </a:p>
        </p:txBody>
      </p:sp>
      <p:cxnSp>
        <p:nvCxnSpPr>
          <p:cNvPr id="6" name="Conector reto 5"/>
          <p:cNvCxnSpPr>
            <a:stCxn id="63" idx="3"/>
            <a:endCxn id="38" idx="1"/>
          </p:cNvCxnSpPr>
          <p:nvPr/>
        </p:nvCxnSpPr>
        <p:spPr>
          <a:xfrm flipV="1">
            <a:off x="2474076" y="3241361"/>
            <a:ext cx="444565" cy="13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38" idx="3"/>
            <a:endCxn id="64" idx="1"/>
          </p:cNvCxnSpPr>
          <p:nvPr/>
        </p:nvCxnSpPr>
        <p:spPr>
          <a:xfrm>
            <a:off x="4151784" y="3241361"/>
            <a:ext cx="432048" cy="13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2441598" y="294366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(1,1)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080953" y="293829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(1,1)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6603238" y="2948573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Medico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10297170" y="2948573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ambulatório</a:t>
            </a:r>
          </a:p>
        </p:txBody>
      </p:sp>
      <p:sp>
        <p:nvSpPr>
          <p:cNvPr id="61" name="Fluxograma: Decisão 60"/>
          <p:cNvSpPr/>
          <p:nvPr/>
        </p:nvSpPr>
        <p:spPr>
          <a:xfrm>
            <a:off x="8631979" y="2873102"/>
            <a:ext cx="1233143" cy="699914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usa</a:t>
            </a:r>
          </a:p>
        </p:txBody>
      </p:sp>
      <p:cxnSp>
        <p:nvCxnSpPr>
          <p:cNvPr id="62" name="Conector reto 61"/>
          <p:cNvCxnSpPr/>
          <p:nvPr/>
        </p:nvCxnSpPr>
        <p:spPr>
          <a:xfrm flipV="1">
            <a:off x="8195572" y="3222149"/>
            <a:ext cx="444565" cy="13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61" idx="3"/>
            <a:endCxn id="60" idx="1"/>
          </p:cNvCxnSpPr>
          <p:nvPr/>
        </p:nvCxnSpPr>
        <p:spPr>
          <a:xfrm>
            <a:off x="9865122" y="3223059"/>
            <a:ext cx="432048" cy="13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8154936" y="2925365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(1,n)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9794291" y="2919995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(1,1)</a:t>
            </a:r>
          </a:p>
        </p:txBody>
      </p:sp>
      <p:sp>
        <p:nvSpPr>
          <p:cNvPr id="69" name="Text Box 5"/>
          <p:cNvSpPr txBox="1">
            <a:spLocks noChangeArrowheads="1"/>
          </p:cNvSpPr>
          <p:nvPr/>
        </p:nvSpPr>
        <p:spPr bwMode="auto">
          <a:xfrm>
            <a:off x="2444895" y="4524849"/>
            <a:ext cx="3690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70" name="Text Box 6"/>
          <p:cNvSpPr txBox="1">
            <a:spLocks noChangeArrowheads="1"/>
          </p:cNvSpPr>
          <p:nvPr/>
        </p:nvSpPr>
        <p:spPr bwMode="auto">
          <a:xfrm>
            <a:off x="2444895" y="4941168"/>
            <a:ext cx="3690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71" name="Text Box 8"/>
          <p:cNvSpPr txBox="1">
            <a:spLocks noChangeArrowheads="1"/>
          </p:cNvSpPr>
          <p:nvPr/>
        </p:nvSpPr>
        <p:spPr bwMode="auto">
          <a:xfrm>
            <a:off x="4139674" y="4546077"/>
            <a:ext cx="364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E1</a:t>
            </a:r>
          </a:p>
        </p:txBody>
      </p:sp>
      <p:sp>
        <p:nvSpPr>
          <p:cNvPr id="73" name="Oval 12"/>
          <p:cNvSpPr>
            <a:spLocks noChangeArrowheads="1"/>
          </p:cNvSpPr>
          <p:nvPr/>
        </p:nvSpPr>
        <p:spPr bwMode="auto">
          <a:xfrm>
            <a:off x="2187352" y="4214505"/>
            <a:ext cx="914400" cy="170647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4" name="Oval 13"/>
          <p:cNvSpPr>
            <a:spLocks noChangeArrowheads="1"/>
          </p:cNvSpPr>
          <p:nvPr/>
        </p:nvSpPr>
        <p:spPr bwMode="auto">
          <a:xfrm>
            <a:off x="3863752" y="4214505"/>
            <a:ext cx="914400" cy="170993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</a:endParaRPr>
          </a:p>
        </p:txBody>
      </p:sp>
      <p:cxnSp>
        <p:nvCxnSpPr>
          <p:cNvPr id="75" name="Straight Connector 2"/>
          <p:cNvCxnSpPr>
            <a:stCxn id="69" idx="3"/>
            <a:endCxn id="71" idx="1"/>
          </p:cNvCxnSpPr>
          <p:nvPr/>
        </p:nvCxnSpPr>
        <p:spPr bwMode="auto">
          <a:xfrm>
            <a:off x="2813907" y="4678738"/>
            <a:ext cx="1325767" cy="21228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34"/>
          <p:cNvCxnSpPr>
            <a:stCxn id="70" idx="3"/>
            <a:endCxn id="79" idx="1"/>
          </p:cNvCxnSpPr>
          <p:nvPr/>
        </p:nvCxnSpPr>
        <p:spPr bwMode="auto">
          <a:xfrm>
            <a:off x="2813907" y="5095057"/>
            <a:ext cx="1325767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2444895" y="5342609"/>
            <a:ext cx="3690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P3</a:t>
            </a:r>
          </a:p>
        </p:txBody>
      </p:sp>
      <p:cxnSp>
        <p:nvCxnSpPr>
          <p:cNvPr id="78" name="Straight Connector 44"/>
          <p:cNvCxnSpPr>
            <a:stCxn id="77" idx="3"/>
          </p:cNvCxnSpPr>
          <p:nvPr/>
        </p:nvCxnSpPr>
        <p:spPr bwMode="auto">
          <a:xfrm flipV="1">
            <a:off x="2813907" y="5462222"/>
            <a:ext cx="1289975" cy="34276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Text Box 8"/>
          <p:cNvSpPr txBox="1">
            <a:spLocks noChangeArrowheads="1"/>
          </p:cNvSpPr>
          <p:nvPr/>
        </p:nvSpPr>
        <p:spPr bwMode="auto">
          <a:xfrm>
            <a:off x="4139674" y="4941168"/>
            <a:ext cx="364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E2</a:t>
            </a:r>
          </a:p>
        </p:txBody>
      </p:sp>
      <p:sp>
        <p:nvSpPr>
          <p:cNvPr id="80" name="Text Box 8"/>
          <p:cNvSpPr txBox="1">
            <a:spLocks noChangeArrowheads="1"/>
          </p:cNvSpPr>
          <p:nvPr/>
        </p:nvSpPr>
        <p:spPr bwMode="auto">
          <a:xfrm>
            <a:off x="4139674" y="5301208"/>
            <a:ext cx="364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E3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558339" y="26319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1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4151784" y="26386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1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9869607" y="26386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1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8271678" y="259145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61963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67" grpId="0"/>
      <p:bldP spid="68" grpId="0"/>
      <p:bldP spid="42" grpId="0"/>
      <p:bldP spid="46" grpId="0"/>
      <p:bldP spid="47" grpId="0"/>
      <p:bldP spid="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0344"/>
          </a:xfrm>
        </p:spPr>
        <p:txBody>
          <a:bodyPr/>
          <a:lstStyle/>
          <a:p>
            <a:r>
              <a:rPr lang="pt-BR" dirty="0"/>
              <a:t>Relacionamento M para N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5801357"/>
            <a:ext cx="4114800" cy="365125"/>
          </a:xfrm>
        </p:spPr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5801357"/>
            <a:ext cx="2743200" cy="365125"/>
          </a:xfrm>
        </p:spPr>
        <p:txBody>
          <a:bodyPr/>
          <a:lstStyle/>
          <a:p>
            <a:fld id="{DB30B5DD-9567-43DE-A578-1A8085956379}" type="slidenum">
              <a:rPr lang="pt-BR" smtClean="0"/>
              <a:t>31</a:t>
            </a:fld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3950529" y="2548185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Autor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8154707" y="2524709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Livro</a:t>
            </a:r>
          </a:p>
        </p:txBody>
      </p:sp>
      <p:sp>
        <p:nvSpPr>
          <p:cNvPr id="38" name="Fluxograma: Decisão 37"/>
          <p:cNvSpPr/>
          <p:nvPr/>
        </p:nvSpPr>
        <p:spPr>
          <a:xfrm>
            <a:off x="5979270" y="2434246"/>
            <a:ext cx="1700906" cy="766154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escreve</a:t>
            </a:r>
          </a:p>
        </p:txBody>
      </p:sp>
      <p:cxnSp>
        <p:nvCxnSpPr>
          <p:cNvPr id="6" name="Conector reto 5"/>
          <p:cNvCxnSpPr>
            <a:stCxn id="63" idx="3"/>
            <a:endCxn id="38" idx="1"/>
          </p:cNvCxnSpPr>
          <p:nvPr/>
        </p:nvCxnSpPr>
        <p:spPr>
          <a:xfrm flipV="1">
            <a:off x="5534705" y="2817323"/>
            <a:ext cx="444565" cy="18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38" idx="3"/>
            <a:endCxn id="64" idx="1"/>
          </p:cNvCxnSpPr>
          <p:nvPr/>
        </p:nvCxnSpPr>
        <p:spPr>
          <a:xfrm flipV="1">
            <a:off x="7680176" y="2812741"/>
            <a:ext cx="474531" cy="4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502227" y="2524977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M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7813942" y="252844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N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1147059" y="4113777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Autor</a:t>
            </a:r>
          </a:p>
        </p:txBody>
      </p:sp>
      <p:sp>
        <p:nvSpPr>
          <p:cNvPr id="47" name="Fluxograma: Decisão 46"/>
          <p:cNvSpPr/>
          <p:nvPr/>
        </p:nvSpPr>
        <p:spPr>
          <a:xfrm>
            <a:off x="3719736" y="4007833"/>
            <a:ext cx="1483787" cy="738382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escreve</a:t>
            </a:r>
          </a:p>
        </p:txBody>
      </p:sp>
      <p:cxnSp>
        <p:nvCxnSpPr>
          <p:cNvPr id="48" name="Conector reto 47"/>
          <p:cNvCxnSpPr>
            <a:stCxn id="42" idx="3"/>
            <a:endCxn id="47" idx="1"/>
          </p:cNvCxnSpPr>
          <p:nvPr/>
        </p:nvCxnSpPr>
        <p:spPr>
          <a:xfrm flipV="1">
            <a:off x="2731235" y="4377024"/>
            <a:ext cx="988501" cy="24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47" idx="3"/>
            <a:endCxn id="53" idx="1"/>
          </p:cNvCxnSpPr>
          <p:nvPr/>
        </p:nvCxnSpPr>
        <p:spPr>
          <a:xfrm>
            <a:off x="5203523" y="4377024"/>
            <a:ext cx="734319" cy="1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5633736" y="411951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N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10160238" y="4103240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Livro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5937842" y="4103240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Autor_Livro</a:t>
            </a:r>
            <a:endParaRPr lang="pt-BR" dirty="0"/>
          </a:p>
        </p:txBody>
      </p:sp>
      <p:sp>
        <p:nvSpPr>
          <p:cNvPr id="54" name="Fluxograma: Decisão 53"/>
          <p:cNvSpPr/>
          <p:nvPr/>
        </p:nvSpPr>
        <p:spPr>
          <a:xfrm>
            <a:off x="7841743" y="4005064"/>
            <a:ext cx="1897140" cy="738382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É_escrito</a:t>
            </a:r>
            <a:endParaRPr lang="pt-BR" sz="16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7567864" y="409579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N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9827678" y="41217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</a:t>
            </a:r>
          </a:p>
        </p:txBody>
      </p:sp>
      <p:sp>
        <p:nvSpPr>
          <p:cNvPr id="11" name="Seta para Baixo 10"/>
          <p:cNvSpPr/>
          <p:nvPr/>
        </p:nvSpPr>
        <p:spPr>
          <a:xfrm>
            <a:off x="6649703" y="3284984"/>
            <a:ext cx="360040" cy="6549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>
            <a:stCxn id="54" idx="3"/>
            <a:endCxn id="52" idx="1"/>
          </p:cNvCxnSpPr>
          <p:nvPr/>
        </p:nvCxnSpPr>
        <p:spPr>
          <a:xfrm>
            <a:off x="9738883" y="4374255"/>
            <a:ext cx="421355" cy="17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53" idx="3"/>
            <a:endCxn id="54" idx="1"/>
          </p:cNvCxnSpPr>
          <p:nvPr/>
        </p:nvCxnSpPr>
        <p:spPr>
          <a:xfrm flipV="1">
            <a:off x="7522018" y="4374255"/>
            <a:ext cx="319725" cy="17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/>
          <p:cNvSpPr txBox="1"/>
          <p:nvPr/>
        </p:nvSpPr>
        <p:spPr>
          <a:xfrm>
            <a:off x="3431704" y="41217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04947" y="2471213"/>
            <a:ext cx="3397551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Relações M:N não são implementáveis diretamente num BD relacional!!!!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833857" y="612541"/>
            <a:ext cx="3802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A1</a:t>
            </a: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5833857" y="1170489"/>
            <a:ext cx="3802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A2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7537894" y="641849"/>
            <a:ext cx="3513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L1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542216" y="956821"/>
            <a:ext cx="3513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L2</a:t>
            </a:r>
          </a:p>
        </p:txBody>
      </p:sp>
      <p:sp>
        <p:nvSpPr>
          <p:cNvPr id="33" name="Oval 12"/>
          <p:cNvSpPr>
            <a:spLocks noChangeArrowheads="1"/>
          </p:cNvSpPr>
          <p:nvPr/>
        </p:nvSpPr>
        <p:spPr bwMode="auto">
          <a:xfrm>
            <a:off x="5576314" y="302197"/>
            <a:ext cx="914400" cy="170647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34" name="Oval 13"/>
          <p:cNvSpPr>
            <a:spLocks noChangeArrowheads="1"/>
          </p:cNvSpPr>
          <p:nvPr/>
        </p:nvSpPr>
        <p:spPr bwMode="auto">
          <a:xfrm>
            <a:off x="7252714" y="302197"/>
            <a:ext cx="914400" cy="170993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</a:endParaRPr>
          </a:p>
        </p:txBody>
      </p:sp>
      <p:cxnSp>
        <p:nvCxnSpPr>
          <p:cNvPr id="35" name="Straight Connector 2"/>
          <p:cNvCxnSpPr>
            <a:stCxn id="28" idx="3"/>
            <a:endCxn id="31" idx="1"/>
          </p:cNvCxnSpPr>
          <p:nvPr/>
        </p:nvCxnSpPr>
        <p:spPr bwMode="auto">
          <a:xfrm>
            <a:off x="6214089" y="766430"/>
            <a:ext cx="1323805" cy="29308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4"/>
          <p:cNvCxnSpPr>
            <a:stCxn id="29" idx="3"/>
            <a:endCxn id="31" idx="1"/>
          </p:cNvCxnSpPr>
          <p:nvPr/>
        </p:nvCxnSpPr>
        <p:spPr bwMode="auto">
          <a:xfrm flipV="1">
            <a:off x="6214089" y="795738"/>
            <a:ext cx="1323805" cy="52864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5833857" y="1579401"/>
            <a:ext cx="3802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A3</a:t>
            </a:r>
          </a:p>
        </p:txBody>
      </p:sp>
      <p:cxnSp>
        <p:nvCxnSpPr>
          <p:cNvPr id="39" name="Straight Connector 44"/>
          <p:cNvCxnSpPr>
            <a:stCxn id="29" idx="3"/>
            <a:endCxn id="32" idx="1"/>
          </p:cNvCxnSpPr>
          <p:nvPr/>
        </p:nvCxnSpPr>
        <p:spPr bwMode="auto">
          <a:xfrm flipV="1">
            <a:off x="6214089" y="1110710"/>
            <a:ext cx="1328127" cy="213668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44"/>
          <p:cNvCxnSpPr>
            <a:stCxn id="29" idx="3"/>
            <a:endCxn id="50" idx="1"/>
          </p:cNvCxnSpPr>
          <p:nvPr/>
        </p:nvCxnSpPr>
        <p:spPr bwMode="auto">
          <a:xfrm>
            <a:off x="6214089" y="1324378"/>
            <a:ext cx="1332449" cy="103951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7546538" y="1274440"/>
            <a:ext cx="3513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L3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7566063" y="1552900"/>
            <a:ext cx="3513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L4</a:t>
            </a:r>
          </a:p>
        </p:txBody>
      </p:sp>
      <p:cxnSp>
        <p:nvCxnSpPr>
          <p:cNvPr id="58" name="Straight Connector 44"/>
          <p:cNvCxnSpPr>
            <a:stCxn id="37" idx="3"/>
            <a:endCxn id="57" idx="1"/>
          </p:cNvCxnSpPr>
          <p:nvPr/>
        </p:nvCxnSpPr>
        <p:spPr bwMode="auto">
          <a:xfrm flipV="1">
            <a:off x="6214089" y="1706789"/>
            <a:ext cx="1351974" cy="26501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44"/>
          <p:cNvCxnSpPr>
            <a:stCxn id="37" idx="3"/>
            <a:endCxn id="50" idx="1"/>
          </p:cNvCxnSpPr>
          <p:nvPr/>
        </p:nvCxnSpPr>
        <p:spPr bwMode="auto">
          <a:xfrm flipV="1">
            <a:off x="6214089" y="1428329"/>
            <a:ext cx="1332449" cy="304961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1702501" y="5081344"/>
            <a:ext cx="3802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A1</a:t>
            </a: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1702501" y="5639292"/>
            <a:ext cx="3802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A2</a:t>
            </a:r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10724580" y="5156808"/>
            <a:ext cx="3513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L1</a:t>
            </a:r>
          </a:p>
        </p:txBody>
      </p:sp>
      <p:sp>
        <p:nvSpPr>
          <p:cNvPr id="65" name="Text Box 11"/>
          <p:cNvSpPr txBox="1">
            <a:spLocks noChangeArrowheads="1"/>
          </p:cNvSpPr>
          <p:nvPr/>
        </p:nvSpPr>
        <p:spPr bwMode="auto">
          <a:xfrm>
            <a:off x="10728902" y="5471780"/>
            <a:ext cx="3513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L2</a:t>
            </a:r>
          </a:p>
        </p:txBody>
      </p:sp>
      <p:sp>
        <p:nvSpPr>
          <p:cNvPr id="67" name="Oval 12"/>
          <p:cNvSpPr>
            <a:spLocks noChangeArrowheads="1"/>
          </p:cNvSpPr>
          <p:nvPr/>
        </p:nvSpPr>
        <p:spPr bwMode="auto">
          <a:xfrm>
            <a:off x="1444958" y="4771000"/>
            <a:ext cx="914400" cy="170647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68" name="Oval 13"/>
          <p:cNvSpPr>
            <a:spLocks noChangeArrowheads="1"/>
          </p:cNvSpPr>
          <p:nvPr/>
        </p:nvSpPr>
        <p:spPr bwMode="auto">
          <a:xfrm>
            <a:off x="10439400" y="4817156"/>
            <a:ext cx="914400" cy="170993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1702501" y="6048204"/>
            <a:ext cx="3802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A3</a:t>
            </a:r>
          </a:p>
        </p:txBody>
      </p:sp>
      <p:sp>
        <p:nvSpPr>
          <p:cNvPr id="74" name="Text Box 11"/>
          <p:cNvSpPr txBox="1">
            <a:spLocks noChangeArrowheads="1"/>
          </p:cNvSpPr>
          <p:nvPr/>
        </p:nvSpPr>
        <p:spPr bwMode="auto">
          <a:xfrm>
            <a:off x="10733224" y="5789399"/>
            <a:ext cx="3513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L3</a:t>
            </a:r>
          </a:p>
        </p:txBody>
      </p:sp>
      <p:sp>
        <p:nvSpPr>
          <p:cNvPr id="75" name="Text Box 11"/>
          <p:cNvSpPr txBox="1">
            <a:spLocks noChangeArrowheads="1"/>
          </p:cNvSpPr>
          <p:nvPr/>
        </p:nvSpPr>
        <p:spPr bwMode="auto">
          <a:xfrm>
            <a:off x="10752749" y="6067859"/>
            <a:ext cx="3513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L4</a:t>
            </a:r>
          </a:p>
        </p:txBody>
      </p:sp>
      <p:sp>
        <p:nvSpPr>
          <p:cNvPr id="82" name="Text Box 8"/>
          <p:cNvSpPr txBox="1">
            <a:spLocks noChangeArrowheads="1"/>
          </p:cNvSpPr>
          <p:nvPr/>
        </p:nvSpPr>
        <p:spPr bwMode="auto">
          <a:xfrm>
            <a:off x="6404345" y="5106255"/>
            <a:ext cx="4555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AL1</a:t>
            </a:r>
          </a:p>
        </p:txBody>
      </p:sp>
      <p:sp>
        <p:nvSpPr>
          <p:cNvPr id="83" name="Text Box 11"/>
          <p:cNvSpPr txBox="1">
            <a:spLocks noChangeArrowheads="1"/>
          </p:cNvSpPr>
          <p:nvPr/>
        </p:nvSpPr>
        <p:spPr bwMode="auto">
          <a:xfrm>
            <a:off x="6408667" y="5421227"/>
            <a:ext cx="4555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AL2</a:t>
            </a:r>
          </a:p>
        </p:txBody>
      </p:sp>
      <p:sp>
        <p:nvSpPr>
          <p:cNvPr id="84" name="Oval 13"/>
          <p:cNvSpPr>
            <a:spLocks noChangeArrowheads="1"/>
          </p:cNvSpPr>
          <p:nvPr/>
        </p:nvSpPr>
        <p:spPr bwMode="auto">
          <a:xfrm>
            <a:off x="6211796" y="4817156"/>
            <a:ext cx="914400" cy="20408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85" name="Text Box 11"/>
          <p:cNvSpPr txBox="1">
            <a:spLocks noChangeArrowheads="1"/>
          </p:cNvSpPr>
          <p:nvPr/>
        </p:nvSpPr>
        <p:spPr bwMode="auto">
          <a:xfrm>
            <a:off x="6412989" y="5738846"/>
            <a:ext cx="4555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AL3</a:t>
            </a:r>
          </a:p>
        </p:txBody>
      </p:sp>
      <p:sp>
        <p:nvSpPr>
          <p:cNvPr id="86" name="Text Box 11"/>
          <p:cNvSpPr txBox="1">
            <a:spLocks noChangeArrowheads="1"/>
          </p:cNvSpPr>
          <p:nvPr/>
        </p:nvSpPr>
        <p:spPr bwMode="auto">
          <a:xfrm>
            <a:off x="6432514" y="6017306"/>
            <a:ext cx="4555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AL4</a:t>
            </a:r>
          </a:p>
        </p:txBody>
      </p:sp>
      <p:cxnSp>
        <p:nvCxnSpPr>
          <p:cNvPr id="87" name="Straight Connector 44"/>
          <p:cNvCxnSpPr>
            <a:stCxn id="60" idx="3"/>
            <a:endCxn id="82" idx="1"/>
          </p:cNvCxnSpPr>
          <p:nvPr/>
        </p:nvCxnSpPr>
        <p:spPr bwMode="auto">
          <a:xfrm>
            <a:off x="2082733" y="5235233"/>
            <a:ext cx="4321612" cy="24911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2"/>
          <p:cNvCxnSpPr>
            <a:stCxn id="82" idx="3"/>
            <a:endCxn id="62" idx="1"/>
          </p:cNvCxnSpPr>
          <p:nvPr/>
        </p:nvCxnSpPr>
        <p:spPr bwMode="auto">
          <a:xfrm>
            <a:off x="6859919" y="5260144"/>
            <a:ext cx="3864661" cy="50553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44"/>
          <p:cNvCxnSpPr>
            <a:stCxn id="83" idx="3"/>
            <a:endCxn id="62" idx="1"/>
          </p:cNvCxnSpPr>
          <p:nvPr/>
        </p:nvCxnSpPr>
        <p:spPr bwMode="auto">
          <a:xfrm flipV="1">
            <a:off x="6864241" y="5310697"/>
            <a:ext cx="3860339" cy="264419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34"/>
          <p:cNvCxnSpPr>
            <a:stCxn id="61" idx="3"/>
            <a:endCxn id="83" idx="1"/>
          </p:cNvCxnSpPr>
          <p:nvPr/>
        </p:nvCxnSpPr>
        <p:spPr bwMode="auto">
          <a:xfrm flipV="1">
            <a:off x="2082733" y="5575116"/>
            <a:ext cx="4325934" cy="218065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34"/>
          <p:cNvCxnSpPr>
            <a:stCxn id="71" idx="3"/>
            <a:endCxn id="127" idx="1"/>
          </p:cNvCxnSpPr>
          <p:nvPr/>
        </p:nvCxnSpPr>
        <p:spPr bwMode="auto">
          <a:xfrm>
            <a:off x="2082733" y="6202093"/>
            <a:ext cx="4369306" cy="245121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34"/>
          <p:cNvCxnSpPr>
            <a:stCxn id="67" idx="5"/>
            <a:endCxn id="142" idx="1"/>
          </p:cNvCxnSpPr>
          <p:nvPr/>
        </p:nvCxnSpPr>
        <p:spPr bwMode="auto">
          <a:xfrm>
            <a:off x="2225447" y="6227566"/>
            <a:ext cx="4226592" cy="421796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44"/>
          <p:cNvCxnSpPr>
            <a:stCxn id="86" idx="3"/>
          </p:cNvCxnSpPr>
          <p:nvPr/>
        </p:nvCxnSpPr>
        <p:spPr bwMode="auto">
          <a:xfrm flipV="1">
            <a:off x="6888088" y="5943288"/>
            <a:ext cx="3744416" cy="227907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44"/>
          <p:cNvCxnSpPr>
            <a:stCxn id="85" idx="3"/>
            <a:endCxn id="65" idx="1"/>
          </p:cNvCxnSpPr>
          <p:nvPr/>
        </p:nvCxnSpPr>
        <p:spPr bwMode="auto">
          <a:xfrm flipV="1">
            <a:off x="6868563" y="5625669"/>
            <a:ext cx="3860339" cy="267066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Text Box 11"/>
          <p:cNvSpPr txBox="1">
            <a:spLocks noChangeArrowheads="1"/>
          </p:cNvSpPr>
          <p:nvPr/>
        </p:nvSpPr>
        <p:spPr bwMode="auto">
          <a:xfrm>
            <a:off x="6452039" y="6293325"/>
            <a:ext cx="4555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AL5</a:t>
            </a:r>
          </a:p>
        </p:txBody>
      </p:sp>
      <p:cxnSp>
        <p:nvCxnSpPr>
          <p:cNvPr id="130" name="Straight Connector 34"/>
          <p:cNvCxnSpPr>
            <a:stCxn id="61" idx="3"/>
            <a:endCxn id="85" idx="1"/>
          </p:cNvCxnSpPr>
          <p:nvPr/>
        </p:nvCxnSpPr>
        <p:spPr bwMode="auto">
          <a:xfrm>
            <a:off x="2082733" y="5793181"/>
            <a:ext cx="4330256" cy="9955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44"/>
          <p:cNvCxnSpPr>
            <a:stCxn id="127" idx="3"/>
          </p:cNvCxnSpPr>
          <p:nvPr/>
        </p:nvCxnSpPr>
        <p:spPr bwMode="auto">
          <a:xfrm flipV="1">
            <a:off x="6907613" y="5947070"/>
            <a:ext cx="3724891" cy="50014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Text Box 11"/>
          <p:cNvSpPr txBox="1">
            <a:spLocks noChangeArrowheads="1"/>
          </p:cNvSpPr>
          <p:nvPr/>
        </p:nvSpPr>
        <p:spPr bwMode="auto">
          <a:xfrm>
            <a:off x="6452039" y="6495473"/>
            <a:ext cx="4555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AL6</a:t>
            </a:r>
          </a:p>
        </p:txBody>
      </p:sp>
      <p:cxnSp>
        <p:nvCxnSpPr>
          <p:cNvPr id="143" name="Straight Connector 44"/>
          <p:cNvCxnSpPr>
            <a:stCxn id="142" idx="3"/>
            <a:endCxn id="75" idx="1"/>
          </p:cNvCxnSpPr>
          <p:nvPr/>
        </p:nvCxnSpPr>
        <p:spPr bwMode="auto">
          <a:xfrm flipV="1">
            <a:off x="6907613" y="6221748"/>
            <a:ext cx="3845136" cy="42761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34"/>
          <p:cNvCxnSpPr>
            <a:stCxn id="61" idx="3"/>
            <a:endCxn id="86" idx="1"/>
          </p:cNvCxnSpPr>
          <p:nvPr/>
        </p:nvCxnSpPr>
        <p:spPr bwMode="auto">
          <a:xfrm>
            <a:off x="2082733" y="5793181"/>
            <a:ext cx="4349781" cy="37801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38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51" grpId="0"/>
      <p:bldP spid="55" grpId="0"/>
      <p:bldP spid="56" grpId="0"/>
      <p:bldP spid="6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de Relacionamentos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1287"/>
          </a:xfrm>
        </p:spPr>
        <p:txBody>
          <a:bodyPr>
            <a:normAutofit/>
          </a:bodyPr>
          <a:lstStyle/>
          <a:p>
            <a:r>
              <a:rPr lang="pt-BR" sz="3200" dirty="0"/>
              <a:t>Relacionamentos podem possuir atributos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32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0192" y="3977609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Medico</a:t>
            </a:r>
          </a:p>
        </p:txBody>
      </p:sp>
      <p:sp>
        <p:nvSpPr>
          <p:cNvPr id="7" name="Fluxograma: Decisão 6"/>
          <p:cNvSpPr/>
          <p:nvPr/>
        </p:nvSpPr>
        <p:spPr>
          <a:xfrm>
            <a:off x="4555363" y="3720349"/>
            <a:ext cx="2016224" cy="108012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Consulta</a:t>
            </a:r>
          </a:p>
        </p:txBody>
      </p:sp>
      <p:sp>
        <p:nvSpPr>
          <p:cNvPr id="8" name="Retângulo 7"/>
          <p:cNvSpPr/>
          <p:nvPr/>
        </p:nvSpPr>
        <p:spPr>
          <a:xfrm>
            <a:off x="7464152" y="4005064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Pacientes</a:t>
            </a:r>
          </a:p>
        </p:txBody>
      </p:sp>
      <p:cxnSp>
        <p:nvCxnSpPr>
          <p:cNvPr id="9" name="Conector reto 8"/>
          <p:cNvCxnSpPr>
            <a:stCxn id="6" idx="3"/>
            <a:endCxn id="7" idx="1"/>
          </p:cNvCxnSpPr>
          <p:nvPr/>
        </p:nvCxnSpPr>
        <p:spPr>
          <a:xfrm flipV="1">
            <a:off x="3994368" y="4260409"/>
            <a:ext cx="560995" cy="5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7" idx="3"/>
          </p:cNvCxnSpPr>
          <p:nvPr/>
        </p:nvCxnSpPr>
        <p:spPr>
          <a:xfrm>
            <a:off x="6571587" y="4260409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4075667" y="2969822"/>
            <a:ext cx="1368152" cy="57147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dk1"/>
                </a:solidFill>
              </a:rPr>
              <a:t>Data</a:t>
            </a:r>
          </a:p>
        </p:txBody>
      </p:sp>
      <p:sp>
        <p:nvSpPr>
          <p:cNvPr id="14" name="Elipse 13"/>
          <p:cNvSpPr/>
          <p:nvPr/>
        </p:nvSpPr>
        <p:spPr>
          <a:xfrm>
            <a:off x="5887511" y="2955532"/>
            <a:ext cx="1368152" cy="57147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dk1"/>
                </a:solidFill>
              </a:rPr>
              <a:t>Hora</a:t>
            </a:r>
          </a:p>
        </p:txBody>
      </p:sp>
      <p:cxnSp>
        <p:nvCxnSpPr>
          <p:cNvPr id="16" name="Conector reto 15"/>
          <p:cNvCxnSpPr>
            <a:stCxn id="14" idx="4"/>
          </p:cNvCxnSpPr>
          <p:nvPr/>
        </p:nvCxnSpPr>
        <p:spPr>
          <a:xfrm flipH="1">
            <a:off x="5995523" y="3527010"/>
            <a:ext cx="576064" cy="47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3" idx="4"/>
          </p:cNvCxnSpPr>
          <p:nvPr/>
        </p:nvCxnSpPr>
        <p:spPr>
          <a:xfrm>
            <a:off x="4759743" y="3541300"/>
            <a:ext cx="299676" cy="463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216809" y="3913181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M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6528524" y="391664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0966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Extensão do Modelo 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658400" cy="435133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pt-BR" sz="2400" dirty="0"/>
              <a:t>O MER tem o poder de expressar entidades de </a:t>
            </a:r>
            <a:r>
              <a:rPr lang="pt-BR" sz="2400" dirty="0" err="1"/>
              <a:t>BDs</a:t>
            </a:r>
            <a:r>
              <a:rPr lang="pt-BR" sz="2400" dirty="0"/>
              <a:t> de uma maneira hierárquica conceitual. À medida que a hierarquia sobe, ela generaliza a visão das entidades e, à medida que nos aprofundamos, ela nos dá o detalhe de cada entidade incluída.</a:t>
            </a:r>
          </a:p>
          <a:p>
            <a:r>
              <a:rPr lang="pt-BR" sz="2400" dirty="0"/>
              <a:t>Generalização</a:t>
            </a:r>
          </a:p>
          <a:p>
            <a:pPr lvl="1"/>
            <a:r>
              <a:rPr lang="pt-BR" sz="2000" dirty="0"/>
              <a:t>processo onde as entidades generalizadas contêm as propriedades de todas as entidades generalizadas “pai”</a:t>
            </a:r>
          </a:p>
          <a:p>
            <a:r>
              <a:rPr lang="pt-BR" sz="2400" dirty="0"/>
              <a:t>Especialização</a:t>
            </a:r>
          </a:p>
          <a:p>
            <a:pPr lvl="1"/>
            <a:r>
              <a:rPr lang="pt-BR" sz="2000" dirty="0"/>
              <a:t>Processo onde as entidades especializadas contem as propriedades da entidades “pai”, juntamente com seus atributos particulares</a:t>
            </a:r>
          </a:p>
          <a:p>
            <a:r>
              <a:rPr lang="pt-BR" sz="2400" dirty="0"/>
              <a:t>Agregação</a:t>
            </a:r>
          </a:p>
          <a:p>
            <a:pPr lvl="1"/>
            <a:r>
              <a:rPr lang="pt-BR" sz="2000" dirty="0"/>
              <a:t>Permite a construção de objetos a partir de seus componentes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347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Generalização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8161"/>
          </a:xfrm>
        </p:spPr>
        <p:txBody>
          <a:bodyPr/>
          <a:lstStyle/>
          <a:p>
            <a:r>
              <a:rPr lang="pt-BR" dirty="0"/>
              <a:t>Na generalização, um número de entidades é reunido em uma entidade generalizada com base em suas características similares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34</a:t>
            </a:fld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2716683" y="3240650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Pombo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6525481" y="3206107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Canário</a:t>
            </a:r>
          </a:p>
        </p:txBody>
      </p:sp>
      <p:sp>
        <p:nvSpPr>
          <p:cNvPr id="51" name="Retângulo 50"/>
          <p:cNvSpPr/>
          <p:nvPr/>
        </p:nvSpPr>
        <p:spPr>
          <a:xfrm>
            <a:off x="5519936" y="4687188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Passaro</a:t>
            </a:r>
            <a:endParaRPr lang="pt-BR" dirty="0"/>
          </a:p>
        </p:txBody>
      </p:sp>
      <p:cxnSp>
        <p:nvCxnSpPr>
          <p:cNvPr id="27" name="Conector reto 26"/>
          <p:cNvCxnSpPr>
            <a:stCxn id="51" idx="0"/>
            <a:endCxn id="33" idx="2"/>
          </p:cNvCxnSpPr>
          <p:nvPr/>
        </p:nvCxnSpPr>
        <p:spPr>
          <a:xfrm flipH="1" flipV="1">
            <a:off x="3508771" y="3816714"/>
            <a:ext cx="2803253" cy="87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8413264" y="3197620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Beijaflor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4621082" y="3218807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Pardal</a:t>
            </a:r>
          </a:p>
        </p:txBody>
      </p:sp>
      <p:cxnSp>
        <p:nvCxnSpPr>
          <p:cNvPr id="24" name="Conector reto 23"/>
          <p:cNvCxnSpPr>
            <a:stCxn id="51" idx="0"/>
            <a:endCxn id="22" idx="2"/>
          </p:cNvCxnSpPr>
          <p:nvPr/>
        </p:nvCxnSpPr>
        <p:spPr>
          <a:xfrm flipH="1" flipV="1">
            <a:off x="5413170" y="3794871"/>
            <a:ext cx="898854" cy="892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51" idx="0"/>
            <a:endCxn id="35" idx="2"/>
          </p:cNvCxnSpPr>
          <p:nvPr/>
        </p:nvCxnSpPr>
        <p:spPr>
          <a:xfrm flipV="1">
            <a:off x="6312024" y="3782171"/>
            <a:ext cx="1005545" cy="905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51" idx="0"/>
            <a:endCxn id="21" idx="2"/>
          </p:cNvCxnSpPr>
          <p:nvPr/>
        </p:nvCxnSpPr>
        <p:spPr>
          <a:xfrm flipV="1">
            <a:off x="6312024" y="3773684"/>
            <a:ext cx="2893328" cy="913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80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Especialização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825625"/>
            <a:ext cx="5630691" cy="2328888"/>
          </a:xfrm>
        </p:spPr>
        <p:txBody>
          <a:bodyPr/>
          <a:lstStyle/>
          <a:p>
            <a:r>
              <a:rPr lang="pt-BR" dirty="0"/>
              <a:t>Especialização é o oposto da generalização. Na especialização, um grupo de entidades é dividido em subgrupos com base em suas características.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35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003269" y="3035539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Professor</a:t>
            </a:r>
          </a:p>
        </p:txBody>
      </p:sp>
      <p:sp>
        <p:nvSpPr>
          <p:cNvPr id="8" name="Elipse 7"/>
          <p:cNvSpPr/>
          <p:nvPr/>
        </p:nvSpPr>
        <p:spPr>
          <a:xfrm>
            <a:off x="6270869" y="1772817"/>
            <a:ext cx="1080120" cy="635583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u="sng" dirty="0" err="1">
                <a:solidFill>
                  <a:schemeClr val="dk1"/>
                </a:solidFill>
              </a:rPr>
              <a:t>CodP</a:t>
            </a:r>
            <a:endParaRPr lang="pt-BR" u="sng" dirty="0">
              <a:solidFill>
                <a:schemeClr val="dk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7422997" y="1790709"/>
            <a:ext cx="1080120" cy="635583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dk1"/>
                </a:solidFill>
              </a:rPr>
              <a:t>Nome</a:t>
            </a:r>
          </a:p>
        </p:txBody>
      </p:sp>
      <p:sp>
        <p:nvSpPr>
          <p:cNvPr id="10" name="Elipse 9"/>
          <p:cNvSpPr/>
          <p:nvPr/>
        </p:nvSpPr>
        <p:spPr>
          <a:xfrm>
            <a:off x="8575126" y="1795853"/>
            <a:ext cx="1530778" cy="635583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dk1"/>
                </a:solidFill>
              </a:rPr>
              <a:t>formação</a:t>
            </a:r>
          </a:p>
        </p:txBody>
      </p:sp>
      <p:sp>
        <p:nvSpPr>
          <p:cNvPr id="11" name="Elipse 10"/>
          <p:cNvSpPr/>
          <p:nvPr/>
        </p:nvSpPr>
        <p:spPr>
          <a:xfrm>
            <a:off x="10231309" y="1772816"/>
            <a:ext cx="1080120" cy="635583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dk1"/>
                </a:solidFill>
              </a:rPr>
              <a:t>idade</a:t>
            </a:r>
          </a:p>
        </p:txBody>
      </p:sp>
      <p:cxnSp>
        <p:nvCxnSpPr>
          <p:cNvPr id="12" name="Conector reto 11"/>
          <p:cNvCxnSpPr/>
          <p:nvPr/>
        </p:nvCxnSpPr>
        <p:spPr>
          <a:xfrm>
            <a:off x="7008951" y="2396645"/>
            <a:ext cx="1314146" cy="624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9" idx="4"/>
          </p:cNvCxnSpPr>
          <p:nvPr/>
        </p:nvCxnSpPr>
        <p:spPr>
          <a:xfrm>
            <a:off x="7963057" y="2426292"/>
            <a:ext cx="602975" cy="6215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10" idx="4"/>
          </p:cNvCxnSpPr>
          <p:nvPr/>
        </p:nvCxnSpPr>
        <p:spPr>
          <a:xfrm flipH="1">
            <a:off x="8918449" y="2431436"/>
            <a:ext cx="422066" cy="6210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11" idx="4"/>
          </p:cNvCxnSpPr>
          <p:nvPr/>
        </p:nvCxnSpPr>
        <p:spPr>
          <a:xfrm flipH="1">
            <a:off x="9384607" y="2408399"/>
            <a:ext cx="1386762" cy="6322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6347149" y="5452882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mensalista</a:t>
            </a:r>
          </a:p>
        </p:txBody>
      </p:sp>
      <p:sp>
        <p:nvSpPr>
          <p:cNvPr id="21" name="Elipse 20"/>
          <p:cNvSpPr/>
          <p:nvPr/>
        </p:nvSpPr>
        <p:spPr>
          <a:xfrm>
            <a:off x="5885764" y="4470735"/>
            <a:ext cx="1224136" cy="635583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dk1"/>
                </a:solidFill>
              </a:rPr>
              <a:t>salário</a:t>
            </a:r>
          </a:p>
        </p:txBody>
      </p:sp>
      <p:cxnSp>
        <p:nvCxnSpPr>
          <p:cNvPr id="22" name="Conector reto 21"/>
          <p:cNvCxnSpPr>
            <a:stCxn id="21" idx="4"/>
            <a:endCxn id="20" idx="0"/>
          </p:cNvCxnSpPr>
          <p:nvPr/>
        </p:nvCxnSpPr>
        <p:spPr>
          <a:xfrm>
            <a:off x="6497832" y="5106318"/>
            <a:ext cx="641405" cy="3465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endCxn id="41" idx="0"/>
          </p:cNvCxnSpPr>
          <p:nvPr/>
        </p:nvCxnSpPr>
        <p:spPr>
          <a:xfrm flipH="1">
            <a:off x="8148465" y="3599804"/>
            <a:ext cx="494865" cy="9245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8647197" y="5397775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Horista</a:t>
            </a:r>
          </a:p>
        </p:txBody>
      </p:sp>
      <p:sp>
        <p:nvSpPr>
          <p:cNvPr id="29" name="Elipse 28"/>
          <p:cNvSpPr/>
          <p:nvPr/>
        </p:nvSpPr>
        <p:spPr>
          <a:xfrm>
            <a:off x="9201872" y="4470736"/>
            <a:ext cx="1605565" cy="635583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dk1"/>
                </a:solidFill>
              </a:rPr>
              <a:t>ValorHora</a:t>
            </a:r>
            <a:endParaRPr lang="pt-BR" dirty="0">
              <a:solidFill>
                <a:schemeClr val="dk1"/>
              </a:solidFill>
            </a:endParaRPr>
          </a:p>
        </p:txBody>
      </p:sp>
      <p:cxnSp>
        <p:nvCxnSpPr>
          <p:cNvPr id="30" name="Conector reto 29"/>
          <p:cNvCxnSpPr>
            <a:stCxn id="29" idx="4"/>
            <a:endCxn id="28" idx="0"/>
          </p:cNvCxnSpPr>
          <p:nvPr/>
        </p:nvCxnSpPr>
        <p:spPr>
          <a:xfrm flipH="1">
            <a:off x="9439285" y="5106319"/>
            <a:ext cx="565370" cy="291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7931325" y="4524330"/>
            <a:ext cx="43428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380841" y="4155582"/>
            <a:ext cx="1332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Restrição de disjunção</a:t>
            </a:r>
          </a:p>
        </p:txBody>
      </p:sp>
      <p:grpSp>
        <p:nvGrpSpPr>
          <p:cNvPr id="47" name="Agrupar 46"/>
          <p:cNvGrpSpPr/>
          <p:nvPr/>
        </p:nvGrpSpPr>
        <p:grpSpPr>
          <a:xfrm>
            <a:off x="7331224" y="4494709"/>
            <a:ext cx="720182" cy="971450"/>
            <a:chOff x="9382099" y="3183355"/>
            <a:chExt cx="720182" cy="971450"/>
          </a:xfrm>
        </p:grpSpPr>
        <p:cxnSp>
          <p:nvCxnSpPr>
            <p:cNvPr id="43" name="Conector reto 42"/>
            <p:cNvCxnSpPr/>
            <p:nvPr/>
          </p:nvCxnSpPr>
          <p:spPr>
            <a:xfrm flipH="1">
              <a:off x="9382099" y="3493559"/>
              <a:ext cx="672045" cy="6612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o 44"/>
            <p:cNvSpPr/>
            <p:nvPr/>
          </p:nvSpPr>
          <p:spPr>
            <a:xfrm rot="7882840">
              <a:off x="9527333" y="3398263"/>
              <a:ext cx="789856" cy="360040"/>
            </a:xfrm>
            <a:prstGeom prst="arc">
              <a:avLst>
                <a:gd name="adj1" fmla="val 15760609"/>
                <a:gd name="adj2" fmla="val 5359657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Agrupar 47"/>
          <p:cNvGrpSpPr/>
          <p:nvPr/>
        </p:nvGrpSpPr>
        <p:grpSpPr>
          <a:xfrm rot="15614277">
            <a:off x="8218383" y="4724350"/>
            <a:ext cx="720182" cy="697852"/>
            <a:chOff x="9382099" y="3183355"/>
            <a:chExt cx="720182" cy="971450"/>
          </a:xfrm>
        </p:grpSpPr>
        <p:cxnSp>
          <p:nvCxnSpPr>
            <p:cNvPr id="49" name="Conector reto 48"/>
            <p:cNvCxnSpPr/>
            <p:nvPr/>
          </p:nvCxnSpPr>
          <p:spPr>
            <a:xfrm flipH="1">
              <a:off x="9382099" y="3493559"/>
              <a:ext cx="672045" cy="6612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Arco 49"/>
            <p:cNvSpPr/>
            <p:nvPr/>
          </p:nvSpPr>
          <p:spPr>
            <a:xfrm rot="7882840">
              <a:off x="9527333" y="3398263"/>
              <a:ext cx="789856" cy="360040"/>
            </a:xfrm>
            <a:prstGeom prst="arc">
              <a:avLst>
                <a:gd name="adj1" fmla="val 15760609"/>
                <a:gd name="adj2" fmla="val 5359657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0" name="Agrupar 59"/>
          <p:cNvGrpSpPr/>
          <p:nvPr/>
        </p:nvGrpSpPr>
        <p:grpSpPr>
          <a:xfrm rot="13395006">
            <a:off x="9476835" y="3220623"/>
            <a:ext cx="1054726" cy="576478"/>
            <a:chOff x="9619664" y="2900541"/>
            <a:chExt cx="684017" cy="827432"/>
          </a:xfrm>
        </p:grpSpPr>
        <p:cxnSp>
          <p:nvCxnSpPr>
            <p:cNvPr id="61" name="Conector reto 60"/>
            <p:cNvCxnSpPr/>
            <p:nvPr/>
          </p:nvCxnSpPr>
          <p:spPr>
            <a:xfrm rot="8204994">
              <a:off x="9619664" y="3231140"/>
              <a:ext cx="662618" cy="4968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o 61"/>
            <p:cNvSpPr/>
            <p:nvPr/>
          </p:nvSpPr>
          <p:spPr>
            <a:xfrm rot="9613139">
              <a:off x="9925568" y="2900541"/>
              <a:ext cx="378113" cy="752101"/>
            </a:xfrm>
            <a:prstGeom prst="arc">
              <a:avLst>
                <a:gd name="adj1" fmla="val 15760609"/>
                <a:gd name="adj2" fmla="val 5359657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3" name="Retângulo 62"/>
          <p:cNvSpPr/>
          <p:nvPr/>
        </p:nvSpPr>
        <p:spPr>
          <a:xfrm>
            <a:off x="10359801" y="3668479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coordenador</a:t>
            </a:r>
          </a:p>
        </p:txBody>
      </p:sp>
    </p:spTree>
    <p:extLst>
      <p:ext uri="{BB962C8B-B14F-4D97-AF65-F5344CB8AC3E}">
        <p14:creationId xmlns:p14="http://schemas.microsoft.com/office/powerpoint/2010/main" val="2364402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Modelando dados usando o MER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677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ER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UM INTRODUÇÂO AO MODELO ENTIDADE RELACIONAMENTO</a:t>
            </a:r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09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</a:t>
            </a:r>
            <a:r>
              <a:rPr lang="pt-BR" dirty="0"/>
              <a:t>de </a:t>
            </a:r>
            <a:r>
              <a:rPr lang="pt-BR" dirty="0" smtClean="0"/>
              <a:t>Dados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o </a:t>
            </a:r>
            <a:r>
              <a:rPr lang="pt-BR" dirty="0">
                <a:solidFill>
                  <a:srgbClr val="C00000"/>
                </a:solidFill>
              </a:rPr>
              <a:t>processo de criação </a:t>
            </a:r>
            <a:r>
              <a:rPr lang="pt-BR" dirty="0"/>
              <a:t>de um </a:t>
            </a:r>
            <a:r>
              <a:rPr lang="pt-BR" dirty="0">
                <a:solidFill>
                  <a:srgbClr val="C00000"/>
                </a:solidFill>
              </a:rPr>
              <a:t>modelo de dados </a:t>
            </a:r>
            <a:r>
              <a:rPr lang="pt-BR" dirty="0"/>
              <a:t>para </a:t>
            </a:r>
            <a:r>
              <a:rPr lang="pt-BR" dirty="0" smtClean="0">
                <a:solidFill>
                  <a:srgbClr val="C00000"/>
                </a:solidFill>
              </a:rPr>
              <a:t>armazenamento</a:t>
            </a:r>
            <a:r>
              <a:rPr lang="pt-BR" dirty="0" smtClean="0"/>
              <a:t> em </a:t>
            </a:r>
            <a:r>
              <a:rPr lang="pt-BR" dirty="0"/>
              <a:t>um banco de dados. </a:t>
            </a:r>
            <a:endParaRPr lang="pt-BR" dirty="0" smtClean="0"/>
          </a:p>
          <a:p>
            <a:r>
              <a:rPr lang="pt-BR" dirty="0" smtClean="0"/>
              <a:t>Esse </a:t>
            </a:r>
            <a:r>
              <a:rPr lang="pt-BR" dirty="0"/>
              <a:t>modelo de dados é uma </a:t>
            </a:r>
            <a:r>
              <a:rPr lang="pt-BR" dirty="0">
                <a:solidFill>
                  <a:srgbClr val="C00000"/>
                </a:solidFill>
              </a:rPr>
              <a:t>representação conceitual </a:t>
            </a:r>
            <a:r>
              <a:rPr lang="pt-BR" dirty="0"/>
              <a:t>de objetos de dados, as associações entre diferentes objetos de dados e as regras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</a:t>
            </a:r>
            <a:r>
              <a:rPr lang="pt-BR" dirty="0"/>
              <a:t>modelagem de dados ajuda na </a:t>
            </a:r>
            <a:r>
              <a:rPr lang="pt-BR" dirty="0">
                <a:solidFill>
                  <a:srgbClr val="C00000"/>
                </a:solidFill>
              </a:rPr>
              <a:t>representação visual </a:t>
            </a:r>
            <a:r>
              <a:rPr lang="pt-BR" dirty="0"/>
              <a:t>dos </a:t>
            </a:r>
            <a:r>
              <a:rPr lang="pt-BR" dirty="0">
                <a:solidFill>
                  <a:srgbClr val="C00000"/>
                </a:solidFill>
              </a:rPr>
              <a:t>dados</a:t>
            </a:r>
            <a:r>
              <a:rPr lang="pt-BR" dirty="0"/>
              <a:t> e impõe regras de negócios, conformidades regulatórias e políticas governamentais sobre os dados. </a:t>
            </a:r>
            <a:endParaRPr lang="pt-BR" dirty="0" smtClean="0"/>
          </a:p>
          <a:p>
            <a:r>
              <a:rPr lang="pt-BR" dirty="0" smtClean="0"/>
              <a:t>Os </a:t>
            </a:r>
            <a:r>
              <a:rPr lang="pt-BR" dirty="0"/>
              <a:t>modelos de dados </a:t>
            </a:r>
            <a:r>
              <a:rPr lang="pt-BR" dirty="0">
                <a:solidFill>
                  <a:srgbClr val="C00000"/>
                </a:solidFill>
              </a:rPr>
              <a:t>garantem</a:t>
            </a:r>
            <a:r>
              <a:rPr lang="pt-BR" dirty="0"/>
              <a:t> </a:t>
            </a:r>
            <a:r>
              <a:rPr lang="pt-BR" dirty="0">
                <a:solidFill>
                  <a:srgbClr val="C00000"/>
                </a:solidFill>
              </a:rPr>
              <a:t>consistência</a:t>
            </a:r>
            <a:r>
              <a:rPr lang="pt-BR" dirty="0"/>
              <a:t> nas convenções de nomenclatura, valores padrão, semântica, segurança, </a:t>
            </a:r>
            <a:r>
              <a:rPr lang="pt-BR" dirty="0" smtClean="0"/>
              <a:t>garantindo a qualidade dos dados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Roberto Harkovsky, MSc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5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</a:t>
            </a:r>
            <a:r>
              <a:rPr lang="pt-BR" dirty="0"/>
              <a:t>de </a:t>
            </a:r>
            <a:r>
              <a:rPr lang="pt-BR" dirty="0" smtClean="0"/>
              <a:t>Dados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38200" y="1825625"/>
            <a:ext cx="10802416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Definido </a:t>
            </a:r>
            <a:r>
              <a:rPr lang="pt-BR" dirty="0"/>
              <a:t>como um </a:t>
            </a:r>
            <a:r>
              <a:rPr lang="pt-BR" dirty="0">
                <a:solidFill>
                  <a:srgbClr val="C00000"/>
                </a:solidFill>
              </a:rPr>
              <a:t>modelo abstrato </a:t>
            </a:r>
            <a:r>
              <a:rPr lang="pt-BR" dirty="0"/>
              <a:t>que organiza a </a:t>
            </a:r>
            <a:r>
              <a:rPr lang="pt-BR" dirty="0" smtClean="0">
                <a:solidFill>
                  <a:srgbClr val="C00000"/>
                </a:solidFill>
              </a:rPr>
              <a:t>descrição</a:t>
            </a:r>
            <a:r>
              <a:rPr lang="pt-BR" dirty="0" smtClean="0"/>
              <a:t>, </a:t>
            </a:r>
            <a:r>
              <a:rPr lang="pt-BR" dirty="0"/>
              <a:t>a </a:t>
            </a:r>
            <a:r>
              <a:rPr lang="pt-BR" dirty="0">
                <a:solidFill>
                  <a:srgbClr val="C00000"/>
                </a:solidFill>
              </a:rPr>
              <a:t>semântica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dirty="0"/>
              <a:t>as </a:t>
            </a:r>
            <a:r>
              <a:rPr lang="pt-BR" dirty="0">
                <a:solidFill>
                  <a:srgbClr val="C00000"/>
                </a:solidFill>
              </a:rPr>
              <a:t>restrições</a:t>
            </a:r>
            <a:r>
              <a:rPr lang="pt-BR" dirty="0"/>
              <a:t> de consistência dos dados. </a:t>
            </a:r>
            <a:endParaRPr lang="pt-BR" dirty="0" smtClean="0"/>
          </a:p>
          <a:p>
            <a:r>
              <a:rPr lang="pt-BR" dirty="0" smtClean="0"/>
              <a:t>Enfatiza </a:t>
            </a:r>
            <a:r>
              <a:rPr lang="pt-BR" dirty="0"/>
              <a:t>quais </a:t>
            </a:r>
            <a:r>
              <a:rPr lang="pt-BR" dirty="0">
                <a:solidFill>
                  <a:srgbClr val="C00000"/>
                </a:solidFill>
              </a:rPr>
              <a:t>dados</a:t>
            </a:r>
            <a:r>
              <a:rPr lang="pt-BR" dirty="0"/>
              <a:t> são </a:t>
            </a:r>
            <a:r>
              <a:rPr lang="pt-BR" dirty="0">
                <a:solidFill>
                  <a:srgbClr val="C00000"/>
                </a:solidFill>
              </a:rPr>
              <a:t>necessários</a:t>
            </a:r>
            <a:r>
              <a:rPr lang="pt-BR" dirty="0"/>
              <a:t> e como eles devem ser </a:t>
            </a:r>
            <a:r>
              <a:rPr lang="pt-BR" dirty="0">
                <a:solidFill>
                  <a:srgbClr val="C00000"/>
                </a:solidFill>
              </a:rPr>
              <a:t>organizados</a:t>
            </a:r>
            <a:r>
              <a:rPr lang="pt-BR" dirty="0"/>
              <a:t>, em vez de quais operações serão executadas nos dados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 </a:t>
            </a:r>
            <a:r>
              <a:rPr lang="pt-BR" dirty="0"/>
              <a:t>O Modelo de Dados é como o </a:t>
            </a:r>
            <a:r>
              <a:rPr lang="pt-BR" dirty="0">
                <a:solidFill>
                  <a:srgbClr val="C00000"/>
                </a:solidFill>
              </a:rPr>
              <a:t>plano de construção </a:t>
            </a:r>
            <a:r>
              <a:rPr lang="pt-BR" dirty="0"/>
              <a:t>de um arquiteto, que ajuda a </a:t>
            </a:r>
            <a:r>
              <a:rPr lang="pt-BR" dirty="0">
                <a:solidFill>
                  <a:srgbClr val="C00000"/>
                </a:solidFill>
              </a:rPr>
              <a:t>construir</a:t>
            </a:r>
            <a:r>
              <a:rPr lang="pt-BR" dirty="0"/>
              <a:t> modelos </a:t>
            </a:r>
            <a:r>
              <a:rPr lang="pt-BR" dirty="0">
                <a:solidFill>
                  <a:srgbClr val="C00000"/>
                </a:solidFill>
              </a:rPr>
              <a:t>conceituais</a:t>
            </a:r>
            <a:r>
              <a:rPr lang="pt-BR" dirty="0"/>
              <a:t> e estabelecer uma </a:t>
            </a:r>
            <a:r>
              <a:rPr lang="pt-BR" dirty="0">
                <a:solidFill>
                  <a:srgbClr val="C00000"/>
                </a:solidFill>
              </a:rPr>
              <a:t>relação</a:t>
            </a:r>
            <a:r>
              <a:rPr lang="pt-BR" dirty="0"/>
              <a:t> entre os </a:t>
            </a:r>
            <a:r>
              <a:rPr lang="pt-BR" dirty="0">
                <a:solidFill>
                  <a:srgbClr val="C00000"/>
                </a:solidFill>
              </a:rPr>
              <a:t>itens de dados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2 </a:t>
            </a:r>
            <a:r>
              <a:rPr lang="pt-BR" dirty="0"/>
              <a:t>tipos de Técnicas de </a:t>
            </a:r>
            <a:r>
              <a:rPr lang="pt-BR" dirty="0" smtClean="0"/>
              <a:t>Modelagem:</a:t>
            </a:r>
          </a:p>
          <a:p>
            <a:pPr lvl="1"/>
            <a:r>
              <a:rPr lang="pt-BR" dirty="0" smtClean="0">
                <a:solidFill>
                  <a:srgbClr val="C00000"/>
                </a:solidFill>
              </a:rPr>
              <a:t>Modelo </a:t>
            </a:r>
            <a:r>
              <a:rPr lang="pt-BR" dirty="0">
                <a:solidFill>
                  <a:srgbClr val="C00000"/>
                </a:solidFill>
              </a:rPr>
              <a:t>de Relacionamento de Entidade (E-R</a:t>
            </a:r>
            <a:r>
              <a:rPr lang="pt-BR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pt-BR" dirty="0" smtClean="0"/>
              <a:t>UML </a:t>
            </a:r>
            <a:r>
              <a:rPr lang="pt-BR" dirty="0"/>
              <a:t>(linguagem de modelagem unificada)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Roberto Harkovsky, </a:t>
            </a:r>
            <a:r>
              <a:rPr lang="pt-BR" dirty="0" err="1" smtClean="0"/>
              <a:t>MSc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5</a:t>
            </a:fld>
            <a:endParaRPr lang="pt-BR"/>
          </a:p>
        </p:txBody>
      </p:sp>
      <p:pic>
        <p:nvPicPr>
          <p:cNvPr id="2" name="Imagem 1" descr="&lt;strong&gt;Plano&lt;/strong&gt; &lt;strong&gt;de&lt;/strong&gt; Rega - Cobertura do Parque &lt;strong&gt;de&lt;/strong&gt; Estacionamento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15" y="4585795"/>
            <a:ext cx="4801009" cy="21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1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Globo Terra &lt;strong&gt;Mundo&lt;/strong&gt; · Imagens grátis no Pixab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7" y="2952328"/>
            <a:ext cx="3645024" cy="3645024"/>
          </a:xfrm>
          <a:prstGeom prst="rect">
            <a:avLst/>
          </a:prstGeom>
          <a:noFill/>
        </p:spPr>
      </p:pic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Dados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333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Existem basicamente 3 tipos diferentes de modelos de dados: </a:t>
            </a:r>
            <a:r>
              <a:rPr lang="pt-BR" dirty="0">
                <a:solidFill>
                  <a:srgbClr val="C00000"/>
                </a:solidFill>
              </a:rPr>
              <a:t>modelos de dados conceituais, modelos de dados lógicos e modelos de dados físicos</a:t>
            </a:r>
            <a:r>
              <a:rPr lang="pt-BR" dirty="0"/>
              <a:t>, cada com uma finalidade específica. 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6</a:t>
            </a:fld>
            <a:endParaRPr lang="pt-BR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4256473483"/>
              </p:ext>
            </p:extLst>
          </p:nvPr>
        </p:nvGraphicFramePr>
        <p:xfrm>
          <a:off x="6312024" y="2872353"/>
          <a:ext cx="5400600" cy="3848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757377" y="4051565"/>
            <a:ext cx="2813704" cy="144655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Mundo</a:t>
            </a:r>
            <a:r>
              <a:rPr lang="pt-BR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4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Observável</a:t>
            </a:r>
          </a:p>
        </p:txBody>
      </p:sp>
      <p:sp>
        <p:nvSpPr>
          <p:cNvPr id="3" name="Seta para a Direita 2"/>
          <p:cNvSpPr/>
          <p:nvPr/>
        </p:nvSpPr>
        <p:spPr>
          <a:xfrm>
            <a:off x="4185483" y="4454836"/>
            <a:ext cx="2126541" cy="901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Modelagem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023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Desenho </a:t>
            </a:r>
            <a:r>
              <a:rPr lang="pt-BR" dirty="0" smtClean="0"/>
              <a:t>Do BD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Análise de Requisitos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014" y="2466265"/>
            <a:ext cx="7772400" cy="3086100"/>
          </a:xfrm>
        </p:spPr>
        <p:txBody>
          <a:bodyPr>
            <a:normAutofit fontScale="92500" lnSpcReduction="20000"/>
          </a:bodyPr>
          <a:lstStyle/>
          <a:p>
            <a:pPr marL="385763" indent="-385763">
              <a:buAutoNum type="arabicPeriod"/>
            </a:pPr>
            <a:r>
              <a:rPr lang="pt-BR" sz="2400" b="1" dirty="0"/>
              <a:t>Mundo observável: Análise de Requisitos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pt-BR" sz="15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/>
              <a:t>O que vai ser armazenado?</a:t>
            </a:r>
          </a:p>
          <a:p>
            <a:pPr>
              <a:lnSpc>
                <a:spcPct val="150000"/>
              </a:lnSpc>
            </a:pPr>
            <a:r>
              <a:rPr lang="pt-BR" dirty="0"/>
              <a:t>Como é que vai ser utilizado?</a:t>
            </a:r>
          </a:p>
          <a:p>
            <a:pPr>
              <a:lnSpc>
                <a:spcPct val="150000"/>
              </a:lnSpc>
            </a:pPr>
            <a:r>
              <a:rPr lang="pt-BR" dirty="0"/>
              <a:t>O que vamos fazer com os dados?</a:t>
            </a:r>
          </a:p>
          <a:p>
            <a:pPr>
              <a:lnSpc>
                <a:spcPct val="150000"/>
              </a:lnSpc>
            </a:pPr>
            <a:r>
              <a:rPr lang="pt-BR" dirty="0"/>
              <a:t>Quem deve acessar os dados?</a:t>
            </a:r>
          </a:p>
          <a:p>
            <a:pPr marL="728663" lvl="1" indent="-385763">
              <a:buAutoNum type="arabicPeriod"/>
            </a:pPr>
            <a:endParaRPr lang="pt-BR" dirty="0"/>
          </a:p>
          <a:p>
            <a:pPr marL="685800" lvl="1" indent="-385763">
              <a:buAutoNum type="arabicPeriod"/>
            </a:pPr>
            <a:endParaRPr lang="pt-BR" dirty="0"/>
          </a:p>
          <a:p>
            <a:pPr marL="385763" indent="-385763">
              <a:buAutoNum type="arabicPeriod"/>
            </a:pPr>
            <a:endParaRPr lang="pt-BR" dirty="0"/>
          </a:p>
          <a:p>
            <a:pPr lvl="1"/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7</a:t>
            </a:fld>
            <a:endParaRPr lang="pt-BR"/>
          </a:p>
        </p:txBody>
      </p:sp>
      <p:sp>
        <p:nvSpPr>
          <p:cNvPr id="6" name="TextBox 5"/>
          <p:cNvSpPr txBox="1"/>
          <p:nvPr/>
        </p:nvSpPr>
        <p:spPr>
          <a:xfrm>
            <a:off x="6816080" y="5229200"/>
            <a:ext cx="257175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PT" dirty="0">
                <a:solidFill>
                  <a:srgbClr val="000000"/>
                </a:solidFill>
                <a:latin typeface="+mj-lt"/>
              </a:rPr>
              <a:t>Pessoas técnicas e não técnicas estão envolvidas</a:t>
            </a: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1859312637"/>
              </p:ext>
            </p:extLst>
          </p:nvPr>
        </p:nvGraphicFramePr>
        <p:xfrm>
          <a:off x="947014" y="1636618"/>
          <a:ext cx="10406786" cy="699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6240016" y="2860748"/>
            <a:ext cx="5184576" cy="2031325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Encomenda</a:t>
            </a:r>
            <a:r>
              <a:rPr lang="pt-BR" dirty="0"/>
              <a:t>: O SENAC RIO deseja controlar a matrícula de seus alunos nas diversas </a:t>
            </a:r>
            <a:r>
              <a:rPr lang="pt-BR" dirty="0" err="1"/>
              <a:t>UCs</a:t>
            </a:r>
            <a:r>
              <a:rPr lang="pt-BR" dirty="0"/>
              <a:t> disponíveis para os períodos. </a:t>
            </a:r>
          </a:p>
          <a:p>
            <a:endParaRPr lang="pt-BR" dirty="0"/>
          </a:p>
          <a:p>
            <a:r>
              <a:rPr lang="pt-BR" dirty="0"/>
              <a:t>O sistema será utilizado durante o semestre letivo ....</a:t>
            </a:r>
          </a:p>
          <a:p>
            <a:endParaRPr lang="pt-BR" dirty="0"/>
          </a:p>
          <a:p>
            <a:r>
              <a:rPr lang="pt-BR" dirty="0"/>
              <a:t>A secretaria deverá acessar....</a:t>
            </a:r>
          </a:p>
        </p:txBody>
      </p:sp>
    </p:spTree>
    <p:extLst>
      <p:ext uri="{BB962C8B-B14F-4D97-AF65-F5344CB8AC3E}">
        <p14:creationId xmlns:p14="http://schemas.microsoft.com/office/powerpoint/2010/main" val="27275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Desenho do BD </a:t>
            </a:r>
            <a:br>
              <a:rPr lang="pt-BR" dirty="0"/>
            </a:br>
            <a:r>
              <a:rPr lang="pt-BR" dirty="0"/>
              <a:t>Modelo Conceitual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014" y="2348880"/>
            <a:ext cx="10621594" cy="1872208"/>
          </a:xfrm>
        </p:spPr>
        <p:txBody>
          <a:bodyPr>
            <a:noAutofit/>
          </a:bodyPr>
          <a:lstStyle/>
          <a:p>
            <a:r>
              <a:rPr lang="pt-BR" sz="2400" dirty="0"/>
              <a:t>Este Modelo de Dados define </a:t>
            </a:r>
            <a:r>
              <a:rPr lang="pt-BR" sz="2400" dirty="0">
                <a:solidFill>
                  <a:srgbClr val="C00000"/>
                </a:solidFill>
              </a:rPr>
              <a:t>O QUE </a:t>
            </a:r>
            <a:r>
              <a:rPr lang="pt-BR" sz="2400" dirty="0"/>
              <a:t>o sistema contém. </a:t>
            </a:r>
          </a:p>
          <a:p>
            <a:r>
              <a:rPr lang="pt-BR" sz="2400" dirty="0"/>
              <a:t>Esse modelo geralmente é </a:t>
            </a:r>
            <a:r>
              <a:rPr lang="pt-BR" sz="2400" dirty="0">
                <a:solidFill>
                  <a:srgbClr val="C00000"/>
                </a:solidFill>
              </a:rPr>
              <a:t>criado</a:t>
            </a:r>
            <a:r>
              <a:rPr lang="pt-BR" sz="2400" dirty="0"/>
              <a:t> por </a:t>
            </a:r>
            <a:r>
              <a:rPr lang="pt-BR" sz="2400" dirty="0">
                <a:solidFill>
                  <a:srgbClr val="C00000"/>
                </a:solidFill>
              </a:rPr>
              <a:t>partes interessadas </a:t>
            </a:r>
            <a:r>
              <a:rPr lang="pt-BR" sz="2400" dirty="0"/>
              <a:t>de negócios e </a:t>
            </a:r>
            <a:r>
              <a:rPr lang="pt-BR" sz="2400" dirty="0">
                <a:solidFill>
                  <a:srgbClr val="C00000"/>
                </a:solidFill>
              </a:rPr>
              <a:t>arquitetos de dados. </a:t>
            </a:r>
          </a:p>
          <a:p>
            <a:r>
              <a:rPr lang="pt-BR" sz="2400" dirty="0"/>
              <a:t>O objetivo é organizar, delimitar e definir </a:t>
            </a:r>
            <a:r>
              <a:rPr lang="pt-BR" sz="2400" dirty="0">
                <a:solidFill>
                  <a:srgbClr val="C00000"/>
                </a:solidFill>
              </a:rPr>
              <a:t>conceitos</a:t>
            </a:r>
            <a:r>
              <a:rPr lang="pt-BR" sz="2400" dirty="0"/>
              <a:t> e </a:t>
            </a:r>
            <a:r>
              <a:rPr lang="pt-BR" sz="2400" dirty="0">
                <a:solidFill>
                  <a:srgbClr val="C00000"/>
                </a:solidFill>
              </a:rPr>
              <a:t>regras de negócios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endParaRPr lang="pt-BR" sz="2400" dirty="0"/>
          </a:p>
          <a:p>
            <a:endParaRPr lang="pt-BR" sz="2400" dirty="0"/>
          </a:p>
          <a:p>
            <a:pPr lvl="1"/>
            <a:endParaRPr lang="pt-BR" sz="2000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Harkovsky, </a:t>
            </a:r>
            <a:r>
              <a:rPr lang="pt-BR" dirty="0" err="1"/>
              <a:t>MSc</a:t>
            </a:r>
            <a:endParaRPr lang="pt-BR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8</a:t>
            </a:fld>
            <a:endParaRPr lang="pt-BR"/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694616121"/>
              </p:ext>
            </p:extLst>
          </p:nvPr>
        </p:nvGraphicFramePr>
        <p:xfrm>
          <a:off x="947014" y="1636618"/>
          <a:ext cx="10406786" cy="699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CaixaDeTexto 35"/>
          <p:cNvSpPr txBox="1"/>
          <p:nvPr/>
        </p:nvSpPr>
        <p:spPr>
          <a:xfrm>
            <a:off x="364584" y="4651573"/>
            <a:ext cx="4257209" cy="923330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“Um aluno assiste aulas em uma UC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aluno tem matricula e nome, assim como a UC tem um código e um nome”</a:t>
            </a:r>
            <a:endParaRPr lang="pt-BR" dirty="0"/>
          </a:p>
        </p:txBody>
      </p:sp>
      <p:sp>
        <p:nvSpPr>
          <p:cNvPr id="38" name="Seta para a Direita 37"/>
          <p:cNvSpPr/>
          <p:nvPr/>
        </p:nvSpPr>
        <p:spPr>
          <a:xfrm>
            <a:off x="4043734" y="5622193"/>
            <a:ext cx="1387745" cy="901527"/>
          </a:xfrm>
          <a:prstGeom prst="rightArrow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Modelagem</a:t>
            </a:r>
            <a:endParaRPr lang="pt-BR" sz="1400" b="1" dirty="0"/>
          </a:p>
        </p:txBody>
      </p:sp>
      <p:sp>
        <p:nvSpPr>
          <p:cNvPr id="39" name="Retângulo 38"/>
          <p:cNvSpPr/>
          <p:nvPr/>
        </p:nvSpPr>
        <p:spPr>
          <a:xfrm>
            <a:off x="5951984" y="5589240"/>
            <a:ext cx="1584176" cy="576064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Aluno</a:t>
            </a:r>
          </a:p>
        </p:txBody>
      </p:sp>
      <p:sp>
        <p:nvSpPr>
          <p:cNvPr id="40" name="Elipse 39"/>
          <p:cNvSpPr/>
          <p:nvPr/>
        </p:nvSpPr>
        <p:spPr>
          <a:xfrm>
            <a:off x="6581872" y="4660014"/>
            <a:ext cx="1117114" cy="5714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dk1"/>
                </a:solidFill>
              </a:rPr>
              <a:t>Nome</a:t>
            </a:r>
          </a:p>
        </p:txBody>
      </p:sp>
      <p:sp>
        <p:nvSpPr>
          <p:cNvPr id="41" name="Elipse 40"/>
          <p:cNvSpPr/>
          <p:nvPr/>
        </p:nvSpPr>
        <p:spPr>
          <a:xfrm>
            <a:off x="5267908" y="4649464"/>
            <a:ext cx="1133631" cy="5714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 smtClean="0">
                <a:solidFill>
                  <a:schemeClr val="dk1"/>
                </a:solidFill>
              </a:rPr>
              <a:t>Matric</a:t>
            </a:r>
            <a:endParaRPr lang="pt-BR" u="sng" dirty="0">
              <a:solidFill>
                <a:schemeClr val="dk1"/>
              </a:solidFill>
            </a:endParaRPr>
          </a:p>
        </p:txBody>
      </p:sp>
      <p:cxnSp>
        <p:nvCxnSpPr>
          <p:cNvPr id="42" name="Conector reto 41"/>
          <p:cNvCxnSpPr>
            <a:stCxn id="41" idx="4"/>
          </p:cNvCxnSpPr>
          <p:nvPr/>
        </p:nvCxnSpPr>
        <p:spPr>
          <a:xfrm>
            <a:off x="5834724" y="5220942"/>
            <a:ext cx="549308" cy="368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40" idx="4"/>
          </p:cNvCxnSpPr>
          <p:nvPr/>
        </p:nvCxnSpPr>
        <p:spPr>
          <a:xfrm flipH="1">
            <a:off x="6581873" y="5231492"/>
            <a:ext cx="558556" cy="373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9213266" y="5589240"/>
            <a:ext cx="1584176" cy="576064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UC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10168194" y="4667825"/>
            <a:ext cx="1112382" cy="5714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dk1"/>
                </a:solidFill>
              </a:rPr>
              <a:t>Nome</a:t>
            </a:r>
            <a:endParaRPr lang="pt-BR" dirty="0">
              <a:solidFill>
                <a:schemeClr val="dk1"/>
              </a:solidFill>
            </a:endParaRPr>
          </a:p>
        </p:txBody>
      </p:sp>
      <p:cxnSp>
        <p:nvCxnSpPr>
          <p:cNvPr id="46" name="Conector reto 45"/>
          <p:cNvCxnSpPr>
            <a:stCxn id="45" idx="4"/>
          </p:cNvCxnSpPr>
          <p:nvPr/>
        </p:nvCxnSpPr>
        <p:spPr>
          <a:xfrm flipH="1">
            <a:off x="10168194" y="5239303"/>
            <a:ext cx="556191" cy="34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39" idx="3"/>
            <a:endCxn id="44" idx="1"/>
          </p:cNvCxnSpPr>
          <p:nvPr/>
        </p:nvCxnSpPr>
        <p:spPr>
          <a:xfrm>
            <a:off x="7536160" y="5877272"/>
            <a:ext cx="167710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Elipse 47"/>
          <p:cNvSpPr/>
          <p:nvPr/>
        </p:nvSpPr>
        <p:spPr>
          <a:xfrm>
            <a:off x="8744615" y="4649464"/>
            <a:ext cx="1091900" cy="5714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u="sng" dirty="0" smtClean="0">
                <a:solidFill>
                  <a:schemeClr val="dk1"/>
                </a:solidFill>
              </a:rPr>
              <a:t>CodUC</a:t>
            </a:r>
            <a:endParaRPr lang="pt-BR" sz="1600" u="sng" dirty="0">
              <a:solidFill>
                <a:schemeClr val="dk1"/>
              </a:solidFill>
            </a:endParaRPr>
          </a:p>
        </p:txBody>
      </p:sp>
      <p:cxnSp>
        <p:nvCxnSpPr>
          <p:cNvPr id="49" name="Conector reto 48"/>
          <p:cNvCxnSpPr>
            <a:stCxn id="48" idx="4"/>
          </p:cNvCxnSpPr>
          <p:nvPr/>
        </p:nvCxnSpPr>
        <p:spPr>
          <a:xfrm>
            <a:off x="9290565" y="5220942"/>
            <a:ext cx="416639" cy="34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7580919" y="5477729"/>
            <a:ext cx="15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dirty="0" smtClean="0"/>
              <a:t>Assiste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787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4" grpId="0" animBg="1"/>
      <p:bldP spid="45" grpId="0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 txBox="1">
            <a:spLocks/>
          </p:cNvSpPr>
          <p:nvPr/>
        </p:nvSpPr>
        <p:spPr>
          <a:xfrm>
            <a:off x="947714" y="2455974"/>
            <a:ext cx="10406086" cy="270121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Define </a:t>
            </a:r>
            <a:r>
              <a:rPr lang="pt-BR" sz="2400" dirty="0">
                <a:solidFill>
                  <a:srgbClr val="C00000"/>
                </a:solidFill>
              </a:rPr>
              <a:t>COMO</a:t>
            </a:r>
            <a:r>
              <a:rPr lang="pt-BR" sz="2400" dirty="0"/>
              <a:t> o sistema deve ser implementado </a:t>
            </a:r>
            <a:r>
              <a:rPr lang="pt-BR" sz="2400" dirty="0">
                <a:solidFill>
                  <a:srgbClr val="C00000"/>
                </a:solidFill>
              </a:rPr>
              <a:t>independente do SGBD</a:t>
            </a:r>
            <a:r>
              <a:rPr lang="pt-BR" sz="2400" dirty="0"/>
              <a:t>. </a:t>
            </a:r>
          </a:p>
          <a:p>
            <a:r>
              <a:rPr lang="pt-BR" sz="2400" dirty="0"/>
              <a:t>Esse modelo é normalmente </a:t>
            </a:r>
            <a:r>
              <a:rPr lang="pt-BR" sz="2400" dirty="0">
                <a:solidFill>
                  <a:srgbClr val="C00000"/>
                </a:solidFill>
              </a:rPr>
              <a:t>criado</a:t>
            </a:r>
            <a:r>
              <a:rPr lang="pt-BR" sz="2400" dirty="0"/>
              <a:t> por </a:t>
            </a:r>
            <a:r>
              <a:rPr lang="pt-BR" sz="2400" dirty="0">
                <a:solidFill>
                  <a:srgbClr val="C00000"/>
                </a:solidFill>
              </a:rPr>
              <a:t>Arquitetos de Dados e Analistas de Negócios. </a:t>
            </a:r>
          </a:p>
          <a:p>
            <a:r>
              <a:rPr lang="pt-BR" sz="2400" dirty="0"/>
              <a:t>O objetivo é desenvolver mapa técnico de regras e estruturas de dados.</a:t>
            </a:r>
          </a:p>
          <a:p>
            <a:pPr lvl="1"/>
            <a:endParaRPr lang="pt-BR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Desenho Do BD</a:t>
            </a:r>
            <a:br>
              <a:rPr lang="pt-BR" dirty="0"/>
            </a:br>
            <a:r>
              <a:rPr lang="pt-BR" dirty="0"/>
              <a:t>Modelo Lógico</a:t>
            </a:r>
            <a:endParaRPr lang="en-US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2123518" cy="365125"/>
          </a:xfrm>
        </p:spPr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0992544" y="6356350"/>
            <a:ext cx="361256" cy="365125"/>
          </a:xfrm>
        </p:spPr>
        <p:txBody>
          <a:bodyPr/>
          <a:lstStyle/>
          <a:p>
            <a:fld id="{DB30B5DD-9567-43DE-A578-1A8085956379}" type="slidenum">
              <a:rPr lang="pt-BR" smtClean="0"/>
              <a:t>9</a:t>
            </a:fld>
            <a:endParaRPr lang="pt-BR" dirty="0"/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3487777145"/>
              </p:ext>
            </p:extLst>
          </p:nvPr>
        </p:nvGraphicFramePr>
        <p:xfrm>
          <a:off x="947014" y="1636618"/>
          <a:ext cx="10406786" cy="699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52507" y="4194075"/>
            <a:ext cx="4485331" cy="2308324"/>
          </a:xfrm>
          <a:prstGeom prst="rect">
            <a:avLst/>
          </a:prstGeom>
          <a:solidFill>
            <a:srgbClr val="2ED7A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“Um aluno assiste aulas em uma UC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aluno tem matricula e nome, assim como a UC tem um código e um 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Um aluno pode estar matriculado em varias </a:t>
            </a:r>
            <a:r>
              <a:rPr lang="pt-BR" dirty="0" err="1" smtClean="0"/>
              <a:t>Ucs</a:t>
            </a:r>
            <a:r>
              <a:rPr lang="pt-BR" dirty="0" smtClean="0"/>
              <a:t> e uma UC pode ter vários alunos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Os nomes serão </a:t>
            </a:r>
            <a:r>
              <a:rPr lang="pt-BR" dirty="0" err="1" smtClean="0"/>
              <a:t>strings</a:t>
            </a:r>
            <a:r>
              <a:rPr lang="pt-BR" dirty="0" smtClean="0"/>
              <a:t> de 40 caracteres enquanto matricula e código serão inteiros”</a:t>
            </a:r>
            <a:endParaRPr lang="pt-BR" dirty="0"/>
          </a:p>
        </p:txBody>
      </p:sp>
      <p:sp>
        <p:nvSpPr>
          <p:cNvPr id="12" name="Seta para a Direita 11"/>
          <p:cNvSpPr/>
          <p:nvPr/>
        </p:nvSpPr>
        <p:spPr>
          <a:xfrm>
            <a:off x="4736054" y="5473537"/>
            <a:ext cx="1053912" cy="901527"/>
          </a:xfrm>
          <a:prstGeom prst="rightArrow">
            <a:avLst/>
          </a:prstGeom>
          <a:solidFill>
            <a:srgbClr val="2ED7A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 smtClean="0"/>
              <a:t>Mode-lagem</a:t>
            </a:r>
            <a:endParaRPr lang="pt-BR" sz="1400" b="1" dirty="0"/>
          </a:p>
        </p:txBody>
      </p:sp>
      <p:sp>
        <p:nvSpPr>
          <p:cNvPr id="14" name="Retângulo 13"/>
          <p:cNvSpPr/>
          <p:nvPr/>
        </p:nvSpPr>
        <p:spPr>
          <a:xfrm>
            <a:off x="5951984" y="5589240"/>
            <a:ext cx="1584176" cy="576064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Aluno</a:t>
            </a:r>
          </a:p>
        </p:txBody>
      </p:sp>
      <p:sp>
        <p:nvSpPr>
          <p:cNvPr id="15" name="Elipse 14"/>
          <p:cNvSpPr/>
          <p:nvPr/>
        </p:nvSpPr>
        <p:spPr>
          <a:xfrm>
            <a:off x="6581872" y="4660014"/>
            <a:ext cx="1117114" cy="5714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dk1"/>
                </a:solidFill>
              </a:rPr>
              <a:t>Nome</a:t>
            </a:r>
          </a:p>
          <a:p>
            <a:pPr algn="ctr"/>
            <a:r>
              <a:rPr lang="pt-BR" sz="1400" dirty="0" smtClean="0">
                <a:solidFill>
                  <a:schemeClr val="dk1"/>
                </a:solidFill>
              </a:rPr>
              <a:t>String</a:t>
            </a:r>
            <a:endParaRPr lang="pt-BR" dirty="0">
              <a:solidFill>
                <a:schemeClr val="dk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5267908" y="4649464"/>
            <a:ext cx="1133631" cy="5714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dk1"/>
                </a:solidFill>
              </a:rPr>
              <a:t>Matric</a:t>
            </a:r>
          </a:p>
          <a:p>
            <a:pPr algn="ctr"/>
            <a:r>
              <a:rPr lang="pt-BR" sz="1400" dirty="0" smtClean="0">
                <a:solidFill>
                  <a:schemeClr val="dk1"/>
                </a:solidFill>
              </a:rPr>
              <a:t>int</a:t>
            </a:r>
            <a:endParaRPr lang="pt-BR" dirty="0">
              <a:solidFill>
                <a:schemeClr val="dk1"/>
              </a:solidFill>
            </a:endParaRPr>
          </a:p>
        </p:txBody>
      </p:sp>
      <p:cxnSp>
        <p:nvCxnSpPr>
          <p:cNvPr id="17" name="Conector reto 16"/>
          <p:cNvCxnSpPr>
            <a:stCxn id="16" idx="4"/>
          </p:cNvCxnSpPr>
          <p:nvPr/>
        </p:nvCxnSpPr>
        <p:spPr>
          <a:xfrm>
            <a:off x="5834724" y="5220942"/>
            <a:ext cx="549308" cy="368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5" idx="4"/>
          </p:cNvCxnSpPr>
          <p:nvPr/>
        </p:nvCxnSpPr>
        <p:spPr>
          <a:xfrm flipH="1">
            <a:off x="6581873" y="5231492"/>
            <a:ext cx="558556" cy="373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13266" y="5589240"/>
            <a:ext cx="1584176" cy="576064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UC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10168194" y="4667825"/>
            <a:ext cx="1112382" cy="5714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dk1"/>
                </a:solidFill>
              </a:rPr>
              <a:t>Nome</a:t>
            </a:r>
          </a:p>
          <a:p>
            <a:pPr algn="ctr"/>
            <a:r>
              <a:rPr lang="pt-BR" sz="1400" dirty="0">
                <a:solidFill>
                  <a:schemeClr val="dk1"/>
                </a:solidFill>
              </a:rPr>
              <a:t>String</a:t>
            </a:r>
            <a:endParaRPr lang="pt-BR" dirty="0">
              <a:solidFill>
                <a:schemeClr val="dk1"/>
              </a:solidFill>
            </a:endParaRPr>
          </a:p>
        </p:txBody>
      </p:sp>
      <p:cxnSp>
        <p:nvCxnSpPr>
          <p:cNvPr id="24" name="Conector reto 23"/>
          <p:cNvCxnSpPr>
            <a:stCxn id="21" idx="4"/>
          </p:cNvCxnSpPr>
          <p:nvPr/>
        </p:nvCxnSpPr>
        <p:spPr>
          <a:xfrm flipH="1">
            <a:off x="10168194" y="5239303"/>
            <a:ext cx="556191" cy="34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14" idx="3"/>
            <a:endCxn id="20" idx="1"/>
          </p:cNvCxnSpPr>
          <p:nvPr/>
        </p:nvCxnSpPr>
        <p:spPr>
          <a:xfrm>
            <a:off x="7536160" y="5877272"/>
            <a:ext cx="167710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8744615" y="4649464"/>
            <a:ext cx="1091900" cy="5714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dk1"/>
                </a:solidFill>
              </a:rPr>
              <a:t>CodUC</a:t>
            </a:r>
          </a:p>
          <a:p>
            <a:pPr algn="ctr"/>
            <a:r>
              <a:rPr lang="pt-BR" sz="1200" u="sng" dirty="0" smtClean="0">
                <a:solidFill>
                  <a:schemeClr val="dk1"/>
                </a:solidFill>
              </a:rPr>
              <a:t>int</a:t>
            </a:r>
            <a:endParaRPr lang="pt-BR" sz="1600" u="sng" dirty="0">
              <a:solidFill>
                <a:schemeClr val="dk1"/>
              </a:solidFill>
            </a:endParaRPr>
          </a:p>
        </p:txBody>
      </p:sp>
      <p:cxnSp>
        <p:nvCxnSpPr>
          <p:cNvPr id="31" name="Conector reto 30"/>
          <p:cNvCxnSpPr>
            <a:stCxn id="30" idx="4"/>
          </p:cNvCxnSpPr>
          <p:nvPr/>
        </p:nvCxnSpPr>
        <p:spPr>
          <a:xfrm>
            <a:off x="9290565" y="5220942"/>
            <a:ext cx="416639" cy="34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7580919" y="5477729"/>
            <a:ext cx="15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    Assiste     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77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0" grpId="0" animBg="1"/>
      <p:bldP spid="21" grpId="0" animBg="1"/>
      <p:bldP spid="30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24664</TotalTime>
  <Words>2253</Words>
  <Application>Microsoft Office PowerPoint</Application>
  <PresentationFormat>Widescreen</PresentationFormat>
  <Paragraphs>504</Paragraphs>
  <Slides>37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Graphik</vt:lpstr>
      <vt:lpstr>Wingdings</vt:lpstr>
      <vt:lpstr>Tema do Office</vt:lpstr>
      <vt:lpstr>Banco de Dados I Modelagem de  Dados</vt:lpstr>
      <vt:lpstr>Referência</vt:lpstr>
      <vt:lpstr>Motivação....</vt:lpstr>
      <vt:lpstr>Modelagem de Dados</vt:lpstr>
      <vt:lpstr>Modelos de Dados</vt:lpstr>
      <vt:lpstr>Modelos de Dados</vt:lpstr>
      <vt:lpstr>Processo De Desenho Do BD Análise de Requisitos</vt:lpstr>
      <vt:lpstr>Processo de Desenho do BD  Modelo Conceitual</vt:lpstr>
      <vt:lpstr>Processo De Desenho Do BD Modelo Lógico</vt:lpstr>
      <vt:lpstr>Processo de Desenho do BD Modelo Físico</vt:lpstr>
      <vt:lpstr>Modelagem ER</vt:lpstr>
      <vt:lpstr>O Que é o modelo Entidade Relacionamento</vt:lpstr>
      <vt:lpstr>Diagrama Entidade Relacionamento</vt:lpstr>
      <vt:lpstr>Diagrama Entidade Relacionamento</vt:lpstr>
      <vt:lpstr>Diagrama Entidade Relacionamento -Simbolos</vt:lpstr>
      <vt:lpstr>Entidades</vt:lpstr>
      <vt:lpstr>Entidades</vt:lpstr>
      <vt:lpstr>Conjunto de Entidades</vt:lpstr>
      <vt:lpstr>Entidade Forte x Fraca</vt:lpstr>
      <vt:lpstr>Instância de Entidades</vt:lpstr>
      <vt:lpstr>Atributos</vt:lpstr>
      <vt:lpstr>Representações de Entidades e Atributos no MER </vt:lpstr>
      <vt:lpstr>Tipos de Atributos</vt:lpstr>
      <vt:lpstr>Chaves</vt:lpstr>
      <vt:lpstr>o “R” no E/R: Relacionamento</vt:lpstr>
      <vt:lpstr>Grau de um Relacionamento</vt:lpstr>
      <vt:lpstr>Cardinalidade</vt:lpstr>
      <vt:lpstr>Cardinalidade</vt:lpstr>
      <vt:lpstr>Cardinalidade</vt:lpstr>
      <vt:lpstr>Cardinalidade</vt:lpstr>
      <vt:lpstr>Cardinalidade</vt:lpstr>
      <vt:lpstr>Atributos de Relacionamentos</vt:lpstr>
      <vt:lpstr>Extensão do Modelo ER</vt:lpstr>
      <vt:lpstr>Generalização</vt:lpstr>
      <vt:lpstr>Especialização</vt:lpstr>
      <vt:lpstr>ATIVIDADE PRÁTICA</vt:lpstr>
      <vt:lpstr>Modelagem ER</vt:lpstr>
    </vt:vector>
  </TitlesOfParts>
  <Company>Petrobras Distribuidora S. 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Banco de Dados</dc:title>
  <dc:creator>zcqa</dc:creator>
  <cp:lastModifiedBy>Roberto Harkovsky</cp:lastModifiedBy>
  <cp:revision>336</cp:revision>
  <dcterms:created xsi:type="dcterms:W3CDTF">2010-12-21T20:19:03Z</dcterms:created>
  <dcterms:modified xsi:type="dcterms:W3CDTF">2022-03-31T20:58:42Z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2022-02-20T01:51:28Z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cb31f480-5243-4a41-83a1-4042ca8960a7</vt:lpwstr>
  </property>
  <property fmtid="{D5CDD505-2E9C-101B-9397-08002B2CF9AE}" pid="8" name="MSIP_Label_22deaceb-9851-4663-bccf-596767454be3_ContentBits">
    <vt:lpwstr>2</vt:lpwstr>
  </property>
</Properties>
</file>