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18"/>
  </p:notesMasterIdLst>
  <p:sldIdLst>
    <p:sldId id="272" r:id="rId2"/>
    <p:sldId id="402" r:id="rId3"/>
    <p:sldId id="375" r:id="rId4"/>
    <p:sldId id="387" r:id="rId5"/>
    <p:sldId id="376" r:id="rId6"/>
    <p:sldId id="390" r:id="rId7"/>
    <p:sldId id="398" r:id="rId8"/>
    <p:sldId id="391" r:id="rId9"/>
    <p:sldId id="392" r:id="rId10"/>
    <p:sldId id="393" r:id="rId11"/>
    <p:sldId id="394" r:id="rId12"/>
    <p:sldId id="385" r:id="rId13"/>
    <p:sldId id="386" r:id="rId14"/>
    <p:sldId id="396" r:id="rId15"/>
    <p:sldId id="401" r:id="rId16"/>
    <p:sldId id="3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A1D8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5659" autoAdjust="0"/>
    <p:restoredTop sz="94660"/>
  </p:normalViewPr>
  <p:slideViewPr>
    <p:cSldViewPr>
      <p:cViewPr varScale="1">
        <p:scale>
          <a:sx n="89" d="100"/>
          <a:sy n="89" d="100"/>
        </p:scale>
        <p:origin x="10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B0AF6-1657-44A9-AAB1-2504BA09D379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</dgm:pt>
    <dgm:pt modelId="{136E1A22-AAD6-4DF3-9F88-7C1248C552F1}">
      <dgm:prSet phldrT="[Texto]" custT="1"/>
      <dgm:spPr/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1. Mundo Observável</a:t>
          </a:r>
        </a:p>
      </dgm:t>
    </dgm:pt>
    <dgm:pt modelId="{ADC6C34F-687B-41A7-A5D0-91D39DCFF963}" type="parTrans" cxnId="{727DF8F5-77CF-46AE-8182-107DE539DB4E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1958C13C-CCCD-4AA1-8439-2C49F5960147}" type="sibTrans" cxnId="{727DF8F5-77CF-46AE-8182-107DE539DB4E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576FB7C4-62AF-48BE-AAA0-DB85DB29E8BA}">
      <dgm:prSet phldrT="[Texto]" custT="1"/>
      <dgm:spPr/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2. Modelo Conceitual</a:t>
          </a:r>
        </a:p>
      </dgm:t>
    </dgm:pt>
    <dgm:pt modelId="{C26D40A2-A694-4B0D-B7EA-812594AED5CE}" type="parTrans" cxnId="{31C36247-BDB3-493B-9287-EE68E0776493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F82996EE-2361-4C42-913C-11F19236234B}" type="sibTrans" cxnId="{31C36247-BDB3-493B-9287-EE68E0776493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D084B81C-7F34-4F12-9114-329D8F5B5407}">
      <dgm:prSet phldrT="[Texto]" custT="1"/>
      <dgm:spPr/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3. Modelo  Lógico</a:t>
          </a:r>
        </a:p>
      </dgm:t>
    </dgm:pt>
    <dgm:pt modelId="{F635E8C4-6503-4AA3-8376-9B7E0DCDF922}" type="parTrans" cxnId="{B4C9A704-00E9-4C87-A079-0812E79CC56E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81CB6F66-C7C1-45EB-B1D8-9E513A1797B8}" type="sibTrans" cxnId="{B4C9A704-00E9-4C87-A079-0812E79CC56E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EDD44C4C-CE27-44CC-83B9-28E67F1B8AFC}">
      <dgm:prSet phldrT="[Texto]" custT="1"/>
      <dgm:spPr/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4. Modelo Físico</a:t>
          </a:r>
        </a:p>
      </dgm:t>
    </dgm:pt>
    <dgm:pt modelId="{E5A09EA7-7E92-4BF0-A775-529727A080F1}" type="parTrans" cxnId="{6C95D7CA-40B0-4F88-8A39-5D609FB40A56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7513BF25-C573-4622-80A8-E5FB463A2D12}" type="sibTrans" cxnId="{6C95D7CA-40B0-4F88-8A39-5D609FB40A56}">
      <dgm:prSet/>
      <dgm:spPr/>
      <dgm:t>
        <a:bodyPr/>
        <a:lstStyle/>
        <a:p>
          <a:endParaRPr lang="pt-BR" b="1">
            <a:solidFill>
              <a:schemeClr val="bg1"/>
            </a:solidFill>
          </a:endParaRPr>
        </a:p>
      </dgm:t>
    </dgm:pt>
    <dgm:pt modelId="{C86ABDA1-8F2A-4023-A0FF-BB1A4EE98DF0}">
      <dgm:prSet phldrT="[Texto]" custT="1"/>
      <dgm:spPr/>
      <dgm:t>
        <a:bodyPr/>
        <a:lstStyle/>
        <a:p>
          <a:r>
            <a:rPr lang="pt-BR" sz="1600" b="1" dirty="0">
              <a:solidFill>
                <a:schemeClr val="bg1"/>
              </a:solidFill>
            </a:rPr>
            <a:t>Análise de requisitos</a:t>
          </a:r>
        </a:p>
      </dgm:t>
    </dgm:pt>
    <dgm:pt modelId="{FAAB5BC4-178F-4DA4-9CC1-9E4D94AE2C60}" type="parTrans" cxnId="{F9BF7B97-3705-47D2-9139-68C72FACABB2}">
      <dgm:prSet/>
      <dgm:spPr/>
      <dgm:t>
        <a:bodyPr/>
        <a:lstStyle/>
        <a:p>
          <a:endParaRPr lang="pt-BR"/>
        </a:p>
      </dgm:t>
    </dgm:pt>
    <dgm:pt modelId="{1526D83A-124A-44F0-9B72-40EAB468FD07}" type="sibTrans" cxnId="{F9BF7B97-3705-47D2-9139-68C72FACABB2}">
      <dgm:prSet/>
      <dgm:spPr/>
      <dgm:t>
        <a:bodyPr/>
        <a:lstStyle/>
        <a:p>
          <a:endParaRPr lang="pt-BR"/>
        </a:p>
      </dgm:t>
    </dgm:pt>
    <dgm:pt modelId="{F60BDB3F-5144-422B-9B6E-389B0921F989}" type="pres">
      <dgm:prSet presAssocID="{602B0AF6-1657-44A9-AAB1-2504BA09D379}" presName="Name0" presStyleCnt="0">
        <dgm:presLayoutVars>
          <dgm:dir/>
          <dgm:resizeHandles val="exact"/>
        </dgm:presLayoutVars>
      </dgm:prSet>
      <dgm:spPr/>
    </dgm:pt>
    <dgm:pt modelId="{6A1953B8-C6DF-410D-B5E5-9EC9B0240E07}" type="pres">
      <dgm:prSet presAssocID="{136E1A22-AAD6-4DF3-9F88-7C1248C552F1}" presName="parAndChTx" presStyleLbl="node1" presStyleIdx="0" presStyleCnt="4">
        <dgm:presLayoutVars>
          <dgm:bulletEnabled val="1"/>
        </dgm:presLayoutVars>
      </dgm:prSet>
      <dgm:spPr/>
    </dgm:pt>
    <dgm:pt modelId="{644C2261-254C-4843-8186-ABCE54A0DCCB}" type="pres">
      <dgm:prSet presAssocID="{1958C13C-CCCD-4AA1-8439-2C49F5960147}" presName="parAndChSpace" presStyleCnt="0"/>
      <dgm:spPr/>
    </dgm:pt>
    <dgm:pt modelId="{3F25D12C-4260-4489-91C8-EFEBD4A38CBB}" type="pres">
      <dgm:prSet presAssocID="{576FB7C4-62AF-48BE-AAA0-DB85DB29E8BA}" presName="parAndChTx" presStyleLbl="node1" presStyleIdx="1" presStyleCnt="4">
        <dgm:presLayoutVars>
          <dgm:bulletEnabled val="1"/>
        </dgm:presLayoutVars>
      </dgm:prSet>
      <dgm:spPr/>
    </dgm:pt>
    <dgm:pt modelId="{85D993C8-DB06-4D6E-9C8D-D292AA31F824}" type="pres">
      <dgm:prSet presAssocID="{F82996EE-2361-4C42-913C-11F19236234B}" presName="parAndChSpace" presStyleCnt="0"/>
      <dgm:spPr/>
    </dgm:pt>
    <dgm:pt modelId="{D2BA2951-35FE-48B1-8B9B-FDC2F9FD2BA5}" type="pres">
      <dgm:prSet presAssocID="{D084B81C-7F34-4F12-9114-329D8F5B5407}" presName="parAndChTx" presStyleLbl="node1" presStyleIdx="2" presStyleCnt="4">
        <dgm:presLayoutVars>
          <dgm:bulletEnabled val="1"/>
        </dgm:presLayoutVars>
      </dgm:prSet>
      <dgm:spPr/>
    </dgm:pt>
    <dgm:pt modelId="{CCFB1FFA-E771-48BE-9E19-4FE806E84B54}" type="pres">
      <dgm:prSet presAssocID="{81CB6F66-C7C1-45EB-B1D8-9E513A1797B8}" presName="parAndChSpace" presStyleCnt="0"/>
      <dgm:spPr/>
    </dgm:pt>
    <dgm:pt modelId="{0B0A376F-4028-4792-AD3C-D4FD786CC0BB}" type="pres">
      <dgm:prSet presAssocID="{EDD44C4C-CE27-44CC-83B9-28E67F1B8AFC}" presName="parAndChTx" presStyleLbl="node1" presStyleIdx="3" presStyleCnt="4">
        <dgm:presLayoutVars>
          <dgm:bulletEnabled val="1"/>
        </dgm:presLayoutVars>
      </dgm:prSet>
      <dgm:spPr/>
    </dgm:pt>
  </dgm:ptLst>
  <dgm:cxnLst>
    <dgm:cxn modelId="{B4C9A704-00E9-4C87-A079-0812E79CC56E}" srcId="{602B0AF6-1657-44A9-AAB1-2504BA09D379}" destId="{D084B81C-7F34-4F12-9114-329D8F5B5407}" srcOrd="2" destOrd="0" parTransId="{F635E8C4-6503-4AA3-8376-9B7E0DCDF922}" sibTransId="{81CB6F66-C7C1-45EB-B1D8-9E513A1797B8}"/>
    <dgm:cxn modelId="{16A38609-AC8A-4B94-AC55-88DB1ACFDEE9}" type="presOf" srcId="{C86ABDA1-8F2A-4023-A0FF-BB1A4EE98DF0}" destId="{6A1953B8-C6DF-410D-B5E5-9EC9B0240E07}" srcOrd="0" destOrd="1" presId="urn:microsoft.com/office/officeart/2005/8/layout/hChevron3"/>
    <dgm:cxn modelId="{BC8AC861-C9FD-4AEF-9D84-3970CAABD256}" type="presOf" srcId="{602B0AF6-1657-44A9-AAB1-2504BA09D379}" destId="{F60BDB3F-5144-422B-9B6E-389B0921F989}" srcOrd="0" destOrd="0" presId="urn:microsoft.com/office/officeart/2005/8/layout/hChevron3"/>
    <dgm:cxn modelId="{31C36247-BDB3-493B-9287-EE68E0776493}" srcId="{602B0AF6-1657-44A9-AAB1-2504BA09D379}" destId="{576FB7C4-62AF-48BE-AAA0-DB85DB29E8BA}" srcOrd="1" destOrd="0" parTransId="{C26D40A2-A694-4B0D-B7EA-812594AED5CE}" sibTransId="{F82996EE-2361-4C42-913C-11F19236234B}"/>
    <dgm:cxn modelId="{F9BF7B97-3705-47D2-9139-68C72FACABB2}" srcId="{136E1A22-AAD6-4DF3-9F88-7C1248C552F1}" destId="{C86ABDA1-8F2A-4023-A0FF-BB1A4EE98DF0}" srcOrd="0" destOrd="0" parTransId="{FAAB5BC4-178F-4DA4-9CC1-9E4D94AE2C60}" sibTransId="{1526D83A-124A-44F0-9B72-40EAB468FD07}"/>
    <dgm:cxn modelId="{5062D899-5A4A-455C-8294-0F368141206C}" type="presOf" srcId="{576FB7C4-62AF-48BE-AAA0-DB85DB29E8BA}" destId="{3F25D12C-4260-4489-91C8-EFEBD4A38CBB}" srcOrd="0" destOrd="0" presId="urn:microsoft.com/office/officeart/2005/8/layout/hChevron3"/>
    <dgm:cxn modelId="{D4FD5FB4-CD1F-42C8-B2F3-95A7B8E7BD5F}" type="presOf" srcId="{136E1A22-AAD6-4DF3-9F88-7C1248C552F1}" destId="{6A1953B8-C6DF-410D-B5E5-9EC9B0240E07}" srcOrd="0" destOrd="0" presId="urn:microsoft.com/office/officeart/2005/8/layout/hChevron3"/>
    <dgm:cxn modelId="{6C95D7CA-40B0-4F88-8A39-5D609FB40A56}" srcId="{602B0AF6-1657-44A9-AAB1-2504BA09D379}" destId="{EDD44C4C-CE27-44CC-83B9-28E67F1B8AFC}" srcOrd="3" destOrd="0" parTransId="{E5A09EA7-7E92-4BF0-A775-529727A080F1}" sibTransId="{7513BF25-C573-4622-80A8-E5FB463A2D12}"/>
    <dgm:cxn modelId="{21E4B6F1-E0B6-43FC-899D-FEE6966D767F}" type="presOf" srcId="{D084B81C-7F34-4F12-9114-329D8F5B5407}" destId="{D2BA2951-35FE-48B1-8B9B-FDC2F9FD2BA5}" srcOrd="0" destOrd="0" presId="urn:microsoft.com/office/officeart/2005/8/layout/hChevron3"/>
    <dgm:cxn modelId="{727DF8F5-77CF-46AE-8182-107DE539DB4E}" srcId="{602B0AF6-1657-44A9-AAB1-2504BA09D379}" destId="{136E1A22-AAD6-4DF3-9F88-7C1248C552F1}" srcOrd="0" destOrd="0" parTransId="{ADC6C34F-687B-41A7-A5D0-91D39DCFF963}" sibTransId="{1958C13C-CCCD-4AA1-8439-2C49F5960147}"/>
    <dgm:cxn modelId="{89C705FD-E220-4287-8AAF-28C7D4CDA911}" type="presOf" srcId="{EDD44C4C-CE27-44CC-83B9-28E67F1B8AFC}" destId="{0B0A376F-4028-4792-AD3C-D4FD786CC0BB}" srcOrd="0" destOrd="0" presId="urn:microsoft.com/office/officeart/2005/8/layout/hChevron3"/>
    <dgm:cxn modelId="{95D6000F-5B1D-402F-B223-C813AE371F63}" type="presParOf" srcId="{F60BDB3F-5144-422B-9B6E-389B0921F989}" destId="{6A1953B8-C6DF-410D-B5E5-9EC9B0240E07}" srcOrd="0" destOrd="0" presId="urn:microsoft.com/office/officeart/2005/8/layout/hChevron3"/>
    <dgm:cxn modelId="{BFE68A3D-6B26-4220-A045-9D4F9EC48A26}" type="presParOf" srcId="{F60BDB3F-5144-422B-9B6E-389B0921F989}" destId="{644C2261-254C-4843-8186-ABCE54A0DCCB}" srcOrd="1" destOrd="0" presId="urn:microsoft.com/office/officeart/2005/8/layout/hChevron3"/>
    <dgm:cxn modelId="{C8B1F3A9-6C79-4C4D-BC45-AAA307C20909}" type="presParOf" srcId="{F60BDB3F-5144-422B-9B6E-389B0921F989}" destId="{3F25D12C-4260-4489-91C8-EFEBD4A38CBB}" srcOrd="2" destOrd="0" presId="urn:microsoft.com/office/officeart/2005/8/layout/hChevron3"/>
    <dgm:cxn modelId="{D88DE213-F85E-48C2-BB59-50CF1C30D57D}" type="presParOf" srcId="{F60BDB3F-5144-422B-9B6E-389B0921F989}" destId="{85D993C8-DB06-4D6E-9C8D-D292AA31F824}" srcOrd="3" destOrd="0" presId="urn:microsoft.com/office/officeart/2005/8/layout/hChevron3"/>
    <dgm:cxn modelId="{324ACBD6-446A-49FE-9E39-3B0639EE4422}" type="presParOf" srcId="{F60BDB3F-5144-422B-9B6E-389B0921F989}" destId="{D2BA2951-35FE-48B1-8B9B-FDC2F9FD2BA5}" srcOrd="4" destOrd="0" presId="urn:microsoft.com/office/officeart/2005/8/layout/hChevron3"/>
    <dgm:cxn modelId="{6415E45E-5654-408B-95FC-DE03BE9207C7}" type="presParOf" srcId="{F60BDB3F-5144-422B-9B6E-389B0921F989}" destId="{CCFB1FFA-E771-48BE-9E19-4FE806E84B54}" srcOrd="5" destOrd="0" presId="urn:microsoft.com/office/officeart/2005/8/layout/hChevron3"/>
    <dgm:cxn modelId="{BAADC7B1-AD46-4296-961C-F63A19D20BCA}" type="presParOf" srcId="{F60BDB3F-5144-422B-9B6E-389B0921F989}" destId="{0B0A376F-4028-4792-AD3C-D4FD786CC0B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53B8-C6DF-410D-B5E5-9EC9B0240E07}">
      <dsp:nvSpPr>
        <dsp:cNvPr id="0" name=""/>
        <dsp:cNvSpPr/>
      </dsp:nvSpPr>
      <dsp:spPr>
        <a:xfrm>
          <a:off x="3048" y="0"/>
          <a:ext cx="3059025" cy="699852"/>
        </a:xfrm>
        <a:prstGeom prst="homePlate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16" tIns="40640" rIns="431663" bIns="4064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1. Mundo Observável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1" kern="1200" dirty="0">
              <a:solidFill>
                <a:schemeClr val="bg1"/>
              </a:solidFill>
            </a:rPr>
            <a:t>Análise de requisitos</a:t>
          </a:r>
        </a:p>
      </dsp:txBody>
      <dsp:txXfrm>
        <a:off x="3048" y="0"/>
        <a:ext cx="2971544" cy="699852"/>
      </dsp:txXfrm>
    </dsp:sp>
    <dsp:sp modelId="{3F25D12C-4260-4489-91C8-EFEBD4A38CBB}">
      <dsp:nvSpPr>
        <dsp:cNvPr id="0" name=""/>
        <dsp:cNvSpPr/>
      </dsp:nvSpPr>
      <dsp:spPr>
        <a:xfrm>
          <a:off x="2450269" y="0"/>
          <a:ext cx="3059025" cy="699852"/>
        </a:xfrm>
        <a:prstGeom prst="chevron">
          <a:avLst>
            <a:gd name="adj" fmla="val 25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16" tIns="40640" rIns="107916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2. Modelo Conceitual</a:t>
          </a:r>
        </a:p>
      </dsp:txBody>
      <dsp:txXfrm>
        <a:off x="2625232" y="0"/>
        <a:ext cx="2709099" cy="699852"/>
      </dsp:txXfrm>
    </dsp:sp>
    <dsp:sp modelId="{D2BA2951-35FE-48B1-8B9B-FDC2F9FD2BA5}">
      <dsp:nvSpPr>
        <dsp:cNvPr id="0" name=""/>
        <dsp:cNvSpPr/>
      </dsp:nvSpPr>
      <dsp:spPr>
        <a:xfrm>
          <a:off x="4897490" y="0"/>
          <a:ext cx="3059025" cy="699852"/>
        </a:xfrm>
        <a:prstGeom prst="chevron">
          <a:avLst>
            <a:gd name="adj" fmla="val 25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16" tIns="40640" rIns="107916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3. Modelo  Lógico</a:t>
          </a:r>
        </a:p>
      </dsp:txBody>
      <dsp:txXfrm>
        <a:off x="5072453" y="0"/>
        <a:ext cx="2709099" cy="699852"/>
      </dsp:txXfrm>
    </dsp:sp>
    <dsp:sp modelId="{0B0A376F-4028-4792-AD3C-D4FD786CC0BB}">
      <dsp:nvSpPr>
        <dsp:cNvPr id="0" name=""/>
        <dsp:cNvSpPr/>
      </dsp:nvSpPr>
      <dsp:spPr>
        <a:xfrm>
          <a:off x="7344711" y="0"/>
          <a:ext cx="3059025" cy="699852"/>
        </a:xfrm>
        <a:prstGeom prst="chevron">
          <a:avLst>
            <a:gd name="adj" fmla="val 2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16" tIns="40640" rIns="107916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>
              <a:solidFill>
                <a:schemeClr val="bg1"/>
              </a:solidFill>
            </a:rPr>
            <a:t>4. Modelo Físico</a:t>
          </a:r>
        </a:p>
      </dsp:txBody>
      <dsp:txXfrm>
        <a:off x="7519674" y="0"/>
        <a:ext cx="2709099" cy="699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1FC0-250D-4B4A-85D2-6E64385828D0}" type="datetimeFigureOut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519D-BEC0-405C-8F15-4027DD107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7852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441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080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711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1047-C2A6-4904-B9A4-1024A8AF1F87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B32-ACFE-4120-8F59-39DD1B2AEE45}" type="datetime1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4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1C3-49C8-4595-9517-AE253D10D53F}" type="datetime1">
              <a:rPr lang="pt-BR" smtClean="0"/>
              <a:t>30/11/2020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30/11/2020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90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396-B867-4B34-9310-94A75068F676}" type="datetime1">
              <a:rPr lang="pt-BR" smtClean="0"/>
              <a:t>30/11/2020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9797-BF41-44D9-9D45-43618226489C}" type="datetime1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5A0C-8246-4B5F-A38D-EA02A43479DA}" type="datetime1">
              <a:rPr lang="pt-BR" smtClean="0"/>
              <a:t>30/11/2020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4C9-6C69-4398-9F77-D88E9692069D}" type="datetime1">
              <a:rPr lang="pt-BR" smtClean="0"/>
              <a:t>30/11/2020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MSIPCMContentMarking" descr="{&quot;HashCode&quot;:-1612858223,&quot;Placement&quot;:&quot;Footer&quot;}"/>
          <p:cNvSpPr txBox="1"/>
          <p:nvPr userDrawn="1"/>
        </p:nvSpPr>
        <p:spPr>
          <a:xfrm>
            <a:off x="5836412" y="6595656"/>
            <a:ext cx="51917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NP-1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I</a:t>
            </a:r>
            <a:br>
              <a:rPr lang="pt-BR" dirty="0"/>
            </a:br>
            <a:r>
              <a:rPr lang="pt-BR" dirty="0"/>
              <a:t>Modelagem de  Dados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0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é a Relação R1?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10</a:t>
            </a:fld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343472" y="2708920"/>
            <a:ext cx="1800200" cy="27363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M3</a:t>
            </a:r>
          </a:p>
        </p:txBody>
      </p:sp>
      <p:sp>
        <p:nvSpPr>
          <p:cNvPr id="8" name="Elipse 7"/>
          <p:cNvSpPr/>
          <p:nvPr/>
        </p:nvSpPr>
        <p:spPr>
          <a:xfrm>
            <a:off x="4295800" y="2731168"/>
            <a:ext cx="1800200" cy="27363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At2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at3</a:t>
            </a:r>
          </a:p>
        </p:txBody>
      </p:sp>
      <p:sp>
        <p:nvSpPr>
          <p:cNvPr id="9" name="Elipse 8"/>
          <p:cNvSpPr/>
          <p:nvPr/>
        </p:nvSpPr>
        <p:spPr>
          <a:xfrm>
            <a:off x="7240615" y="2705835"/>
            <a:ext cx="1800200" cy="273630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A1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A2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2423592" y="3501008"/>
            <a:ext cx="252028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4589163" y="220904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Atende em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7458915" y="2209042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Ambulatório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629622" y="2209042"/>
            <a:ext cx="90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Médico</a:t>
            </a:r>
          </a:p>
        </p:txBody>
      </p:sp>
      <p:cxnSp>
        <p:nvCxnSpPr>
          <p:cNvPr id="16" name="Conector reto 15"/>
          <p:cNvCxnSpPr/>
          <p:nvPr/>
        </p:nvCxnSpPr>
        <p:spPr>
          <a:xfrm>
            <a:off x="5519936" y="3537012"/>
            <a:ext cx="2448272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5444172" y="3897505"/>
            <a:ext cx="2524036" cy="2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2529677" y="4132571"/>
            <a:ext cx="2342187" cy="1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2552399" y="4613496"/>
            <a:ext cx="2391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519936" y="4293096"/>
            <a:ext cx="2448272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ta para Baixo 24"/>
          <p:cNvSpPr/>
          <p:nvPr/>
        </p:nvSpPr>
        <p:spPr>
          <a:xfrm>
            <a:off x="1881627" y="1431925"/>
            <a:ext cx="396044" cy="64807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4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</a:t>
            </a:r>
            <a:br>
              <a:rPr lang="pt-BR" dirty="0"/>
            </a:br>
            <a:r>
              <a:rPr lang="pt-BR" b="1" dirty="0">
                <a:solidFill>
                  <a:srgbClr val="C00000"/>
                </a:solidFill>
              </a:rPr>
              <a:t>Cardinalidade 1:N ou N:1</a:t>
            </a:r>
            <a:endParaRPr lang="pt-BR" dirty="0"/>
          </a:p>
        </p:txBody>
      </p:sp>
      <p:sp>
        <p:nvSpPr>
          <p:cNvPr id="21" name="Espaço Reservado para Conteúdo 2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1407"/>
          </a:xfrm>
        </p:spPr>
        <p:txBody>
          <a:bodyPr>
            <a:normAutofit/>
          </a:bodyPr>
          <a:lstStyle/>
          <a:p>
            <a:r>
              <a:rPr lang="pt-BR" sz="2400" dirty="0"/>
              <a:t>Identifique a relação R1 que representa a entidade que participa do relacionamento uma vez; a outra relação será a R2</a:t>
            </a:r>
          </a:p>
          <a:p>
            <a:r>
              <a:rPr lang="pt-BR" sz="2400" dirty="0"/>
              <a:t>Inclua a chave primária de R2 como chave estrangeira de R1</a:t>
            </a:r>
            <a:endParaRPr lang="pt-BR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28353" y="6334421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400" y="474907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159896" y="474575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96441" y="463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Fluxograma: Decisão 8"/>
          <p:cNvSpPr/>
          <p:nvPr/>
        </p:nvSpPr>
        <p:spPr>
          <a:xfrm>
            <a:off x="2783632" y="4493727"/>
            <a:ext cx="1872208" cy="10801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  <a:p>
            <a:pPr algn="ctr"/>
            <a:r>
              <a:rPr lang="pt-BR" dirty="0"/>
              <a:t>em</a:t>
            </a:r>
          </a:p>
        </p:txBody>
      </p:sp>
      <p:cxnSp>
        <p:nvCxnSpPr>
          <p:cNvPr id="10" name="Conector reto 9"/>
          <p:cNvCxnSpPr>
            <a:stCxn id="5" idx="3"/>
            <a:endCxn id="9" idx="1"/>
          </p:cNvCxnSpPr>
          <p:nvPr/>
        </p:nvCxnSpPr>
        <p:spPr>
          <a:xfrm flipV="1">
            <a:off x="2279576" y="5033787"/>
            <a:ext cx="504056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9" idx="3"/>
            <a:endCxn id="7" idx="1"/>
          </p:cNvCxnSpPr>
          <p:nvPr/>
        </p:nvCxnSpPr>
        <p:spPr>
          <a:xfrm>
            <a:off x="4655840" y="5033787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305870" y="46509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744072" y="4099732"/>
            <a:ext cx="54110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Medico(</a:t>
            </a:r>
            <a:r>
              <a:rPr lang="pt-BR" b="1" u="sng" dirty="0" err="1"/>
              <a:t>Codm</a:t>
            </a:r>
            <a:r>
              <a:rPr lang="pt-BR" b="1" dirty="0"/>
              <a:t>, Nome, rua, cidade, estado, idade, </a:t>
            </a:r>
            <a:r>
              <a:rPr lang="pt-BR" b="1" i="1" dirty="0">
                <a:solidFill>
                  <a:srgbClr val="C00000"/>
                </a:solidFill>
              </a:rPr>
              <a:t>nroa</a:t>
            </a:r>
            <a:r>
              <a:rPr lang="pt-BR" b="1" dirty="0"/>
              <a:t>)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7514095" y="4872087"/>
            <a:ext cx="383970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Ambulatorio(</a:t>
            </a:r>
            <a:r>
              <a:rPr lang="pt-BR" b="1" u="sng" dirty="0"/>
              <a:t>Nroa</a:t>
            </a:r>
            <a:r>
              <a:rPr lang="pt-BR" b="1" dirty="0"/>
              <a:t>, andar, capacidade)</a:t>
            </a:r>
          </a:p>
        </p:txBody>
      </p:sp>
      <p:sp>
        <p:nvSpPr>
          <p:cNvPr id="15" name="Elipse 14"/>
          <p:cNvSpPr/>
          <p:nvPr/>
        </p:nvSpPr>
        <p:spPr>
          <a:xfrm>
            <a:off x="691154" y="4015630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>
                <a:solidFill>
                  <a:schemeClr val="dk1"/>
                </a:solidFill>
              </a:rPr>
              <a:t>Codm</a:t>
            </a:r>
            <a:endParaRPr lang="pt-BR" sz="1400" u="sng" dirty="0">
              <a:solidFill>
                <a:schemeClr val="dk1"/>
              </a:solidFill>
            </a:endParaRPr>
          </a:p>
        </p:txBody>
      </p:sp>
      <p:cxnSp>
        <p:nvCxnSpPr>
          <p:cNvPr id="3" name="Conector reto 2"/>
          <p:cNvCxnSpPr>
            <a:stCxn id="15" idx="4"/>
            <a:endCxn id="5" idx="0"/>
          </p:cNvCxnSpPr>
          <p:nvPr/>
        </p:nvCxnSpPr>
        <p:spPr>
          <a:xfrm>
            <a:off x="1195818" y="4435189"/>
            <a:ext cx="291670" cy="31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012242" y="4011011"/>
            <a:ext cx="939742" cy="43475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NroA</a:t>
            </a:r>
            <a:endParaRPr lang="pt-BR" sz="1400" u="sng" dirty="0"/>
          </a:p>
        </p:txBody>
      </p:sp>
      <p:cxnSp>
        <p:nvCxnSpPr>
          <p:cNvPr id="18" name="Conector reto 17"/>
          <p:cNvCxnSpPr>
            <a:stCxn id="17" idx="4"/>
            <a:endCxn id="7" idx="0"/>
          </p:cNvCxnSpPr>
          <p:nvPr/>
        </p:nvCxnSpPr>
        <p:spPr>
          <a:xfrm>
            <a:off x="5482113" y="4445769"/>
            <a:ext cx="469871" cy="29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259235" y="5638172"/>
            <a:ext cx="1632263" cy="41955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capacidade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012243" y="5643942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Andar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23" name="Conector reto 22"/>
          <p:cNvCxnSpPr>
            <a:stCxn id="20" idx="0"/>
            <a:endCxn id="7" idx="2"/>
          </p:cNvCxnSpPr>
          <p:nvPr/>
        </p:nvCxnSpPr>
        <p:spPr>
          <a:xfrm flipH="1" flipV="1">
            <a:off x="5951984" y="5321819"/>
            <a:ext cx="1123383" cy="31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22" idx="0"/>
            <a:endCxn id="7" idx="2"/>
          </p:cNvCxnSpPr>
          <p:nvPr/>
        </p:nvCxnSpPr>
        <p:spPr>
          <a:xfrm flipV="1">
            <a:off x="5518118" y="5321819"/>
            <a:ext cx="433866" cy="32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/>
          <p:cNvSpPr/>
          <p:nvPr/>
        </p:nvSpPr>
        <p:spPr>
          <a:xfrm rot="9506140">
            <a:off x="8934752" y="3775616"/>
            <a:ext cx="2883869" cy="2697257"/>
          </a:xfrm>
          <a:prstGeom prst="arc">
            <a:avLst>
              <a:gd name="adj1" fmla="val 10825656"/>
              <a:gd name="adj2" fmla="val 792966"/>
            </a:avLst>
          </a:prstGeom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35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 </a:t>
            </a:r>
            <a:br>
              <a:rPr lang="pt-BR" dirty="0"/>
            </a:br>
            <a:r>
              <a:rPr lang="pt-BR" dirty="0"/>
              <a:t>Cardinalidade M:N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12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10669" y="541445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8" name="Fluxograma: Decisão 7"/>
          <p:cNvSpPr/>
          <p:nvPr/>
        </p:nvSpPr>
        <p:spPr>
          <a:xfrm>
            <a:off x="4655840" y="5157192"/>
            <a:ext cx="2016224" cy="10801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64629" y="544190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Pacientes</a:t>
            </a:r>
          </a:p>
        </p:txBody>
      </p:sp>
      <p:cxnSp>
        <p:nvCxnSpPr>
          <p:cNvPr id="10" name="Conector reto 9"/>
          <p:cNvCxnSpPr>
            <a:stCxn id="7" idx="3"/>
            <a:endCxn id="8" idx="1"/>
          </p:cNvCxnSpPr>
          <p:nvPr/>
        </p:nvCxnSpPr>
        <p:spPr>
          <a:xfrm flipV="1">
            <a:off x="4094845" y="5697252"/>
            <a:ext cx="560995" cy="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8" idx="3"/>
          </p:cNvCxnSpPr>
          <p:nvPr/>
        </p:nvCxnSpPr>
        <p:spPr>
          <a:xfrm>
            <a:off x="6672064" y="569725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4176144" y="4597307"/>
            <a:ext cx="911744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13" name="Elipse 12"/>
          <p:cNvSpPr/>
          <p:nvPr/>
        </p:nvSpPr>
        <p:spPr>
          <a:xfrm>
            <a:off x="5987988" y="4583017"/>
            <a:ext cx="911744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Hora</a:t>
            </a:r>
          </a:p>
        </p:txBody>
      </p:sp>
      <p:cxnSp>
        <p:nvCxnSpPr>
          <p:cNvPr id="14" name="Conector reto 13"/>
          <p:cNvCxnSpPr>
            <a:stCxn id="13" idx="4"/>
          </p:cNvCxnSpPr>
          <p:nvPr/>
        </p:nvCxnSpPr>
        <p:spPr>
          <a:xfrm flipH="1">
            <a:off x="6096000" y="4963853"/>
            <a:ext cx="347860" cy="47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2" idx="4"/>
          </p:cNvCxnSpPr>
          <p:nvPr/>
        </p:nvCxnSpPr>
        <p:spPr>
          <a:xfrm>
            <a:off x="4632016" y="4978143"/>
            <a:ext cx="527880" cy="463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317286" y="5350024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6629001" y="535348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</a:p>
        </p:txBody>
      </p:sp>
      <p:sp>
        <p:nvSpPr>
          <p:cNvPr id="20" name="Elipse 19"/>
          <p:cNvSpPr/>
          <p:nvPr/>
        </p:nvSpPr>
        <p:spPr>
          <a:xfrm>
            <a:off x="2015028" y="4604220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 err="1">
                <a:solidFill>
                  <a:schemeClr val="dk1"/>
                </a:solidFill>
              </a:rPr>
              <a:t>Codm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21" name="Conector reto 20"/>
          <p:cNvCxnSpPr>
            <a:stCxn id="20" idx="4"/>
          </p:cNvCxnSpPr>
          <p:nvPr/>
        </p:nvCxnSpPr>
        <p:spPr>
          <a:xfrm>
            <a:off x="2507172" y="4985056"/>
            <a:ext cx="600156" cy="4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312559" y="4578181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 err="1">
                <a:solidFill>
                  <a:schemeClr val="dk1"/>
                </a:solidFill>
              </a:rPr>
              <a:t>Codp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26" name="Conector reto 25"/>
          <p:cNvCxnSpPr>
            <a:stCxn id="25" idx="4"/>
          </p:cNvCxnSpPr>
          <p:nvPr/>
        </p:nvCxnSpPr>
        <p:spPr>
          <a:xfrm>
            <a:off x="7804703" y="4959017"/>
            <a:ext cx="600156" cy="4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101578" y="4598067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....</a:t>
            </a:r>
          </a:p>
        </p:txBody>
      </p:sp>
      <p:cxnSp>
        <p:nvCxnSpPr>
          <p:cNvPr id="28" name="Conector reto 27"/>
          <p:cNvCxnSpPr>
            <a:stCxn id="27" idx="4"/>
          </p:cNvCxnSpPr>
          <p:nvPr/>
        </p:nvCxnSpPr>
        <p:spPr>
          <a:xfrm flipH="1">
            <a:off x="3506650" y="4978903"/>
            <a:ext cx="87072" cy="42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8553210" y="4573706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....</a:t>
            </a:r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8897003" y="4985056"/>
            <a:ext cx="143402" cy="46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ço Reservado para Conteúdo 5"/>
          <p:cNvSpPr txBox="1">
            <a:spLocks/>
          </p:cNvSpPr>
          <p:nvPr/>
        </p:nvSpPr>
        <p:spPr>
          <a:xfrm>
            <a:off x="824894" y="1681609"/>
            <a:ext cx="10802416" cy="2827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Para uma </a:t>
            </a:r>
            <a:r>
              <a:rPr lang="pt-BR" dirty="0">
                <a:solidFill>
                  <a:srgbClr val="C00000"/>
                </a:solidFill>
              </a:rPr>
              <a:t>relação M:N crie uma nova tabela </a:t>
            </a:r>
            <a:r>
              <a:rPr lang="pt-BR" dirty="0"/>
              <a:t>(relação) para representá-la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rgbClr val="C00000"/>
                </a:solidFill>
              </a:rPr>
              <a:t>chaves primárias das entidades participantes </a:t>
            </a:r>
            <a:r>
              <a:rPr lang="pt-BR" dirty="0"/>
              <a:t>deverão ser incluídas como </a:t>
            </a:r>
            <a:r>
              <a:rPr lang="pt-BR" dirty="0">
                <a:solidFill>
                  <a:srgbClr val="C00000"/>
                </a:solidFill>
              </a:rPr>
              <a:t>chaves estrangeiras </a:t>
            </a:r>
            <a:r>
              <a:rPr lang="pt-BR" dirty="0"/>
              <a:t>nesta nova relação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chave primária </a:t>
            </a:r>
            <a:r>
              <a:rPr lang="pt-BR" dirty="0"/>
              <a:t>será a </a:t>
            </a:r>
            <a:r>
              <a:rPr lang="pt-BR" dirty="0">
                <a:solidFill>
                  <a:srgbClr val="C00000"/>
                </a:solidFill>
              </a:rPr>
              <a:t>combinação destas chaves estrangeiras</a:t>
            </a:r>
          </a:p>
          <a:p>
            <a:r>
              <a:rPr lang="pt-BR" dirty="0"/>
              <a:t>Incluir os atributos do relacionamento como atributos desta nova tabela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19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 </a:t>
            </a:r>
            <a:br>
              <a:rPr lang="pt-BR" dirty="0"/>
            </a:br>
            <a:r>
              <a:rPr lang="pt-BR" dirty="0"/>
              <a:t>Cardinalidade M:N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24894" y="1681609"/>
            <a:ext cx="10802416" cy="2827511"/>
          </a:xfrm>
        </p:spPr>
        <p:txBody>
          <a:bodyPr/>
          <a:lstStyle/>
          <a:p>
            <a:r>
              <a:rPr lang="pt-BR" dirty="0"/>
              <a:t>Para uma </a:t>
            </a:r>
            <a:r>
              <a:rPr lang="pt-BR" dirty="0">
                <a:solidFill>
                  <a:srgbClr val="C00000"/>
                </a:solidFill>
              </a:rPr>
              <a:t>relação M:N crie uma nova tabela </a:t>
            </a:r>
            <a:r>
              <a:rPr lang="pt-BR" dirty="0"/>
              <a:t>(relação) para representá-la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rgbClr val="C00000"/>
                </a:solidFill>
              </a:rPr>
              <a:t>chaves primárias das entidades participantes </a:t>
            </a:r>
            <a:r>
              <a:rPr lang="pt-BR" dirty="0"/>
              <a:t>deverão ser incluídas como </a:t>
            </a:r>
            <a:r>
              <a:rPr lang="pt-BR" dirty="0">
                <a:solidFill>
                  <a:srgbClr val="C00000"/>
                </a:solidFill>
              </a:rPr>
              <a:t>chaves estrangeiras </a:t>
            </a:r>
            <a:r>
              <a:rPr lang="pt-BR" dirty="0"/>
              <a:t>nesta nova relação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chave primária </a:t>
            </a:r>
            <a:r>
              <a:rPr lang="pt-BR" dirty="0"/>
              <a:t>será a </a:t>
            </a:r>
            <a:r>
              <a:rPr lang="pt-BR" dirty="0">
                <a:solidFill>
                  <a:srgbClr val="C00000"/>
                </a:solidFill>
              </a:rPr>
              <a:t>combinação destas chaves estrangeiras</a:t>
            </a:r>
          </a:p>
          <a:p>
            <a:r>
              <a:rPr lang="pt-BR" dirty="0"/>
              <a:t>Incluir os atributos do relacionamento como atributos desta nova tabela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13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10669" y="541445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64629" y="5441907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Pacientes</a:t>
            </a:r>
          </a:p>
        </p:txBody>
      </p:sp>
      <p:cxnSp>
        <p:nvCxnSpPr>
          <p:cNvPr id="10" name="Conector reto 9"/>
          <p:cNvCxnSpPr>
            <a:stCxn id="7" idx="3"/>
            <a:endCxn id="30" idx="1"/>
          </p:cNvCxnSpPr>
          <p:nvPr/>
        </p:nvCxnSpPr>
        <p:spPr>
          <a:xfrm>
            <a:off x="4094845" y="5702484"/>
            <a:ext cx="847803" cy="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30" idx="3"/>
          </p:cNvCxnSpPr>
          <p:nvPr/>
        </p:nvCxnSpPr>
        <p:spPr>
          <a:xfrm flipV="1">
            <a:off x="6526824" y="5697252"/>
            <a:ext cx="1009336" cy="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4837572" y="6340639"/>
            <a:ext cx="911744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Data</a:t>
            </a:r>
          </a:p>
        </p:txBody>
      </p:sp>
      <p:sp>
        <p:nvSpPr>
          <p:cNvPr id="13" name="Elipse 12"/>
          <p:cNvSpPr/>
          <p:nvPr/>
        </p:nvSpPr>
        <p:spPr>
          <a:xfrm>
            <a:off x="6017339" y="6325642"/>
            <a:ext cx="911744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Hora</a:t>
            </a:r>
          </a:p>
        </p:txBody>
      </p:sp>
      <p:cxnSp>
        <p:nvCxnSpPr>
          <p:cNvPr id="14" name="Conector reto 13"/>
          <p:cNvCxnSpPr>
            <a:stCxn id="13" idx="0"/>
          </p:cNvCxnSpPr>
          <p:nvPr/>
        </p:nvCxnSpPr>
        <p:spPr>
          <a:xfrm flipH="1" flipV="1">
            <a:off x="6237339" y="6044010"/>
            <a:ext cx="235872" cy="281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2" idx="0"/>
          </p:cNvCxnSpPr>
          <p:nvPr/>
        </p:nvCxnSpPr>
        <p:spPr>
          <a:xfrm flipV="1">
            <a:off x="5293444" y="5891273"/>
            <a:ext cx="210835" cy="44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4140276" y="538554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N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7175401" y="535657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N</a:t>
            </a:r>
          </a:p>
        </p:txBody>
      </p:sp>
      <p:sp>
        <p:nvSpPr>
          <p:cNvPr id="20" name="Elipse 19"/>
          <p:cNvSpPr/>
          <p:nvPr/>
        </p:nvSpPr>
        <p:spPr>
          <a:xfrm>
            <a:off x="2015028" y="4604220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 err="1">
                <a:solidFill>
                  <a:schemeClr val="dk1"/>
                </a:solidFill>
              </a:rPr>
              <a:t>Codm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21" name="Conector reto 20"/>
          <p:cNvCxnSpPr>
            <a:stCxn id="20" idx="4"/>
          </p:cNvCxnSpPr>
          <p:nvPr/>
        </p:nvCxnSpPr>
        <p:spPr>
          <a:xfrm>
            <a:off x="2507172" y="4985056"/>
            <a:ext cx="600156" cy="4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312559" y="4578181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 err="1">
                <a:solidFill>
                  <a:schemeClr val="dk1"/>
                </a:solidFill>
              </a:rPr>
              <a:t>Codp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cxnSp>
        <p:nvCxnSpPr>
          <p:cNvPr id="26" name="Conector reto 25"/>
          <p:cNvCxnSpPr>
            <a:stCxn id="25" idx="4"/>
          </p:cNvCxnSpPr>
          <p:nvPr/>
        </p:nvCxnSpPr>
        <p:spPr>
          <a:xfrm>
            <a:off x="7804703" y="4959017"/>
            <a:ext cx="600156" cy="4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3101578" y="4598067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....</a:t>
            </a:r>
          </a:p>
        </p:txBody>
      </p:sp>
      <p:cxnSp>
        <p:nvCxnSpPr>
          <p:cNvPr id="28" name="Conector reto 27"/>
          <p:cNvCxnSpPr>
            <a:stCxn id="27" idx="4"/>
          </p:cNvCxnSpPr>
          <p:nvPr/>
        </p:nvCxnSpPr>
        <p:spPr>
          <a:xfrm flipH="1">
            <a:off x="3506650" y="4978903"/>
            <a:ext cx="87072" cy="429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8553210" y="4573706"/>
            <a:ext cx="984288" cy="38083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dk1"/>
                </a:solidFill>
              </a:rPr>
              <a:t>....</a:t>
            </a:r>
          </a:p>
        </p:txBody>
      </p:sp>
      <p:cxnSp>
        <p:nvCxnSpPr>
          <p:cNvPr id="32" name="Conector reto 31"/>
          <p:cNvCxnSpPr/>
          <p:nvPr/>
        </p:nvCxnSpPr>
        <p:spPr>
          <a:xfrm flipH="1">
            <a:off x="8897003" y="4985056"/>
            <a:ext cx="143402" cy="46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4942648" y="5415868"/>
            <a:ext cx="1584176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35" name="Elipse 34"/>
          <p:cNvSpPr/>
          <p:nvPr/>
        </p:nvSpPr>
        <p:spPr>
          <a:xfrm>
            <a:off x="4591890" y="4565932"/>
            <a:ext cx="984288" cy="38083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i="1" u="sng" dirty="0" err="1">
                <a:solidFill>
                  <a:schemeClr val="dk1"/>
                </a:solidFill>
              </a:rPr>
              <a:t>Codm</a:t>
            </a:r>
            <a:endParaRPr lang="pt-BR" sz="1600" i="1" u="sng" dirty="0">
              <a:solidFill>
                <a:schemeClr val="dk1"/>
              </a:solidFill>
            </a:endParaRPr>
          </a:p>
        </p:txBody>
      </p:sp>
      <p:cxnSp>
        <p:nvCxnSpPr>
          <p:cNvPr id="36" name="Conector reto 35"/>
          <p:cNvCxnSpPr>
            <a:stCxn id="35" idx="4"/>
          </p:cNvCxnSpPr>
          <p:nvPr/>
        </p:nvCxnSpPr>
        <p:spPr>
          <a:xfrm>
            <a:off x="5084034" y="4946768"/>
            <a:ext cx="600156" cy="456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ipse 36"/>
          <p:cNvSpPr/>
          <p:nvPr/>
        </p:nvSpPr>
        <p:spPr>
          <a:xfrm>
            <a:off x="5793259" y="4575778"/>
            <a:ext cx="984288" cy="380836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i="1" u="sng" dirty="0" err="1">
                <a:solidFill>
                  <a:schemeClr val="dk1"/>
                </a:solidFill>
              </a:rPr>
              <a:t>Codp</a:t>
            </a:r>
            <a:endParaRPr lang="pt-BR" sz="1600" i="1" u="sng" dirty="0">
              <a:solidFill>
                <a:schemeClr val="dk1"/>
              </a:solidFill>
            </a:endParaRPr>
          </a:p>
        </p:txBody>
      </p:sp>
      <p:cxnSp>
        <p:nvCxnSpPr>
          <p:cNvPr id="38" name="Conector reto 37"/>
          <p:cNvCxnSpPr/>
          <p:nvPr/>
        </p:nvCxnSpPr>
        <p:spPr>
          <a:xfrm flipH="1">
            <a:off x="6154401" y="4943451"/>
            <a:ext cx="143402" cy="460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4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 </a:t>
            </a:r>
            <a:br>
              <a:rPr lang="pt-BR" dirty="0"/>
            </a:br>
            <a:r>
              <a:rPr lang="pt-BR" dirty="0"/>
              <a:t>Especialização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5117567" cy="3119475"/>
          </a:xfrm>
        </p:spPr>
        <p:txBody>
          <a:bodyPr/>
          <a:lstStyle/>
          <a:p>
            <a:r>
              <a:rPr lang="pt-BR" dirty="0"/>
              <a:t>Múltiplas relações</a:t>
            </a:r>
          </a:p>
          <a:p>
            <a:pPr lvl="1"/>
            <a:r>
              <a:rPr lang="pt-BR" dirty="0"/>
              <a:t>Criar Superclasses e subclasses</a:t>
            </a:r>
          </a:p>
          <a:p>
            <a:pPr lvl="1"/>
            <a:r>
              <a:rPr lang="pt-BR" dirty="0"/>
              <a:t>Associar na superclasses todos os atributos e chaves</a:t>
            </a:r>
          </a:p>
          <a:p>
            <a:pPr lvl="1"/>
            <a:r>
              <a:rPr lang="pt-BR" dirty="0"/>
              <a:t>Criar as subclasses com seus respectivo atributos</a:t>
            </a:r>
          </a:p>
          <a:p>
            <a:pPr lvl="1"/>
            <a:r>
              <a:rPr lang="pt-BR" dirty="0"/>
              <a:t>As subclasses herdam a chave primária da </a:t>
            </a:r>
            <a:r>
              <a:rPr lang="pt-BR" dirty="0" err="1"/>
              <a:t>Supeclasse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14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859253" y="309626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Professor</a:t>
            </a:r>
          </a:p>
        </p:txBody>
      </p:sp>
      <p:sp>
        <p:nvSpPr>
          <p:cNvPr id="8" name="Elipse 7"/>
          <p:cNvSpPr/>
          <p:nvPr/>
        </p:nvSpPr>
        <p:spPr>
          <a:xfrm>
            <a:off x="6126853" y="1833547"/>
            <a:ext cx="1080120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err="1">
                <a:solidFill>
                  <a:schemeClr val="dk1"/>
                </a:solidFill>
              </a:rPr>
              <a:t>CodP</a:t>
            </a:r>
            <a:endParaRPr lang="pt-BR" u="sng" dirty="0">
              <a:solidFill>
                <a:schemeClr val="dk1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7278981" y="1851439"/>
            <a:ext cx="1080120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10" name="Elipse 9"/>
          <p:cNvSpPr/>
          <p:nvPr/>
        </p:nvSpPr>
        <p:spPr>
          <a:xfrm>
            <a:off x="8431110" y="1856583"/>
            <a:ext cx="1530778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formação</a:t>
            </a:r>
          </a:p>
        </p:txBody>
      </p:sp>
      <p:sp>
        <p:nvSpPr>
          <p:cNvPr id="11" name="Elipse 10"/>
          <p:cNvSpPr/>
          <p:nvPr/>
        </p:nvSpPr>
        <p:spPr>
          <a:xfrm>
            <a:off x="10087293" y="1833546"/>
            <a:ext cx="1080120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idade</a:t>
            </a:r>
          </a:p>
        </p:txBody>
      </p:sp>
      <p:cxnSp>
        <p:nvCxnSpPr>
          <p:cNvPr id="12" name="Conector reto 11"/>
          <p:cNvCxnSpPr/>
          <p:nvPr/>
        </p:nvCxnSpPr>
        <p:spPr>
          <a:xfrm>
            <a:off x="6864935" y="2457375"/>
            <a:ext cx="1314146" cy="624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9" idx="4"/>
          </p:cNvCxnSpPr>
          <p:nvPr/>
        </p:nvCxnSpPr>
        <p:spPr>
          <a:xfrm>
            <a:off x="7819041" y="2487022"/>
            <a:ext cx="602975" cy="6215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10" idx="4"/>
          </p:cNvCxnSpPr>
          <p:nvPr/>
        </p:nvCxnSpPr>
        <p:spPr>
          <a:xfrm flipH="1">
            <a:off x="8774433" y="2492166"/>
            <a:ext cx="422066" cy="621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1" idx="4"/>
          </p:cNvCxnSpPr>
          <p:nvPr/>
        </p:nvCxnSpPr>
        <p:spPr>
          <a:xfrm flipH="1">
            <a:off x="9240591" y="2469129"/>
            <a:ext cx="1386762" cy="632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19"/>
          <p:cNvSpPr/>
          <p:nvPr/>
        </p:nvSpPr>
        <p:spPr>
          <a:xfrm>
            <a:off x="6203133" y="551361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mensalista</a:t>
            </a:r>
          </a:p>
        </p:txBody>
      </p:sp>
      <p:sp>
        <p:nvSpPr>
          <p:cNvPr id="21" name="Elipse 20"/>
          <p:cNvSpPr/>
          <p:nvPr/>
        </p:nvSpPr>
        <p:spPr>
          <a:xfrm>
            <a:off x="5741748" y="4531465"/>
            <a:ext cx="1224136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salário</a:t>
            </a:r>
          </a:p>
        </p:txBody>
      </p:sp>
      <p:cxnSp>
        <p:nvCxnSpPr>
          <p:cNvPr id="22" name="Conector reto 21"/>
          <p:cNvCxnSpPr>
            <a:stCxn id="21" idx="4"/>
            <a:endCxn id="20" idx="0"/>
          </p:cNvCxnSpPr>
          <p:nvPr/>
        </p:nvCxnSpPr>
        <p:spPr>
          <a:xfrm>
            <a:off x="6353816" y="5167048"/>
            <a:ext cx="641405" cy="3465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41" idx="0"/>
          </p:cNvCxnSpPr>
          <p:nvPr/>
        </p:nvCxnSpPr>
        <p:spPr>
          <a:xfrm flipH="1">
            <a:off x="8004449" y="3660534"/>
            <a:ext cx="494865" cy="9245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8503181" y="545850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Horista</a:t>
            </a:r>
          </a:p>
        </p:txBody>
      </p:sp>
      <p:sp>
        <p:nvSpPr>
          <p:cNvPr id="29" name="Elipse 28"/>
          <p:cNvSpPr/>
          <p:nvPr/>
        </p:nvSpPr>
        <p:spPr>
          <a:xfrm>
            <a:off x="9057856" y="4531466"/>
            <a:ext cx="1605565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dk1"/>
                </a:solidFill>
              </a:rPr>
              <a:t>ValorHora</a:t>
            </a:r>
            <a:endParaRPr lang="pt-BR" dirty="0">
              <a:solidFill>
                <a:schemeClr val="dk1"/>
              </a:solidFill>
            </a:endParaRPr>
          </a:p>
        </p:txBody>
      </p:sp>
      <p:cxnSp>
        <p:nvCxnSpPr>
          <p:cNvPr id="30" name="Conector reto 29"/>
          <p:cNvCxnSpPr>
            <a:stCxn id="29" idx="4"/>
            <a:endCxn id="28" idx="0"/>
          </p:cNvCxnSpPr>
          <p:nvPr/>
        </p:nvCxnSpPr>
        <p:spPr>
          <a:xfrm flipH="1">
            <a:off x="9295269" y="5167049"/>
            <a:ext cx="565370" cy="2914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ipse 40"/>
          <p:cNvSpPr/>
          <p:nvPr/>
        </p:nvSpPr>
        <p:spPr>
          <a:xfrm>
            <a:off x="7787309" y="4585060"/>
            <a:ext cx="43428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8236825" y="4216312"/>
            <a:ext cx="133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Restrição de disjunção</a:t>
            </a:r>
          </a:p>
        </p:txBody>
      </p:sp>
      <p:grpSp>
        <p:nvGrpSpPr>
          <p:cNvPr id="47" name="Agrupar 46"/>
          <p:cNvGrpSpPr/>
          <p:nvPr/>
        </p:nvGrpSpPr>
        <p:grpSpPr>
          <a:xfrm>
            <a:off x="7187208" y="4555439"/>
            <a:ext cx="720182" cy="971450"/>
            <a:chOff x="9382099" y="3183355"/>
            <a:chExt cx="720182" cy="971450"/>
          </a:xfrm>
        </p:grpSpPr>
        <p:cxnSp>
          <p:nvCxnSpPr>
            <p:cNvPr id="43" name="Conector reto 42"/>
            <p:cNvCxnSpPr/>
            <p:nvPr/>
          </p:nvCxnSpPr>
          <p:spPr>
            <a:xfrm flipH="1">
              <a:off x="9382099" y="3493559"/>
              <a:ext cx="672045" cy="6612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rot="7882840">
              <a:off x="9527333" y="3398263"/>
              <a:ext cx="789856" cy="360040"/>
            </a:xfrm>
            <a:prstGeom prst="arc">
              <a:avLst>
                <a:gd name="adj1" fmla="val 15760609"/>
                <a:gd name="adj2" fmla="val 53596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8" name="Agrupar 47"/>
          <p:cNvGrpSpPr/>
          <p:nvPr/>
        </p:nvGrpSpPr>
        <p:grpSpPr>
          <a:xfrm rot="15614277">
            <a:off x="8074367" y="4785080"/>
            <a:ext cx="720182" cy="697852"/>
            <a:chOff x="9382099" y="3183355"/>
            <a:chExt cx="720182" cy="971450"/>
          </a:xfrm>
        </p:grpSpPr>
        <p:cxnSp>
          <p:nvCxnSpPr>
            <p:cNvPr id="49" name="Conector reto 48"/>
            <p:cNvCxnSpPr/>
            <p:nvPr/>
          </p:nvCxnSpPr>
          <p:spPr>
            <a:xfrm flipH="1">
              <a:off x="9382099" y="3493559"/>
              <a:ext cx="672045" cy="6612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o 49"/>
            <p:cNvSpPr/>
            <p:nvPr/>
          </p:nvSpPr>
          <p:spPr>
            <a:xfrm rot="7882840">
              <a:off x="9527333" y="3398263"/>
              <a:ext cx="789856" cy="360040"/>
            </a:xfrm>
            <a:prstGeom prst="arc">
              <a:avLst>
                <a:gd name="adj1" fmla="val 15760609"/>
                <a:gd name="adj2" fmla="val 53596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Agrupar 59"/>
          <p:cNvGrpSpPr/>
          <p:nvPr/>
        </p:nvGrpSpPr>
        <p:grpSpPr>
          <a:xfrm rot="13395006">
            <a:off x="9508740" y="3451962"/>
            <a:ext cx="1617585" cy="523995"/>
            <a:chOff x="9350236" y="3237059"/>
            <a:chExt cx="957710" cy="752101"/>
          </a:xfrm>
        </p:grpSpPr>
        <p:cxnSp>
          <p:nvCxnSpPr>
            <p:cNvPr id="61" name="Conector reto 60"/>
            <p:cNvCxnSpPr/>
            <p:nvPr/>
          </p:nvCxnSpPr>
          <p:spPr>
            <a:xfrm rot="8204994">
              <a:off x="9350236" y="3388085"/>
              <a:ext cx="957710" cy="5988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o 61"/>
            <p:cNvSpPr/>
            <p:nvPr/>
          </p:nvSpPr>
          <p:spPr>
            <a:xfrm rot="9613139">
              <a:off x="9747224" y="3237059"/>
              <a:ext cx="378113" cy="752101"/>
            </a:xfrm>
            <a:prstGeom prst="arc">
              <a:avLst>
                <a:gd name="adj1" fmla="val 15760609"/>
                <a:gd name="adj2" fmla="val 5359657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Retângulo 62"/>
          <p:cNvSpPr/>
          <p:nvPr/>
        </p:nvSpPr>
        <p:spPr>
          <a:xfrm>
            <a:off x="10344472" y="3919529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coordenador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19985" y="5032017"/>
            <a:ext cx="40729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Professor(</a:t>
            </a:r>
            <a:r>
              <a:rPr lang="pt-BR" b="1" u="sng" dirty="0" err="1"/>
              <a:t>Codp</a:t>
            </a:r>
            <a:r>
              <a:rPr lang="pt-BR" b="1" dirty="0"/>
              <a:t>, Nome, </a:t>
            </a:r>
            <a:r>
              <a:rPr lang="pt-BR" b="1" dirty="0" err="1"/>
              <a:t>formacao</a:t>
            </a:r>
            <a:r>
              <a:rPr lang="pt-BR" b="1" dirty="0"/>
              <a:t>, idade)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50994" y="5526889"/>
            <a:ext cx="269894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Coordenador(</a:t>
            </a:r>
            <a:r>
              <a:rPr lang="pt-BR" b="1" u="sng" dirty="0" err="1"/>
              <a:t>Codp</a:t>
            </a:r>
            <a:r>
              <a:rPr lang="pt-BR" b="1" dirty="0"/>
              <a:t>, curso)</a:t>
            </a:r>
          </a:p>
        </p:txBody>
      </p:sp>
      <p:sp>
        <p:nvSpPr>
          <p:cNvPr id="36" name="Elipse 35"/>
          <p:cNvSpPr/>
          <p:nvPr/>
        </p:nvSpPr>
        <p:spPr>
          <a:xfrm>
            <a:off x="10839231" y="2869565"/>
            <a:ext cx="1224136" cy="635583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dk1"/>
                </a:solidFill>
              </a:rPr>
              <a:t>Curso</a:t>
            </a:r>
          </a:p>
        </p:txBody>
      </p:sp>
      <p:cxnSp>
        <p:nvCxnSpPr>
          <p:cNvPr id="37" name="Conector reto 36"/>
          <p:cNvCxnSpPr>
            <a:stCxn id="36" idx="4"/>
            <a:endCxn id="63" idx="0"/>
          </p:cNvCxnSpPr>
          <p:nvPr/>
        </p:nvCxnSpPr>
        <p:spPr>
          <a:xfrm flipH="1">
            <a:off x="11136560" y="3505148"/>
            <a:ext cx="314739" cy="4143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53402" y="6007778"/>
            <a:ext cx="26613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Mensalista (</a:t>
            </a:r>
            <a:r>
              <a:rPr lang="pt-BR" b="1" u="sng" dirty="0" err="1"/>
              <a:t>Codp</a:t>
            </a:r>
            <a:r>
              <a:rPr lang="pt-BR" b="1" dirty="0"/>
              <a:t>, salário)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150994" y="6444044"/>
            <a:ext cx="261437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Horista (</a:t>
            </a:r>
            <a:r>
              <a:rPr lang="pt-BR" b="1" u="sng" dirty="0" err="1"/>
              <a:t>Codp</a:t>
            </a:r>
            <a:r>
              <a:rPr lang="pt-BR" b="1" dirty="0"/>
              <a:t>, </a:t>
            </a:r>
            <a:r>
              <a:rPr lang="pt-BR" b="1" dirty="0" err="1"/>
              <a:t>valorHora</a:t>
            </a:r>
            <a:r>
              <a:rPr lang="pt-BR" b="1" dirty="0"/>
              <a:t>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510388" y="1296492"/>
            <a:ext cx="144010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Restrição de Disjunção ou sobreposição </a:t>
            </a:r>
          </a:p>
        </p:txBody>
      </p:sp>
    </p:spTree>
    <p:extLst>
      <p:ext uri="{BB962C8B-B14F-4D97-AF65-F5344CB8AC3E}">
        <p14:creationId xmlns:p14="http://schemas.microsoft.com/office/powerpoint/2010/main" val="331720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0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Mapeamento MER Esquema relacional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/>
              <a:t>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91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19"/>
    </mc:Choice>
    <mc:Fallback xmlns="">
      <p:transition spd="slow" advTm="340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ER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INTRODUÇÂO AO MODELO ENTIDADE RELACIONAMENTO</a:t>
            </a:r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9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867"/>
          </a:xfrm>
        </p:spPr>
        <p:txBody>
          <a:bodyPr/>
          <a:lstStyle/>
          <a:p>
            <a:r>
              <a:rPr lang="pt-BR" dirty="0" err="1"/>
              <a:t>Elmasri</a:t>
            </a:r>
            <a:r>
              <a:rPr lang="pt-BR" dirty="0"/>
              <a:t>; </a:t>
            </a:r>
            <a:r>
              <a:rPr lang="pt-BR" dirty="0" err="1"/>
              <a:t>Navathe</a:t>
            </a:r>
            <a:r>
              <a:rPr lang="pt-BR" dirty="0"/>
              <a:t>, “Sistema de Banco de Dados”, ed. Pearson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764" y="3429370"/>
            <a:ext cx="1978637" cy="27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9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do Modelo ER para Modelo Relacional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8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Transformar o modelo conceitual num modelo de mais baixo nível</a:t>
            </a:r>
          </a:p>
          <a:p>
            <a:r>
              <a:rPr lang="pt-BR" dirty="0"/>
              <a:t>Tem como base o modelo conceitual, que é independente do SGBD</a:t>
            </a:r>
          </a:p>
          <a:p>
            <a:r>
              <a:rPr lang="pt-BR" dirty="0">
                <a:solidFill>
                  <a:srgbClr val="C00000"/>
                </a:solidFill>
              </a:rPr>
              <a:t>Restrições</a:t>
            </a:r>
            <a:r>
              <a:rPr lang="pt-BR" dirty="0"/>
              <a:t> previstas no modelo de dados  deverão ser </a:t>
            </a:r>
            <a:r>
              <a:rPr lang="pt-BR" dirty="0">
                <a:solidFill>
                  <a:srgbClr val="C00000"/>
                </a:solidFill>
              </a:rPr>
              <a:t>garantidas</a:t>
            </a:r>
            <a:r>
              <a:rPr lang="pt-BR" dirty="0"/>
              <a:t>!</a:t>
            </a:r>
          </a:p>
          <a:p>
            <a:pPr lvl="1"/>
            <a:r>
              <a:rPr lang="pt-BR" dirty="0"/>
              <a:t>Domínio, chave, integridade referencial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</a:t>
            </a:fld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6960096" y="3667634"/>
            <a:ext cx="0" cy="18002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252437390"/>
              </p:ext>
            </p:extLst>
          </p:nvPr>
        </p:nvGraphicFramePr>
        <p:xfrm>
          <a:off x="947014" y="4467540"/>
          <a:ext cx="10406786" cy="69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4295800" y="5782632"/>
            <a:ext cx="61908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MER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208674" y="5734997"/>
            <a:ext cx="15028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Mapeamento do MER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904312" y="5734996"/>
            <a:ext cx="150284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Modelo Relacional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536160" y="3861048"/>
            <a:ext cx="224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Dependente do SGBD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4295800" y="3874869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Independente do SGBD</a:t>
            </a:r>
          </a:p>
        </p:txBody>
      </p:sp>
    </p:spTree>
    <p:extLst>
      <p:ext uri="{BB962C8B-B14F-4D97-AF65-F5344CB8AC3E}">
        <p14:creationId xmlns:p14="http://schemas.microsoft.com/office/powerpoint/2010/main" val="22734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</a:t>
            </a:r>
            <a:br>
              <a:rPr lang="pt-BR" dirty="0"/>
            </a:br>
            <a:r>
              <a:rPr lang="pt-BR" dirty="0"/>
              <a:t>Regras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772816"/>
            <a:ext cx="10515600" cy="2531035"/>
          </a:xfrm>
        </p:spPr>
        <p:txBody>
          <a:bodyPr>
            <a:normAutofit/>
          </a:bodyPr>
          <a:lstStyle/>
          <a:p>
            <a:r>
              <a:rPr lang="pt-BR" dirty="0"/>
              <a:t>Entidades</a:t>
            </a:r>
          </a:p>
          <a:p>
            <a:pPr lvl="1"/>
            <a:r>
              <a:rPr lang="pt-BR" sz="2200" dirty="0"/>
              <a:t>Cada </a:t>
            </a:r>
            <a:r>
              <a:rPr lang="pt-BR" sz="2200" b="1" dirty="0">
                <a:solidFill>
                  <a:schemeClr val="tx2"/>
                </a:solidFill>
              </a:rPr>
              <a:t>entidade</a:t>
            </a:r>
            <a:r>
              <a:rPr lang="pt-BR" sz="2200" dirty="0"/>
              <a:t> dará origem a uma </a:t>
            </a:r>
            <a:r>
              <a:rPr lang="pt-BR" sz="2200" b="1" dirty="0">
                <a:solidFill>
                  <a:schemeClr val="tx2"/>
                </a:solidFill>
              </a:rPr>
              <a:t>relação (ou tabela) </a:t>
            </a:r>
          </a:p>
          <a:p>
            <a:pPr lvl="1"/>
            <a:r>
              <a:rPr lang="pt-BR" sz="2200" dirty="0"/>
              <a:t>Esta relação inclui os  </a:t>
            </a:r>
            <a:r>
              <a:rPr lang="pt-BR" sz="2200" b="1" dirty="0">
                <a:solidFill>
                  <a:schemeClr val="tx2"/>
                </a:solidFill>
              </a:rPr>
              <a:t>atributos</a:t>
            </a:r>
            <a:r>
              <a:rPr lang="pt-BR" sz="2200" dirty="0"/>
              <a:t> </a:t>
            </a:r>
            <a:r>
              <a:rPr lang="pt-BR" sz="2200" b="1" dirty="0">
                <a:solidFill>
                  <a:schemeClr val="tx2"/>
                </a:solidFill>
              </a:rPr>
              <a:t>mapeados como colunas </a:t>
            </a:r>
            <a:r>
              <a:rPr lang="pt-BR" sz="2200" dirty="0"/>
              <a:t>ou campos desta relação </a:t>
            </a:r>
          </a:p>
          <a:p>
            <a:pPr lvl="1"/>
            <a:r>
              <a:rPr lang="pt-BR" sz="2200" dirty="0"/>
              <a:t>O atributo </a:t>
            </a:r>
            <a:r>
              <a:rPr lang="pt-BR" sz="2200" b="1" dirty="0">
                <a:solidFill>
                  <a:schemeClr val="tx2"/>
                </a:solidFill>
              </a:rPr>
              <a:t>chave</a:t>
            </a:r>
            <a:r>
              <a:rPr lang="pt-BR" sz="2200" dirty="0"/>
              <a:t> é selecionado com </a:t>
            </a:r>
            <a:r>
              <a:rPr lang="pt-BR" sz="2200" b="1" dirty="0">
                <a:solidFill>
                  <a:schemeClr val="tx2"/>
                </a:solidFill>
              </a:rPr>
              <a:t>chave Primária </a:t>
            </a:r>
            <a:r>
              <a:rPr lang="pt-BR" sz="2200" dirty="0"/>
              <a:t>da relação (</a:t>
            </a:r>
            <a:r>
              <a:rPr lang="pt-BR" sz="2200" b="1" dirty="0">
                <a:solidFill>
                  <a:schemeClr val="tx2"/>
                </a:solidFill>
              </a:rPr>
              <a:t>entidade forte</a:t>
            </a:r>
            <a:r>
              <a:rPr lang="pt-BR" sz="2200" dirty="0"/>
              <a:t>)</a:t>
            </a:r>
          </a:p>
          <a:p>
            <a:pPr lvl="2"/>
            <a:r>
              <a:rPr lang="pt-BR" sz="2200" b="1" dirty="0">
                <a:solidFill>
                  <a:srgbClr val="002060"/>
                </a:solidFill>
              </a:rPr>
              <a:t>Entidades Fracas-</a:t>
            </a:r>
            <a:r>
              <a:rPr lang="pt-BR" sz="2200" dirty="0">
                <a:solidFill>
                  <a:srgbClr val="002060"/>
                </a:solidFill>
              </a:rPr>
              <a:t>&gt; chave é composição da PK da entidade forte com a sua</a:t>
            </a:r>
          </a:p>
          <a:p>
            <a:pPr lvl="1"/>
            <a:r>
              <a:rPr lang="pt-BR" sz="2200" dirty="0">
                <a:solidFill>
                  <a:schemeClr val="accent2">
                    <a:lumMod val="50000"/>
                  </a:schemeClr>
                </a:solidFill>
              </a:rPr>
              <a:t>Atributos compostos</a:t>
            </a:r>
            <a:r>
              <a:rPr lang="pt-BR" sz="2200" dirty="0">
                <a:solidFill>
                  <a:srgbClr val="C00000"/>
                </a:solidFill>
              </a:rPr>
              <a:t> </a:t>
            </a:r>
            <a:r>
              <a:rPr lang="pt-BR" sz="2200" dirty="0"/>
              <a:t>deverá usar os atributos componentes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</a:t>
            </a:fld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499808" y="5627826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9" name="Elipse 8"/>
          <p:cNvSpPr/>
          <p:nvPr/>
        </p:nvSpPr>
        <p:spPr>
          <a:xfrm>
            <a:off x="649879" y="4712603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>
                <a:solidFill>
                  <a:schemeClr val="dk1"/>
                </a:solidFill>
              </a:rPr>
              <a:t>Codm</a:t>
            </a:r>
            <a:endParaRPr lang="pt-BR" sz="1400" u="sng" dirty="0">
              <a:solidFill>
                <a:schemeClr val="dk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1830600" y="4706651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12" name="Elipse 11"/>
          <p:cNvSpPr/>
          <p:nvPr/>
        </p:nvSpPr>
        <p:spPr>
          <a:xfrm>
            <a:off x="4469458" y="4706651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idade</a:t>
            </a:r>
          </a:p>
        </p:txBody>
      </p:sp>
      <p:cxnSp>
        <p:nvCxnSpPr>
          <p:cNvPr id="14" name="Conector reto 13"/>
          <p:cNvCxnSpPr>
            <a:stCxn id="9" idx="4"/>
          </p:cNvCxnSpPr>
          <p:nvPr/>
        </p:nvCxnSpPr>
        <p:spPr>
          <a:xfrm>
            <a:off x="1154543" y="5132162"/>
            <a:ext cx="1665093" cy="481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10" idx="4"/>
          </p:cNvCxnSpPr>
          <p:nvPr/>
        </p:nvCxnSpPr>
        <p:spPr>
          <a:xfrm>
            <a:off x="2335264" y="5126210"/>
            <a:ext cx="825124" cy="487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 flipH="1">
            <a:off x="3414988" y="5023723"/>
            <a:ext cx="460488" cy="621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>
            <a:stCxn id="12" idx="4"/>
          </p:cNvCxnSpPr>
          <p:nvPr/>
        </p:nvCxnSpPr>
        <p:spPr>
          <a:xfrm flipH="1">
            <a:off x="3768260" y="5126210"/>
            <a:ext cx="1205862" cy="488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7005687" y="5132162"/>
            <a:ext cx="485927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Medico(</a:t>
            </a:r>
            <a:r>
              <a:rPr lang="pt-BR" b="1" u="sng" dirty="0" err="1"/>
              <a:t>Codm</a:t>
            </a:r>
            <a:r>
              <a:rPr lang="pt-BR" b="1" dirty="0"/>
              <a:t>, Nome, rua, cidade, estado, idade)</a:t>
            </a:r>
          </a:p>
        </p:txBody>
      </p:sp>
      <p:sp>
        <p:nvSpPr>
          <p:cNvPr id="25" name="Seta para a Direita 24"/>
          <p:cNvSpPr/>
          <p:nvPr/>
        </p:nvSpPr>
        <p:spPr>
          <a:xfrm rot="20998270">
            <a:off x="5297186" y="5585269"/>
            <a:ext cx="1421550" cy="4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3138188" y="4706651"/>
            <a:ext cx="1238045" cy="43240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Endereço</a:t>
            </a:r>
          </a:p>
        </p:txBody>
      </p:sp>
      <p:sp>
        <p:nvSpPr>
          <p:cNvPr id="30" name="Elipse 29"/>
          <p:cNvSpPr/>
          <p:nvPr/>
        </p:nvSpPr>
        <p:spPr>
          <a:xfrm>
            <a:off x="2167475" y="4096929"/>
            <a:ext cx="918824" cy="39513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Rua</a:t>
            </a:r>
          </a:p>
        </p:txBody>
      </p:sp>
      <p:sp>
        <p:nvSpPr>
          <p:cNvPr id="31" name="Elipse 30"/>
          <p:cNvSpPr/>
          <p:nvPr/>
        </p:nvSpPr>
        <p:spPr>
          <a:xfrm>
            <a:off x="3215680" y="4113982"/>
            <a:ext cx="1041334" cy="39513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Cidade</a:t>
            </a:r>
          </a:p>
        </p:txBody>
      </p:sp>
      <p:sp>
        <p:nvSpPr>
          <p:cNvPr id="32" name="Elipse 31"/>
          <p:cNvSpPr/>
          <p:nvPr/>
        </p:nvSpPr>
        <p:spPr>
          <a:xfrm>
            <a:off x="4583832" y="4113981"/>
            <a:ext cx="1041334" cy="39513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Estado</a:t>
            </a:r>
          </a:p>
        </p:txBody>
      </p:sp>
      <p:cxnSp>
        <p:nvCxnSpPr>
          <p:cNvPr id="33" name="Conector reto 32"/>
          <p:cNvCxnSpPr>
            <a:stCxn id="30" idx="5"/>
            <a:endCxn id="29" idx="1"/>
          </p:cNvCxnSpPr>
          <p:nvPr/>
        </p:nvCxnSpPr>
        <p:spPr>
          <a:xfrm>
            <a:off x="2951740" y="4434200"/>
            <a:ext cx="367755" cy="335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31" idx="4"/>
            <a:endCxn id="29" idx="0"/>
          </p:cNvCxnSpPr>
          <p:nvPr/>
        </p:nvCxnSpPr>
        <p:spPr>
          <a:xfrm>
            <a:off x="3736347" y="4509120"/>
            <a:ext cx="20864" cy="197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32" idx="3"/>
            <a:endCxn id="29" idx="7"/>
          </p:cNvCxnSpPr>
          <p:nvPr/>
        </p:nvCxnSpPr>
        <p:spPr>
          <a:xfrm flipH="1">
            <a:off x="4194926" y="4451252"/>
            <a:ext cx="541406" cy="318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/>
          <p:cNvSpPr/>
          <p:nvPr/>
        </p:nvSpPr>
        <p:spPr>
          <a:xfrm>
            <a:off x="5591335" y="4719496"/>
            <a:ext cx="1296753" cy="4195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*telefone</a:t>
            </a:r>
          </a:p>
        </p:txBody>
      </p:sp>
      <p:cxnSp>
        <p:nvCxnSpPr>
          <p:cNvPr id="52" name="Conector reto 51"/>
          <p:cNvCxnSpPr>
            <a:stCxn id="51" idx="4"/>
            <a:endCxn id="8" idx="3"/>
          </p:cNvCxnSpPr>
          <p:nvPr/>
        </p:nvCxnSpPr>
        <p:spPr>
          <a:xfrm flipH="1">
            <a:off x="4083984" y="5139055"/>
            <a:ext cx="2155728" cy="776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Mapeamento ER-&gt; Relacional</a:t>
            </a:r>
            <a:br>
              <a:rPr lang="pt-BR"/>
            </a:br>
            <a:r>
              <a:rPr lang="pt-BR"/>
              <a:t>Regras</a:t>
            </a:r>
            <a:endParaRPr lang="pt-BR" dirty="0"/>
          </a:p>
        </p:txBody>
      </p:sp>
      <p:sp>
        <p:nvSpPr>
          <p:cNvPr id="21" name="Espaço Reservado para Conteúdo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Entidades</a:t>
            </a:r>
          </a:p>
          <a:p>
            <a:pPr lvl="1"/>
            <a:r>
              <a:rPr lang="pt-BR" b="1" dirty="0">
                <a:solidFill>
                  <a:schemeClr val="tx2"/>
                </a:solidFill>
              </a:rPr>
              <a:t>Atributos multivalorados não podem ser usados diretamente na relação</a:t>
            </a:r>
          </a:p>
          <a:p>
            <a:pPr lvl="2"/>
            <a:r>
              <a:rPr lang="pt-BR" sz="2400" dirty="0">
                <a:solidFill>
                  <a:schemeClr val="tx2"/>
                </a:solidFill>
              </a:rPr>
              <a:t>Eles viram uma relação a parte</a:t>
            </a:r>
          </a:p>
          <a:p>
            <a:pPr lvl="1"/>
            <a:r>
              <a:rPr lang="pt-BR" dirty="0"/>
              <a:t>De ser criada nova relação, com a chave primária(PK1) da relação original e mais o atributo multivalorado(Pk2)</a:t>
            </a:r>
          </a:p>
          <a:p>
            <a:pPr lvl="1"/>
            <a:r>
              <a:rPr lang="pt-BR" dirty="0"/>
              <a:t>A PK desta relação passa ser o conjunto (PK1,PK2)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499808" y="5627826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27" name="Elipse 26"/>
          <p:cNvSpPr/>
          <p:nvPr/>
        </p:nvSpPr>
        <p:spPr>
          <a:xfrm>
            <a:off x="649879" y="4712603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>
                <a:solidFill>
                  <a:schemeClr val="dk1"/>
                </a:solidFill>
              </a:rPr>
              <a:t>Codm</a:t>
            </a:r>
            <a:endParaRPr lang="pt-BR" sz="1400" u="sng" dirty="0">
              <a:solidFill>
                <a:schemeClr val="dk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1830600" y="4706651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Nome</a:t>
            </a:r>
          </a:p>
        </p:txBody>
      </p:sp>
      <p:sp>
        <p:nvSpPr>
          <p:cNvPr id="30" name="Elipse 29"/>
          <p:cNvSpPr/>
          <p:nvPr/>
        </p:nvSpPr>
        <p:spPr>
          <a:xfrm>
            <a:off x="4469458" y="4706651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idade</a:t>
            </a:r>
          </a:p>
        </p:txBody>
      </p:sp>
      <p:cxnSp>
        <p:nvCxnSpPr>
          <p:cNvPr id="31" name="Conector reto 30"/>
          <p:cNvCxnSpPr>
            <a:stCxn id="27" idx="4"/>
          </p:cNvCxnSpPr>
          <p:nvPr/>
        </p:nvCxnSpPr>
        <p:spPr>
          <a:xfrm>
            <a:off x="1154543" y="5132162"/>
            <a:ext cx="1665093" cy="481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>
            <a:stCxn id="29" idx="4"/>
          </p:cNvCxnSpPr>
          <p:nvPr/>
        </p:nvCxnSpPr>
        <p:spPr>
          <a:xfrm>
            <a:off x="2335264" y="5126210"/>
            <a:ext cx="825124" cy="4875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3414988" y="5023723"/>
            <a:ext cx="460488" cy="6210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30" idx="4"/>
          </p:cNvCxnSpPr>
          <p:nvPr/>
        </p:nvCxnSpPr>
        <p:spPr>
          <a:xfrm flipH="1">
            <a:off x="3768260" y="5126210"/>
            <a:ext cx="1205862" cy="4887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7005687" y="5132162"/>
            <a:ext cx="485927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Medico(</a:t>
            </a:r>
            <a:r>
              <a:rPr lang="pt-BR" b="1" u="sng" dirty="0" err="1"/>
              <a:t>Codm</a:t>
            </a:r>
            <a:r>
              <a:rPr lang="pt-BR" b="1" dirty="0"/>
              <a:t>, Nome, rua, cidade, estado, idade)</a:t>
            </a:r>
          </a:p>
          <a:p>
            <a:r>
              <a:rPr lang="pt-BR" b="1" dirty="0"/>
              <a:t>Telefones(</a:t>
            </a:r>
            <a:r>
              <a:rPr lang="pt-BR" b="1" i="1" u="sng" dirty="0" err="1"/>
              <a:t>Codm</a:t>
            </a:r>
            <a:r>
              <a:rPr lang="pt-BR" b="1" dirty="0"/>
              <a:t>, </a:t>
            </a:r>
            <a:r>
              <a:rPr lang="pt-BR" b="1" u="sng" dirty="0" err="1"/>
              <a:t>numTel</a:t>
            </a:r>
            <a:r>
              <a:rPr lang="pt-BR" b="1" dirty="0"/>
              <a:t>)</a:t>
            </a:r>
          </a:p>
        </p:txBody>
      </p:sp>
      <p:sp>
        <p:nvSpPr>
          <p:cNvPr id="36" name="Seta para a Direita 35"/>
          <p:cNvSpPr/>
          <p:nvPr/>
        </p:nvSpPr>
        <p:spPr>
          <a:xfrm rot="20998270">
            <a:off x="5297186" y="5585269"/>
            <a:ext cx="1421550" cy="49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3138188" y="4706651"/>
            <a:ext cx="1238045" cy="432404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Endereço</a:t>
            </a:r>
          </a:p>
        </p:txBody>
      </p:sp>
      <p:sp>
        <p:nvSpPr>
          <p:cNvPr id="38" name="Elipse 37"/>
          <p:cNvSpPr/>
          <p:nvPr/>
        </p:nvSpPr>
        <p:spPr>
          <a:xfrm>
            <a:off x="2167475" y="4096929"/>
            <a:ext cx="918824" cy="39513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Rua</a:t>
            </a:r>
          </a:p>
        </p:txBody>
      </p:sp>
      <p:sp>
        <p:nvSpPr>
          <p:cNvPr id="39" name="Elipse 38"/>
          <p:cNvSpPr/>
          <p:nvPr/>
        </p:nvSpPr>
        <p:spPr>
          <a:xfrm>
            <a:off x="3215680" y="4113982"/>
            <a:ext cx="1041334" cy="39513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Cidade</a:t>
            </a:r>
          </a:p>
        </p:txBody>
      </p:sp>
      <p:sp>
        <p:nvSpPr>
          <p:cNvPr id="40" name="Elipse 39"/>
          <p:cNvSpPr/>
          <p:nvPr/>
        </p:nvSpPr>
        <p:spPr>
          <a:xfrm>
            <a:off x="4583832" y="4113981"/>
            <a:ext cx="1041334" cy="39513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dk1"/>
                </a:solidFill>
              </a:rPr>
              <a:t>Estado</a:t>
            </a:r>
          </a:p>
        </p:txBody>
      </p:sp>
      <p:cxnSp>
        <p:nvCxnSpPr>
          <p:cNvPr id="41" name="Conector reto 40"/>
          <p:cNvCxnSpPr>
            <a:stCxn id="38" idx="5"/>
            <a:endCxn id="37" idx="1"/>
          </p:cNvCxnSpPr>
          <p:nvPr/>
        </p:nvCxnSpPr>
        <p:spPr>
          <a:xfrm>
            <a:off x="2951740" y="4434200"/>
            <a:ext cx="367755" cy="335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39" idx="4"/>
            <a:endCxn id="37" idx="0"/>
          </p:cNvCxnSpPr>
          <p:nvPr/>
        </p:nvCxnSpPr>
        <p:spPr>
          <a:xfrm>
            <a:off x="3736347" y="4509120"/>
            <a:ext cx="20864" cy="1975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40" idx="3"/>
            <a:endCxn id="37" idx="7"/>
          </p:cNvCxnSpPr>
          <p:nvPr/>
        </p:nvCxnSpPr>
        <p:spPr>
          <a:xfrm flipH="1">
            <a:off x="4194926" y="4451252"/>
            <a:ext cx="541406" cy="3187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5591335" y="4719496"/>
            <a:ext cx="1296753" cy="4195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*telefone</a:t>
            </a:r>
          </a:p>
        </p:txBody>
      </p:sp>
      <p:cxnSp>
        <p:nvCxnSpPr>
          <p:cNvPr id="45" name="Conector reto 44"/>
          <p:cNvCxnSpPr>
            <a:stCxn id="44" idx="4"/>
            <a:endCxn id="26" idx="3"/>
          </p:cNvCxnSpPr>
          <p:nvPr/>
        </p:nvCxnSpPr>
        <p:spPr>
          <a:xfrm flipH="1">
            <a:off x="4083984" y="5139055"/>
            <a:ext cx="2155728" cy="7768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</a:t>
            </a:r>
            <a:br>
              <a:rPr lang="pt-BR" dirty="0"/>
            </a:br>
            <a:r>
              <a:rPr lang="pt-BR" dirty="0"/>
              <a:t>Regras Entidades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16378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Entidades Fortes </a:t>
            </a:r>
            <a:r>
              <a:rPr lang="pt-BR" dirty="0"/>
              <a:t>x </a:t>
            </a:r>
            <a:r>
              <a:rPr lang="pt-BR" dirty="0">
                <a:solidFill>
                  <a:srgbClr val="C00000"/>
                </a:solidFill>
              </a:rPr>
              <a:t>Entidades Fracas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7</a:t>
            </a:fld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2999656" y="3036273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7464152" y="3032956"/>
            <a:ext cx="1584176" cy="576064"/>
          </a:xfrm>
          <a:prstGeom prst="rect">
            <a:avLst/>
          </a:prstGeom>
          <a:noFill/>
          <a:ln w="50800" cmpd="dbl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Dependente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4713285" y="3010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8" name="Fluxograma: Decisão 37"/>
          <p:cNvSpPr/>
          <p:nvPr/>
        </p:nvSpPr>
        <p:spPr>
          <a:xfrm>
            <a:off x="5087888" y="2780928"/>
            <a:ext cx="1872208" cy="1080120"/>
          </a:xfrm>
          <a:prstGeom prst="flowChartDecision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Possui</a:t>
            </a:r>
          </a:p>
        </p:txBody>
      </p:sp>
      <p:cxnSp>
        <p:nvCxnSpPr>
          <p:cNvPr id="39" name="Conector reto 38"/>
          <p:cNvCxnSpPr>
            <a:stCxn id="28" idx="3"/>
            <a:endCxn id="38" idx="1"/>
          </p:cNvCxnSpPr>
          <p:nvPr/>
        </p:nvCxnSpPr>
        <p:spPr>
          <a:xfrm flipV="1">
            <a:off x="4583832" y="3320988"/>
            <a:ext cx="504056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38" idx="3"/>
            <a:endCxn id="36" idx="1"/>
          </p:cNvCxnSpPr>
          <p:nvPr/>
        </p:nvCxnSpPr>
        <p:spPr>
          <a:xfrm>
            <a:off x="6960096" y="3320988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7098753" y="301065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cxnSp>
        <p:nvCxnSpPr>
          <p:cNvPr id="44" name="Conector reto 43"/>
          <p:cNvCxnSpPr>
            <a:stCxn id="47" idx="0"/>
            <a:endCxn id="36" idx="2"/>
          </p:cNvCxnSpPr>
          <p:nvPr/>
        </p:nvCxnSpPr>
        <p:spPr>
          <a:xfrm flipH="1" flipV="1">
            <a:off x="8256240" y="3609020"/>
            <a:ext cx="860235" cy="43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46" idx="0"/>
            <a:endCxn id="36" idx="2"/>
          </p:cNvCxnSpPr>
          <p:nvPr/>
        </p:nvCxnSpPr>
        <p:spPr>
          <a:xfrm flipV="1">
            <a:off x="7854938" y="3609020"/>
            <a:ext cx="401302" cy="430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7265626" y="4039818"/>
            <a:ext cx="1178623" cy="413788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err="1">
                <a:solidFill>
                  <a:schemeClr val="dk1"/>
                </a:solidFill>
              </a:rPr>
              <a:t>NomeD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8610600" y="4039818"/>
            <a:ext cx="1011750" cy="413788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idade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48" name="Conector reto 47"/>
          <p:cNvCxnSpPr/>
          <p:nvPr/>
        </p:nvCxnSpPr>
        <p:spPr>
          <a:xfrm flipV="1">
            <a:off x="2826317" y="3609020"/>
            <a:ext cx="934285" cy="537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/>
          <p:cNvSpPr/>
          <p:nvPr/>
        </p:nvSpPr>
        <p:spPr>
          <a:xfrm>
            <a:off x="2444815" y="4034256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CPF_E</a:t>
            </a:r>
            <a:endParaRPr lang="pt-BR" sz="1600" u="sng" dirty="0">
              <a:solidFill>
                <a:schemeClr val="dk1"/>
              </a:solidFill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3859063" y="4034256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Nome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53" name="Conector reto 52"/>
          <p:cNvCxnSpPr>
            <a:stCxn id="50" idx="0"/>
            <a:endCxn id="28" idx="2"/>
          </p:cNvCxnSpPr>
          <p:nvPr/>
        </p:nvCxnSpPr>
        <p:spPr>
          <a:xfrm flipH="1" flipV="1">
            <a:off x="3791744" y="3612337"/>
            <a:ext cx="573194" cy="42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1624109" y="4890494"/>
            <a:ext cx="265316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Empregado(</a:t>
            </a:r>
            <a:r>
              <a:rPr lang="pt-BR" b="1" u="sng" dirty="0"/>
              <a:t>CPF_E</a:t>
            </a:r>
            <a:r>
              <a:rPr lang="pt-BR" b="1" dirty="0"/>
              <a:t>, nome)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7265626" y="4884404"/>
            <a:ext cx="42383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Dependente</a:t>
            </a:r>
            <a:r>
              <a:rPr lang="pt-BR" b="1" dirty="0"/>
              <a:t>(</a:t>
            </a:r>
            <a:r>
              <a:rPr lang="pt-BR" b="1" i="1" dirty="0"/>
              <a:t>CPF_E</a:t>
            </a:r>
            <a:r>
              <a:rPr lang="pt-BR" b="1" dirty="0"/>
              <a:t>, </a:t>
            </a:r>
            <a:r>
              <a:rPr lang="pt-BR" b="1" u="sng" dirty="0"/>
              <a:t>CPF_D</a:t>
            </a:r>
            <a:r>
              <a:rPr lang="pt-BR" b="1" dirty="0"/>
              <a:t>, </a:t>
            </a:r>
            <a:r>
              <a:rPr lang="pt-BR" b="1" dirty="0" err="1"/>
              <a:t>nomeD</a:t>
            </a:r>
            <a:r>
              <a:rPr lang="pt-BR" b="1" dirty="0"/>
              <a:t>, idade)</a:t>
            </a:r>
          </a:p>
        </p:txBody>
      </p:sp>
      <p:sp>
        <p:nvSpPr>
          <p:cNvPr id="22" name="Elipse 21"/>
          <p:cNvSpPr/>
          <p:nvPr/>
        </p:nvSpPr>
        <p:spPr>
          <a:xfrm>
            <a:off x="8444249" y="4797152"/>
            <a:ext cx="820103" cy="62564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349061" y="2229212"/>
            <a:ext cx="1095187" cy="413788"/>
          </a:xfrm>
          <a:prstGeom prst="ellips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u="sng" dirty="0"/>
              <a:t>CPF_D</a:t>
            </a:r>
          </a:p>
        </p:txBody>
      </p:sp>
      <p:cxnSp>
        <p:nvCxnSpPr>
          <p:cNvPr id="25" name="Conector reto 24"/>
          <p:cNvCxnSpPr>
            <a:stCxn id="36" idx="0"/>
            <a:endCxn id="24" idx="4"/>
          </p:cNvCxnSpPr>
          <p:nvPr/>
        </p:nvCxnSpPr>
        <p:spPr>
          <a:xfrm flipH="1" flipV="1">
            <a:off x="7896655" y="2643000"/>
            <a:ext cx="359585" cy="38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Mapeamento ER-&gt; Relacional</a:t>
            </a:r>
            <a:br>
              <a:rPr lang="pt-BR" dirty="0"/>
            </a:br>
            <a:r>
              <a:rPr lang="pt-BR" b="1" dirty="0">
                <a:solidFill>
                  <a:srgbClr val="C00000"/>
                </a:solidFill>
              </a:rPr>
              <a:t>Cardinalidade 1:1</a:t>
            </a:r>
            <a:endParaRPr lang="pt-BR" dirty="0"/>
          </a:p>
        </p:txBody>
      </p:sp>
      <p:sp>
        <p:nvSpPr>
          <p:cNvPr id="21" name="Espaço Reservado para Conteúdo 20"/>
          <p:cNvSpPr>
            <a:spLocks noGrp="1"/>
          </p:cNvSpPr>
          <p:nvPr>
            <p:ph idx="1"/>
          </p:nvPr>
        </p:nvSpPr>
        <p:spPr>
          <a:xfrm>
            <a:off x="838200" y="1826387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Assuma uma das relações como R1 </a:t>
            </a:r>
          </a:p>
          <a:p>
            <a:r>
              <a:rPr lang="pt-BR" dirty="0"/>
              <a:t>Inclua a chave primária de R1 como chave estrangeira de R2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126232" y="412847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Empregado</a:t>
            </a:r>
          </a:p>
        </p:txBody>
      </p:sp>
      <p:sp>
        <p:nvSpPr>
          <p:cNvPr id="25" name="Losango 24"/>
          <p:cNvSpPr/>
          <p:nvPr/>
        </p:nvSpPr>
        <p:spPr>
          <a:xfrm>
            <a:off x="3431704" y="3861048"/>
            <a:ext cx="2016224" cy="108012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gerencia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951984" y="4124006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46" name="Conector Angulado 45"/>
          <p:cNvCxnSpPr>
            <a:stCxn id="24" idx="3"/>
            <a:endCxn id="25" idx="1"/>
          </p:cNvCxnSpPr>
          <p:nvPr/>
        </p:nvCxnSpPr>
        <p:spPr>
          <a:xfrm flipV="1">
            <a:off x="2710408" y="4401108"/>
            <a:ext cx="721296" cy="1539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>
            <a:stCxn id="25" idx="3"/>
            <a:endCxn id="28" idx="1"/>
          </p:cNvCxnSpPr>
          <p:nvPr/>
        </p:nvCxnSpPr>
        <p:spPr>
          <a:xfrm>
            <a:off x="5447928" y="4401108"/>
            <a:ext cx="504056" cy="109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2811593" y="40065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5549113" y="4002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824192" y="3861048"/>
            <a:ext cx="283423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Departamento(</a:t>
            </a:r>
            <a:r>
              <a:rPr lang="pt-BR" b="1" u="sng" dirty="0" err="1"/>
              <a:t>CodDep</a:t>
            </a:r>
            <a:r>
              <a:rPr lang="pt-BR" b="1" dirty="0"/>
              <a:t>, ...,)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824192" y="4419052"/>
            <a:ext cx="331199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/>
              <a:t>Empregado(</a:t>
            </a:r>
            <a:r>
              <a:rPr lang="pt-BR" b="1" u="sng" dirty="0" err="1"/>
              <a:t>CodEmp</a:t>
            </a:r>
            <a:r>
              <a:rPr lang="pt-BR" b="1" dirty="0"/>
              <a:t>, ...,</a:t>
            </a:r>
            <a:r>
              <a:rPr lang="pt-BR" b="1" i="1" dirty="0" err="1">
                <a:solidFill>
                  <a:srgbClr val="C00000"/>
                </a:solidFill>
              </a:rPr>
              <a:t>CodDep</a:t>
            </a:r>
            <a:r>
              <a:rPr lang="pt-BR" b="1" dirty="0"/>
              <a:t>)</a:t>
            </a:r>
          </a:p>
        </p:txBody>
      </p:sp>
      <p:sp>
        <p:nvSpPr>
          <p:cNvPr id="2" name="Arco 1"/>
          <p:cNvSpPr/>
          <p:nvPr/>
        </p:nvSpPr>
        <p:spPr>
          <a:xfrm>
            <a:off x="9814120" y="3103752"/>
            <a:ext cx="1322069" cy="1332148"/>
          </a:xfrm>
          <a:prstGeom prst="arc">
            <a:avLst>
              <a:gd name="adj1" fmla="val 10825656"/>
              <a:gd name="adj2" fmla="val 2235216"/>
            </a:avLst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055440" y="3398689"/>
            <a:ext cx="11521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>
                <a:solidFill>
                  <a:schemeClr val="dk1"/>
                </a:solidFill>
              </a:rPr>
              <a:t>CodEmp</a:t>
            </a:r>
          </a:p>
        </p:txBody>
      </p:sp>
      <p:cxnSp>
        <p:nvCxnSpPr>
          <p:cNvPr id="16" name="Conector reto 15"/>
          <p:cNvCxnSpPr>
            <a:stCxn id="15" idx="4"/>
          </p:cNvCxnSpPr>
          <p:nvPr/>
        </p:nvCxnSpPr>
        <p:spPr>
          <a:xfrm>
            <a:off x="1631504" y="3818248"/>
            <a:ext cx="220270" cy="31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34373" y="3391208"/>
            <a:ext cx="11521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>
                <a:solidFill>
                  <a:schemeClr val="dk1"/>
                </a:solidFill>
              </a:rPr>
              <a:t>CodDep</a:t>
            </a:r>
            <a:endParaRPr lang="pt-BR" sz="1400" u="sng" dirty="0">
              <a:solidFill>
                <a:schemeClr val="dk1"/>
              </a:solidFill>
            </a:endParaRPr>
          </a:p>
        </p:txBody>
      </p:sp>
      <p:cxnSp>
        <p:nvCxnSpPr>
          <p:cNvPr id="19" name="Conector reto 18"/>
          <p:cNvCxnSpPr>
            <a:stCxn id="18" idx="4"/>
          </p:cNvCxnSpPr>
          <p:nvPr/>
        </p:nvCxnSpPr>
        <p:spPr>
          <a:xfrm>
            <a:off x="6310437" y="3810767"/>
            <a:ext cx="220270" cy="31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02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ER-&gt; Relacional</a:t>
            </a:r>
            <a:br>
              <a:rPr lang="pt-BR" dirty="0"/>
            </a:br>
            <a:r>
              <a:rPr lang="pt-BR" b="1" dirty="0">
                <a:solidFill>
                  <a:srgbClr val="C00000"/>
                </a:solidFill>
              </a:rPr>
              <a:t>Cardinalidade 1:N ou N:1</a:t>
            </a:r>
          </a:p>
        </p:txBody>
      </p:sp>
      <p:sp>
        <p:nvSpPr>
          <p:cNvPr id="21" name="Espaço Reservado para Conteúdo 2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1407"/>
          </a:xfrm>
        </p:spPr>
        <p:txBody>
          <a:bodyPr>
            <a:noAutofit/>
          </a:bodyPr>
          <a:lstStyle/>
          <a:p>
            <a:r>
              <a:rPr lang="pt-BR" dirty="0"/>
              <a:t>Identifique a relação R1 que representa a entidade que participa do relacionamento uma vez; a outra relação será a R2</a:t>
            </a:r>
          </a:p>
          <a:p>
            <a:r>
              <a:rPr lang="pt-BR" dirty="0"/>
              <a:t>Inclua a chave primária de R1 como chave estrangeira de R2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128353" y="6334421"/>
            <a:ext cx="4114800" cy="365125"/>
          </a:xfrm>
        </p:spPr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Retângulo 4"/>
          <p:cNvSpPr/>
          <p:nvPr/>
        </p:nvSpPr>
        <p:spPr>
          <a:xfrm>
            <a:off x="988134" y="4749072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Medico</a:t>
            </a:r>
          </a:p>
        </p:txBody>
      </p:sp>
      <p:sp>
        <p:nvSpPr>
          <p:cNvPr id="7" name="Retângulo 6"/>
          <p:cNvSpPr/>
          <p:nvPr/>
        </p:nvSpPr>
        <p:spPr>
          <a:xfrm>
            <a:off x="5452630" y="4745755"/>
            <a:ext cx="1584176" cy="57606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Ambulatório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089175" y="463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Fluxograma: Decisão 8"/>
          <p:cNvSpPr/>
          <p:nvPr/>
        </p:nvSpPr>
        <p:spPr>
          <a:xfrm>
            <a:off x="3076366" y="4493727"/>
            <a:ext cx="1872208" cy="1080120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  <a:p>
            <a:pPr algn="ctr"/>
            <a:r>
              <a:rPr lang="pt-BR" dirty="0"/>
              <a:t>em</a:t>
            </a:r>
          </a:p>
        </p:txBody>
      </p:sp>
      <p:cxnSp>
        <p:nvCxnSpPr>
          <p:cNvPr id="10" name="Conector reto 9"/>
          <p:cNvCxnSpPr>
            <a:stCxn id="5" idx="3"/>
            <a:endCxn id="9" idx="1"/>
          </p:cNvCxnSpPr>
          <p:nvPr/>
        </p:nvCxnSpPr>
        <p:spPr>
          <a:xfrm flipV="1">
            <a:off x="2572310" y="5033787"/>
            <a:ext cx="504056" cy="3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9" idx="3"/>
            <a:endCxn id="7" idx="1"/>
          </p:cNvCxnSpPr>
          <p:nvPr/>
        </p:nvCxnSpPr>
        <p:spPr>
          <a:xfrm>
            <a:off x="4948574" y="5033787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598604" y="465097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5" name="Elipse 14"/>
          <p:cNvSpPr/>
          <p:nvPr/>
        </p:nvSpPr>
        <p:spPr>
          <a:xfrm>
            <a:off x="983888" y="4015630"/>
            <a:ext cx="1009328" cy="41955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>
                <a:solidFill>
                  <a:schemeClr val="dk1"/>
                </a:solidFill>
              </a:rPr>
              <a:t>Codm</a:t>
            </a:r>
            <a:endParaRPr lang="pt-BR" sz="1400" u="sng" dirty="0">
              <a:solidFill>
                <a:schemeClr val="dk1"/>
              </a:solidFill>
            </a:endParaRPr>
          </a:p>
        </p:txBody>
      </p:sp>
      <p:cxnSp>
        <p:nvCxnSpPr>
          <p:cNvPr id="3" name="Conector reto 2"/>
          <p:cNvCxnSpPr>
            <a:stCxn id="15" idx="4"/>
            <a:endCxn id="5" idx="0"/>
          </p:cNvCxnSpPr>
          <p:nvPr/>
        </p:nvCxnSpPr>
        <p:spPr>
          <a:xfrm>
            <a:off x="1488552" y="4435189"/>
            <a:ext cx="291670" cy="31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5304976" y="4011011"/>
            <a:ext cx="939742" cy="43475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u="sng" dirty="0" err="1"/>
              <a:t>NroA</a:t>
            </a:r>
            <a:endParaRPr lang="pt-BR" sz="1400" u="sng" dirty="0"/>
          </a:p>
        </p:txBody>
      </p:sp>
      <p:cxnSp>
        <p:nvCxnSpPr>
          <p:cNvPr id="18" name="Conector reto 17"/>
          <p:cNvCxnSpPr>
            <a:stCxn id="17" idx="4"/>
            <a:endCxn id="7" idx="0"/>
          </p:cNvCxnSpPr>
          <p:nvPr/>
        </p:nvCxnSpPr>
        <p:spPr>
          <a:xfrm>
            <a:off x="5774847" y="4445769"/>
            <a:ext cx="469871" cy="29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6551969" y="5638172"/>
            <a:ext cx="1632263" cy="41955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capacidade</a:t>
            </a:r>
            <a:endParaRPr lang="pt-BR" sz="1600" dirty="0">
              <a:solidFill>
                <a:schemeClr val="dk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304977" y="5643942"/>
            <a:ext cx="1011750" cy="41378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/>
              <a:t>Andar</a:t>
            </a:r>
            <a:endParaRPr lang="pt-BR" sz="1600" dirty="0">
              <a:solidFill>
                <a:schemeClr val="dk1"/>
              </a:solidFill>
            </a:endParaRPr>
          </a:p>
        </p:txBody>
      </p:sp>
      <p:cxnSp>
        <p:nvCxnSpPr>
          <p:cNvPr id="23" name="Conector reto 22"/>
          <p:cNvCxnSpPr>
            <a:stCxn id="20" idx="0"/>
            <a:endCxn id="7" idx="2"/>
          </p:cNvCxnSpPr>
          <p:nvPr/>
        </p:nvCxnSpPr>
        <p:spPr>
          <a:xfrm flipH="1" flipV="1">
            <a:off x="6244718" y="5321819"/>
            <a:ext cx="1123383" cy="316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22" idx="0"/>
            <a:endCxn id="7" idx="2"/>
          </p:cNvCxnSpPr>
          <p:nvPr/>
        </p:nvCxnSpPr>
        <p:spPr>
          <a:xfrm flipV="1">
            <a:off x="5810852" y="5321819"/>
            <a:ext cx="433866" cy="32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9243812" y="4262106"/>
            <a:ext cx="154721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Mas....</a:t>
            </a:r>
          </a:p>
          <a:p>
            <a:r>
              <a:rPr lang="pt-BR" dirty="0"/>
              <a:t>Quem é R1???</a:t>
            </a:r>
          </a:p>
        </p:txBody>
      </p:sp>
    </p:spTree>
    <p:extLst>
      <p:ext uri="{BB962C8B-B14F-4D97-AF65-F5344CB8AC3E}">
        <p14:creationId xmlns:p14="http://schemas.microsoft.com/office/powerpoint/2010/main" val="379325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24470</TotalTime>
  <Words>834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Banco de Dados I Modelagem de  Dados</vt:lpstr>
      <vt:lpstr>Referência</vt:lpstr>
      <vt:lpstr>Mapeamento do Modelo ER para Modelo Relacional</vt:lpstr>
      <vt:lpstr>O que é?</vt:lpstr>
      <vt:lpstr>Mapeamento ER-&gt; Relacional Regras</vt:lpstr>
      <vt:lpstr>Mapeamento ER-&gt; Relacional Regras</vt:lpstr>
      <vt:lpstr>Mapeamento ER-&gt; Relacional Regras Entidades</vt:lpstr>
      <vt:lpstr>Mapeamento ER-&gt; Relacional Cardinalidade 1:1</vt:lpstr>
      <vt:lpstr>Mapeamento ER-&gt; Relacional Cardinalidade 1:N ou N:1</vt:lpstr>
      <vt:lpstr>Quem é a Relação R1?</vt:lpstr>
      <vt:lpstr>Mapeamento ER-&gt; Relacional Cardinalidade 1:N ou N:1</vt:lpstr>
      <vt:lpstr>Mapeamento ER-&gt; Relacional  Cardinalidade M:N</vt:lpstr>
      <vt:lpstr>Mapeamento ER-&gt; Relacional  Cardinalidade M:N</vt:lpstr>
      <vt:lpstr>Mapeamento ER-&gt; Relacional  Especialização</vt:lpstr>
      <vt:lpstr>Atividade Prática</vt:lpstr>
      <vt:lpstr>Modelagem ER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Banco de Dados</dc:title>
  <dc:creator>zcqa</dc:creator>
  <cp:lastModifiedBy>Roberto Harkovsky da Cunha</cp:lastModifiedBy>
  <cp:revision>314</cp:revision>
  <dcterms:created xsi:type="dcterms:W3CDTF">2010-12-21T20:19:03Z</dcterms:created>
  <dcterms:modified xsi:type="dcterms:W3CDTF">2020-12-01T01:52:46Z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iteId">
    <vt:lpwstr>809f94a6-0477-4390-b86e-eab14c5493a7</vt:lpwstr>
  </property>
  <property fmtid="{D5CDD505-2E9C-101B-9397-08002B2CF9AE}" pid="4" name="MSIP_Label_22deaceb-9851-4663-bccf-596767454be3_Owner">
    <vt:lpwstr>rharkovsky@br.com.br</vt:lpwstr>
  </property>
  <property fmtid="{D5CDD505-2E9C-101B-9397-08002B2CF9AE}" pid="5" name="MSIP_Label_22deaceb-9851-4663-bccf-596767454be3_SetDate">
    <vt:lpwstr>2020-04-20T14:52:21.1074457Z</vt:lpwstr>
  </property>
  <property fmtid="{D5CDD505-2E9C-101B-9397-08002B2CF9AE}" pid="6" name="MSIP_Label_22deaceb-9851-4663-bccf-596767454be3_Name">
    <vt:lpwstr>NP-1</vt:lpwstr>
  </property>
  <property fmtid="{D5CDD505-2E9C-101B-9397-08002B2CF9AE}" pid="7" name="MSIP_Label_22deaceb-9851-4663-bccf-596767454be3_Application">
    <vt:lpwstr>Microsoft Azure Information Protection</vt:lpwstr>
  </property>
  <property fmtid="{D5CDD505-2E9C-101B-9397-08002B2CF9AE}" pid="8" name="MSIP_Label_22deaceb-9851-4663-bccf-596767454be3_ActionId">
    <vt:lpwstr>cb31f480-5243-4a41-83a1-4042ca8960a7</vt:lpwstr>
  </property>
  <property fmtid="{D5CDD505-2E9C-101B-9397-08002B2CF9AE}" pid="9" name="MSIP_Label_22deaceb-9851-4663-bccf-596767454be3_Extended_MSFT_Method">
    <vt:lpwstr>Automatic</vt:lpwstr>
  </property>
  <property fmtid="{D5CDD505-2E9C-101B-9397-08002B2CF9AE}" pid="10" name="Sensitivity">
    <vt:lpwstr>NP-1</vt:lpwstr>
  </property>
</Properties>
</file>