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0" r:id="rId1"/>
  </p:sldMasterIdLst>
  <p:notesMasterIdLst>
    <p:notesMasterId r:id="rId19"/>
  </p:notesMasterIdLst>
  <p:sldIdLst>
    <p:sldId id="257" r:id="rId2"/>
    <p:sldId id="458" r:id="rId3"/>
    <p:sldId id="463" r:id="rId4"/>
    <p:sldId id="356" r:id="rId5"/>
    <p:sldId id="441" r:id="rId6"/>
    <p:sldId id="454" r:id="rId7"/>
    <p:sldId id="443" r:id="rId8"/>
    <p:sldId id="337" r:id="rId9"/>
    <p:sldId id="336" r:id="rId10"/>
    <p:sldId id="455" r:id="rId11"/>
    <p:sldId id="460" r:id="rId12"/>
    <p:sldId id="339" r:id="rId13"/>
    <p:sldId id="459" r:id="rId14"/>
    <p:sldId id="340" r:id="rId15"/>
    <p:sldId id="435" r:id="rId16"/>
    <p:sldId id="461" r:id="rId17"/>
    <p:sldId id="462" r:id="rId18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8" autoAdjust="0"/>
    <p:restoredTop sz="94980" autoAdjust="0"/>
  </p:normalViewPr>
  <p:slideViewPr>
    <p:cSldViewPr>
      <p:cViewPr varScale="1">
        <p:scale>
          <a:sx n="81" d="100"/>
          <a:sy n="81" d="100"/>
        </p:scale>
        <p:origin x="66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FEE3A9-7FBD-4F38-80E3-E97588A44DFE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D12DB98C-4438-4195-8F71-5E167387835F}">
      <dgm:prSet phldrT="[Texto]"/>
      <dgm:spPr/>
      <dgm:t>
        <a:bodyPr/>
        <a:lstStyle/>
        <a:p>
          <a:r>
            <a:rPr lang="pt-BR" b="1" dirty="0"/>
            <a:t>DDL</a:t>
          </a:r>
        </a:p>
      </dgm:t>
    </dgm:pt>
    <dgm:pt modelId="{39165EE2-6C64-4BA8-A6FB-8CAEEA82252F}" type="parTrans" cxnId="{C08CC11D-3637-4629-983A-21CD7F5829EF}">
      <dgm:prSet/>
      <dgm:spPr/>
      <dgm:t>
        <a:bodyPr/>
        <a:lstStyle/>
        <a:p>
          <a:endParaRPr lang="pt-BR" b="1"/>
        </a:p>
      </dgm:t>
    </dgm:pt>
    <dgm:pt modelId="{398A76E6-268B-495E-9ED3-E499F655735D}" type="sibTrans" cxnId="{C08CC11D-3637-4629-983A-21CD7F5829EF}">
      <dgm:prSet/>
      <dgm:spPr/>
      <dgm:t>
        <a:bodyPr/>
        <a:lstStyle/>
        <a:p>
          <a:endParaRPr lang="pt-BR" b="1"/>
        </a:p>
      </dgm:t>
    </dgm:pt>
    <dgm:pt modelId="{EC60C700-AC38-4B76-BEC5-67D25CAD9D65}">
      <dgm:prSet phldrT="[Texto]"/>
      <dgm:spPr/>
      <dgm:t>
        <a:bodyPr/>
        <a:lstStyle/>
        <a:p>
          <a:r>
            <a:rPr lang="pt-BR" b="1" dirty="0"/>
            <a:t>CREATE</a:t>
          </a:r>
        </a:p>
      </dgm:t>
    </dgm:pt>
    <dgm:pt modelId="{125829BB-18E3-49E4-A36A-4AED014D9C9F}" type="parTrans" cxnId="{45F418E2-F662-4385-AB56-5F5F6F84D849}">
      <dgm:prSet/>
      <dgm:spPr/>
      <dgm:t>
        <a:bodyPr/>
        <a:lstStyle/>
        <a:p>
          <a:endParaRPr lang="pt-BR" b="1"/>
        </a:p>
      </dgm:t>
    </dgm:pt>
    <dgm:pt modelId="{4A73B818-7921-4A88-9B4C-3B00604B9DA8}" type="sibTrans" cxnId="{45F418E2-F662-4385-AB56-5F5F6F84D849}">
      <dgm:prSet/>
      <dgm:spPr/>
      <dgm:t>
        <a:bodyPr/>
        <a:lstStyle/>
        <a:p>
          <a:endParaRPr lang="pt-BR" b="1"/>
        </a:p>
      </dgm:t>
    </dgm:pt>
    <dgm:pt modelId="{E4DED730-2269-45D1-97BA-75567BF9740C}">
      <dgm:prSet phldrT="[Texto]"/>
      <dgm:spPr/>
      <dgm:t>
        <a:bodyPr/>
        <a:lstStyle/>
        <a:p>
          <a:r>
            <a:rPr lang="pt-BR" b="1" dirty="0"/>
            <a:t>ALTER</a:t>
          </a:r>
        </a:p>
      </dgm:t>
    </dgm:pt>
    <dgm:pt modelId="{E72F9BAD-058F-467A-A242-904C50663B68}" type="parTrans" cxnId="{82C75D81-A1B5-40C6-8D30-89D9BF1F35DB}">
      <dgm:prSet/>
      <dgm:spPr/>
      <dgm:t>
        <a:bodyPr/>
        <a:lstStyle/>
        <a:p>
          <a:endParaRPr lang="pt-BR" b="1"/>
        </a:p>
      </dgm:t>
    </dgm:pt>
    <dgm:pt modelId="{57BE9BF8-5D16-41F6-80C1-8B24629A833A}" type="sibTrans" cxnId="{82C75D81-A1B5-40C6-8D30-89D9BF1F35DB}">
      <dgm:prSet/>
      <dgm:spPr/>
      <dgm:t>
        <a:bodyPr/>
        <a:lstStyle/>
        <a:p>
          <a:endParaRPr lang="pt-BR" b="1"/>
        </a:p>
      </dgm:t>
    </dgm:pt>
    <dgm:pt modelId="{E5714EDB-3C0C-4906-9F66-E70F0E7CB40B}">
      <dgm:prSet phldrT="[Texto]"/>
      <dgm:spPr/>
      <dgm:t>
        <a:bodyPr/>
        <a:lstStyle/>
        <a:p>
          <a:r>
            <a:rPr lang="pt-BR" b="1" dirty="0"/>
            <a:t>DROP</a:t>
          </a:r>
        </a:p>
      </dgm:t>
    </dgm:pt>
    <dgm:pt modelId="{A77A5382-5D48-4321-B231-509CD8858A92}" type="parTrans" cxnId="{B00FB7D8-3108-4E61-BB95-10BC393EF3D9}">
      <dgm:prSet/>
      <dgm:spPr/>
      <dgm:t>
        <a:bodyPr/>
        <a:lstStyle/>
        <a:p>
          <a:endParaRPr lang="pt-BR" b="1"/>
        </a:p>
      </dgm:t>
    </dgm:pt>
    <dgm:pt modelId="{E51AF6E2-9AE8-4729-891E-FE72E05FF4C1}" type="sibTrans" cxnId="{B00FB7D8-3108-4E61-BB95-10BC393EF3D9}">
      <dgm:prSet/>
      <dgm:spPr/>
      <dgm:t>
        <a:bodyPr/>
        <a:lstStyle/>
        <a:p>
          <a:endParaRPr lang="pt-BR" b="1"/>
        </a:p>
      </dgm:t>
    </dgm:pt>
    <dgm:pt modelId="{2B7CE720-3C60-418A-A5A0-98F717DD46FF}" type="pres">
      <dgm:prSet presAssocID="{45FEE3A9-7FBD-4F38-80E3-E97588A44DFE}" presName="composite" presStyleCnt="0">
        <dgm:presLayoutVars>
          <dgm:chMax val="1"/>
          <dgm:dir/>
          <dgm:resizeHandles val="exact"/>
        </dgm:presLayoutVars>
      </dgm:prSet>
      <dgm:spPr/>
    </dgm:pt>
    <dgm:pt modelId="{2F661064-405E-48E9-8929-98CA385C4092}" type="pres">
      <dgm:prSet presAssocID="{45FEE3A9-7FBD-4F38-80E3-E97588A44DFE}" presName="radial" presStyleCnt="0">
        <dgm:presLayoutVars>
          <dgm:animLvl val="ctr"/>
        </dgm:presLayoutVars>
      </dgm:prSet>
      <dgm:spPr/>
    </dgm:pt>
    <dgm:pt modelId="{FC652869-DE11-4DC5-8F6D-8B1A3E6ADC3D}" type="pres">
      <dgm:prSet presAssocID="{D12DB98C-4438-4195-8F71-5E167387835F}" presName="centerShape" presStyleLbl="vennNode1" presStyleIdx="0" presStyleCnt="4"/>
      <dgm:spPr/>
    </dgm:pt>
    <dgm:pt modelId="{B944C4EC-E8AE-4405-BAD8-85D9995D9CA1}" type="pres">
      <dgm:prSet presAssocID="{EC60C700-AC38-4B76-BEC5-67D25CAD9D65}" presName="node" presStyleLbl="vennNode1" presStyleIdx="1" presStyleCnt="4">
        <dgm:presLayoutVars>
          <dgm:bulletEnabled val="1"/>
        </dgm:presLayoutVars>
      </dgm:prSet>
      <dgm:spPr/>
    </dgm:pt>
    <dgm:pt modelId="{28F41768-74D0-444A-9594-C22FC005F88D}" type="pres">
      <dgm:prSet presAssocID="{E4DED730-2269-45D1-97BA-75567BF9740C}" presName="node" presStyleLbl="vennNode1" presStyleIdx="2" presStyleCnt="4">
        <dgm:presLayoutVars>
          <dgm:bulletEnabled val="1"/>
        </dgm:presLayoutVars>
      </dgm:prSet>
      <dgm:spPr/>
    </dgm:pt>
    <dgm:pt modelId="{E19E3557-BB0F-45AF-BAE7-F3926905DE79}" type="pres">
      <dgm:prSet presAssocID="{E5714EDB-3C0C-4906-9F66-E70F0E7CB40B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43ADB61A-E61A-4912-B814-5C22B092F00E}" type="presOf" srcId="{EC60C700-AC38-4B76-BEC5-67D25CAD9D65}" destId="{B944C4EC-E8AE-4405-BAD8-85D9995D9CA1}" srcOrd="0" destOrd="0" presId="urn:microsoft.com/office/officeart/2005/8/layout/radial3"/>
    <dgm:cxn modelId="{C08CC11D-3637-4629-983A-21CD7F5829EF}" srcId="{45FEE3A9-7FBD-4F38-80E3-E97588A44DFE}" destId="{D12DB98C-4438-4195-8F71-5E167387835F}" srcOrd="0" destOrd="0" parTransId="{39165EE2-6C64-4BA8-A6FB-8CAEEA82252F}" sibTransId="{398A76E6-268B-495E-9ED3-E499F655735D}"/>
    <dgm:cxn modelId="{82C75D81-A1B5-40C6-8D30-89D9BF1F35DB}" srcId="{D12DB98C-4438-4195-8F71-5E167387835F}" destId="{E4DED730-2269-45D1-97BA-75567BF9740C}" srcOrd="1" destOrd="0" parTransId="{E72F9BAD-058F-467A-A242-904C50663B68}" sibTransId="{57BE9BF8-5D16-41F6-80C1-8B24629A833A}"/>
    <dgm:cxn modelId="{CB8691AB-26E5-4E8E-86E0-8DF20F86DC61}" type="presOf" srcId="{45FEE3A9-7FBD-4F38-80E3-E97588A44DFE}" destId="{2B7CE720-3C60-418A-A5A0-98F717DD46FF}" srcOrd="0" destOrd="0" presId="urn:microsoft.com/office/officeart/2005/8/layout/radial3"/>
    <dgm:cxn modelId="{1679C6B2-9C87-43C6-9446-4F57356C2A58}" type="presOf" srcId="{E4DED730-2269-45D1-97BA-75567BF9740C}" destId="{28F41768-74D0-444A-9594-C22FC005F88D}" srcOrd="0" destOrd="0" presId="urn:microsoft.com/office/officeart/2005/8/layout/radial3"/>
    <dgm:cxn modelId="{C2C301D6-7F84-41DF-A443-5ADAA9AF833F}" type="presOf" srcId="{E5714EDB-3C0C-4906-9F66-E70F0E7CB40B}" destId="{E19E3557-BB0F-45AF-BAE7-F3926905DE79}" srcOrd="0" destOrd="0" presId="urn:microsoft.com/office/officeart/2005/8/layout/radial3"/>
    <dgm:cxn modelId="{B00FB7D8-3108-4E61-BB95-10BC393EF3D9}" srcId="{D12DB98C-4438-4195-8F71-5E167387835F}" destId="{E5714EDB-3C0C-4906-9F66-E70F0E7CB40B}" srcOrd="2" destOrd="0" parTransId="{A77A5382-5D48-4321-B231-509CD8858A92}" sibTransId="{E51AF6E2-9AE8-4729-891E-FE72E05FF4C1}"/>
    <dgm:cxn modelId="{45F418E2-F662-4385-AB56-5F5F6F84D849}" srcId="{D12DB98C-4438-4195-8F71-5E167387835F}" destId="{EC60C700-AC38-4B76-BEC5-67D25CAD9D65}" srcOrd="0" destOrd="0" parTransId="{125829BB-18E3-49E4-A36A-4AED014D9C9F}" sibTransId="{4A73B818-7921-4A88-9B4C-3B00604B9DA8}"/>
    <dgm:cxn modelId="{B4F79DEE-6DDF-4F94-B20A-29548E2EE29A}" type="presOf" srcId="{D12DB98C-4438-4195-8F71-5E167387835F}" destId="{FC652869-DE11-4DC5-8F6D-8B1A3E6ADC3D}" srcOrd="0" destOrd="0" presId="urn:microsoft.com/office/officeart/2005/8/layout/radial3"/>
    <dgm:cxn modelId="{D75EB97D-5DBA-4DF8-A22E-9DE308B4347C}" type="presParOf" srcId="{2B7CE720-3C60-418A-A5A0-98F717DD46FF}" destId="{2F661064-405E-48E9-8929-98CA385C4092}" srcOrd="0" destOrd="0" presId="urn:microsoft.com/office/officeart/2005/8/layout/radial3"/>
    <dgm:cxn modelId="{CE5D9012-BFD0-4886-838B-FAFAE443019A}" type="presParOf" srcId="{2F661064-405E-48E9-8929-98CA385C4092}" destId="{FC652869-DE11-4DC5-8F6D-8B1A3E6ADC3D}" srcOrd="0" destOrd="0" presId="urn:microsoft.com/office/officeart/2005/8/layout/radial3"/>
    <dgm:cxn modelId="{887BB9C9-9B14-4E70-82E7-57B9A5CC88F8}" type="presParOf" srcId="{2F661064-405E-48E9-8929-98CA385C4092}" destId="{B944C4EC-E8AE-4405-BAD8-85D9995D9CA1}" srcOrd="1" destOrd="0" presId="urn:microsoft.com/office/officeart/2005/8/layout/radial3"/>
    <dgm:cxn modelId="{13191EA9-DC02-4224-942F-990BC857E990}" type="presParOf" srcId="{2F661064-405E-48E9-8929-98CA385C4092}" destId="{28F41768-74D0-444A-9594-C22FC005F88D}" srcOrd="2" destOrd="0" presId="urn:microsoft.com/office/officeart/2005/8/layout/radial3"/>
    <dgm:cxn modelId="{CB4D38E3-CB28-4A55-AF2A-9F7902B4C4FD}" type="presParOf" srcId="{2F661064-405E-48E9-8929-98CA385C4092}" destId="{E19E3557-BB0F-45AF-BAE7-F3926905DE79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52869-DE11-4DC5-8F6D-8B1A3E6ADC3D}">
      <dsp:nvSpPr>
        <dsp:cNvPr id="0" name=""/>
        <dsp:cNvSpPr/>
      </dsp:nvSpPr>
      <dsp:spPr>
        <a:xfrm>
          <a:off x="1232845" y="1218300"/>
          <a:ext cx="2556025" cy="255602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b="1" kern="1200" dirty="0"/>
            <a:t>DDL</a:t>
          </a:r>
        </a:p>
      </dsp:txBody>
      <dsp:txXfrm>
        <a:off x="1607166" y="1592621"/>
        <a:ext cx="1807383" cy="1807383"/>
      </dsp:txXfrm>
    </dsp:sp>
    <dsp:sp modelId="{B944C4EC-E8AE-4405-BAD8-85D9995D9CA1}">
      <dsp:nvSpPr>
        <dsp:cNvPr id="0" name=""/>
        <dsp:cNvSpPr/>
      </dsp:nvSpPr>
      <dsp:spPr>
        <a:xfrm>
          <a:off x="1871852" y="194373"/>
          <a:ext cx="1278012" cy="127801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 dirty="0"/>
            <a:t>CREATE</a:t>
          </a:r>
        </a:p>
      </dsp:txBody>
      <dsp:txXfrm>
        <a:off x="2059013" y="381534"/>
        <a:ext cx="903690" cy="903690"/>
      </dsp:txXfrm>
    </dsp:sp>
    <dsp:sp modelId="{28F41768-74D0-444A-9594-C22FC005F88D}">
      <dsp:nvSpPr>
        <dsp:cNvPr id="0" name=""/>
        <dsp:cNvSpPr/>
      </dsp:nvSpPr>
      <dsp:spPr>
        <a:xfrm>
          <a:off x="3311994" y="2688773"/>
          <a:ext cx="1278012" cy="127801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 dirty="0"/>
            <a:t>ALTER</a:t>
          </a:r>
        </a:p>
      </dsp:txBody>
      <dsp:txXfrm>
        <a:off x="3499155" y="2875934"/>
        <a:ext cx="903690" cy="903690"/>
      </dsp:txXfrm>
    </dsp:sp>
    <dsp:sp modelId="{E19E3557-BB0F-45AF-BAE7-F3926905DE79}">
      <dsp:nvSpPr>
        <dsp:cNvPr id="0" name=""/>
        <dsp:cNvSpPr/>
      </dsp:nvSpPr>
      <dsp:spPr>
        <a:xfrm>
          <a:off x="431709" y="2688773"/>
          <a:ext cx="1278012" cy="127801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 dirty="0"/>
            <a:t>DROP</a:t>
          </a:r>
        </a:p>
      </dsp:txBody>
      <dsp:txXfrm>
        <a:off x="618870" y="2875934"/>
        <a:ext cx="903690" cy="903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87FEBCB-D4DE-4C8B-BD1B-F4F90B5FE8F4}" type="datetimeFigureOut">
              <a:rPr lang="pt-BR" smtClean="0"/>
              <a:pPr/>
              <a:t>16/09/2021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3290015-801B-4ECE-9115-42BA3670AB0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7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DDCE03-6CD4-4989-9027-2FD3DD677E96}" type="slidenum">
              <a:rPr lang="pt-BR" smtClean="0">
                <a:latin typeface="Arial" charset="0"/>
              </a:rPr>
              <a:pPr/>
              <a:t>1</a:t>
            </a:fld>
            <a:endParaRPr lang="pt-BR">
              <a:latin typeface="Arial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21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CE9A78-77C3-45E9-94B9-E171BDCBF71A}" type="slidenum">
              <a:rPr lang="pt-BR" smtClean="0">
                <a:latin typeface="Arial" charset="0"/>
              </a:rPr>
              <a:pPr/>
              <a:t>15</a:t>
            </a:fld>
            <a:endParaRPr lang="pt-BR">
              <a:latin typeface="Arial" charset="0"/>
            </a:endParaRPr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F5720-CF32-4D17-BD2A-2ACB1D67E2D6}" type="slidenum">
              <a:rPr lang="pt-BR" smtClean="0">
                <a:latin typeface="Arial" charset="0"/>
              </a:rPr>
              <a:pPr/>
              <a:t>4</a:t>
            </a:fld>
            <a:endParaRPr lang="pt-BR">
              <a:latin typeface="Arial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17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1965E6-A57B-467C-8932-E60EF0B51F43}" type="slidenum">
              <a:rPr lang="pt-BR" smtClean="0">
                <a:latin typeface="Arial" charset="0"/>
              </a:rPr>
              <a:pPr/>
              <a:t>7</a:t>
            </a:fld>
            <a:endParaRPr lang="pt-BR">
              <a:latin typeface="Arial" charset="0"/>
            </a:endParaRPr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65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AEC0EF-0693-4BF2-880E-1589068236CC}" type="slidenum">
              <a:rPr lang="pt-BR" smtClean="0">
                <a:latin typeface="Arial" charset="0"/>
              </a:rPr>
              <a:pPr/>
              <a:t>8</a:t>
            </a:fld>
            <a:endParaRPr lang="pt-BR">
              <a:latin typeface="Arial" charset="0"/>
            </a:endParaRPr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02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FB18EC-9A0D-4258-B6A5-4F79F5712215}" type="slidenum">
              <a:rPr lang="pt-BR" smtClean="0">
                <a:latin typeface="Arial" charset="0"/>
              </a:rPr>
              <a:pPr/>
              <a:t>9</a:t>
            </a:fld>
            <a:endParaRPr lang="pt-BR">
              <a:latin typeface="Arial" charset="0"/>
            </a:endParaRPr>
          </a:p>
        </p:txBody>
      </p:sp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46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E4F08D-661A-474F-8219-C8A58757D591}" type="slidenum">
              <a:rPr lang="pt-BR" smtClean="0">
                <a:latin typeface="Arial" charset="0"/>
              </a:rPr>
              <a:pPr/>
              <a:t>11</a:t>
            </a:fld>
            <a:endParaRPr lang="pt-BR">
              <a:latin typeface="Arial" charset="0"/>
            </a:endParaRPr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16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E4F08D-661A-474F-8219-C8A58757D591}" type="slidenum">
              <a:rPr lang="pt-BR" smtClean="0">
                <a:latin typeface="Arial" charset="0"/>
              </a:rPr>
              <a:pPr/>
              <a:t>12</a:t>
            </a:fld>
            <a:endParaRPr lang="pt-BR">
              <a:latin typeface="Arial" charset="0"/>
            </a:endParaRPr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456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E4F08D-661A-474F-8219-C8A58757D591}" type="slidenum">
              <a:rPr lang="pt-BR" smtClean="0">
                <a:latin typeface="Arial" charset="0"/>
              </a:rPr>
              <a:pPr/>
              <a:t>13</a:t>
            </a:fld>
            <a:endParaRPr lang="pt-BR">
              <a:latin typeface="Arial" charset="0"/>
            </a:endParaRPr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290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CE9A78-77C3-45E9-94B9-E171BDCBF71A}" type="slidenum">
              <a:rPr lang="pt-BR" smtClean="0">
                <a:latin typeface="Arial" charset="0"/>
              </a:rPr>
              <a:pPr/>
              <a:t>14</a:t>
            </a:fld>
            <a:endParaRPr lang="pt-BR">
              <a:latin typeface="Arial" charset="0"/>
            </a:endParaRPr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4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16/09/2021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38915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16/09/2021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31951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16/09/2021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66446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16/09/2021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82017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C8F8-317D-4A2B-A469-CC51FE160464}" type="datetime1">
              <a:rPr lang="pt-BR" smtClean="0"/>
              <a:t>16/09/2021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21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0E34-423C-42B2-8269-E80457F49876}" type="datetime1">
              <a:rPr lang="pt-BR" smtClean="0"/>
              <a:t>16/09/2021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34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28D5-44B1-48A5-BB1A-4D4E0F49C969}" type="datetime1">
              <a:rPr lang="pt-BR" smtClean="0"/>
              <a:t>16/09/2021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45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16/09/2021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24078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2393-D0E5-460F-83AB-0984F3CAB1F1}" type="datetime1">
              <a:rPr lang="pt-BR" smtClean="0"/>
              <a:t>16/09/2021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51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84E5-BB95-43F9-B79C-8D1F4D836E16}" type="datetime1">
              <a:rPr lang="pt-BR" smtClean="0"/>
              <a:t>16/09/2021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33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7F7-6E03-4C1A-A93A-002AC36F048F}" type="datetime1">
              <a:rPr lang="pt-BR" smtClean="0"/>
              <a:t>16/09/2021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02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B2B91-E92B-4E13-AF28-F53C78EC9E75}" type="datetime1">
              <a:rPr lang="pt-BR" smtClean="0"/>
              <a:t>16/09/2021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65125"/>
            <a:ext cx="1419225" cy="314325"/>
          </a:xfrm>
          <a:prstGeom prst="rect">
            <a:avLst/>
          </a:prstGeom>
        </p:spPr>
      </p:pic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DFAB80A2-F682-452C-8373-812089F50A59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420593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sql/ssms/download-sql-server-management-studio-ssms?view=sql-server-ver15" TargetMode="External"/><Relationship Id="rId2" Type="http://schemas.openxmlformats.org/officeDocument/2006/relationships/hyperlink" Target="https://www.microsoft.com/pt-br/download/details.aspx?id=5599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Banco de Dados I</a:t>
            </a:r>
            <a:br>
              <a:rPr lang="pt-BR" dirty="0"/>
            </a:br>
            <a:r>
              <a:rPr lang="pt-BR" dirty="0"/>
              <a:t>Linguagem DDL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Tabelas</a:t>
            </a:r>
            <a:br>
              <a:rPr lang="pt-BR" dirty="0"/>
            </a:br>
            <a:r>
              <a:rPr lang="pt-BR" dirty="0"/>
              <a:t>Exemplo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</a:t>
            </a:r>
            <a:r>
              <a:rPr lang="pt-BR" dirty="0" err="1"/>
              <a:t>Harkovsky</a:t>
            </a:r>
            <a:r>
              <a:rPr lang="pt-BR" dirty="0"/>
              <a:t>, </a:t>
            </a:r>
            <a:r>
              <a:rPr lang="pt-BR" dirty="0" err="1"/>
              <a:t>MSc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10</a:t>
            </a:fld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3271081" y="3296922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Empregado</a:t>
            </a:r>
          </a:p>
        </p:txBody>
      </p:sp>
      <p:cxnSp>
        <p:nvCxnSpPr>
          <p:cNvPr id="48" name="Conector reto 47"/>
          <p:cNvCxnSpPr>
            <a:endCxn id="28" idx="2"/>
          </p:cNvCxnSpPr>
          <p:nvPr/>
        </p:nvCxnSpPr>
        <p:spPr>
          <a:xfrm flipV="1">
            <a:off x="2610293" y="3872986"/>
            <a:ext cx="1452876" cy="524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/>
          <p:cNvSpPr/>
          <p:nvPr/>
        </p:nvSpPr>
        <p:spPr>
          <a:xfrm>
            <a:off x="2588384" y="4300340"/>
            <a:ext cx="1011750" cy="41378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u="sng" dirty="0"/>
              <a:t>CPF_E</a:t>
            </a:r>
            <a:endParaRPr lang="pt-BR" sz="1600" u="sng" dirty="0">
              <a:solidFill>
                <a:schemeClr val="dk1"/>
              </a:solidFill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4312942" y="4300911"/>
            <a:ext cx="1011750" cy="41378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Nome</a:t>
            </a:r>
            <a:endParaRPr lang="pt-BR" sz="1600" dirty="0">
              <a:solidFill>
                <a:schemeClr val="dk1"/>
              </a:solidFill>
            </a:endParaRPr>
          </a:p>
        </p:txBody>
      </p:sp>
      <p:cxnSp>
        <p:nvCxnSpPr>
          <p:cNvPr id="53" name="Conector reto 52"/>
          <p:cNvCxnSpPr>
            <a:stCxn id="50" idx="0"/>
            <a:endCxn id="28" idx="2"/>
          </p:cNvCxnSpPr>
          <p:nvPr/>
        </p:nvCxnSpPr>
        <p:spPr>
          <a:xfrm flipH="1" flipV="1">
            <a:off x="4063169" y="3872986"/>
            <a:ext cx="755648" cy="42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916713" y="5262395"/>
            <a:ext cx="483965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Empregado( </a:t>
            </a:r>
            <a:r>
              <a:rPr lang="pt-BR" u="sng" dirty="0"/>
              <a:t>CPF_E</a:t>
            </a:r>
            <a:r>
              <a:rPr lang="pt-BR" dirty="0"/>
              <a:t>, nome, idade, cidade, salario)</a:t>
            </a: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7248128" y="2167166"/>
            <a:ext cx="3096344" cy="255454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TABLE </a:t>
            </a:r>
            <a:r>
              <a:rPr lang="pt-BR" sz="2000" dirty="0"/>
              <a:t>Empregados</a:t>
            </a:r>
          </a:p>
          <a:p>
            <a:r>
              <a:rPr lang="pt-BR" sz="2000" dirty="0"/>
              <a:t>(</a:t>
            </a:r>
          </a:p>
          <a:p>
            <a:r>
              <a:rPr lang="pt-BR" sz="2000" b="1" dirty="0"/>
              <a:t> CPF_E</a:t>
            </a:r>
            <a:r>
              <a:rPr lang="pt-BR" sz="2000" dirty="0"/>
              <a:t> </a:t>
            </a:r>
            <a:r>
              <a:rPr lang="pt-BR" sz="2000" b="1" dirty="0">
                <a:solidFill>
                  <a:srgbClr val="002060"/>
                </a:solidFill>
              </a:rPr>
              <a:t>char(11</a:t>
            </a:r>
            <a:r>
              <a:rPr lang="pt-BR" sz="2000" dirty="0"/>
              <a:t>) UNIQUE, </a:t>
            </a:r>
          </a:p>
          <a:p>
            <a:r>
              <a:rPr lang="pt-BR" sz="2000" dirty="0"/>
              <a:t> </a:t>
            </a:r>
            <a:r>
              <a:rPr lang="pt-BR" sz="2000" b="1" dirty="0"/>
              <a:t>nome</a:t>
            </a:r>
            <a:r>
              <a:rPr lang="pt-BR" sz="2000" dirty="0"/>
              <a:t> </a:t>
            </a:r>
            <a:r>
              <a:rPr lang="pt-BR" sz="2000" b="1" dirty="0">
                <a:solidFill>
                  <a:srgbClr val="002060"/>
                </a:solidFill>
              </a:rPr>
              <a:t>char(40</a:t>
            </a:r>
            <a:r>
              <a:rPr lang="pt-BR" sz="2000" dirty="0"/>
              <a:t>) </a:t>
            </a:r>
            <a:r>
              <a:rPr lang="pt-BR" sz="2000" dirty="0" err="1"/>
              <a:t>Not</a:t>
            </a:r>
            <a:r>
              <a:rPr lang="pt-BR" sz="2000" dirty="0"/>
              <a:t> </a:t>
            </a:r>
            <a:r>
              <a:rPr lang="pt-BR" sz="2000" dirty="0" err="1"/>
              <a:t>Null</a:t>
            </a:r>
            <a:r>
              <a:rPr lang="pt-BR" sz="2000" dirty="0"/>
              <a:t>, </a:t>
            </a:r>
          </a:p>
          <a:p>
            <a:r>
              <a:rPr lang="pt-BR" sz="2000" dirty="0"/>
              <a:t> </a:t>
            </a:r>
            <a:r>
              <a:rPr lang="pt-BR" sz="2000" b="1" dirty="0"/>
              <a:t>idade</a:t>
            </a:r>
            <a:r>
              <a:rPr lang="pt-BR" sz="2000" dirty="0"/>
              <a:t> </a:t>
            </a:r>
            <a:r>
              <a:rPr lang="pt-BR" sz="2000" b="1" dirty="0">
                <a:solidFill>
                  <a:srgbClr val="002060"/>
                </a:solidFill>
              </a:rPr>
              <a:t>char(2</a:t>
            </a:r>
            <a:r>
              <a:rPr lang="pt-BR" sz="2000" dirty="0"/>
              <a:t>) </a:t>
            </a:r>
            <a:r>
              <a:rPr lang="pt-BR" sz="2000" dirty="0" err="1"/>
              <a:t>Not</a:t>
            </a:r>
            <a:r>
              <a:rPr lang="pt-BR" sz="2000" dirty="0"/>
              <a:t> </a:t>
            </a:r>
            <a:r>
              <a:rPr lang="pt-BR" sz="2000" dirty="0" err="1"/>
              <a:t>Null</a:t>
            </a:r>
            <a:r>
              <a:rPr lang="pt-BR" sz="2000" dirty="0"/>
              <a:t>, </a:t>
            </a:r>
          </a:p>
          <a:p>
            <a:r>
              <a:rPr lang="pt-BR" sz="2000" dirty="0"/>
              <a:t> </a:t>
            </a:r>
            <a:r>
              <a:rPr lang="pt-BR" sz="2000" b="1" dirty="0"/>
              <a:t>cidade</a:t>
            </a:r>
            <a:r>
              <a:rPr lang="pt-BR" sz="2000" dirty="0"/>
              <a:t> </a:t>
            </a:r>
            <a:r>
              <a:rPr lang="pt-BR" sz="2000" b="1" dirty="0">
                <a:solidFill>
                  <a:srgbClr val="002060"/>
                </a:solidFill>
              </a:rPr>
              <a:t>char(20</a:t>
            </a:r>
            <a:r>
              <a:rPr lang="pt-BR" sz="2000" dirty="0"/>
              <a:t>) NOT NULL, </a:t>
            </a:r>
          </a:p>
          <a:p>
            <a:r>
              <a:rPr lang="pt-BR" sz="2000" dirty="0"/>
              <a:t> </a:t>
            </a:r>
            <a:r>
              <a:rPr lang="pt-BR" sz="2000" b="1" dirty="0"/>
              <a:t>salario</a:t>
            </a:r>
            <a:r>
              <a:rPr lang="pt-BR" sz="2000" dirty="0"/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int</a:t>
            </a:r>
            <a:endParaRPr lang="pt-BR" sz="2000" b="1" dirty="0">
              <a:solidFill>
                <a:srgbClr val="002060"/>
              </a:solidFill>
            </a:endParaRPr>
          </a:p>
          <a:p>
            <a:r>
              <a:rPr lang="pt-BR" sz="2000" dirty="0"/>
              <a:t>) </a:t>
            </a:r>
          </a:p>
        </p:txBody>
      </p:sp>
      <p:cxnSp>
        <p:nvCxnSpPr>
          <p:cNvPr id="27" name="Conector reto 26"/>
          <p:cNvCxnSpPr>
            <a:stCxn id="28" idx="0"/>
            <a:endCxn id="29" idx="4"/>
          </p:cNvCxnSpPr>
          <p:nvPr/>
        </p:nvCxnSpPr>
        <p:spPr>
          <a:xfrm flipH="1" flipV="1">
            <a:off x="2822065" y="2911502"/>
            <a:ext cx="1241104" cy="385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2316190" y="2497714"/>
            <a:ext cx="1011750" cy="41378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u="sng" dirty="0"/>
              <a:t>idade</a:t>
            </a:r>
            <a:endParaRPr lang="pt-BR" sz="1600" u="sng" dirty="0">
              <a:solidFill>
                <a:schemeClr val="dk1"/>
              </a:solidFill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3530785" y="2510970"/>
            <a:ext cx="1095420" cy="41378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cidade</a:t>
            </a:r>
            <a:endParaRPr lang="pt-BR" sz="1600" dirty="0">
              <a:solidFill>
                <a:schemeClr val="dk1"/>
              </a:solidFill>
            </a:endParaRPr>
          </a:p>
        </p:txBody>
      </p:sp>
      <p:cxnSp>
        <p:nvCxnSpPr>
          <p:cNvPr id="31" name="Conector reto 30"/>
          <p:cNvCxnSpPr>
            <a:stCxn id="28" idx="0"/>
            <a:endCxn id="33" idx="4"/>
          </p:cNvCxnSpPr>
          <p:nvPr/>
        </p:nvCxnSpPr>
        <p:spPr>
          <a:xfrm flipV="1">
            <a:off x="4063169" y="2911502"/>
            <a:ext cx="1290448" cy="385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4818817" y="2497714"/>
            <a:ext cx="1069600" cy="41378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Salario</a:t>
            </a:r>
            <a:endParaRPr lang="pt-BR" sz="1600" dirty="0">
              <a:solidFill>
                <a:schemeClr val="dk1"/>
              </a:solidFill>
            </a:endParaRPr>
          </a:p>
        </p:txBody>
      </p:sp>
      <p:cxnSp>
        <p:nvCxnSpPr>
          <p:cNvPr id="42" name="Conector reto 41"/>
          <p:cNvCxnSpPr>
            <a:stCxn id="28" idx="0"/>
            <a:endCxn id="30" idx="4"/>
          </p:cNvCxnSpPr>
          <p:nvPr/>
        </p:nvCxnSpPr>
        <p:spPr>
          <a:xfrm flipV="1">
            <a:off x="4063169" y="2924758"/>
            <a:ext cx="15326" cy="372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67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a Estrutura das Tabelas</a:t>
            </a:r>
          </a:p>
        </p:txBody>
      </p:sp>
      <p:sp>
        <p:nvSpPr>
          <p:cNvPr id="17306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55341"/>
            <a:ext cx="10515600" cy="4351338"/>
          </a:xfrm>
        </p:spPr>
        <p:txBody>
          <a:bodyPr>
            <a:normAutofit/>
          </a:bodyPr>
          <a:lstStyle/>
          <a:p>
            <a:r>
              <a:rPr lang="pt-BR" sz="3200" dirty="0"/>
              <a:t>Incluindo uma coluna numa tabela existente</a:t>
            </a:r>
          </a:p>
          <a:p>
            <a:endParaRPr lang="pt-BR" sz="3200" dirty="0"/>
          </a:p>
          <a:p>
            <a:endParaRPr lang="pt-BR" sz="3200" dirty="0"/>
          </a:p>
          <a:p>
            <a:r>
              <a:rPr lang="pt-BR" sz="3200" dirty="0" err="1"/>
              <a:t>Ex</a:t>
            </a:r>
            <a:r>
              <a:rPr lang="pt-BR" sz="3200" dirty="0"/>
              <a:t>: Incluir o nome fantasia da editora na tabela Editora</a:t>
            </a:r>
          </a:p>
          <a:p>
            <a:pPr marL="0" indent="0">
              <a:buNone/>
            </a:pPr>
            <a:r>
              <a:rPr lang="pt-BR" sz="3200" dirty="0"/>
              <a:t>	ALTER TABLE Editora ADD </a:t>
            </a:r>
            <a:r>
              <a:rPr lang="pt-BR" sz="3200" dirty="0" err="1"/>
              <a:t>NFantasia</a:t>
            </a:r>
            <a:r>
              <a:rPr lang="pt-BR" sz="3200" dirty="0"/>
              <a:t> </a:t>
            </a:r>
            <a:r>
              <a:rPr lang="pt-BR" sz="3200" dirty="0" err="1"/>
              <a:t>varchar</a:t>
            </a:r>
            <a:r>
              <a:rPr lang="pt-BR" sz="3200" dirty="0"/>
              <a:t>(100)</a:t>
            </a:r>
          </a:p>
          <a:p>
            <a:endParaRPr lang="pt-BR" sz="3200" dirty="0"/>
          </a:p>
          <a:p>
            <a:endParaRPr lang="pt-BR" sz="3200" dirty="0"/>
          </a:p>
        </p:txBody>
      </p:sp>
      <p:sp>
        <p:nvSpPr>
          <p:cNvPr id="77926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Roberto Harkovsky</a:t>
            </a:r>
          </a:p>
        </p:txBody>
      </p:sp>
      <p:sp>
        <p:nvSpPr>
          <p:cNvPr id="77926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2A7F-96C2-415D-886B-DCF8535F3063}" type="slidenum">
              <a:rPr lang="pt-BR" altLang="en-US" smtClean="0"/>
              <a:pPr/>
              <a:t>11</a:t>
            </a:fld>
            <a:endParaRPr lang="pt-B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27448" y="2967335"/>
            <a:ext cx="787969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 TABLE </a:t>
            </a:r>
            <a:r>
              <a:rPr lang="pt-BR" sz="2400" dirty="0"/>
              <a:t>tabela </a:t>
            </a:r>
            <a:r>
              <a:rPr lang="pt-B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r>
              <a:rPr lang="pt-BR" sz="2400" dirty="0"/>
              <a:t> </a:t>
            </a:r>
            <a:r>
              <a:rPr lang="pt-BR" sz="2400" dirty="0" err="1"/>
              <a:t>nome_coluna</a:t>
            </a:r>
            <a:r>
              <a:rPr lang="pt-BR" sz="2400" dirty="0"/>
              <a:t> </a:t>
            </a:r>
            <a:r>
              <a:rPr lang="pt-BR" sz="2400" dirty="0" err="1"/>
              <a:t>tipodado</a:t>
            </a:r>
            <a:r>
              <a:rPr lang="pt-BR" sz="2400" dirty="0"/>
              <a:t>,... 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9440404" y="1202377"/>
            <a:ext cx="2567478" cy="4565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Editora</a:t>
            </a:r>
            <a:r>
              <a:rPr lang="en-US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código</a:t>
            </a:r>
            <a:r>
              <a:rPr lang="en-US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u="sng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en-US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44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5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333349"/>
            <a:ext cx="10515600" cy="1325563"/>
          </a:xfrm>
        </p:spPr>
        <p:txBody>
          <a:bodyPr/>
          <a:lstStyle/>
          <a:p>
            <a:r>
              <a:rPr lang="pt-BR" dirty="0"/>
              <a:t>Alterando a Estrutura das Tabelas</a:t>
            </a:r>
          </a:p>
        </p:txBody>
      </p:sp>
      <p:sp>
        <p:nvSpPr>
          <p:cNvPr id="17306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67262"/>
            <a:ext cx="10802416" cy="4351338"/>
          </a:xfrm>
        </p:spPr>
        <p:txBody>
          <a:bodyPr>
            <a:normAutofit/>
          </a:bodyPr>
          <a:lstStyle/>
          <a:p>
            <a:r>
              <a:rPr lang="pt-BR" sz="3200" dirty="0"/>
              <a:t>Alterando uma coluna numa tabela existente</a:t>
            </a:r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r>
              <a:rPr lang="pt-BR" sz="3200" dirty="0" err="1"/>
              <a:t>Ex</a:t>
            </a:r>
            <a:r>
              <a:rPr lang="pt-BR" sz="3200" dirty="0"/>
              <a:t>: Alterar o tamanho da coluna Nome fantasia para 50</a:t>
            </a:r>
          </a:p>
          <a:p>
            <a:pPr marL="0" indent="0">
              <a:buNone/>
            </a:pPr>
            <a:r>
              <a:rPr lang="pt-BR" sz="3200" dirty="0"/>
              <a:t>	</a:t>
            </a:r>
            <a:r>
              <a:rPr lang="pt-BR" dirty="0"/>
              <a:t>ALTER TABLE Editora ALTER COLUMN </a:t>
            </a:r>
            <a:r>
              <a:rPr lang="pt-BR" dirty="0" err="1"/>
              <a:t>NFantasia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(50)</a:t>
            </a:r>
          </a:p>
          <a:p>
            <a:endParaRPr lang="pt-BR" sz="3200" dirty="0"/>
          </a:p>
          <a:p>
            <a:endParaRPr lang="pt-BR" sz="3200" dirty="0"/>
          </a:p>
        </p:txBody>
      </p:sp>
      <p:sp>
        <p:nvSpPr>
          <p:cNvPr id="77926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Roberto Harkovsky</a:t>
            </a:r>
          </a:p>
        </p:txBody>
      </p:sp>
      <p:sp>
        <p:nvSpPr>
          <p:cNvPr id="77926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2A7F-96C2-415D-886B-DCF8535F3063}" type="slidenum">
              <a:rPr lang="pt-BR" altLang="en-US" smtClean="0"/>
              <a:pPr/>
              <a:t>12</a:t>
            </a:fld>
            <a:endParaRPr lang="pt-B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06383" y="3242442"/>
            <a:ext cx="787969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 TABLE </a:t>
            </a:r>
            <a:r>
              <a:rPr lang="pt-BR" sz="2400" dirty="0"/>
              <a:t>tabela </a:t>
            </a:r>
            <a:r>
              <a:rPr lang="pt-B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 COLUMN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 err="1"/>
              <a:t>nome_coluna</a:t>
            </a:r>
            <a:r>
              <a:rPr lang="pt-BR" sz="2400" dirty="0"/>
              <a:t> </a:t>
            </a:r>
            <a:r>
              <a:rPr lang="pt-BR" sz="2400" dirty="0" err="1"/>
              <a:t>tipodado</a:t>
            </a:r>
            <a:r>
              <a:rPr lang="pt-BR" sz="2400" dirty="0"/>
              <a:t>,... 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9440404" y="1202377"/>
            <a:ext cx="2567478" cy="4565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Editora</a:t>
            </a:r>
            <a:r>
              <a:rPr lang="en-US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código</a:t>
            </a:r>
            <a:r>
              <a:rPr lang="en-US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u="sng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en-US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028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a Estrutura das Tabelas</a:t>
            </a:r>
          </a:p>
        </p:txBody>
      </p:sp>
      <p:sp>
        <p:nvSpPr>
          <p:cNvPr id="17306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55341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Apagando uma coluna </a:t>
            </a:r>
            <a:r>
              <a:rPr lang="pt-BR" dirty="0" err="1"/>
              <a:t>nyma</a:t>
            </a:r>
            <a:r>
              <a:rPr lang="pt-BR" dirty="0"/>
              <a:t> tabela existente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Ex</a:t>
            </a:r>
            <a:r>
              <a:rPr lang="pt-BR" dirty="0"/>
              <a:t>: Apagar a coluna Nome fantasia para 50</a:t>
            </a:r>
          </a:p>
          <a:p>
            <a:pPr marL="0" indent="0">
              <a:buNone/>
            </a:pPr>
            <a:r>
              <a:rPr lang="pt-BR" dirty="0"/>
              <a:t>	 ALTER TABLE Editora DROP COLUMN </a:t>
            </a:r>
            <a:r>
              <a:rPr lang="pt-BR" dirty="0" err="1"/>
              <a:t>NFantasia</a:t>
            </a:r>
            <a:r>
              <a:rPr lang="pt-BR" dirty="0"/>
              <a:t> </a:t>
            </a:r>
          </a:p>
        </p:txBody>
      </p:sp>
      <p:sp>
        <p:nvSpPr>
          <p:cNvPr id="77926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Roberto Harkovsky</a:t>
            </a:r>
          </a:p>
        </p:txBody>
      </p:sp>
      <p:sp>
        <p:nvSpPr>
          <p:cNvPr id="77926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2A7F-96C2-415D-886B-DCF8535F3063}" type="slidenum">
              <a:rPr lang="pt-BR" altLang="en-US" smtClean="0"/>
              <a:pPr/>
              <a:t>13</a:t>
            </a:fld>
            <a:endParaRPr lang="pt-B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27448" y="2960839"/>
            <a:ext cx="787969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 TABLE </a:t>
            </a:r>
            <a:r>
              <a:rPr lang="pt-BR" sz="2400" dirty="0"/>
              <a:t>tabela </a:t>
            </a:r>
            <a:r>
              <a:rPr lang="pt-B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 COLUMN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 err="1"/>
              <a:t>nome_coluna</a:t>
            </a:r>
            <a:r>
              <a:rPr lang="pt-BR" sz="2400" dirty="0"/>
              <a:t> 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9440404" y="1202377"/>
            <a:ext cx="2567478" cy="4565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Editora</a:t>
            </a:r>
            <a:r>
              <a:rPr lang="en-US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código</a:t>
            </a:r>
            <a:r>
              <a:rPr lang="en-US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u="sng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en-US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2009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  <a:br>
              <a:rPr lang="pt-BR" dirty="0"/>
            </a:br>
            <a:r>
              <a:rPr lang="pt-BR" sz="4000" dirty="0"/>
              <a:t>As tabelas da nossa base de médicos</a:t>
            </a:r>
            <a:endParaRPr lang="pt-BR" dirty="0"/>
          </a:p>
        </p:txBody>
      </p:sp>
      <p:sp>
        <p:nvSpPr>
          <p:cNvPr id="78131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Roberto Harkovsky</a:t>
            </a:r>
          </a:p>
        </p:txBody>
      </p:sp>
      <p:sp>
        <p:nvSpPr>
          <p:cNvPr id="78131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8086-740E-4E75-9874-6D850E5EB1DF}" type="slidenum">
              <a:rPr lang="pt-BR" altLang="en-US" smtClean="0"/>
              <a:pPr/>
              <a:t>14</a:t>
            </a:fld>
            <a:endParaRPr lang="pt-B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5400" y="2315359"/>
            <a:ext cx="3096344" cy="286232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TABLE </a:t>
            </a:r>
            <a:r>
              <a:rPr lang="pt-BR" sz="2000" dirty="0" err="1"/>
              <a:t>Funcionarios</a:t>
            </a:r>
            <a:endParaRPr lang="pt-BR" sz="2000" dirty="0"/>
          </a:p>
          <a:p>
            <a:r>
              <a:rPr lang="pt-BR" sz="2000" dirty="0"/>
              <a:t>(</a:t>
            </a:r>
          </a:p>
          <a:p>
            <a:r>
              <a:rPr lang="pt-BR" sz="2000" dirty="0"/>
              <a:t> </a:t>
            </a:r>
            <a:r>
              <a:rPr lang="pt-BR" sz="2000" b="1" dirty="0" err="1"/>
              <a:t>codf</a:t>
            </a:r>
            <a:r>
              <a:rPr lang="pt-BR" sz="2000" dirty="0"/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int</a:t>
            </a:r>
            <a:r>
              <a:rPr lang="pt-BR" sz="2000" dirty="0"/>
              <a:t> PRIMARY KEY,  </a:t>
            </a:r>
          </a:p>
          <a:p>
            <a:r>
              <a:rPr lang="pt-BR" sz="2000" dirty="0"/>
              <a:t> </a:t>
            </a:r>
            <a:r>
              <a:rPr lang="pt-BR" sz="2000" b="1" dirty="0"/>
              <a:t>CPF</a:t>
            </a:r>
            <a:r>
              <a:rPr lang="pt-BR" sz="2000" dirty="0"/>
              <a:t> </a:t>
            </a:r>
            <a:r>
              <a:rPr lang="pt-BR" sz="2000" b="1" dirty="0">
                <a:solidFill>
                  <a:srgbClr val="002060"/>
                </a:solidFill>
              </a:rPr>
              <a:t>char(11</a:t>
            </a:r>
            <a:r>
              <a:rPr lang="pt-BR" sz="2000" dirty="0"/>
              <a:t>) UNIQUE, </a:t>
            </a:r>
          </a:p>
          <a:p>
            <a:r>
              <a:rPr lang="pt-BR" sz="2000" dirty="0"/>
              <a:t> </a:t>
            </a:r>
            <a:r>
              <a:rPr lang="pt-BR" sz="2000" b="1" dirty="0"/>
              <a:t>nome</a:t>
            </a:r>
            <a:r>
              <a:rPr lang="pt-BR" sz="2000" dirty="0"/>
              <a:t> </a:t>
            </a:r>
            <a:r>
              <a:rPr lang="pt-BR" sz="2000" b="1" dirty="0">
                <a:solidFill>
                  <a:srgbClr val="002060"/>
                </a:solidFill>
              </a:rPr>
              <a:t>char(40</a:t>
            </a:r>
            <a:r>
              <a:rPr lang="pt-BR" sz="2000" dirty="0"/>
              <a:t>) </a:t>
            </a:r>
            <a:r>
              <a:rPr lang="pt-BR" sz="2000" dirty="0" err="1"/>
              <a:t>Not</a:t>
            </a:r>
            <a:r>
              <a:rPr lang="pt-BR" sz="2000" dirty="0"/>
              <a:t> </a:t>
            </a:r>
            <a:r>
              <a:rPr lang="pt-BR" sz="2000" dirty="0" err="1"/>
              <a:t>Null</a:t>
            </a:r>
            <a:r>
              <a:rPr lang="pt-BR" sz="2000" dirty="0"/>
              <a:t>, </a:t>
            </a:r>
          </a:p>
          <a:p>
            <a:r>
              <a:rPr lang="pt-BR" sz="2000" dirty="0"/>
              <a:t> </a:t>
            </a:r>
            <a:r>
              <a:rPr lang="pt-BR" sz="2000" b="1" dirty="0"/>
              <a:t>idade</a:t>
            </a:r>
            <a:r>
              <a:rPr lang="pt-BR" sz="2000" dirty="0"/>
              <a:t> </a:t>
            </a:r>
            <a:r>
              <a:rPr lang="pt-BR" sz="2000" b="1" dirty="0">
                <a:solidFill>
                  <a:srgbClr val="002060"/>
                </a:solidFill>
              </a:rPr>
              <a:t>char(2</a:t>
            </a:r>
            <a:r>
              <a:rPr lang="pt-BR" sz="2000" dirty="0"/>
              <a:t>) </a:t>
            </a:r>
            <a:r>
              <a:rPr lang="pt-BR" sz="2000" dirty="0" err="1"/>
              <a:t>Not</a:t>
            </a:r>
            <a:r>
              <a:rPr lang="pt-BR" sz="2000" dirty="0"/>
              <a:t> </a:t>
            </a:r>
            <a:r>
              <a:rPr lang="pt-BR" sz="2000" dirty="0" err="1"/>
              <a:t>Null</a:t>
            </a:r>
            <a:r>
              <a:rPr lang="pt-BR" sz="2000" dirty="0"/>
              <a:t>, </a:t>
            </a:r>
          </a:p>
          <a:p>
            <a:r>
              <a:rPr lang="pt-BR" sz="2000" dirty="0"/>
              <a:t> </a:t>
            </a:r>
            <a:r>
              <a:rPr lang="pt-BR" sz="2000" b="1" dirty="0"/>
              <a:t>cidade</a:t>
            </a:r>
            <a:r>
              <a:rPr lang="pt-BR" sz="2000" dirty="0"/>
              <a:t> </a:t>
            </a:r>
            <a:r>
              <a:rPr lang="pt-BR" sz="2000" b="1" dirty="0">
                <a:solidFill>
                  <a:srgbClr val="002060"/>
                </a:solidFill>
              </a:rPr>
              <a:t>char(20</a:t>
            </a:r>
            <a:r>
              <a:rPr lang="pt-BR" sz="2000" dirty="0"/>
              <a:t>) NOT NULL, </a:t>
            </a:r>
          </a:p>
          <a:p>
            <a:r>
              <a:rPr lang="pt-BR" sz="2000" dirty="0"/>
              <a:t> </a:t>
            </a:r>
            <a:r>
              <a:rPr lang="pt-BR" sz="2000" b="1" dirty="0"/>
              <a:t>salario</a:t>
            </a:r>
            <a:r>
              <a:rPr lang="pt-BR" sz="2000" dirty="0"/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int</a:t>
            </a:r>
            <a:endParaRPr lang="pt-BR" sz="2000" b="1" dirty="0">
              <a:solidFill>
                <a:srgbClr val="002060"/>
              </a:solidFill>
            </a:endParaRPr>
          </a:p>
          <a:p>
            <a:r>
              <a:rPr lang="pt-BR" sz="2000" dirty="0"/>
              <a:t>)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207768" y="2315359"/>
            <a:ext cx="3472408" cy="34778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TABLE </a:t>
            </a:r>
            <a:r>
              <a:rPr lang="pt-BR" sz="2000" dirty="0" err="1"/>
              <a:t>Medicos</a:t>
            </a:r>
            <a:endParaRPr lang="pt-BR" sz="2000" dirty="0"/>
          </a:p>
          <a:p>
            <a:r>
              <a:rPr lang="pt-BR" sz="2000" dirty="0"/>
              <a:t>(</a:t>
            </a:r>
          </a:p>
          <a:p>
            <a:r>
              <a:rPr lang="pt-BR" sz="2000" b="1" dirty="0" err="1"/>
              <a:t>codm</a:t>
            </a:r>
            <a:r>
              <a:rPr lang="pt-BR" sz="2000" dirty="0"/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int</a:t>
            </a:r>
            <a:r>
              <a:rPr lang="pt-BR" sz="2000" dirty="0"/>
              <a:t> PRIMARY KEY,</a:t>
            </a:r>
          </a:p>
          <a:p>
            <a:r>
              <a:rPr lang="pt-BR" sz="2000" b="1" dirty="0"/>
              <a:t>CPF</a:t>
            </a:r>
            <a:r>
              <a:rPr lang="pt-BR" sz="2000" dirty="0"/>
              <a:t> </a:t>
            </a:r>
            <a:r>
              <a:rPr lang="pt-BR" sz="2000" b="1" dirty="0">
                <a:solidFill>
                  <a:srgbClr val="002060"/>
                </a:solidFill>
              </a:rPr>
              <a:t>char(11</a:t>
            </a:r>
            <a:r>
              <a:rPr lang="pt-BR" sz="2000" dirty="0"/>
              <a:t>) UNIQUE, </a:t>
            </a:r>
          </a:p>
          <a:p>
            <a:r>
              <a:rPr lang="pt-BR" sz="2000" b="1" dirty="0"/>
              <a:t>nome</a:t>
            </a:r>
            <a:r>
              <a:rPr lang="pt-BR" sz="2000" dirty="0"/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Varchar</a:t>
            </a:r>
            <a:r>
              <a:rPr lang="pt-BR" sz="2000" b="1" dirty="0">
                <a:solidFill>
                  <a:srgbClr val="002060"/>
                </a:solidFill>
              </a:rPr>
              <a:t>(40</a:t>
            </a:r>
            <a:r>
              <a:rPr lang="pt-BR" sz="2000" dirty="0"/>
              <a:t>) </a:t>
            </a:r>
            <a:r>
              <a:rPr lang="pt-BR" sz="2000" dirty="0" err="1"/>
              <a:t>Not</a:t>
            </a:r>
            <a:r>
              <a:rPr lang="pt-BR" sz="2000" dirty="0"/>
              <a:t> </a:t>
            </a:r>
            <a:r>
              <a:rPr lang="pt-BR" sz="2000" dirty="0" err="1"/>
              <a:t>null</a:t>
            </a:r>
            <a:r>
              <a:rPr lang="pt-BR" sz="2000" dirty="0"/>
              <a:t>, </a:t>
            </a:r>
          </a:p>
          <a:p>
            <a:r>
              <a:rPr lang="pt-BR" sz="2000" b="1" dirty="0"/>
              <a:t>idade</a:t>
            </a:r>
            <a:r>
              <a:rPr lang="pt-BR" sz="2000" dirty="0"/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int</a:t>
            </a:r>
            <a:r>
              <a:rPr lang="pt-BR" sz="2000" dirty="0"/>
              <a:t> </a:t>
            </a:r>
            <a:r>
              <a:rPr lang="pt-BR" sz="2000" dirty="0" err="1"/>
              <a:t>Not</a:t>
            </a:r>
            <a:r>
              <a:rPr lang="pt-BR" sz="2000" dirty="0"/>
              <a:t> </a:t>
            </a:r>
            <a:r>
              <a:rPr lang="pt-BR" sz="2000" dirty="0" err="1"/>
              <a:t>null</a:t>
            </a:r>
            <a:r>
              <a:rPr lang="pt-BR" sz="2000" dirty="0"/>
              <a:t>, </a:t>
            </a:r>
          </a:p>
          <a:p>
            <a:r>
              <a:rPr lang="pt-BR" sz="2000" b="1" dirty="0"/>
              <a:t>cidade</a:t>
            </a:r>
            <a:r>
              <a:rPr lang="pt-BR" sz="2000" dirty="0"/>
              <a:t> </a:t>
            </a:r>
            <a:r>
              <a:rPr lang="pt-BR" sz="2000" b="1" dirty="0">
                <a:solidFill>
                  <a:srgbClr val="002060"/>
                </a:solidFill>
              </a:rPr>
              <a:t>char(15</a:t>
            </a:r>
            <a:r>
              <a:rPr lang="pt-BR" sz="2000" dirty="0"/>
              <a:t>) </a:t>
            </a:r>
            <a:r>
              <a:rPr lang="pt-BR" sz="2000" dirty="0" err="1"/>
              <a:t>Not</a:t>
            </a:r>
            <a:r>
              <a:rPr lang="pt-BR" sz="2000" dirty="0"/>
              <a:t> </a:t>
            </a:r>
            <a:r>
              <a:rPr lang="pt-BR" sz="2000" dirty="0" err="1"/>
              <a:t>null</a:t>
            </a:r>
            <a:r>
              <a:rPr lang="pt-BR" sz="2000" dirty="0"/>
              <a:t>, </a:t>
            </a:r>
          </a:p>
          <a:p>
            <a:r>
              <a:rPr lang="pt-BR" sz="2000" b="1" dirty="0"/>
              <a:t>especialidade</a:t>
            </a:r>
            <a:r>
              <a:rPr lang="pt-BR" sz="2000" dirty="0"/>
              <a:t> char(30) </a:t>
            </a:r>
            <a:r>
              <a:rPr lang="pt-BR" sz="2000" dirty="0" err="1"/>
              <a:t>Not</a:t>
            </a:r>
            <a:r>
              <a:rPr lang="pt-BR" sz="2000" dirty="0"/>
              <a:t> </a:t>
            </a:r>
            <a:r>
              <a:rPr lang="pt-BR" sz="2000" dirty="0" err="1"/>
              <a:t>null</a:t>
            </a:r>
            <a:r>
              <a:rPr lang="pt-BR" sz="2000" dirty="0"/>
              <a:t>, </a:t>
            </a:r>
          </a:p>
          <a:p>
            <a:r>
              <a:rPr lang="pt-BR" sz="2000" b="1" dirty="0" err="1"/>
              <a:t>nroa</a:t>
            </a:r>
            <a:r>
              <a:rPr lang="pt-BR" sz="2000" dirty="0"/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int</a:t>
            </a:r>
            <a:r>
              <a:rPr lang="pt-BR" sz="2000" dirty="0"/>
              <a:t> FOREING </a:t>
            </a:r>
            <a:r>
              <a:rPr lang="pt-BR" sz="2000"/>
              <a:t>KEY REFERENCES </a:t>
            </a:r>
            <a:r>
              <a:rPr lang="pt-BR" sz="2000" dirty="0" err="1"/>
              <a:t>Ambulatorio</a:t>
            </a:r>
            <a:r>
              <a:rPr lang="pt-BR" sz="2000" dirty="0"/>
              <a:t>(</a:t>
            </a:r>
            <a:r>
              <a:rPr lang="pt-BR" sz="2000" dirty="0" err="1"/>
              <a:t>nroa</a:t>
            </a:r>
            <a:r>
              <a:rPr lang="pt-BR" sz="2000" dirty="0"/>
              <a:t>)</a:t>
            </a:r>
          </a:p>
          <a:p>
            <a:r>
              <a:rPr lang="pt-BR" sz="2000" dirty="0"/>
              <a:t>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68208" y="2339786"/>
            <a:ext cx="2953018" cy="193899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TABLE </a:t>
            </a:r>
            <a:r>
              <a:rPr lang="en-US" sz="2000" dirty="0" err="1"/>
              <a:t>Ambulatorio</a:t>
            </a:r>
            <a:endParaRPr lang="en-US" sz="2000" dirty="0"/>
          </a:p>
          <a:p>
            <a:r>
              <a:rPr lang="en-US" sz="2000" dirty="0"/>
              <a:t>(</a:t>
            </a:r>
          </a:p>
          <a:p>
            <a:r>
              <a:rPr lang="en-US" sz="2000" b="1" dirty="0" err="1"/>
              <a:t>nroa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int</a:t>
            </a:r>
            <a:r>
              <a:rPr lang="en-US" sz="2000" dirty="0"/>
              <a:t> PRIMARY KEY, </a:t>
            </a:r>
          </a:p>
          <a:p>
            <a:r>
              <a:rPr lang="en-US" sz="2000" b="1" dirty="0" err="1"/>
              <a:t>andar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2060"/>
                </a:solidFill>
              </a:rPr>
              <a:t>char(2</a:t>
            </a:r>
            <a:r>
              <a:rPr lang="en-US" sz="2000" dirty="0"/>
              <a:t>) not null, </a:t>
            </a:r>
          </a:p>
          <a:p>
            <a:r>
              <a:rPr lang="en-US" sz="2000" b="1" dirty="0" err="1"/>
              <a:t>capacidade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int</a:t>
            </a:r>
            <a:r>
              <a:rPr lang="en-US" sz="2000" dirty="0"/>
              <a:t> not null </a:t>
            </a:r>
          </a:p>
          <a:p>
            <a:r>
              <a:rPr lang="en-US" sz="2000" dirty="0"/>
              <a:t>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28034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Apagando uma Tabela</a:t>
            </a:r>
          </a:p>
        </p:txBody>
      </p:sp>
      <p:sp>
        <p:nvSpPr>
          <p:cNvPr id="78131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492896"/>
            <a:ext cx="10363200" cy="3679304"/>
          </a:xfrm>
        </p:spPr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Apagar a tabela Editora </a:t>
            </a:r>
          </a:p>
          <a:p>
            <a:pPr marL="274320" lvl="1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rgbClr val="C00000"/>
                </a:solidFill>
              </a:rPr>
              <a:t>DROP TABLE Editora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>
                <a:solidFill>
                  <a:srgbClr val="002060"/>
                </a:solidFill>
              </a:rPr>
              <a:t>Muito cuidado com este comando!!!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78131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Roberto Harkovsky</a:t>
            </a:r>
          </a:p>
        </p:txBody>
      </p:sp>
      <p:sp>
        <p:nvSpPr>
          <p:cNvPr id="78131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8086-740E-4E75-9874-6D850E5EB1DF}" type="slidenum">
              <a:rPr lang="pt-BR" altLang="en-US" smtClean="0"/>
              <a:pPr/>
              <a:t>15</a:t>
            </a:fld>
            <a:endParaRPr lang="pt-B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48278" y="1601426"/>
            <a:ext cx="309634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 TABLE </a:t>
            </a:r>
            <a:r>
              <a:rPr lang="pt-BR" sz="2800" dirty="0"/>
              <a:t>tabela </a:t>
            </a:r>
          </a:p>
        </p:txBody>
      </p:sp>
    </p:spTree>
    <p:extLst>
      <p:ext uri="{BB962C8B-B14F-4D97-AF65-F5344CB8AC3E}">
        <p14:creationId xmlns:p14="http://schemas.microsoft.com/office/powerpoint/2010/main" val="1643432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Agora é com vocês...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914400" y="2420888"/>
            <a:ext cx="10396728" cy="3751312"/>
          </a:xfrm>
        </p:spPr>
        <p:txBody>
          <a:bodyPr>
            <a:normAutofit/>
          </a:bodyPr>
          <a:lstStyle/>
          <a:p>
            <a:r>
              <a:rPr lang="pt-BR" dirty="0"/>
              <a:t>Dado o esquema acima, no seu ambiente SQL crie as tabelas Departamento e empregado considerando: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>
                <a:solidFill>
                  <a:srgbClr val="C00000"/>
                </a:solidFill>
              </a:rPr>
              <a:t>EmpId</a:t>
            </a:r>
            <a:r>
              <a:rPr lang="pt-BR" dirty="0">
                <a:solidFill>
                  <a:srgbClr val="C00000"/>
                </a:solidFill>
              </a:rPr>
              <a:t>, </a:t>
            </a:r>
            <a:r>
              <a:rPr lang="pt-BR" dirty="0" err="1">
                <a:solidFill>
                  <a:srgbClr val="C00000"/>
                </a:solidFill>
              </a:rPr>
              <a:t>DepId</a:t>
            </a:r>
            <a:r>
              <a:rPr lang="pt-BR" dirty="0">
                <a:solidFill>
                  <a:srgbClr val="C00000"/>
                </a:solidFill>
              </a:rPr>
              <a:t>, </a:t>
            </a:r>
            <a:r>
              <a:rPr lang="pt-BR" dirty="0" err="1">
                <a:solidFill>
                  <a:srgbClr val="C00000"/>
                </a:solidFill>
              </a:rPr>
              <a:t>depto</a:t>
            </a:r>
            <a:r>
              <a:rPr lang="pt-BR" dirty="0">
                <a:solidFill>
                  <a:srgbClr val="C00000"/>
                </a:solidFill>
              </a:rPr>
              <a:t> e salário são inteiros;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C00000"/>
                </a:solidFill>
              </a:rPr>
              <a:t>Nome é </a:t>
            </a:r>
            <a:r>
              <a:rPr lang="pt-BR" dirty="0" err="1">
                <a:solidFill>
                  <a:srgbClr val="C00000"/>
                </a:solidFill>
              </a:rPr>
              <a:t>string</a:t>
            </a:r>
            <a:r>
              <a:rPr lang="pt-BR" dirty="0">
                <a:solidFill>
                  <a:srgbClr val="C00000"/>
                </a:solidFill>
              </a:rPr>
              <a:t> variável com 20 posições;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C00000"/>
                </a:solidFill>
              </a:rPr>
              <a:t>Endereço é uma </a:t>
            </a:r>
            <a:r>
              <a:rPr lang="pt-BR" dirty="0" err="1">
                <a:solidFill>
                  <a:srgbClr val="C00000"/>
                </a:solidFill>
              </a:rPr>
              <a:t>string</a:t>
            </a:r>
            <a:r>
              <a:rPr lang="pt-BR" dirty="0">
                <a:solidFill>
                  <a:srgbClr val="C00000"/>
                </a:solidFill>
              </a:rPr>
              <a:t> variável de 40 posições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C00000"/>
                </a:solidFill>
              </a:rPr>
              <a:t>CPF é </a:t>
            </a:r>
            <a:r>
              <a:rPr lang="pt-BR" dirty="0" err="1">
                <a:solidFill>
                  <a:srgbClr val="C00000"/>
                </a:solidFill>
              </a:rPr>
              <a:t>String</a:t>
            </a:r>
            <a:r>
              <a:rPr lang="pt-BR" dirty="0">
                <a:solidFill>
                  <a:srgbClr val="C00000"/>
                </a:solidFill>
              </a:rPr>
              <a:t> de tamanho fixo de 11 posições</a:t>
            </a:r>
          </a:p>
          <a:p>
            <a:pPr marL="457200" indent="-457200">
              <a:buFont typeface="+mj-lt"/>
              <a:buAutoNum type="arabicPeriod"/>
            </a:pP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2351584" y="1700809"/>
            <a:ext cx="7416824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Empregado(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EmpId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nome, 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cpf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endereço, salario, 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depto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Departamento(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DepId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nome)</a:t>
            </a:r>
          </a:p>
        </p:txBody>
      </p:sp>
    </p:spTree>
    <p:extLst>
      <p:ext uri="{BB962C8B-B14F-4D97-AF65-F5344CB8AC3E}">
        <p14:creationId xmlns:p14="http://schemas.microsoft.com/office/powerpoint/2010/main" val="1350096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Tabelas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92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867"/>
          </a:xfrm>
        </p:spPr>
        <p:txBody>
          <a:bodyPr/>
          <a:lstStyle/>
          <a:p>
            <a:r>
              <a:rPr lang="pt-BR" dirty="0" err="1"/>
              <a:t>Elmasri</a:t>
            </a:r>
            <a:r>
              <a:rPr lang="pt-BR" dirty="0"/>
              <a:t>; </a:t>
            </a:r>
            <a:r>
              <a:rPr lang="pt-BR" dirty="0" err="1"/>
              <a:t>Navathe</a:t>
            </a:r>
            <a:r>
              <a:rPr lang="pt-BR" dirty="0"/>
              <a:t>, “Sistema de Banco de Dados”, ed. Pearson 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764" y="3429370"/>
            <a:ext cx="1978637" cy="27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634A1-F16E-42F5-AA2C-CB139DB5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do ambiente 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0A70E-98B8-4646-81F9-F2A47E884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Microsoft</a:t>
            </a:r>
          </a:p>
          <a:p>
            <a:r>
              <a:rPr lang="pt-BR" dirty="0"/>
              <a:t>SQL SERVER EXPRESS 2017</a:t>
            </a:r>
          </a:p>
          <a:p>
            <a:r>
              <a:rPr lang="pt-BR" dirty="0">
                <a:hlinkClick r:id="rId2"/>
              </a:rPr>
              <a:t>https://www.microsoft.com/pt-br/download/details.aspx?id=55994</a:t>
            </a:r>
            <a:endParaRPr lang="pt-BR" dirty="0"/>
          </a:p>
          <a:p>
            <a:r>
              <a:rPr lang="en-US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SQL Server Management Studio (SSMS)</a:t>
            </a:r>
          </a:p>
          <a:p>
            <a:r>
              <a:rPr lang="pt-BR" dirty="0">
                <a:hlinkClick r:id="rId3"/>
              </a:rPr>
              <a:t>https://docs.microsoft.com/pt-br/sql/ssms/download-sql-server-management-studio-ssms?view=sql-server-ver15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EC26B2-0CF8-4397-A604-820803EE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ECBF58-8699-4A56-8048-27334119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87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3676" y="254176"/>
            <a:ext cx="10404648" cy="2387600"/>
          </a:xfrm>
        </p:spPr>
        <p:txBody>
          <a:bodyPr/>
          <a:lstStyle/>
          <a:p>
            <a:pPr eaLnBrk="1" hangingPunct="1"/>
            <a:r>
              <a:rPr lang="pt-BR" dirty="0"/>
              <a:t>Linguagens de Definição SQL DDL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22140"/>
            <a:ext cx="9144000" cy="1655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Professor: Roberto Harkovsky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4079776" y="3480591"/>
            <a:ext cx="3478194" cy="3212679"/>
            <a:chOff x="3769934" y="1485492"/>
            <a:chExt cx="4652130" cy="4652131"/>
          </a:xfrm>
        </p:grpSpPr>
        <p:sp>
          <p:nvSpPr>
            <p:cNvPr id="3" name="Semicírculo 2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10800000"/>
                <a:gd name="adj2" fmla="val 1620000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271295"/>
                <a:satOff val="-626"/>
                <a:lumOff val="19871"/>
                <a:alphaOff val="0"/>
              </a:schemeClr>
            </a:lnRef>
            <a:fillRef idx="2">
              <a:schemeClr val="accent1">
                <a:shade val="90000"/>
                <a:hueOff val="271295"/>
                <a:satOff val="-626"/>
                <a:lumOff val="19871"/>
                <a:alphaOff val="0"/>
              </a:schemeClr>
            </a:fillRef>
            <a:effectRef idx="1">
              <a:schemeClr val="accent1">
                <a:shade val="90000"/>
                <a:hueOff val="271295"/>
                <a:satOff val="-626"/>
                <a:lumOff val="19871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" name="Semicírculo 4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5400000"/>
                <a:gd name="adj2" fmla="val 1080000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180863"/>
                <a:satOff val="-417"/>
                <a:lumOff val="13247"/>
                <a:alphaOff val="0"/>
              </a:schemeClr>
            </a:lnRef>
            <a:fillRef idx="2">
              <a:schemeClr val="accent1">
                <a:shade val="90000"/>
                <a:hueOff val="180863"/>
                <a:satOff val="-417"/>
                <a:lumOff val="13247"/>
                <a:alphaOff val="0"/>
              </a:schemeClr>
            </a:fillRef>
            <a:effectRef idx="1">
              <a:schemeClr val="accent1">
                <a:shade val="90000"/>
                <a:hueOff val="180863"/>
                <a:satOff val="-417"/>
                <a:lumOff val="13247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Semicírculo 5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0"/>
                <a:gd name="adj2" fmla="val 540000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90432"/>
                <a:satOff val="-209"/>
                <a:lumOff val="6624"/>
                <a:alphaOff val="0"/>
              </a:schemeClr>
            </a:lnRef>
            <a:fillRef idx="2">
              <a:schemeClr val="accent1">
                <a:shade val="90000"/>
                <a:hueOff val="90432"/>
                <a:satOff val="-209"/>
                <a:lumOff val="6624"/>
                <a:alphaOff val="0"/>
              </a:schemeClr>
            </a:fillRef>
            <a:effectRef idx="1">
              <a:schemeClr val="accent1">
                <a:shade val="90000"/>
                <a:hueOff val="90432"/>
                <a:satOff val="-209"/>
                <a:lumOff val="6624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Semicírculo 6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16200000"/>
                <a:gd name="adj2" fmla="val 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8" name="Forma Livre 7"/>
            <p:cNvSpPr/>
            <p:nvPr/>
          </p:nvSpPr>
          <p:spPr>
            <a:xfrm>
              <a:off x="5272484" y="2988042"/>
              <a:ext cx="1647031" cy="1647031"/>
            </a:xfrm>
            <a:custGeom>
              <a:avLst/>
              <a:gdLst>
                <a:gd name="connsiteX0" fmla="*/ 0 w 1647031"/>
                <a:gd name="connsiteY0" fmla="*/ 823516 h 1647031"/>
                <a:gd name="connsiteX1" fmla="*/ 823516 w 1647031"/>
                <a:gd name="connsiteY1" fmla="*/ 0 h 1647031"/>
                <a:gd name="connsiteX2" fmla="*/ 1647032 w 1647031"/>
                <a:gd name="connsiteY2" fmla="*/ 823516 h 1647031"/>
                <a:gd name="connsiteX3" fmla="*/ 823516 w 1647031"/>
                <a:gd name="connsiteY3" fmla="*/ 1647032 h 1647031"/>
                <a:gd name="connsiteX4" fmla="*/ 0 w 1647031"/>
                <a:gd name="connsiteY4" fmla="*/ 823516 h 164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031" h="1647031">
                  <a:moveTo>
                    <a:pt x="0" y="823516"/>
                  </a:moveTo>
                  <a:cubicBezTo>
                    <a:pt x="0" y="368701"/>
                    <a:pt x="368701" y="0"/>
                    <a:pt x="823516" y="0"/>
                  </a:cubicBezTo>
                  <a:cubicBezTo>
                    <a:pt x="1278331" y="0"/>
                    <a:pt x="1647032" y="368701"/>
                    <a:pt x="1647032" y="823516"/>
                  </a:cubicBezTo>
                  <a:cubicBezTo>
                    <a:pt x="1647032" y="1278331"/>
                    <a:pt x="1278331" y="1647032"/>
                    <a:pt x="823516" y="1647032"/>
                  </a:cubicBezTo>
                  <a:cubicBezTo>
                    <a:pt x="368701" y="1647032"/>
                    <a:pt x="0" y="1278331"/>
                    <a:pt x="0" y="823516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07242" tIns="307242" rIns="307242" bIns="307242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kern="1200" dirty="0"/>
                <a:t>SQL</a:t>
              </a:r>
            </a:p>
          </p:txBody>
        </p:sp>
        <p:sp>
          <p:nvSpPr>
            <p:cNvPr id="9" name="Forma Livre 8"/>
            <p:cNvSpPr/>
            <p:nvPr/>
          </p:nvSpPr>
          <p:spPr>
            <a:xfrm>
              <a:off x="5519539" y="1485492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olidFill>
              <a:schemeClr val="accent2"/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/>
                <a:t>DDL</a:t>
              </a:r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7269143" y="3235097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shade val="80000"/>
                <a:hueOff val="90421"/>
                <a:satOff val="1725"/>
                <a:lumOff val="7618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>
                  <a:solidFill>
                    <a:schemeClr val="tx1"/>
                  </a:solidFill>
                </a:rPr>
                <a:t>DCL</a:t>
              </a:r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5519539" y="4984702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80000"/>
                <a:hueOff val="180842"/>
                <a:satOff val="3450"/>
                <a:lumOff val="15237"/>
                <a:alphaOff val="0"/>
              </a:schemeClr>
            </a:fillRef>
            <a:effectRef idx="1">
              <a:schemeClr val="accent1">
                <a:shade val="80000"/>
                <a:hueOff val="180842"/>
                <a:satOff val="3450"/>
                <a:lumOff val="15237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/>
                <a:t>TCL</a:t>
              </a:r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3769934" y="3235097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80000"/>
                <a:hueOff val="271263"/>
                <a:satOff val="5175"/>
                <a:lumOff val="22855"/>
                <a:alphaOff val="0"/>
              </a:schemeClr>
            </a:fillRef>
            <a:effectRef idx="1">
              <a:schemeClr val="accent1">
                <a:shade val="80000"/>
                <a:hueOff val="271263"/>
                <a:satOff val="5175"/>
                <a:lumOff val="2285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/>
                <a:t>DML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029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Tabelas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86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o Modelo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</a:t>
            </a:r>
            <a:r>
              <a:rPr lang="pt-BR" dirty="0" err="1"/>
              <a:t>Harkovsky</a:t>
            </a:r>
            <a:r>
              <a:rPr lang="pt-BR" dirty="0"/>
              <a:t>, </a:t>
            </a:r>
            <a:r>
              <a:rPr lang="pt-BR" dirty="0" err="1"/>
              <a:t>MSc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6</a:t>
            </a:fld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7507235" y="2287538"/>
            <a:ext cx="1584176" cy="576064"/>
          </a:xfrm>
          <a:prstGeom prst="rect">
            <a:avLst/>
          </a:prstGeom>
          <a:noFill/>
          <a:ln w="50800" cmpd="dbl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Dependente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4756368" y="2265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8" name="Fluxograma: Decisão 37"/>
          <p:cNvSpPr/>
          <p:nvPr/>
        </p:nvSpPr>
        <p:spPr>
          <a:xfrm>
            <a:off x="5130971" y="2035510"/>
            <a:ext cx="1872208" cy="1080120"/>
          </a:xfrm>
          <a:prstGeom prst="flowChartDecision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Possui</a:t>
            </a:r>
          </a:p>
        </p:txBody>
      </p:sp>
      <p:cxnSp>
        <p:nvCxnSpPr>
          <p:cNvPr id="39" name="Conector reto 38"/>
          <p:cNvCxnSpPr>
            <a:stCxn id="28" idx="3"/>
            <a:endCxn id="38" idx="1"/>
          </p:cNvCxnSpPr>
          <p:nvPr/>
        </p:nvCxnSpPr>
        <p:spPr>
          <a:xfrm flipV="1">
            <a:off x="4626915" y="2575570"/>
            <a:ext cx="504056" cy="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38" idx="3"/>
            <a:endCxn id="36" idx="1"/>
          </p:cNvCxnSpPr>
          <p:nvPr/>
        </p:nvCxnSpPr>
        <p:spPr>
          <a:xfrm>
            <a:off x="7003179" y="2575570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7141836" y="226523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cxnSp>
        <p:nvCxnSpPr>
          <p:cNvPr id="44" name="Conector reto 43"/>
          <p:cNvCxnSpPr>
            <a:stCxn id="47" idx="0"/>
            <a:endCxn id="36" idx="2"/>
          </p:cNvCxnSpPr>
          <p:nvPr/>
        </p:nvCxnSpPr>
        <p:spPr>
          <a:xfrm flipH="1" flipV="1">
            <a:off x="8299323" y="2863602"/>
            <a:ext cx="860235" cy="430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46" idx="0"/>
            <a:endCxn id="36" idx="2"/>
          </p:cNvCxnSpPr>
          <p:nvPr/>
        </p:nvCxnSpPr>
        <p:spPr>
          <a:xfrm flipV="1">
            <a:off x="7898021" y="2863602"/>
            <a:ext cx="401302" cy="430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7308709" y="3294400"/>
            <a:ext cx="1178623" cy="413788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solidFill>
                  <a:schemeClr val="dk1"/>
                </a:solidFill>
              </a:rPr>
              <a:t>NomeD</a:t>
            </a:r>
            <a:endParaRPr lang="pt-BR" sz="1600" dirty="0">
              <a:solidFill>
                <a:schemeClr val="dk1"/>
              </a:solidFill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8653683" y="3294400"/>
            <a:ext cx="1011750" cy="413788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idade</a:t>
            </a:r>
            <a:endParaRPr lang="pt-BR" sz="1600" dirty="0">
              <a:solidFill>
                <a:schemeClr val="dk1"/>
              </a:solidFill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7308709" y="4138986"/>
            <a:ext cx="42383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Dependente</a:t>
            </a:r>
            <a:r>
              <a:rPr lang="pt-BR" b="1" dirty="0"/>
              <a:t>(</a:t>
            </a:r>
            <a:r>
              <a:rPr lang="pt-BR" b="1" i="1" dirty="0"/>
              <a:t>CPF_E</a:t>
            </a:r>
            <a:r>
              <a:rPr lang="pt-BR" b="1" dirty="0"/>
              <a:t>, </a:t>
            </a:r>
            <a:r>
              <a:rPr lang="pt-BR" b="1" u="sng" dirty="0"/>
              <a:t>CPF_D</a:t>
            </a:r>
            <a:r>
              <a:rPr lang="pt-BR" b="1" dirty="0"/>
              <a:t>, </a:t>
            </a:r>
            <a:r>
              <a:rPr lang="pt-BR" b="1" dirty="0" err="1"/>
              <a:t>nomeD</a:t>
            </a:r>
            <a:r>
              <a:rPr lang="pt-BR" b="1" dirty="0"/>
              <a:t>, idade)</a:t>
            </a:r>
          </a:p>
        </p:txBody>
      </p:sp>
      <p:sp>
        <p:nvSpPr>
          <p:cNvPr id="24" name="Elipse 23"/>
          <p:cNvSpPr/>
          <p:nvPr/>
        </p:nvSpPr>
        <p:spPr>
          <a:xfrm>
            <a:off x="7392144" y="1483794"/>
            <a:ext cx="1095187" cy="413788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u="sng" dirty="0"/>
              <a:t>CPF_D</a:t>
            </a:r>
          </a:p>
        </p:txBody>
      </p:sp>
      <p:cxnSp>
        <p:nvCxnSpPr>
          <p:cNvPr id="25" name="Conector reto 24"/>
          <p:cNvCxnSpPr>
            <a:stCxn id="36" idx="0"/>
            <a:endCxn id="24" idx="4"/>
          </p:cNvCxnSpPr>
          <p:nvPr/>
        </p:nvCxnSpPr>
        <p:spPr>
          <a:xfrm flipH="1" flipV="1">
            <a:off x="7939738" y="1897582"/>
            <a:ext cx="359585" cy="389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2485585" y="5094555"/>
            <a:ext cx="66444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Como criar as tabelas?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3002480" y="2309024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Empregado</a:t>
            </a:r>
          </a:p>
        </p:txBody>
      </p:sp>
      <p:cxnSp>
        <p:nvCxnSpPr>
          <p:cNvPr id="29" name="Conector reto 28"/>
          <p:cNvCxnSpPr>
            <a:endCxn id="27" idx="2"/>
          </p:cNvCxnSpPr>
          <p:nvPr/>
        </p:nvCxnSpPr>
        <p:spPr>
          <a:xfrm flipV="1">
            <a:off x="2341692" y="2885088"/>
            <a:ext cx="1452876" cy="524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2319783" y="3312442"/>
            <a:ext cx="1011750" cy="41378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u="sng" dirty="0"/>
              <a:t>CPF_E</a:t>
            </a:r>
            <a:endParaRPr lang="pt-BR" sz="1600" u="sng" dirty="0">
              <a:solidFill>
                <a:schemeClr val="dk1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4044341" y="3313013"/>
            <a:ext cx="1011750" cy="41378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Nome</a:t>
            </a:r>
            <a:endParaRPr lang="pt-BR" sz="1600" dirty="0">
              <a:solidFill>
                <a:schemeClr val="dk1"/>
              </a:solidFill>
            </a:endParaRPr>
          </a:p>
        </p:txBody>
      </p:sp>
      <p:cxnSp>
        <p:nvCxnSpPr>
          <p:cNvPr id="32" name="Conector reto 31"/>
          <p:cNvCxnSpPr>
            <a:stCxn id="31" idx="0"/>
            <a:endCxn id="27" idx="2"/>
          </p:cNvCxnSpPr>
          <p:nvPr/>
        </p:nvCxnSpPr>
        <p:spPr>
          <a:xfrm flipH="1" flipV="1">
            <a:off x="3794568" y="2885088"/>
            <a:ext cx="755648" cy="42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648112" y="4274497"/>
            <a:ext cx="483965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/>
              <a:t>Empregado( </a:t>
            </a:r>
            <a:r>
              <a:rPr lang="pt-BR" b="1" u="sng" dirty="0"/>
              <a:t>CPF_E</a:t>
            </a:r>
            <a:r>
              <a:rPr lang="pt-BR" b="1" dirty="0"/>
              <a:t>, nome, idade, cidade, salario)</a:t>
            </a:r>
          </a:p>
        </p:txBody>
      </p:sp>
      <p:cxnSp>
        <p:nvCxnSpPr>
          <p:cNvPr id="34" name="Conector reto 33"/>
          <p:cNvCxnSpPr>
            <a:stCxn id="27" idx="0"/>
            <a:endCxn id="35" idx="4"/>
          </p:cNvCxnSpPr>
          <p:nvPr/>
        </p:nvCxnSpPr>
        <p:spPr>
          <a:xfrm flipH="1" flipV="1">
            <a:off x="2553464" y="1923604"/>
            <a:ext cx="1241104" cy="385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2047589" y="1509816"/>
            <a:ext cx="1011750" cy="41378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u="sng" dirty="0"/>
              <a:t>idade</a:t>
            </a:r>
            <a:endParaRPr lang="pt-BR" sz="1600" u="sng" dirty="0">
              <a:solidFill>
                <a:schemeClr val="dk1"/>
              </a:solidFill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3262184" y="1523072"/>
            <a:ext cx="1095420" cy="41378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cidade</a:t>
            </a:r>
            <a:endParaRPr lang="pt-BR" sz="1600" dirty="0">
              <a:solidFill>
                <a:schemeClr val="dk1"/>
              </a:solidFill>
            </a:endParaRPr>
          </a:p>
        </p:txBody>
      </p:sp>
      <p:cxnSp>
        <p:nvCxnSpPr>
          <p:cNvPr id="43" name="Conector reto 42"/>
          <p:cNvCxnSpPr>
            <a:stCxn id="27" idx="0"/>
            <a:endCxn id="51" idx="4"/>
          </p:cNvCxnSpPr>
          <p:nvPr/>
        </p:nvCxnSpPr>
        <p:spPr>
          <a:xfrm flipV="1">
            <a:off x="3794568" y="1923604"/>
            <a:ext cx="1290448" cy="385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4550216" y="1509816"/>
            <a:ext cx="1069600" cy="41378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Salario</a:t>
            </a:r>
            <a:endParaRPr lang="pt-BR" sz="1600" dirty="0">
              <a:solidFill>
                <a:schemeClr val="dk1"/>
              </a:solidFill>
            </a:endParaRPr>
          </a:p>
        </p:txBody>
      </p:sp>
      <p:cxnSp>
        <p:nvCxnSpPr>
          <p:cNvPr id="52" name="Conector reto 51"/>
          <p:cNvCxnSpPr>
            <a:stCxn id="27" idx="0"/>
            <a:endCxn id="42" idx="4"/>
          </p:cNvCxnSpPr>
          <p:nvPr/>
        </p:nvCxnSpPr>
        <p:spPr>
          <a:xfrm flipV="1">
            <a:off x="3794568" y="1936860"/>
            <a:ext cx="15326" cy="372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99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SQL como DDL</a:t>
            </a:r>
            <a:endParaRPr lang="pt-BR" dirty="0"/>
          </a:p>
        </p:txBody>
      </p:sp>
      <p:sp>
        <p:nvSpPr>
          <p:cNvPr id="771076" name="Rectangle 5"/>
          <p:cNvSpPr>
            <a:spLocks noGrp="1" noChangeArrowheads="1"/>
          </p:cNvSpPr>
          <p:nvPr>
            <p:ph idx="1"/>
          </p:nvPr>
        </p:nvSpPr>
        <p:spPr>
          <a:xfrm>
            <a:off x="835132" y="1690688"/>
            <a:ext cx="10363200" cy="1378272"/>
          </a:xfrm>
        </p:spPr>
        <p:txBody>
          <a:bodyPr>
            <a:no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rgbClr val="C00000"/>
                </a:solidFill>
              </a:rPr>
              <a:t>Data </a:t>
            </a:r>
            <a:r>
              <a:rPr lang="pt-BR" dirty="0" err="1">
                <a:solidFill>
                  <a:srgbClr val="C00000"/>
                </a:solidFill>
              </a:rPr>
              <a:t>Definition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Language</a:t>
            </a:r>
            <a:r>
              <a:rPr lang="pt-BR" dirty="0">
                <a:solidFill>
                  <a:srgbClr val="C00000"/>
                </a:solidFill>
              </a:rPr>
              <a:t> (DDL) </a:t>
            </a:r>
            <a:r>
              <a:rPr lang="pt-BR" dirty="0"/>
              <a:t>é a parte do SQL que permite que tabelas, índices, relações entre tabelas sejam </a:t>
            </a:r>
            <a:r>
              <a:rPr lang="pt-BR" dirty="0">
                <a:solidFill>
                  <a:srgbClr val="C00000"/>
                </a:solidFill>
              </a:rPr>
              <a:t>criadas, modificadas e/ou apagadas</a:t>
            </a:r>
          </a:p>
        </p:txBody>
      </p:sp>
      <p:sp>
        <p:nvSpPr>
          <p:cNvPr id="77107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Roberto Harkovsky</a:t>
            </a:r>
          </a:p>
        </p:txBody>
      </p:sp>
      <p:sp>
        <p:nvSpPr>
          <p:cNvPr id="77107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23D3-08FB-4453-BE81-53DF14084C6B}" type="slidenum">
              <a:rPr lang="pt-BR" altLang="en-US" smtClean="0"/>
              <a:pPr/>
              <a:t>7</a:t>
            </a:fld>
            <a:endParaRPr lang="pt-BR" altLang="en-US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5889369"/>
              </p:ext>
            </p:extLst>
          </p:nvPr>
        </p:nvGraphicFramePr>
        <p:xfrm>
          <a:off x="1559496" y="2576652"/>
          <a:ext cx="5021717" cy="4161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6330857" y="3308593"/>
            <a:ext cx="5187189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/>
              <a:t>Comandos mais comuns: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rgbClr val="C00000"/>
                </a:solidFill>
              </a:rPr>
              <a:t>CREATE TABLE </a:t>
            </a:r>
            <a:r>
              <a:rPr lang="pt-BR" sz="2000" dirty="0"/>
              <a:t>– Cria uma nova tabela no DB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rgbClr val="C00000"/>
                </a:solidFill>
              </a:rPr>
              <a:t>ALTER TABLE </a:t>
            </a:r>
            <a:r>
              <a:rPr lang="pt-BR" sz="2000" dirty="0"/>
              <a:t>– Altera uma nova tabela no DB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rgbClr val="C00000"/>
                </a:solidFill>
              </a:rPr>
              <a:t>DROP TABLE </a:t>
            </a:r>
            <a:r>
              <a:rPr lang="pt-BR" sz="2000" dirty="0"/>
              <a:t>– Apaga uma tabela do DB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2206" y="2853958"/>
            <a:ext cx="998984" cy="99898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0857" y="5089932"/>
            <a:ext cx="1287016" cy="12870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6729" y="5089932"/>
            <a:ext cx="1628213" cy="162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5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Tabelas</a:t>
            </a:r>
          </a:p>
        </p:txBody>
      </p:sp>
      <p:sp>
        <p:nvSpPr>
          <p:cNvPr id="77517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557000"/>
            <a:ext cx="10515600" cy="201735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&lt;nome-tabela&gt;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- Nome da tabela a ser criada</a:t>
            </a:r>
          </a:p>
          <a:p>
            <a:r>
              <a:rPr lang="pt-BR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&lt;Descrição das colunas&gt;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- Lista de colunas da Tabela - campos e seus respectivos tipos de dados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smallint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varchar2,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money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decimal,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real, date, time,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timestamp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&lt;Restrições de integridade&gt;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- É a lista de colunas que são tratadas como chave primária, chaves candidatas, chaves estrangeiras,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checks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5170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Roberto Harkovsky</a:t>
            </a:r>
          </a:p>
        </p:txBody>
      </p:sp>
      <p:sp>
        <p:nvSpPr>
          <p:cNvPr id="775171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7C70-B8AF-4ABF-ACF3-C7FD8DA8AEEC}" type="slidenum">
              <a:rPr lang="pt-BR" altLang="en-US" smtClean="0"/>
              <a:pPr/>
              <a:t>8</a:t>
            </a:fld>
            <a:endParaRPr lang="pt-B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2115" y="1444742"/>
            <a:ext cx="6292970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TABLE </a:t>
            </a:r>
            <a:r>
              <a:rPr lang="pt-BR" sz="2400" dirty="0"/>
              <a:t>tabela (&lt;Descrição das colunas&gt;) , [NOT NULL], (&lt;restrições de integridade&gt;)</a:t>
            </a: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769259" y="5440669"/>
            <a:ext cx="5329808" cy="958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Pessoa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(CPF Char(11),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en-US" sz="2000" u="sng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varchar(20),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endereco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varchar(20),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idade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6458338" y="4696073"/>
            <a:ext cx="4895462" cy="209288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pt-BR" sz="2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Pessoa  ( </a:t>
            </a:r>
          </a:p>
          <a:p>
            <a:pPr lvl="1"/>
            <a:r>
              <a:rPr lang="pt-BR" sz="2000" dirty="0"/>
              <a:t>CPF Char (11),</a:t>
            </a:r>
          </a:p>
          <a:p>
            <a:pPr lvl="1"/>
            <a:r>
              <a:rPr lang="pt-BR" sz="2000" dirty="0"/>
              <a:t>nome </a:t>
            </a:r>
            <a:r>
              <a:rPr lang="pt-BR" sz="2000" dirty="0" err="1"/>
              <a:t>varchar</a:t>
            </a:r>
            <a:r>
              <a:rPr lang="pt-BR" sz="2000" dirty="0"/>
              <a:t>(20), </a:t>
            </a:r>
          </a:p>
          <a:p>
            <a:pPr lvl="1"/>
            <a:r>
              <a:rPr lang="pt-BR" sz="2000" dirty="0" err="1"/>
              <a:t>endereco</a:t>
            </a:r>
            <a:r>
              <a:rPr lang="pt-BR" sz="2000" dirty="0"/>
              <a:t> </a:t>
            </a:r>
            <a:r>
              <a:rPr lang="pt-BR" sz="2000" dirty="0" err="1"/>
              <a:t>varchar</a:t>
            </a:r>
            <a:r>
              <a:rPr lang="pt-BR" sz="2000" dirty="0"/>
              <a:t>(40), </a:t>
            </a:r>
          </a:p>
          <a:p>
            <a:pPr lvl="1"/>
            <a:r>
              <a:rPr lang="pt-BR" sz="2000" dirty="0"/>
              <a:t>idade </a:t>
            </a:r>
            <a:r>
              <a:rPr lang="pt-BR" sz="2000" dirty="0" err="1"/>
              <a:t>int</a:t>
            </a:r>
            <a:r>
              <a:rPr lang="pt-BR" sz="2000" dirty="0"/>
              <a:t> NOT NULL</a:t>
            </a:r>
          </a:p>
          <a:p>
            <a:pPr lvl="1"/>
            <a:r>
              <a:rPr lang="pt-BR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1020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variáveis (SQL Server)</a:t>
            </a:r>
          </a:p>
        </p:txBody>
      </p:sp>
      <p:sp>
        <p:nvSpPr>
          <p:cNvPr id="773124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pt-BR" sz="2400" dirty="0">
                <a:solidFill>
                  <a:srgbClr val="C00000"/>
                </a:solidFill>
              </a:rPr>
              <a:t>CHAR(n) </a:t>
            </a:r>
            <a:r>
              <a:rPr lang="pt-BR" sz="2400" dirty="0"/>
              <a:t>– texto tamanho fixo</a:t>
            </a:r>
          </a:p>
          <a:p>
            <a:r>
              <a:rPr lang="pt-BR" sz="2400" dirty="0" err="1">
                <a:solidFill>
                  <a:srgbClr val="C00000"/>
                </a:solidFill>
              </a:rPr>
              <a:t>Varchar</a:t>
            </a:r>
            <a:r>
              <a:rPr lang="pt-BR" sz="2400" dirty="0">
                <a:solidFill>
                  <a:srgbClr val="C00000"/>
                </a:solidFill>
              </a:rPr>
              <a:t>(n) </a:t>
            </a:r>
            <a:r>
              <a:rPr lang="pt-BR" sz="2400" dirty="0"/>
              <a:t>– texto tamanho variável (</a:t>
            </a:r>
            <a:r>
              <a:rPr lang="pt-BR" sz="2400" dirty="0" err="1"/>
              <a:t>max</a:t>
            </a:r>
            <a:r>
              <a:rPr lang="pt-BR" sz="2400" dirty="0"/>
              <a:t> 8000 caracteres)</a:t>
            </a:r>
          </a:p>
          <a:p>
            <a:r>
              <a:rPr lang="pt-BR" sz="2400" dirty="0" err="1">
                <a:solidFill>
                  <a:srgbClr val="C00000"/>
                </a:solidFill>
              </a:rPr>
              <a:t>Text</a:t>
            </a:r>
            <a:r>
              <a:rPr lang="pt-BR" sz="2400" dirty="0"/>
              <a:t> – texto tamanho variável (</a:t>
            </a:r>
            <a:r>
              <a:rPr lang="pt-BR" sz="2400" dirty="0" err="1"/>
              <a:t>max</a:t>
            </a:r>
            <a:r>
              <a:rPr lang="pt-BR" sz="2400" dirty="0"/>
              <a:t> 2M caracteres)</a:t>
            </a:r>
          </a:p>
          <a:p>
            <a:r>
              <a:rPr lang="pt-BR" sz="2400" dirty="0">
                <a:solidFill>
                  <a:srgbClr val="C00000"/>
                </a:solidFill>
              </a:rPr>
              <a:t>TINYINT</a:t>
            </a:r>
            <a:r>
              <a:rPr lang="pt-BR" sz="2400" dirty="0"/>
              <a:t> – inteiro variando de 0 até 256</a:t>
            </a:r>
          </a:p>
          <a:p>
            <a:r>
              <a:rPr lang="pt-BR" sz="2400" dirty="0">
                <a:solidFill>
                  <a:srgbClr val="C00000"/>
                </a:solidFill>
              </a:rPr>
              <a:t>SMALLINT</a:t>
            </a:r>
            <a:r>
              <a:rPr lang="pt-BR" sz="2400" dirty="0"/>
              <a:t>– inteiro variando de -32.768 até 32.768 </a:t>
            </a:r>
          </a:p>
          <a:p>
            <a:r>
              <a:rPr lang="pt-BR" sz="2400" dirty="0">
                <a:solidFill>
                  <a:srgbClr val="C00000"/>
                </a:solidFill>
              </a:rPr>
              <a:t>INT</a:t>
            </a:r>
            <a:r>
              <a:rPr lang="pt-BR" sz="2400" dirty="0"/>
              <a:t>– inteiro variando de -2.147.483.648 até 2.147.483.647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rgbClr val="C00000"/>
                </a:solidFill>
              </a:rPr>
              <a:t>BIGINT</a:t>
            </a:r>
            <a:r>
              <a:rPr lang="pt-BR" sz="2400" dirty="0"/>
              <a:t> - inteiro variando de –92.23.372.036.854.775.808 até 9.223.372.036.854.775.807</a:t>
            </a:r>
          </a:p>
          <a:p>
            <a:r>
              <a:rPr lang="pt-BR" sz="2400" dirty="0">
                <a:solidFill>
                  <a:srgbClr val="C00000"/>
                </a:solidFill>
              </a:rPr>
              <a:t>BOOLEAN</a:t>
            </a:r>
            <a:r>
              <a:rPr lang="pt-BR" sz="2400" dirty="0"/>
              <a:t> - Somente pode assumir os valores 0 ou 1. Utilizado para armazenar valores lógicos.</a:t>
            </a:r>
          </a:p>
          <a:p>
            <a:r>
              <a:rPr lang="pt-BR" sz="2400" dirty="0" err="1">
                <a:solidFill>
                  <a:srgbClr val="C00000"/>
                </a:solidFill>
              </a:rPr>
              <a:t>Numeric</a:t>
            </a:r>
            <a:r>
              <a:rPr lang="pt-BR" sz="2400" dirty="0"/>
              <a:t> –  (-10</a:t>
            </a:r>
            <a:r>
              <a:rPr lang="pt-BR" sz="2400" baseline="30000" dirty="0"/>
              <a:t>38</a:t>
            </a:r>
            <a:r>
              <a:rPr lang="pt-BR" sz="2400" dirty="0"/>
              <a:t> +1) a (10</a:t>
            </a:r>
            <a:r>
              <a:rPr lang="pt-BR" sz="2400" baseline="30000" dirty="0"/>
              <a:t>38</a:t>
            </a:r>
            <a:r>
              <a:rPr lang="pt-BR" sz="2400" dirty="0"/>
              <a:t> -1)</a:t>
            </a:r>
          </a:p>
          <a:p>
            <a:r>
              <a:rPr lang="pt-BR" sz="2400" dirty="0">
                <a:solidFill>
                  <a:srgbClr val="C00000"/>
                </a:solidFill>
              </a:rPr>
              <a:t>Decimal</a:t>
            </a:r>
            <a:r>
              <a:rPr lang="pt-BR" sz="2400" dirty="0"/>
              <a:t> –   (-10</a:t>
            </a:r>
            <a:r>
              <a:rPr lang="pt-BR" sz="2400" baseline="30000" dirty="0"/>
              <a:t>38</a:t>
            </a:r>
            <a:r>
              <a:rPr lang="pt-BR" sz="2400" dirty="0"/>
              <a:t> +1) a (10</a:t>
            </a:r>
            <a:r>
              <a:rPr lang="pt-BR" sz="2400" baseline="30000" dirty="0"/>
              <a:t>38</a:t>
            </a:r>
            <a:r>
              <a:rPr lang="pt-BR" sz="2400" dirty="0"/>
              <a:t> -1)</a:t>
            </a:r>
          </a:p>
          <a:p>
            <a:r>
              <a:rPr lang="pt-BR" sz="2400" dirty="0" err="1">
                <a:solidFill>
                  <a:srgbClr val="C00000"/>
                </a:solidFill>
              </a:rPr>
              <a:t>Datetime</a:t>
            </a:r>
            <a:r>
              <a:rPr lang="pt-BR" sz="2400" dirty="0"/>
              <a:t> – dia e hora</a:t>
            </a:r>
          </a:p>
          <a:p>
            <a:r>
              <a:rPr lang="pt-BR" sz="2400" dirty="0" err="1">
                <a:solidFill>
                  <a:srgbClr val="C00000"/>
                </a:solidFill>
              </a:rPr>
              <a:t>Float</a:t>
            </a:r>
            <a:endParaRPr lang="pt-BR" sz="2400" dirty="0">
              <a:solidFill>
                <a:srgbClr val="C00000"/>
              </a:solidFill>
            </a:endParaRPr>
          </a:p>
          <a:p>
            <a:endParaRPr lang="pt-BR" sz="2400" dirty="0"/>
          </a:p>
        </p:txBody>
      </p:sp>
      <p:sp>
        <p:nvSpPr>
          <p:cNvPr id="773122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Roberto Harkovsky</a:t>
            </a:r>
          </a:p>
        </p:txBody>
      </p:sp>
      <p:sp>
        <p:nvSpPr>
          <p:cNvPr id="773123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9E68-7F1D-42F3-A23A-A5A8FC8E9A5D}" type="slidenum">
              <a:rPr lang="pt-BR" altLang="en-US" smtClean="0"/>
              <a:pPr/>
              <a:t>9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41169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17391</TotalTime>
  <Words>984</Words>
  <Application>Microsoft Office PowerPoint</Application>
  <PresentationFormat>Widescreen</PresentationFormat>
  <Paragraphs>190</Paragraphs>
  <Slides>17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Menlo</vt:lpstr>
      <vt:lpstr>Segoe UI</vt:lpstr>
      <vt:lpstr>Wingdings</vt:lpstr>
      <vt:lpstr>Tema do Office</vt:lpstr>
      <vt:lpstr>Banco de Dados I Linguagem DDL</vt:lpstr>
      <vt:lpstr>Referência</vt:lpstr>
      <vt:lpstr>Construção do ambiente SQL</vt:lpstr>
      <vt:lpstr>Linguagens de Definição SQL DDL</vt:lpstr>
      <vt:lpstr>Construindo Tabelas</vt:lpstr>
      <vt:lpstr>Relembrando o Modelo </vt:lpstr>
      <vt:lpstr>SQL como DDL</vt:lpstr>
      <vt:lpstr>Criando Tabelas</vt:lpstr>
      <vt:lpstr>Tipos de variáveis (SQL Server)</vt:lpstr>
      <vt:lpstr>Criando Tabelas Exemplo</vt:lpstr>
      <vt:lpstr>Alterando a Estrutura das Tabelas</vt:lpstr>
      <vt:lpstr>Alterando a Estrutura das Tabelas</vt:lpstr>
      <vt:lpstr>Alterando a Estrutura das Tabelas</vt:lpstr>
      <vt:lpstr>Exemplos As tabelas da nossa base de médicos</vt:lpstr>
      <vt:lpstr>Apagando uma Tabela</vt:lpstr>
      <vt:lpstr>Agora é com vocês...</vt:lpstr>
      <vt:lpstr>Construindo Tabelas</vt:lpstr>
    </vt:vector>
  </TitlesOfParts>
  <Company>Petrobras Distribuidora S. 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e Engenharia de Software</dc:title>
  <dc:creator>zcqa</dc:creator>
  <cp:lastModifiedBy>Roberto Harkovsky da Cunha</cp:lastModifiedBy>
  <cp:revision>424</cp:revision>
  <dcterms:created xsi:type="dcterms:W3CDTF">2010-12-21T20:18:02Z</dcterms:created>
  <dcterms:modified xsi:type="dcterms:W3CDTF">2021-09-17T02:08:00Z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2021-09-17T02:08:00Z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e92a7307-9384-4ebe-a888-93c14b7af80a</vt:lpwstr>
  </property>
  <property fmtid="{D5CDD505-2E9C-101B-9397-08002B2CF9AE}" pid="8" name="MSIP_Label_22deaceb-9851-4663-bccf-596767454be3_ContentBits">
    <vt:lpwstr>2</vt:lpwstr>
  </property>
</Properties>
</file>