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</p:sldMasterIdLst>
  <p:notesMasterIdLst>
    <p:notesMasterId r:id="rId20"/>
  </p:notesMasterIdLst>
  <p:sldIdLst>
    <p:sldId id="257" r:id="rId2"/>
    <p:sldId id="458" r:id="rId3"/>
    <p:sldId id="356" r:id="rId4"/>
    <p:sldId id="391" r:id="rId5"/>
    <p:sldId id="341" r:id="rId6"/>
    <p:sldId id="366" r:id="rId7"/>
    <p:sldId id="369" r:id="rId8"/>
    <p:sldId id="396" r:id="rId9"/>
    <p:sldId id="456" r:id="rId10"/>
    <p:sldId id="368" r:id="rId11"/>
    <p:sldId id="457" r:id="rId12"/>
    <p:sldId id="434" r:id="rId13"/>
    <p:sldId id="436" r:id="rId14"/>
    <p:sldId id="346" r:id="rId15"/>
    <p:sldId id="347" r:id="rId16"/>
    <p:sldId id="348" r:id="rId17"/>
    <p:sldId id="461" r:id="rId18"/>
    <p:sldId id="373" r:id="rId19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88504" autoAdjust="0"/>
  </p:normalViewPr>
  <p:slideViewPr>
    <p:cSldViewPr>
      <p:cViewPr varScale="1">
        <p:scale>
          <a:sx n="97" d="100"/>
          <a:sy n="97" d="100"/>
        </p:scale>
        <p:origin x="99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30/09/2021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DCE03-6CD4-4989-9027-2FD3DD677E9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1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E9A78-77C3-45E9-94B9-E171BDCBF71A}" type="slidenum">
              <a:rPr lang="pt-BR" smtClean="0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0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CD940-3AE2-4B7C-A68F-287C4C189DC4}" type="slidenum">
              <a:rPr lang="pt-BR" smtClean="0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48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E2658-2F22-4EFF-91DB-7EF29AE79056}" type="slidenum">
              <a:rPr lang="pt-BR" smtClean="0">
                <a:latin typeface="Arial" charset="0"/>
              </a:rPr>
              <a:pPr/>
              <a:t>15</a:t>
            </a:fld>
            <a:endParaRPr lang="pt-BR">
              <a:latin typeface="Arial" charset="0"/>
            </a:endParaRP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8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4568A-20B2-403E-B7B5-9A7891FF030B}" type="slidenum">
              <a:rPr lang="pt-BR" smtClean="0">
                <a:latin typeface="Arial" charset="0"/>
              </a:rPr>
              <a:pPr/>
              <a:t>16</a:t>
            </a:fld>
            <a:endParaRPr lang="pt-BR">
              <a:latin typeface="Arial" charset="0"/>
            </a:endParaRP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7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1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8A96-FF7E-4BE6-A8B2-9642DDF9683B}" type="slidenum">
              <a:rPr lang="pt-BR" smtClean="0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8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08CD1-DC06-4036-890B-F812E6561F8B}" type="slidenum">
              <a:rPr lang="pt-BR" smtClean="0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5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08CD1-DC06-4036-890B-F812E6561F8B}" type="slidenum">
              <a:rPr lang="pt-BR" smtClean="0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8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08CD1-DC06-4036-890B-F812E6561F8B}" type="slidenum">
              <a:rPr lang="pt-BR" smtClean="0">
                <a:latin typeface="Arial" charset="0"/>
              </a:rPr>
              <a:pPr/>
              <a:t>10</a:t>
            </a:fld>
            <a:endParaRPr lang="pt-BR">
              <a:latin typeface="Arial" charset="0"/>
            </a:endParaRP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8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8915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3195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66446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201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21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34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30/09/2021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4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24078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30/09/2021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5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0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42088924-2650-44B0-986D-AAAA5E393E64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420593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Linguagem DDL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60" name="Rectangle 3"/>
          <p:cNvSpPr>
            <a:spLocks noGrp="1" noChangeArrowheads="1"/>
          </p:cNvSpPr>
          <p:nvPr>
            <p:ph idx="1"/>
          </p:nvPr>
        </p:nvSpPr>
        <p:spPr>
          <a:xfrm>
            <a:off x="897636" y="1690688"/>
            <a:ext cx="10396728" cy="5112568"/>
          </a:xfrm>
        </p:spPr>
        <p:txBody>
          <a:bodyPr>
            <a:normAutofit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- Restrição de Domínio</a:t>
            </a:r>
          </a:p>
          <a:p>
            <a:pPr lvl="1"/>
            <a:r>
              <a:rPr lang="pt-BR" sz="2000" dirty="0"/>
              <a:t>Limita valores de uma coluna</a:t>
            </a:r>
          </a:p>
          <a:p>
            <a:pPr lvl="1"/>
            <a:endParaRPr lang="pt-BR" sz="2000" dirty="0"/>
          </a:p>
          <a:p>
            <a:pPr lvl="2"/>
            <a:endParaRPr lang="pt-BR" sz="1800" dirty="0">
              <a:solidFill>
                <a:srgbClr val="C00000"/>
              </a:solidFill>
            </a:endParaRPr>
          </a:p>
          <a:p>
            <a:pPr lvl="2"/>
            <a:endParaRPr lang="pt-BR" sz="1800" dirty="0">
              <a:solidFill>
                <a:srgbClr val="C00000"/>
              </a:solidFill>
            </a:endParaRPr>
          </a:p>
          <a:p>
            <a:pPr lvl="2"/>
            <a:r>
              <a:rPr lang="pt-BR" dirty="0" err="1">
                <a:solidFill>
                  <a:srgbClr val="002060"/>
                </a:solidFill>
              </a:rPr>
              <a:t>Salary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int</a:t>
            </a:r>
            <a:r>
              <a:rPr lang="pt-BR" dirty="0">
                <a:solidFill>
                  <a:srgbClr val="002060"/>
                </a:solidFill>
              </a:rPr>
              <a:t> CHECK (</a:t>
            </a:r>
            <a:r>
              <a:rPr lang="pt-BR" dirty="0" err="1">
                <a:solidFill>
                  <a:srgbClr val="002060"/>
                </a:solidFill>
              </a:rPr>
              <a:t>salary</a:t>
            </a:r>
            <a:r>
              <a:rPr lang="pt-BR" dirty="0">
                <a:solidFill>
                  <a:srgbClr val="002060"/>
                </a:solidFill>
              </a:rPr>
              <a:t> &gt; 0 </a:t>
            </a:r>
            <a:r>
              <a:rPr lang="pt-BR" dirty="0" err="1">
                <a:solidFill>
                  <a:srgbClr val="002060"/>
                </a:solidFill>
              </a:rPr>
              <a:t>and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Depto</a:t>
            </a:r>
            <a:r>
              <a:rPr lang="pt-BR" dirty="0">
                <a:solidFill>
                  <a:srgbClr val="002060"/>
                </a:solidFill>
              </a:rPr>
              <a:t>=“TI”) </a:t>
            </a:r>
          </a:p>
          <a:p>
            <a:pPr lvl="2"/>
            <a:r>
              <a:rPr lang="pt-BR" dirty="0">
                <a:solidFill>
                  <a:srgbClr val="002060"/>
                </a:solidFill>
              </a:rPr>
              <a:t>CONSTRAINT </a:t>
            </a:r>
            <a:r>
              <a:rPr lang="pt-BR" dirty="0" err="1">
                <a:solidFill>
                  <a:srgbClr val="002060"/>
                </a:solidFill>
              </a:rPr>
              <a:t>check_sale</a:t>
            </a:r>
            <a:r>
              <a:rPr lang="pt-BR" dirty="0">
                <a:solidFill>
                  <a:srgbClr val="002060"/>
                </a:solidFill>
              </a:rPr>
              <a:t> CHECK (</a:t>
            </a:r>
            <a:r>
              <a:rPr lang="pt-BR" dirty="0" err="1">
                <a:solidFill>
                  <a:srgbClr val="002060"/>
                </a:solidFill>
              </a:rPr>
              <a:t>salary</a:t>
            </a:r>
            <a:r>
              <a:rPr lang="pt-BR" dirty="0">
                <a:solidFill>
                  <a:srgbClr val="002060"/>
                </a:solidFill>
              </a:rPr>
              <a:t> &gt; 0 </a:t>
            </a:r>
            <a:r>
              <a:rPr lang="pt-BR" dirty="0" err="1">
                <a:solidFill>
                  <a:srgbClr val="002060"/>
                </a:solidFill>
              </a:rPr>
              <a:t>and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Depto</a:t>
            </a:r>
            <a:r>
              <a:rPr lang="pt-BR" dirty="0">
                <a:solidFill>
                  <a:srgbClr val="002060"/>
                </a:solidFill>
              </a:rPr>
              <a:t>=“TI”) </a:t>
            </a:r>
          </a:p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</a:t>
            </a:r>
          </a:p>
          <a:p>
            <a:pPr lvl="1"/>
            <a:r>
              <a:rPr lang="pt-BR" sz="2000" dirty="0"/>
              <a:t>Garante que o valor é único na tabela (para aquela coluna)</a:t>
            </a:r>
          </a:p>
          <a:p>
            <a:pPr lvl="2">
              <a:buFont typeface="Wingdings" pitchFamily="2" charset="2"/>
              <a:buChar char="Ø"/>
            </a:pPr>
            <a:endParaRPr lang="pt-BR" sz="1800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Ø"/>
            </a:pPr>
            <a:endParaRPr lang="pt-BR" sz="1800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Ø"/>
            </a:pPr>
            <a:endParaRPr lang="pt-BR" sz="1800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pt-BR" sz="1800" dirty="0">
                <a:solidFill>
                  <a:srgbClr val="002060"/>
                </a:solidFill>
              </a:rPr>
              <a:t>Idade </a:t>
            </a:r>
            <a:r>
              <a:rPr lang="pt-BR" sz="1800" dirty="0" err="1">
                <a:solidFill>
                  <a:srgbClr val="002060"/>
                </a:solidFill>
              </a:rPr>
              <a:t>number</a:t>
            </a:r>
            <a:r>
              <a:rPr lang="pt-BR" sz="1800" dirty="0">
                <a:solidFill>
                  <a:srgbClr val="002060"/>
                </a:solidFill>
              </a:rPr>
              <a:t>(3) UNIQUE</a:t>
            </a:r>
          </a:p>
          <a:p>
            <a:pPr lvl="2">
              <a:buFont typeface="Wingdings" pitchFamily="2" charset="2"/>
              <a:buChar char="Ø"/>
            </a:pPr>
            <a:r>
              <a:rPr lang="pt-BR" sz="1800" dirty="0">
                <a:solidFill>
                  <a:srgbClr val="002060"/>
                </a:solidFill>
              </a:rPr>
              <a:t>CONSTRAINT </a:t>
            </a:r>
            <a:r>
              <a:rPr lang="pt-BR" sz="1800" dirty="0" err="1">
                <a:solidFill>
                  <a:srgbClr val="002060"/>
                </a:solidFill>
              </a:rPr>
              <a:t>UK_Idade</a:t>
            </a:r>
            <a:r>
              <a:rPr lang="pt-BR" sz="1800" dirty="0">
                <a:solidFill>
                  <a:srgbClr val="002060"/>
                </a:solidFill>
              </a:rPr>
              <a:t> UNIQUE (idade)</a:t>
            </a:r>
          </a:p>
        </p:txBody>
      </p:sp>
      <p:sp>
        <p:nvSpPr>
          <p:cNvPr id="78745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dirty="0"/>
              <a:t>Roberto Harkovsky</a:t>
            </a:r>
          </a:p>
        </p:txBody>
      </p:sp>
      <p:sp>
        <p:nvSpPr>
          <p:cNvPr id="78745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9326-1D28-4385-AE51-700007EB14D2}" type="slidenum">
              <a:rPr lang="pt-BR" altLang="en-US" smtClean="0"/>
              <a:pPr/>
              <a:t>10</a:t>
            </a:fld>
            <a:endParaRPr lang="pt-B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1464" y="2577098"/>
            <a:ext cx="5904656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pt-BR" sz="2000" dirty="0">
                <a:solidFill>
                  <a:srgbClr val="0070C0"/>
                </a:solidFill>
              </a:rPr>
              <a:t>[coluna] [tipo] CHECK ([condição]) </a:t>
            </a:r>
          </a:p>
          <a:p>
            <a:pPr marL="0" lvl="1"/>
            <a:r>
              <a:rPr lang="pt-BR" sz="2000" dirty="0">
                <a:solidFill>
                  <a:srgbClr val="00B050"/>
                </a:solidFill>
              </a:rPr>
              <a:t>CONSTRAINT &lt;</a:t>
            </a:r>
            <a:r>
              <a:rPr lang="pt-BR" sz="2000" dirty="0" err="1">
                <a:solidFill>
                  <a:srgbClr val="00B050"/>
                </a:solidFill>
              </a:rPr>
              <a:t>nome_restrição</a:t>
            </a:r>
            <a:r>
              <a:rPr lang="pt-BR" sz="2000" dirty="0">
                <a:solidFill>
                  <a:srgbClr val="00B050"/>
                </a:solidFill>
              </a:rPr>
              <a:t>&gt; CHECK ([condição])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71464" y="4953362"/>
            <a:ext cx="5904656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[coluna] [tipo] UNIQUE </a:t>
            </a:r>
          </a:p>
          <a:p>
            <a:r>
              <a:rPr lang="pt-BR" sz="2000" dirty="0">
                <a:solidFill>
                  <a:srgbClr val="00B050"/>
                </a:solidFill>
              </a:rPr>
              <a:t>CONSTRAINT &lt;</a:t>
            </a:r>
            <a:r>
              <a:rPr lang="pt-BR" sz="2000" dirty="0" err="1">
                <a:solidFill>
                  <a:srgbClr val="00B050"/>
                </a:solidFill>
              </a:rPr>
              <a:t>nome_restrição</a:t>
            </a:r>
            <a:r>
              <a:rPr lang="pt-BR" sz="2000" dirty="0">
                <a:solidFill>
                  <a:srgbClr val="00B050"/>
                </a:solidFill>
              </a:rPr>
              <a:t>&gt; UNIQUE([coluna])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Restrições: Checando Integridade</a:t>
            </a:r>
          </a:p>
        </p:txBody>
      </p:sp>
    </p:spTree>
    <p:extLst>
      <p:ext uri="{BB962C8B-B14F-4D97-AF65-F5344CB8AC3E}">
        <p14:creationId xmlns:p14="http://schemas.microsoft.com/office/powerpoint/2010/main" val="81713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Restrições</a:t>
            </a:r>
            <a:br>
              <a:rPr lang="pt-BR" dirty="0"/>
            </a:br>
            <a:r>
              <a:rPr lang="pt-BR" dirty="0"/>
              <a:t>Exemplos</a:t>
            </a:r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135560" y="2040945"/>
            <a:ext cx="6475040" cy="13388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Estudante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cpf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 char(11),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varchar(20),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idade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Matricula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u="sng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conceito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char(1)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Classe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,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varchar(20),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horario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varchar(20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4043" y="3716477"/>
            <a:ext cx="2924198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CREATE TABLE Estudante (</a:t>
            </a:r>
          </a:p>
          <a:p>
            <a:r>
              <a:rPr lang="pt-BR" dirty="0"/>
              <a:t>Sid </a:t>
            </a:r>
            <a:r>
              <a:rPr lang="pt-BR" dirty="0" err="1"/>
              <a:t>int</a:t>
            </a:r>
            <a:r>
              <a:rPr lang="pt-BR" dirty="0"/>
              <a:t> PRIMARY KEY,</a:t>
            </a:r>
          </a:p>
          <a:p>
            <a:r>
              <a:rPr lang="pt-BR" dirty="0"/>
              <a:t>CPF char(11) </a:t>
            </a:r>
            <a:r>
              <a:rPr lang="pt-BR" b="1" dirty="0">
                <a:solidFill>
                  <a:srgbClr val="C00000"/>
                </a:solidFill>
              </a:rPr>
              <a:t>UNIQUE</a:t>
            </a:r>
          </a:p>
          <a:p>
            <a:r>
              <a:rPr lang="pt-BR" dirty="0"/>
              <a:t>Nome </a:t>
            </a:r>
            <a:r>
              <a:rPr lang="pt-BR" dirty="0" err="1"/>
              <a:t>varchar</a:t>
            </a:r>
            <a:r>
              <a:rPr lang="pt-BR" dirty="0"/>
              <a:t>(20)</a:t>
            </a:r>
          </a:p>
          <a:p>
            <a:r>
              <a:rPr lang="pt-BR" dirty="0"/>
              <a:t>Idade </a:t>
            </a:r>
            <a:r>
              <a:rPr lang="pt-BR" dirty="0" err="1"/>
              <a:t>int</a:t>
            </a:r>
            <a:r>
              <a:rPr lang="pt-BR" dirty="0"/>
              <a:t> (</a:t>
            </a:r>
            <a:r>
              <a:rPr lang="pt-BR" b="1" dirty="0">
                <a:solidFill>
                  <a:srgbClr val="C00000"/>
                </a:solidFill>
              </a:rPr>
              <a:t>CHECK</a:t>
            </a:r>
            <a:r>
              <a:rPr lang="pt-BR" dirty="0"/>
              <a:t> idade&lt; 100)</a:t>
            </a:r>
          </a:p>
          <a:p>
            <a:r>
              <a:rPr lang="pt-BR" dirty="0"/>
              <a:t>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388548" y="3713899"/>
            <a:ext cx="2379113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CREATE TABLE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Classe</a:t>
            </a:r>
            <a:r>
              <a:rPr lang="pt-BR" dirty="0"/>
              <a:t> (</a:t>
            </a:r>
          </a:p>
          <a:p>
            <a:r>
              <a:rPr lang="pt-BR" dirty="0"/>
              <a:t>Cid </a:t>
            </a:r>
            <a:r>
              <a:rPr lang="pt-BR" dirty="0" err="1"/>
              <a:t>int</a:t>
            </a:r>
            <a:r>
              <a:rPr lang="pt-BR" dirty="0"/>
              <a:t> PRIMARY KEY,</a:t>
            </a:r>
          </a:p>
          <a:p>
            <a:r>
              <a:rPr lang="pt-BR" dirty="0"/>
              <a:t>Nome </a:t>
            </a:r>
            <a:r>
              <a:rPr lang="pt-BR" dirty="0" err="1"/>
              <a:t>varchar</a:t>
            </a:r>
            <a:r>
              <a:rPr lang="pt-BR" dirty="0"/>
              <a:t>(20),</a:t>
            </a:r>
          </a:p>
          <a:p>
            <a:r>
              <a:rPr lang="pt-BR" dirty="0" err="1"/>
              <a:t>Horario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(20)</a:t>
            </a:r>
          </a:p>
          <a:p>
            <a:r>
              <a:rPr lang="pt-BR" dirty="0"/>
              <a:t>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07968" y="3713899"/>
            <a:ext cx="6216061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CREATE TABLE Matricula (</a:t>
            </a:r>
          </a:p>
          <a:p>
            <a:r>
              <a:rPr lang="pt-BR" dirty="0"/>
              <a:t>Sid </a:t>
            </a:r>
            <a:r>
              <a:rPr lang="pt-BR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Cid </a:t>
            </a:r>
            <a:r>
              <a:rPr lang="pt-BR" dirty="0" err="1"/>
              <a:t>int</a:t>
            </a:r>
            <a:r>
              <a:rPr lang="pt-BR" dirty="0"/>
              <a:t>, </a:t>
            </a:r>
          </a:p>
          <a:p>
            <a:r>
              <a:rPr lang="pt-BR" dirty="0"/>
              <a:t>conceito char(1)</a:t>
            </a:r>
          </a:p>
          <a:p>
            <a:r>
              <a:rPr lang="pt-BR" dirty="0"/>
              <a:t>CONSTRAINT pk1 PRIMARY KEY (Sid, Cid),</a:t>
            </a:r>
          </a:p>
          <a:p>
            <a:r>
              <a:rPr lang="pt-BR" dirty="0"/>
              <a:t>CONSTRAINT FK1 FOREING KEY (Sid) REFERENCES Estudante(Sid)</a:t>
            </a:r>
          </a:p>
          <a:p>
            <a:r>
              <a:rPr lang="pt-BR" dirty="0"/>
              <a:t>CONSTRAINT FK1 FOREING KEY (Cid) REFERENCES Classe(Cid)</a:t>
            </a:r>
          </a:p>
          <a:p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5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Restrições: Checando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NULL </a:t>
            </a:r>
          </a:p>
          <a:p>
            <a:pPr lvl="1"/>
            <a:r>
              <a:rPr lang="pt-BR" sz="2000" dirty="0"/>
              <a:t>Não aceita valores nulos na coluna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r>
              <a:rPr lang="pt-BR" sz="2000" dirty="0" err="1">
                <a:solidFill>
                  <a:srgbClr val="002060"/>
                </a:solidFill>
              </a:rPr>
              <a:t>Salary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int</a:t>
            </a:r>
            <a:r>
              <a:rPr lang="pt-BR" sz="2000" dirty="0">
                <a:solidFill>
                  <a:srgbClr val="002060"/>
                </a:solidFill>
              </a:rPr>
              <a:t> NOT NULL 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9456" y="2924944"/>
            <a:ext cx="590465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[coluna] [tipo] NOT NULL</a:t>
            </a:r>
          </a:p>
        </p:txBody>
      </p:sp>
    </p:spTree>
    <p:extLst>
      <p:ext uri="{BB962C8B-B14F-4D97-AF65-F5344CB8AC3E}">
        <p14:creationId xmlns:p14="http://schemas.microsoft.com/office/powerpoint/2010/main" val="120651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Exemplos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sz="4000" dirty="0">
                <a:solidFill>
                  <a:srgbClr val="C00000"/>
                </a:solidFill>
              </a:rPr>
              <a:t>As tabelas da nossa (futura) base de médicos</a:t>
            </a:r>
            <a:endParaRPr lang="pt-BR" dirty="0"/>
          </a:p>
        </p:txBody>
      </p:sp>
      <p:sp>
        <p:nvSpPr>
          <p:cNvPr id="78131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8131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8086-740E-4E75-9874-6D850E5EB1DF}" type="slidenum">
              <a:rPr lang="pt-BR" altLang="en-US" smtClean="0"/>
              <a:pPr/>
              <a:t>13</a:t>
            </a:fld>
            <a:endParaRPr lang="pt-B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436213"/>
            <a:ext cx="2953544" cy="258532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</a:t>
            </a:r>
            <a:r>
              <a:rPr lang="pt-BR" dirty="0" err="1"/>
              <a:t>Funcionarios</a:t>
            </a:r>
            <a:endParaRPr lang="pt-BR" dirty="0"/>
          </a:p>
          <a:p>
            <a:r>
              <a:rPr lang="pt-BR" dirty="0"/>
              <a:t>(</a:t>
            </a:r>
          </a:p>
          <a:p>
            <a:r>
              <a:rPr lang="pt-BR" dirty="0"/>
              <a:t> </a:t>
            </a:r>
            <a:r>
              <a:rPr lang="pt-BR" dirty="0" err="1"/>
              <a:t>codf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002060"/>
                </a:solidFill>
              </a:rPr>
              <a:t>PRIMARY KEY,  </a:t>
            </a:r>
          </a:p>
          <a:p>
            <a:r>
              <a:rPr lang="pt-BR" dirty="0"/>
              <a:t> CPF char(11) </a:t>
            </a:r>
            <a:r>
              <a:rPr lang="pt-BR" b="1" dirty="0">
                <a:solidFill>
                  <a:srgbClr val="002060"/>
                </a:solidFill>
              </a:rPr>
              <a:t>UNIQUE</a:t>
            </a:r>
            <a:r>
              <a:rPr lang="pt-BR" dirty="0"/>
              <a:t>, </a:t>
            </a:r>
          </a:p>
          <a:p>
            <a:r>
              <a:rPr lang="pt-BR" dirty="0"/>
              <a:t> nome char(40) </a:t>
            </a:r>
            <a:r>
              <a:rPr lang="pt-BR" b="1" dirty="0" err="1">
                <a:solidFill>
                  <a:srgbClr val="002060"/>
                </a:solidFill>
              </a:rPr>
              <a:t>Not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Null</a:t>
            </a:r>
            <a:r>
              <a:rPr lang="pt-BR" dirty="0"/>
              <a:t>, </a:t>
            </a:r>
          </a:p>
          <a:p>
            <a:r>
              <a:rPr lang="pt-BR" dirty="0"/>
              <a:t> idade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 err="1">
                <a:solidFill>
                  <a:srgbClr val="002060"/>
                </a:solidFill>
              </a:rPr>
              <a:t>Not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Null</a:t>
            </a:r>
            <a:r>
              <a:rPr lang="pt-BR" dirty="0"/>
              <a:t>, </a:t>
            </a:r>
          </a:p>
          <a:p>
            <a:r>
              <a:rPr lang="pt-BR" dirty="0"/>
              <a:t> cidade char(20) </a:t>
            </a:r>
            <a:r>
              <a:rPr lang="pt-BR" b="1" dirty="0">
                <a:solidFill>
                  <a:srgbClr val="002060"/>
                </a:solidFill>
              </a:rPr>
              <a:t>NOT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NULL</a:t>
            </a:r>
            <a:r>
              <a:rPr lang="pt-BR" b="1" dirty="0"/>
              <a:t>, </a:t>
            </a:r>
          </a:p>
          <a:p>
            <a:r>
              <a:rPr lang="pt-BR" dirty="0"/>
              <a:t> salario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002060"/>
                </a:solidFill>
              </a:rPr>
              <a:t>CHECK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(salario&gt;0)</a:t>
            </a:r>
          </a:p>
          <a:p>
            <a:r>
              <a:rPr lang="pt-BR" dirty="0"/>
              <a:t>)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51784" y="2436213"/>
            <a:ext cx="3116290" cy="369331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</a:t>
            </a:r>
            <a:r>
              <a:rPr lang="pt-BR" dirty="0" err="1"/>
              <a:t>Medicos</a:t>
            </a:r>
            <a:endParaRPr lang="pt-BR" dirty="0"/>
          </a:p>
          <a:p>
            <a:r>
              <a:rPr lang="pt-BR" dirty="0"/>
              <a:t>(</a:t>
            </a:r>
          </a:p>
          <a:p>
            <a:r>
              <a:rPr lang="pt-BR" dirty="0" err="1"/>
              <a:t>codm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>
                <a:solidFill>
                  <a:srgbClr val="002060"/>
                </a:solidFill>
              </a:rPr>
              <a:t>PRIMARY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KEY</a:t>
            </a:r>
            <a:r>
              <a:rPr lang="pt-BR" dirty="0"/>
              <a:t>,</a:t>
            </a:r>
          </a:p>
          <a:p>
            <a:r>
              <a:rPr lang="pt-BR" dirty="0"/>
              <a:t>CPF char(11) </a:t>
            </a:r>
            <a:r>
              <a:rPr lang="pt-BR" b="1" dirty="0">
                <a:solidFill>
                  <a:srgbClr val="002060"/>
                </a:solidFill>
              </a:rPr>
              <a:t>UNIQUE</a:t>
            </a:r>
            <a:r>
              <a:rPr lang="pt-BR" dirty="0"/>
              <a:t>, </a:t>
            </a:r>
          </a:p>
          <a:p>
            <a:r>
              <a:rPr lang="pt-BR" dirty="0"/>
              <a:t>nome </a:t>
            </a:r>
            <a:r>
              <a:rPr lang="pt-BR" dirty="0" err="1"/>
              <a:t>Varchar</a:t>
            </a:r>
            <a:r>
              <a:rPr lang="pt-BR" dirty="0"/>
              <a:t>(40) </a:t>
            </a:r>
            <a:r>
              <a:rPr lang="pt-BR" b="1" dirty="0" err="1">
                <a:solidFill>
                  <a:srgbClr val="002060"/>
                </a:solidFill>
              </a:rPr>
              <a:t>Not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null</a:t>
            </a:r>
            <a:r>
              <a:rPr lang="pt-BR" dirty="0">
                <a:solidFill>
                  <a:srgbClr val="0070C0"/>
                </a:solidFill>
              </a:rPr>
              <a:t>, </a:t>
            </a:r>
          </a:p>
          <a:p>
            <a:r>
              <a:rPr lang="pt-BR" dirty="0"/>
              <a:t>idade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 err="1">
                <a:solidFill>
                  <a:srgbClr val="002060"/>
                </a:solidFill>
              </a:rPr>
              <a:t>Not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null</a:t>
            </a:r>
            <a:r>
              <a:rPr lang="pt-BR" dirty="0"/>
              <a:t>, </a:t>
            </a:r>
          </a:p>
          <a:p>
            <a:r>
              <a:rPr lang="pt-BR" dirty="0"/>
              <a:t>cidade char(15) </a:t>
            </a:r>
            <a:r>
              <a:rPr lang="pt-BR" b="1" dirty="0" err="1">
                <a:solidFill>
                  <a:srgbClr val="002060"/>
                </a:solidFill>
              </a:rPr>
              <a:t>Not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null</a:t>
            </a:r>
            <a:r>
              <a:rPr lang="pt-BR" dirty="0">
                <a:solidFill>
                  <a:srgbClr val="0070C0"/>
                </a:solidFill>
              </a:rPr>
              <a:t>,</a:t>
            </a:r>
            <a:r>
              <a:rPr lang="pt-BR" dirty="0"/>
              <a:t> </a:t>
            </a:r>
          </a:p>
          <a:p>
            <a:r>
              <a:rPr lang="pt-BR" dirty="0"/>
              <a:t>especialidade char(30) </a:t>
            </a:r>
            <a:r>
              <a:rPr lang="pt-BR" b="1" dirty="0" err="1">
                <a:solidFill>
                  <a:srgbClr val="002060"/>
                </a:solidFill>
              </a:rPr>
              <a:t>Not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null</a:t>
            </a:r>
            <a:r>
              <a:rPr lang="pt-BR" dirty="0"/>
              <a:t>, </a:t>
            </a:r>
          </a:p>
          <a:p>
            <a:r>
              <a:rPr lang="pt-BR" dirty="0" err="1"/>
              <a:t>nroa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</a:p>
          <a:p>
            <a:r>
              <a:rPr lang="pt-BR" b="1" dirty="0">
                <a:solidFill>
                  <a:srgbClr val="002060"/>
                </a:solidFill>
              </a:rPr>
              <a:t>CONSTRAINT  </a:t>
            </a:r>
            <a:r>
              <a:rPr lang="pt-BR" b="1" dirty="0" err="1">
                <a:solidFill>
                  <a:srgbClr val="002060"/>
                </a:solidFill>
              </a:rPr>
              <a:t>FK_nroa</a:t>
            </a:r>
            <a:r>
              <a:rPr lang="pt-BR" b="1" dirty="0">
                <a:solidFill>
                  <a:srgbClr val="002060"/>
                </a:solidFill>
              </a:rPr>
              <a:t> FOREIGN KEY REFERENCES AMBULATORIO(</a:t>
            </a:r>
            <a:r>
              <a:rPr lang="pt-BR" b="1" dirty="0" err="1">
                <a:solidFill>
                  <a:srgbClr val="002060"/>
                </a:solidFill>
              </a:rPr>
              <a:t>nroa</a:t>
            </a:r>
            <a:r>
              <a:rPr lang="pt-BR" b="1" dirty="0">
                <a:solidFill>
                  <a:srgbClr val="002060"/>
                </a:solidFill>
              </a:rPr>
              <a:t>)</a:t>
            </a:r>
          </a:p>
          <a:p>
            <a:r>
              <a:rPr lang="pt-BR" dirty="0"/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25274" y="2460952"/>
            <a:ext cx="2736304" cy="175432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</a:t>
            </a:r>
            <a:r>
              <a:rPr lang="en-US" dirty="0" err="1"/>
              <a:t>Ambulatorio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 err="1"/>
              <a:t>nroa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PRIMARY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KEY</a:t>
            </a:r>
            <a:r>
              <a:rPr lang="en-US" dirty="0"/>
              <a:t>, </a:t>
            </a:r>
          </a:p>
          <a:p>
            <a:r>
              <a:rPr lang="en-US" dirty="0" err="1"/>
              <a:t>andar</a:t>
            </a:r>
            <a:r>
              <a:rPr lang="en-US" dirty="0"/>
              <a:t> char(2) </a:t>
            </a:r>
            <a:r>
              <a:rPr lang="pt-BR" b="1" dirty="0">
                <a:solidFill>
                  <a:srgbClr val="002060"/>
                </a:solidFill>
              </a:rPr>
              <a:t>NOT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NULL</a:t>
            </a:r>
            <a:r>
              <a:rPr lang="en-US" dirty="0"/>
              <a:t>, </a:t>
            </a:r>
          </a:p>
          <a:p>
            <a:r>
              <a:rPr lang="en-US" dirty="0" err="1"/>
              <a:t>capacidade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pt-BR" b="1" dirty="0">
                <a:solidFill>
                  <a:srgbClr val="002060"/>
                </a:solidFill>
              </a:rPr>
              <a:t>NOT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NULL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4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7384"/>
            <a:ext cx="9067800" cy="1609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Restrições Criando Tabelas </a:t>
            </a:r>
            <a:br>
              <a:rPr lang="pt-BR" dirty="0"/>
            </a:br>
            <a:r>
              <a:rPr lang="pt-BR" sz="3100" dirty="0">
                <a:solidFill>
                  <a:srgbClr val="002060"/>
                </a:solidFill>
              </a:rPr>
              <a:t>Exemplo1 – restrições após declarações</a:t>
            </a:r>
          </a:p>
        </p:txBody>
      </p:sp>
      <p:sp>
        <p:nvSpPr>
          <p:cNvPr id="791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81961"/>
            <a:ext cx="10396728" cy="48733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CREATE TABLE Empregado (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err="1">
                <a:solidFill>
                  <a:srgbClr val="C00000"/>
                </a:solidFill>
                <a:latin typeface="Bookman Old Style" pitchFamily="18" charset="0"/>
              </a:rPr>
              <a:t>EmpId</a:t>
            </a: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 INT NOT NULL,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CPF char(11) UNIQUE,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Nome VARCHAR(30) NOT NULL,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Sobrenome VARCHAR(30) NOT NULL,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err="1">
                <a:solidFill>
                  <a:srgbClr val="C00000"/>
                </a:solidFill>
                <a:latin typeface="Bookman Old Style" pitchFamily="18" charset="0"/>
              </a:rPr>
              <a:t>Endereco</a:t>
            </a: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 VARCHAR(100) NOT NULL,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 err="1">
                <a:solidFill>
                  <a:srgbClr val="C00000"/>
                </a:solidFill>
                <a:latin typeface="Bookman Old Style" pitchFamily="18" charset="0"/>
              </a:rPr>
              <a:t>Depto</a:t>
            </a: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pt-BR" sz="2100" dirty="0" err="1">
                <a:solidFill>
                  <a:srgbClr val="C00000"/>
                </a:solidFill>
                <a:latin typeface="Bookman Old Style" pitchFamily="18" charset="0"/>
              </a:rPr>
              <a:t>int</a:t>
            </a: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 default 10 NOT NULL,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Salario </a:t>
            </a:r>
            <a:r>
              <a:rPr lang="pt-BR" sz="2100" dirty="0" err="1">
                <a:solidFill>
                  <a:srgbClr val="C00000"/>
                </a:solidFill>
                <a:latin typeface="Bookman Old Style" pitchFamily="18" charset="0"/>
              </a:rPr>
              <a:t>int</a:t>
            </a:r>
            <a:r>
              <a:rPr lang="pt-BR" sz="2100" dirty="0">
                <a:solidFill>
                  <a:srgbClr val="C00000"/>
                </a:solidFill>
                <a:latin typeface="Bookman Old Style" pitchFamily="18" charset="0"/>
              </a:rPr>
              <a:t> NOT NULL,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	CONSTRAINT </a:t>
            </a:r>
            <a:r>
              <a:rPr lang="pt-BR" sz="2100" dirty="0" err="1">
                <a:solidFill>
                  <a:srgbClr val="000099"/>
                </a:solidFill>
                <a:latin typeface="Bookman Old Style" pitchFamily="18" charset="0"/>
              </a:rPr>
              <a:t>PK_Emp</a:t>
            </a: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 PRIMARY KEY (</a:t>
            </a:r>
            <a:r>
              <a:rPr lang="pt-BR" sz="2100" dirty="0" err="1">
                <a:solidFill>
                  <a:srgbClr val="000099"/>
                </a:solidFill>
                <a:latin typeface="Bookman Old Style" pitchFamily="18" charset="0"/>
              </a:rPr>
              <a:t>EmpId</a:t>
            </a: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	CONSTRAINT </a:t>
            </a:r>
            <a:r>
              <a:rPr lang="pt-BR" sz="2100" dirty="0" err="1">
                <a:solidFill>
                  <a:srgbClr val="000099"/>
                </a:solidFill>
                <a:latin typeface="Bookman Old Style" pitchFamily="18" charset="0"/>
              </a:rPr>
              <a:t>FK_Depto</a:t>
            </a: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 FOREIGN KEY (</a:t>
            </a:r>
            <a:r>
              <a:rPr lang="pt-BR" sz="2100" dirty="0" err="1">
                <a:solidFill>
                  <a:srgbClr val="000099"/>
                </a:solidFill>
                <a:latin typeface="Bookman Old Style" pitchFamily="18" charset="0"/>
              </a:rPr>
              <a:t>Depto</a:t>
            </a: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	   REFERENCES Departamento(</a:t>
            </a:r>
            <a:r>
              <a:rPr lang="pt-BR" sz="2100" dirty="0" err="1">
                <a:solidFill>
                  <a:srgbClr val="000099"/>
                </a:solidFill>
                <a:latin typeface="Bookman Old Style" pitchFamily="18" charset="0"/>
              </a:rPr>
              <a:t>depto</a:t>
            </a: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) ON DELETE </a:t>
            </a:r>
            <a:r>
              <a:rPr lang="pt-BR" sz="2100" dirty="0" err="1">
                <a:solidFill>
                  <a:srgbClr val="000099"/>
                </a:solidFill>
                <a:latin typeface="Bookman Old Style" pitchFamily="18" charset="0"/>
              </a:rPr>
              <a:t>cascade</a:t>
            </a: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	CONSTRAINT </a:t>
            </a:r>
            <a:r>
              <a:rPr lang="pt-BR" sz="2100" dirty="0" err="1">
                <a:solidFill>
                  <a:srgbClr val="000099"/>
                </a:solidFill>
                <a:latin typeface="Bookman Old Style" pitchFamily="18" charset="0"/>
              </a:rPr>
              <a:t>check_sale</a:t>
            </a: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 CHECK (salario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100" dirty="0">
                <a:solidFill>
                  <a:srgbClr val="000099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791554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9155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6D5D20F5-423E-4DBC-85A1-4B0FA1B19E14}" type="slidenum">
              <a:rPr lang="pt-BR" altLang="en-US" smtClean="0">
                <a:latin typeface="Arial" charset="0"/>
              </a:rPr>
              <a:pPr/>
              <a:t>14</a:t>
            </a:fld>
            <a:endParaRPr lang="pt-BR" altLang="en-US">
              <a:latin typeface="Arial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 rot="10800000">
            <a:off x="7968208" y="2719710"/>
            <a:ext cx="168189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267353" y="2770841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Declaração</a:t>
            </a:r>
          </a:p>
        </p:txBody>
      </p:sp>
      <p:sp>
        <p:nvSpPr>
          <p:cNvPr id="8" name="Seta para a direita 7"/>
          <p:cNvSpPr/>
          <p:nvPr/>
        </p:nvSpPr>
        <p:spPr>
          <a:xfrm rot="10800000">
            <a:off x="8958728" y="4329054"/>
            <a:ext cx="1528678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264352" y="4365104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Restrição</a:t>
            </a:r>
          </a:p>
        </p:txBody>
      </p:sp>
    </p:spTree>
    <p:extLst>
      <p:ext uri="{BB962C8B-B14F-4D97-AF65-F5344CB8AC3E}">
        <p14:creationId xmlns:p14="http://schemas.microsoft.com/office/powerpoint/2010/main" val="361881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9067800" cy="1609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Restrições Criando Tabelas </a:t>
            </a:r>
            <a:br>
              <a:rPr lang="pt-BR" dirty="0"/>
            </a:br>
            <a:r>
              <a:rPr lang="pt-BR" sz="3100" dirty="0">
                <a:solidFill>
                  <a:srgbClr val="002060"/>
                </a:solidFill>
              </a:rPr>
              <a:t>Exemplo2 – restrições na declaração da coluna</a:t>
            </a:r>
          </a:p>
        </p:txBody>
      </p:sp>
      <p:sp>
        <p:nvSpPr>
          <p:cNvPr id="793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61123"/>
            <a:ext cx="9749425" cy="44116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CREATE TABLE Empregado (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err="1">
                <a:solidFill>
                  <a:srgbClr val="C00000"/>
                </a:solidFill>
                <a:latin typeface="Bookman Old Style" pitchFamily="18" charset="0"/>
              </a:rPr>
              <a:t>EmpId</a:t>
            </a: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 INT NOT NULL 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PRIMARY KEY</a:t>
            </a: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CPF </a:t>
            </a:r>
            <a:r>
              <a:rPr lang="pt-BR" dirty="0" err="1">
                <a:solidFill>
                  <a:srgbClr val="C00000"/>
                </a:solidFill>
                <a:latin typeface="Bookman Old Style" pitchFamily="18" charset="0"/>
              </a:rPr>
              <a:t>char</a:t>
            </a: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(11) 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UNIQUE</a:t>
            </a: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Nome VARCHAR(30) NOT NULL,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Sobrenome VARCHAR(30) NOT NULL,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err="1">
                <a:solidFill>
                  <a:srgbClr val="C00000"/>
                </a:solidFill>
                <a:latin typeface="Bookman Old Style" pitchFamily="18" charset="0"/>
              </a:rPr>
              <a:t>Endereco</a:t>
            </a: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 VARCHAR(100) NOT NULL,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Depto </a:t>
            </a:r>
            <a:r>
              <a:rPr lang="pt-BR" dirty="0" err="1">
                <a:solidFill>
                  <a:srgbClr val="C00000"/>
                </a:solidFill>
                <a:latin typeface="Bookman Old Style" pitchFamily="18" charset="0"/>
              </a:rPr>
              <a:t>int</a:t>
            </a: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 default 10 NOT NULL 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FOREIGN KEY (Depto)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	   REFERENCES Departamento(depto) ON DELETE </a:t>
            </a:r>
            <a:r>
              <a:rPr lang="pt-BR" dirty="0" err="1">
                <a:solidFill>
                  <a:srgbClr val="000099"/>
                </a:solidFill>
                <a:latin typeface="Bookman Old Style" pitchFamily="18" charset="0"/>
              </a:rPr>
              <a:t>cascade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Salario </a:t>
            </a:r>
            <a:r>
              <a:rPr lang="pt-BR" dirty="0" err="1">
                <a:solidFill>
                  <a:srgbClr val="C00000"/>
                </a:solidFill>
                <a:latin typeface="Bookman Old Style" pitchFamily="18" charset="0"/>
              </a:rPr>
              <a:t>int</a:t>
            </a: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NOT NULL CHECK (</a:t>
            </a:r>
            <a:r>
              <a:rPr lang="pt-BR" dirty="0" err="1">
                <a:solidFill>
                  <a:srgbClr val="000099"/>
                </a:solidFill>
                <a:latin typeface="Bookman Old Style" pitchFamily="18" charset="0"/>
              </a:rPr>
              <a:t>salary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 &gt;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solidFill>
                  <a:srgbClr val="C00000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79360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9360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555C3CF8-3904-409D-8F51-54D9C374AD0F}" type="slidenum">
              <a:rPr lang="pt-BR" altLang="en-US" smtClean="0">
                <a:latin typeface="Arial" charset="0"/>
              </a:rPr>
              <a:pPr/>
              <a:t>15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 rot="10800000">
            <a:off x="7962904" y="2323712"/>
            <a:ext cx="152867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7962904" y="2872420"/>
            <a:ext cx="1528678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108832" y="2399511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Declaração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212641" y="2939782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Restrição</a:t>
            </a:r>
          </a:p>
        </p:txBody>
      </p:sp>
    </p:spTree>
    <p:extLst>
      <p:ext uri="{BB962C8B-B14F-4D97-AF65-F5344CB8AC3E}">
        <p14:creationId xmlns:p14="http://schemas.microsoft.com/office/powerpoint/2010/main" val="372170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9067800" cy="1609344"/>
          </a:xfrm>
        </p:spPr>
        <p:txBody>
          <a:bodyPr>
            <a:normAutofit/>
          </a:bodyPr>
          <a:lstStyle/>
          <a:p>
            <a:r>
              <a:rPr lang="pt-BR" dirty="0"/>
              <a:t>Alterando Restrições em Tabelas </a:t>
            </a:r>
            <a:br>
              <a:rPr lang="pt-BR" dirty="0"/>
            </a:br>
            <a:r>
              <a:rPr lang="pt-BR" dirty="0"/>
              <a:t>exemplos</a:t>
            </a:r>
            <a:endParaRPr lang="pt-BR" sz="3100" dirty="0">
              <a:solidFill>
                <a:srgbClr val="C00000"/>
              </a:solidFill>
            </a:endParaRPr>
          </a:p>
        </p:txBody>
      </p:sp>
      <p:sp>
        <p:nvSpPr>
          <p:cNvPr id="795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44824"/>
            <a:ext cx="9525000" cy="41788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ALTER TABLE </a:t>
            </a:r>
            <a:r>
              <a:rPr lang="pt-BR" sz="1800" dirty="0" err="1">
                <a:latin typeface="Bookman Old Style" pitchFamily="18" charset="0"/>
              </a:rPr>
              <a:t>employee</a:t>
            </a:r>
            <a:r>
              <a:rPr lang="pt-BR" sz="1800" dirty="0">
                <a:latin typeface="Bookman Old Style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	</a:t>
            </a:r>
            <a:r>
              <a:rPr lang="pt-B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ADD CONSTRAINT </a:t>
            </a:r>
            <a:r>
              <a:rPr lang="pt-BR" sz="1800" dirty="0" err="1">
                <a:solidFill>
                  <a:srgbClr val="000099"/>
                </a:solidFill>
                <a:latin typeface="Bookman Old Style" pitchFamily="18" charset="0"/>
              </a:rPr>
              <a:t>pk_employee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 PRIMARY KEY (</a:t>
            </a:r>
            <a:r>
              <a:rPr lang="pt-BR" sz="1800" dirty="0" err="1">
                <a:solidFill>
                  <a:srgbClr val="000099"/>
                </a:solidFill>
                <a:latin typeface="Bookman Old Style" pitchFamily="18" charset="0"/>
              </a:rPr>
              <a:t>EmployeeId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)</a:t>
            </a:r>
            <a:r>
              <a:rPr lang="pt-BR" sz="1800" dirty="0">
                <a:latin typeface="Bookman Old Style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1100" dirty="0"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ALTER TABLE </a:t>
            </a:r>
            <a:r>
              <a:rPr lang="pt-BR" sz="1800" dirty="0" err="1">
                <a:latin typeface="Bookman Old Style" pitchFamily="18" charset="0"/>
              </a:rPr>
              <a:t>employee</a:t>
            </a:r>
            <a:r>
              <a:rPr lang="pt-BR" sz="1800" dirty="0">
                <a:latin typeface="Bookman Old Style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	</a:t>
            </a:r>
            <a:r>
              <a:rPr lang="pt-B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DROP CONSTRAINT </a:t>
            </a:r>
            <a:r>
              <a:rPr lang="pt-BR" sz="1800" dirty="0" err="1">
                <a:solidFill>
                  <a:srgbClr val="000099"/>
                </a:solidFill>
                <a:latin typeface="Bookman Old Style" pitchFamily="18" charset="0"/>
              </a:rPr>
              <a:t>pk_employee</a:t>
            </a:r>
            <a:r>
              <a:rPr lang="pt-BR" sz="1800" dirty="0">
                <a:latin typeface="Bookman Old Style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1100" dirty="0"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ALTER TABLE </a:t>
            </a:r>
            <a:r>
              <a:rPr lang="pt-BR" sz="1800" dirty="0" err="1">
                <a:latin typeface="Bookman Old Style" pitchFamily="18" charset="0"/>
              </a:rPr>
              <a:t>employee</a:t>
            </a:r>
            <a:r>
              <a:rPr lang="pt-BR" sz="1800" dirty="0">
                <a:latin typeface="Bookman Old Style" pitchFamily="18" charset="0"/>
              </a:rPr>
              <a:t> </a:t>
            </a:r>
          </a:p>
          <a:p>
            <a:pPr>
              <a:buNone/>
            </a:pP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	</a:t>
            </a:r>
            <a:r>
              <a:rPr lang="pt-B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ADD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 </a:t>
            </a:r>
            <a:r>
              <a:rPr lang="pt-B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CONSTRAINT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 </a:t>
            </a:r>
            <a:r>
              <a:rPr lang="pt-BR" sz="1800" dirty="0" err="1">
                <a:solidFill>
                  <a:srgbClr val="000099"/>
                </a:solidFill>
                <a:latin typeface="Bookman Old Style" pitchFamily="18" charset="0"/>
              </a:rPr>
              <a:t>check_sale</a:t>
            </a:r>
            <a:r>
              <a:rPr lang="pt-BR" sz="1800" dirty="0">
                <a:latin typeface="Bookman Old Style" pitchFamily="18" charset="0"/>
              </a:rPr>
              <a:t> 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CHECK (</a:t>
            </a:r>
            <a:r>
              <a:rPr lang="pt-BR" sz="1800" dirty="0" err="1">
                <a:solidFill>
                  <a:srgbClr val="000099"/>
                </a:solidFill>
                <a:latin typeface="Bookman Old Style" pitchFamily="18" charset="0"/>
              </a:rPr>
              <a:t>sale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&gt;10.000)</a:t>
            </a:r>
            <a:endParaRPr lang="pt-BR" sz="1800" dirty="0"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1100" dirty="0"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ALTER TABLE </a:t>
            </a:r>
            <a:r>
              <a:rPr lang="pt-BR" sz="1800" dirty="0">
                <a:latin typeface="Bookman Old Style" pitchFamily="18" charset="0"/>
              </a:rPr>
              <a:t>Books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latin typeface="Bookman Old Style" pitchFamily="18" charset="0"/>
              </a:rPr>
              <a:t>	</a:t>
            </a:r>
            <a:r>
              <a:rPr lang="pt-BR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ADD CONSTRAINT </a:t>
            </a:r>
            <a:r>
              <a:rPr lang="pt-BR" sz="1800" dirty="0" err="1">
                <a:solidFill>
                  <a:srgbClr val="000099"/>
                </a:solidFill>
                <a:latin typeface="Bookman Old Style" pitchFamily="18" charset="0"/>
              </a:rPr>
              <a:t>fk_author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 FOREIGN KEY (</a:t>
            </a:r>
            <a:r>
              <a:rPr lang="pt-BR" sz="1800" dirty="0" err="1">
                <a:solidFill>
                  <a:srgbClr val="000099"/>
                </a:solidFill>
                <a:latin typeface="Bookman Old Style" pitchFamily="18" charset="0"/>
              </a:rPr>
              <a:t>AuthorID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) REFERENCES </a:t>
            </a:r>
            <a:r>
              <a:rPr lang="pt-BR" sz="1800" dirty="0" err="1">
                <a:solidFill>
                  <a:srgbClr val="000099"/>
                </a:solidFill>
                <a:latin typeface="Bookman Old Style" pitchFamily="18" charset="0"/>
              </a:rPr>
              <a:t>Authors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 (</a:t>
            </a:r>
            <a:r>
              <a:rPr lang="pt-BR" sz="1800" dirty="0" err="1">
                <a:solidFill>
                  <a:srgbClr val="000099"/>
                </a:solidFill>
                <a:latin typeface="Bookman Old Style" pitchFamily="18" charset="0"/>
              </a:rPr>
              <a:t>AuthorID</a:t>
            </a:r>
            <a:r>
              <a:rPr lang="pt-BR" sz="1800" dirty="0">
                <a:solidFill>
                  <a:srgbClr val="000099"/>
                </a:solidFill>
                <a:latin typeface="Bookman Old Style" pitchFamily="18" charset="0"/>
              </a:rPr>
              <a:t>) ON DELETE CASCADE</a:t>
            </a:r>
            <a:r>
              <a:rPr lang="pt-BR" sz="1800" dirty="0">
                <a:latin typeface="Bookman Old Style" pitchFamily="18" charset="0"/>
              </a:rPr>
              <a:t> </a:t>
            </a:r>
          </a:p>
        </p:txBody>
      </p:sp>
      <p:sp>
        <p:nvSpPr>
          <p:cNvPr id="795650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9565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FFD458D8-B285-4782-8D88-DA5E8B5800EB}" type="slidenum">
              <a:rPr lang="pt-BR" altLang="en-US" smtClean="0">
                <a:latin typeface="Arial" charset="0"/>
              </a:rPr>
              <a:pPr/>
              <a:t>16</a:t>
            </a:fld>
            <a:endParaRPr lang="pt-B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1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420888"/>
            <a:ext cx="10396728" cy="39354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Dado o esquema acima, no seu ambiente SQL crie as tabelas Departamento e empregado considerando: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rgbClr val="C00000"/>
                </a:solidFill>
              </a:rPr>
              <a:t>EmpId</a:t>
            </a:r>
            <a:r>
              <a:rPr lang="pt-BR" dirty="0">
                <a:solidFill>
                  <a:srgbClr val="C00000"/>
                </a:solidFill>
              </a:rPr>
              <a:t>, </a:t>
            </a:r>
            <a:r>
              <a:rPr lang="pt-BR" dirty="0" err="1">
                <a:solidFill>
                  <a:srgbClr val="C00000"/>
                </a:solidFill>
              </a:rPr>
              <a:t>DepId</a:t>
            </a:r>
            <a:r>
              <a:rPr lang="pt-BR" dirty="0">
                <a:solidFill>
                  <a:srgbClr val="C00000"/>
                </a:solidFill>
              </a:rPr>
              <a:t>, </a:t>
            </a:r>
            <a:r>
              <a:rPr lang="pt-BR" dirty="0" err="1">
                <a:solidFill>
                  <a:srgbClr val="C00000"/>
                </a:solidFill>
              </a:rPr>
              <a:t>depto</a:t>
            </a:r>
            <a:r>
              <a:rPr lang="pt-BR" dirty="0">
                <a:solidFill>
                  <a:srgbClr val="C00000"/>
                </a:solidFill>
              </a:rPr>
              <a:t> e salário são inteiros;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rgbClr val="C00000"/>
                </a:solidFill>
              </a:rPr>
              <a:t>EmpId</a:t>
            </a:r>
            <a:r>
              <a:rPr lang="pt-BR" dirty="0">
                <a:solidFill>
                  <a:srgbClr val="C00000"/>
                </a:solidFill>
              </a:rPr>
              <a:t> é Chave primária de “Empregado”, e </a:t>
            </a:r>
            <a:r>
              <a:rPr lang="pt-BR" dirty="0" err="1">
                <a:solidFill>
                  <a:srgbClr val="C00000"/>
                </a:solidFill>
              </a:rPr>
              <a:t>DepId</a:t>
            </a:r>
            <a:r>
              <a:rPr lang="pt-BR" dirty="0">
                <a:solidFill>
                  <a:srgbClr val="C00000"/>
                </a:solidFill>
              </a:rPr>
              <a:t> é a chave primária de “Departamento”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Nome é </a:t>
            </a:r>
            <a:r>
              <a:rPr lang="pt-BR" dirty="0" err="1">
                <a:solidFill>
                  <a:srgbClr val="C00000"/>
                </a:solidFill>
              </a:rPr>
              <a:t>string</a:t>
            </a:r>
            <a:r>
              <a:rPr lang="pt-BR" dirty="0">
                <a:solidFill>
                  <a:srgbClr val="C00000"/>
                </a:solidFill>
              </a:rPr>
              <a:t> variável com 20 posições;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Endereço é uma </a:t>
            </a:r>
            <a:r>
              <a:rPr lang="pt-BR" dirty="0" err="1">
                <a:solidFill>
                  <a:srgbClr val="C00000"/>
                </a:solidFill>
              </a:rPr>
              <a:t>string</a:t>
            </a:r>
            <a:r>
              <a:rPr lang="pt-BR" dirty="0">
                <a:solidFill>
                  <a:srgbClr val="C00000"/>
                </a:solidFill>
              </a:rPr>
              <a:t> variável de 40 posições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CPF é </a:t>
            </a:r>
            <a:r>
              <a:rPr lang="pt-BR" dirty="0" err="1">
                <a:solidFill>
                  <a:srgbClr val="C00000"/>
                </a:solidFill>
              </a:rPr>
              <a:t>String</a:t>
            </a:r>
            <a:r>
              <a:rPr lang="pt-BR" dirty="0">
                <a:solidFill>
                  <a:srgbClr val="C00000"/>
                </a:solidFill>
              </a:rPr>
              <a:t> de tamanho fixo de 11 posições e não pode ter duplicidade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rgbClr val="C00000"/>
                </a:solidFill>
              </a:rPr>
              <a:t>Depto</a:t>
            </a:r>
            <a:r>
              <a:rPr lang="pt-BR" dirty="0">
                <a:solidFill>
                  <a:srgbClr val="C00000"/>
                </a:solidFill>
              </a:rPr>
              <a:t> é chave estrangeira, associado a chave primária da tabela “Departamento”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351584" y="1700809"/>
            <a:ext cx="741682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Empregado(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EmpId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nome,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cpf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endereço, salario,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depto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Departamento(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DepId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nome)</a:t>
            </a:r>
          </a:p>
        </p:txBody>
      </p:sp>
    </p:spTree>
    <p:extLst>
      <p:ext uri="{BB962C8B-B14F-4D97-AF65-F5344CB8AC3E}">
        <p14:creationId xmlns:p14="http://schemas.microsoft.com/office/powerpoint/2010/main" val="135009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Criação de um </a:t>
            </a:r>
            <a:r>
              <a:rPr lang="pt-BR" sz="3200" dirty="0" err="1"/>
              <a:t>Schema</a:t>
            </a:r>
            <a:r>
              <a:rPr lang="pt-BR" sz="3200" dirty="0"/>
              <a:t> </a:t>
            </a:r>
          </a:p>
          <a:p>
            <a:r>
              <a:rPr lang="pt-BR" sz="3200" dirty="0"/>
              <a:t>Livraria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10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/>
          <a:lstStyle/>
          <a:p>
            <a:pPr eaLnBrk="1" hangingPunct="1"/>
            <a:r>
              <a:rPr lang="pt-BR" dirty="0"/>
              <a:t>Linguagens de Definição SQL DDL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Harkovsky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29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Associando </a:t>
            </a:r>
            <a:br>
              <a:rPr lang="pt-BR" dirty="0"/>
            </a:br>
            <a:r>
              <a:rPr lang="pt-BR" dirty="0"/>
              <a:t>Restrições de Integridade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07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Checando Integridade</a:t>
            </a:r>
            <a:br>
              <a:rPr lang="pt-BR" dirty="0"/>
            </a:br>
            <a:r>
              <a:rPr lang="pt-BR" dirty="0"/>
              <a:t>Relembrando...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60848"/>
            <a:ext cx="10396728" cy="3106880"/>
          </a:xfrm>
        </p:spPr>
        <p:txBody>
          <a:bodyPr>
            <a:noAutofit/>
          </a:bodyPr>
          <a:lstStyle/>
          <a:p>
            <a:pPr marL="27432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pt-BR" sz="2800" dirty="0"/>
              <a:t>Uma </a:t>
            </a:r>
            <a:r>
              <a:rPr lang="pt-BR" sz="2800" dirty="0">
                <a:solidFill>
                  <a:srgbClr val="000099"/>
                </a:solidFill>
              </a:rPr>
              <a:t>Restrição</a:t>
            </a:r>
            <a:r>
              <a:rPr lang="pt-BR" sz="2800" dirty="0"/>
              <a:t> é uma propriedade associada a uma </a:t>
            </a:r>
            <a:r>
              <a:rPr lang="pt-BR" sz="2800" dirty="0">
                <a:solidFill>
                  <a:srgbClr val="000099"/>
                </a:solidFill>
              </a:rPr>
              <a:t>coluna</a:t>
            </a:r>
            <a:r>
              <a:rPr lang="pt-BR" sz="2800" dirty="0"/>
              <a:t>, ou </a:t>
            </a:r>
            <a:r>
              <a:rPr lang="pt-BR" sz="2800" dirty="0">
                <a:solidFill>
                  <a:srgbClr val="000099"/>
                </a:solidFill>
              </a:rPr>
              <a:t>conjunto de colunas</a:t>
            </a:r>
            <a:r>
              <a:rPr lang="pt-BR" sz="2800" dirty="0"/>
              <a:t> numa tabela, que previne certos tipos de </a:t>
            </a:r>
            <a:r>
              <a:rPr lang="pt-BR" sz="2800" dirty="0">
                <a:solidFill>
                  <a:srgbClr val="C00000"/>
                </a:solidFill>
              </a:rPr>
              <a:t>inconsistências de valores de dados</a:t>
            </a:r>
            <a:r>
              <a:rPr lang="pt-BR" sz="2800" dirty="0"/>
              <a:t> serem colocados nestas coluna(s). </a:t>
            </a:r>
          </a:p>
          <a:p>
            <a:pPr marL="27432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pt-BR" sz="2800" dirty="0">
                <a:solidFill>
                  <a:srgbClr val="000099"/>
                </a:solidFill>
              </a:rPr>
              <a:t>Restrições</a:t>
            </a:r>
            <a:r>
              <a:rPr lang="pt-BR" sz="2800" dirty="0"/>
              <a:t> são utilizados para reforçar integridade dos dados, garantindo uma exatidão e confiabilidade dos dados no BD.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 Existem 2 formas de declarar restrições no SQL</a:t>
            </a:r>
          </a:p>
          <a:p>
            <a:pPr lvl="1"/>
            <a:r>
              <a:rPr lang="pt-BR" sz="2800" dirty="0">
                <a:solidFill>
                  <a:srgbClr val="0070C0"/>
                </a:solidFill>
              </a:rPr>
              <a:t>Na declaração dos campos</a:t>
            </a:r>
          </a:p>
          <a:p>
            <a:pPr lvl="1"/>
            <a:r>
              <a:rPr lang="pt-BR" sz="2800" dirty="0">
                <a:solidFill>
                  <a:srgbClr val="00B050"/>
                </a:solidFill>
              </a:rPr>
              <a:t>Após a declaração dos campos</a:t>
            </a:r>
          </a:p>
          <a:p>
            <a:pPr marL="274320" indent="-274320">
              <a:lnSpc>
                <a:spcPct val="80000"/>
              </a:lnSpc>
              <a:buFont typeface="Wingdings 3"/>
              <a:buChar char=""/>
              <a:defRPr/>
            </a:pPr>
            <a:endParaRPr lang="pt-BR" sz="2800" dirty="0"/>
          </a:p>
        </p:txBody>
      </p:sp>
      <p:sp>
        <p:nvSpPr>
          <p:cNvPr id="78336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833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7B3F39A4-ADD0-44F5-AE43-0526E1C69251}" type="slidenum">
              <a:rPr lang="pt-BR" altLang="en-US" smtClean="0">
                <a:latin typeface="Arial" charset="0"/>
              </a:rPr>
              <a:pPr/>
              <a:t>5</a:t>
            </a:fld>
            <a:endParaRPr lang="pt-B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2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0533"/>
            <a:ext cx="7772400" cy="1247222"/>
          </a:xfrm>
        </p:spPr>
        <p:txBody>
          <a:bodyPr/>
          <a:lstStyle/>
          <a:p>
            <a:r>
              <a:rPr lang="pt-BR" dirty="0"/>
              <a:t>Restrições: Chave Primária</a:t>
            </a:r>
          </a:p>
        </p:txBody>
      </p:sp>
      <p:sp>
        <p:nvSpPr>
          <p:cNvPr id="787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12776"/>
            <a:ext cx="10396728" cy="2160240"/>
          </a:xfrm>
        </p:spPr>
        <p:txBody>
          <a:bodyPr>
            <a:no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</a:t>
            </a:r>
          </a:p>
          <a:p>
            <a:pPr lvl="1"/>
            <a:r>
              <a:rPr lang="pt-BR" sz="2000" dirty="0"/>
              <a:t>Cria a restrição de chave primária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Exemplo:</a:t>
            </a:r>
          </a:p>
          <a:p>
            <a:pPr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745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8745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9326-1D28-4385-AE51-700007EB14D2}" type="slidenum">
              <a:rPr lang="pt-BR" altLang="en-US" smtClean="0"/>
              <a:pPr/>
              <a:t>6</a:t>
            </a:fld>
            <a:endParaRPr lang="pt-B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3712" y="2276872"/>
            <a:ext cx="626012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[coluna] [tipo] [ outras </a:t>
            </a:r>
            <a:r>
              <a:rPr lang="pt-BR" dirty="0" err="1">
                <a:solidFill>
                  <a:srgbClr val="0070C0"/>
                </a:solidFill>
              </a:rPr>
              <a:t>restriçoes</a:t>
            </a:r>
            <a:r>
              <a:rPr lang="pt-BR" dirty="0">
                <a:solidFill>
                  <a:srgbClr val="0070C0"/>
                </a:solidFill>
              </a:rPr>
              <a:t>] </a:t>
            </a:r>
            <a:r>
              <a:rPr lang="pt-BR" dirty="0">
                <a:solidFill>
                  <a:srgbClr val="C00000"/>
                </a:solidFill>
              </a:rPr>
              <a:t>PRIMARY KEY </a:t>
            </a:r>
          </a:p>
          <a:p>
            <a:r>
              <a:rPr lang="pt-BR" dirty="0">
                <a:solidFill>
                  <a:srgbClr val="C00000"/>
                </a:solidFill>
              </a:rPr>
              <a:t>CONSTRAINT</a:t>
            </a:r>
            <a:r>
              <a:rPr lang="pt-BR" dirty="0">
                <a:solidFill>
                  <a:srgbClr val="00B050"/>
                </a:solidFill>
              </a:rPr>
              <a:t> &lt;</a:t>
            </a:r>
            <a:r>
              <a:rPr lang="pt-BR" dirty="0" err="1">
                <a:solidFill>
                  <a:srgbClr val="00B050"/>
                </a:solidFill>
              </a:rPr>
              <a:t>nome_restrição</a:t>
            </a:r>
            <a:r>
              <a:rPr lang="pt-BR" dirty="0">
                <a:solidFill>
                  <a:srgbClr val="00B050"/>
                </a:solidFill>
              </a:rPr>
              <a:t>&gt; </a:t>
            </a:r>
            <a:r>
              <a:rPr lang="pt-BR" dirty="0">
                <a:solidFill>
                  <a:srgbClr val="C00000"/>
                </a:solidFill>
              </a:rPr>
              <a:t>PRIMARY KEY</a:t>
            </a:r>
            <a:r>
              <a:rPr lang="pt-BR" dirty="0">
                <a:solidFill>
                  <a:srgbClr val="00B050"/>
                </a:solidFill>
              </a:rPr>
              <a:t> ([coluna])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15680" y="3409007"/>
            <a:ext cx="4561505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CREATE TABLE medico ( </a:t>
            </a:r>
          </a:p>
          <a:p>
            <a:pPr>
              <a:buNone/>
            </a:pPr>
            <a:r>
              <a:rPr lang="pt-BR" dirty="0" err="1">
                <a:solidFill>
                  <a:srgbClr val="0070C0"/>
                </a:solidFill>
              </a:rPr>
              <a:t>Codm</a:t>
            </a:r>
            <a:r>
              <a:rPr lang="pt-BR" dirty="0">
                <a:solidFill>
                  <a:srgbClr val="0070C0"/>
                </a:solidFill>
              </a:rPr>
              <a:t> INT </a:t>
            </a:r>
            <a:r>
              <a:rPr lang="pt-BR" dirty="0">
                <a:solidFill>
                  <a:srgbClr val="C00000"/>
                </a:solidFill>
              </a:rPr>
              <a:t>PRIMARY KEY,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</a:rPr>
              <a:t>.....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CREATE TABLE medico ( </a:t>
            </a:r>
          </a:p>
          <a:p>
            <a:pPr>
              <a:buNone/>
            </a:pP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Codm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INT</a:t>
            </a:r>
            <a:r>
              <a:rPr lang="pt-BR" dirty="0">
                <a:solidFill>
                  <a:srgbClr val="0070C0"/>
                </a:solidFill>
              </a:rPr>
              <a:t>,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</a:rPr>
              <a:t>.....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</a:rPr>
              <a:t>CONSTRAINT </a:t>
            </a:r>
            <a:r>
              <a:rPr lang="pt-BR" dirty="0" err="1">
                <a:solidFill>
                  <a:srgbClr val="00B050"/>
                </a:solidFill>
              </a:rPr>
              <a:t>PK_medico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PRIMARY KEY </a:t>
            </a:r>
            <a:r>
              <a:rPr lang="pt-BR" dirty="0">
                <a:solidFill>
                  <a:srgbClr val="00B050"/>
                </a:solidFill>
              </a:rPr>
              <a:t>(</a:t>
            </a:r>
            <a:r>
              <a:rPr lang="pt-BR" dirty="0" err="1">
                <a:solidFill>
                  <a:srgbClr val="00B050"/>
                </a:solidFill>
              </a:rPr>
              <a:t>Codm</a:t>
            </a:r>
            <a:r>
              <a:rPr lang="pt-BR" dirty="0">
                <a:solidFill>
                  <a:srgbClr val="00B050"/>
                </a:solidFill>
              </a:rPr>
              <a:t>)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38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224136"/>
          </a:xfrm>
        </p:spPr>
        <p:txBody>
          <a:bodyPr/>
          <a:lstStyle/>
          <a:p>
            <a:r>
              <a:rPr lang="pt-BR" dirty="0"/>
              <a:t>Restrições: Chave Estrangeira</a:t>
            </a:r>
          </a:p>
        </p:txBody>
      </p:sp>
      <p:sp>
        <p:nvSpPr>
          <p:cNvPr id="787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96341"/>
            <a:ext cx="10396728" cy="5225134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</a:t>
            </a:r>
          </a:p>
          <a:p>
            <a:pPr lvl="1"/>
            <a:r>
              <a:rPr lang="pt-BR" dirty="0"/>
              <a:t>Cria a restrição de chave estrangeira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sz="2200" dirty="0"/>
              <a:t>Onde </a:t>
            </a:r>
            <a:r>
              <a:rPr lang="pt-BR" sz="2200" i="1" dirty="0">
                <a:solidFill>
                  <a:srgbClr val="C00000"/>
                </a:solidFill>
              </a:rPr>
              <a:t>condições</a:t>
            </a:r>
            <a:r>
              <a:rPr lang="pt-BR" sz="2200" dirty="0">
                <a:solidFill>
                  <a:srgbClr val="C00000"/>
                </a:solidFill>
              </a:rPr>
              <a:t> </a:t>
            </a:r>
            <a:r>
              <a:rPr lang="pt-BR" sz="2200" dirty="0"/>
              <a:t>podem ser:</a:t>
            </a:r>
          </a:p>
          <a:p>
            <a:pPr lvl="1"/>
            <a:r>
              <a:rPr lang="pt-BR" sz="2200" dirty="0">
                <a:solidFill>
                  <a:srgbClr val="C00000"/>
                </a:solidFill>
              </a:rPr>
              <a:t>SET NULL </a:t>
            </a:r>
            <a:r>
              <a:rPr lang="pt-BR" sz="2200" dirty="0"/>
              <a:t>– coloca NULL na tabela referenciada</a:t>
            </a:r>
          </a:p>
          <a:p>
            <a:pPr lvl="1"/>
            <a:r>
              <a:rPr lang="pt-BR" sz="2200" dirty="0">
                <a:solidFill>
                  <a:srgbClr val="C00000"/>
                </a:solidFill>
              </a:rPr>
              <a:t>CASCADE</a:t>
            </a:r>
            <a:r>
              <a:rPr lang="pt-BR" sz="2200" dirty="0"/>
              <a:t> – Apaga o(s) registro(s) na tabela referenciada</a:t>
            </a:r>
          </a:p>
          <a:p>
            <a:pPr lvl="1"/>
            <a:r>
              <a:rPr lang="pt-BR" sz="2200" dirty="0">
                <a:solidFill>
                  <a:srgbClr val="C00000"/>
                </a:solidFill>
              </a:rPr>
              <a:t>RESTRICT</a:t>
            </a:r>
            <a:r>
              <a:rPr lang="pt-BR" sz="2200" dirty="0"/>
              <a:t> – Impede a exclusão se existirem linhas em outras tabelas que referenciem esta linha</a:t>
            </a:r>
          </a:p>
          <a:p>
            <a:pPr>
              <a:buFont typeface="Wingdings" pitchFamily="2" charset="2"/>
              <a:buChar char="Ø"/>
            </a:pPr>
            <a:r>
              <a:rPr lang="pt-BR" sz="2200" dirty="0"/>
              <a:t>Exemplo:</a:t>
            </a:r>
          </a:p>
          <a:p>
            <a:pPr lvl="1">
              <a:buFont typeface="Wingdings" pitchFamily="2" charset="2"/>
              <a:buChar char="Ø"/>
            </a:pPr>
            <a:r>
              <a:rPr lang="pt-BR" sz="2200" dirty="0" err="1"/>
              <a:t>Depto</a:t>
            </a:r>
            <a:r>
              <a:rPr lang="pt-BR" sz="2200" dirty="0"/>
              <a:t> </a:t>
            </a: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>
                <a:solidFill>
                  <a:srgbClr val="0070C0"/>
                </a:solidFill>
              </a:rPr>
              <a:t>FOREIGN</a:t>
            </a:r>
            <a:r>
              <a:rPr lang="pt-BR" sz="2200" dirty="0">
                <a:solidFill>
                  <a:schemeClr val="accent2"/>
                </a:solidFill>
              </a:rPr>
              <a:t> </a:t>
            </a:r>
            <a:r>
              <a:rPr lang="pt-BR" sz="2200" dirty="0">
                <a:solidFill>
                  <a:srgbClr val="0070C0"/>
                </a:solidFill>
              </a:rPr>
              <a:t>KEY</a:t>
            </a:r>
            <a:r>
              <a:rPr lang="pt-BR" sz="2200" dirty="0">
                <a:solidFill>
                  <a:schemeClr val="accent2"/>
                </a:solidFill>
              </a:rPr>
              <a:t> </a:t>
            </a:r>
            <a:r>
              <a:rPr lang="pt-BR" sz="2200" dirty="0"/>
              <a:t>(</a:t>
            </a:r>
            <a:r>
              <a:rPr lang="pt-BR" sz="2200" dirty="0" err="1"/>
              <a:t>Depto</a:t>
            </a:r>
            <a:r>
              <a:rPr lang="pt-BR" sz="2200" dirty="0"/>
              <a:t>) </a:t>
            </a:r>
            <a:r>
              <a:rPr lang="pt-BR" sz="2200" dirty="0">
                <a:solidFill>
                  <a:srgbClr val="0070C0"/>
                </a:solidFill>
              </a:rPr>
              <a:t>REFERENCES</a:t>
            </a:r>
            <a:r>
              <a:rPr lang="pt-BR" sz="2200" dirty="0"/>
              <a:t> Departamento(</a:t>
            </a:r>
            <a:r>
              <a:rPr lang="pt-BR" sz="2200" dirty="0" err="1"/>
              <a:t>depto</a:t>
            </a:r>
            <a:r>
              <a:rPr lang="pt-BR" sz="2200" dirty="0"/>
              <a:t>)</a:t>
            </a:r>
            <a:r>
              <a:rPr lang="pt-BR" sz="2200" dirty="0">
                <a:solidFill>
                  <a:srgbClr val="0070C0"/>
                </a:solidFill>
              </a:rPr>
              <a:t> ON</a:t>
            </a:r>
            <a:r>
              <a:rPr lang="pt-BR" sz="2200" dirty="0">
                <a:solidFill>
                  <a:schemeClr val="accent2"/>
                </a:solidFill>
              </a:rPr>
              <a:t> </a:t>
            </a:r>
            <a:r>
              <a:rPr lang="pt-BR" sz="2200" dirty="0">
                <a:solidFill>
                  <a:srgbClr val="0070C0"/>
                </a:solidFill>
              </a:rPr>
              <a:t>DELETE</a:t>
            </a:r>
            <a:r>
              <a:rPr lang="pt-BR" sz="2200" dirty="0">
                <a:solidFill>
                  <a:schemeClr val="accent2"/>
                </a:solidFill>
              </a:rPr>
              <a:t> </a:t>
            </a:r>
            <a:r>
              <a:rPr lang="pt-BR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  <a:p>
            <a:pPr lvl="1">
              <a:buFont typeface="Wingdings" pitchFamily="2" charset="2"/>
              <a:buChar char="Ø"/>
            </a:pPr>
            <a:r>
              <a:rPr lang="pt-BR" sz="2200" dirty="0">
                <a:solidFill>
                  <a:srgbClr val="00B050"/>
                </a:solidFill>
              </a:rPr>
              <a:t>CONSTRAINT</a:t>
            </a:r>
            <a:r>
              <a:rPr lang="pt-BR" sz="2200" dirty="0"/>
              <a:t> </a:t>
            </a:r>
            <a:r>
              <a:rPr lang="pt-BR" sz="2200" dirty="0" err="1"/>
              <a:t>Depto_FK</a:t>
            </a:r>
            <a:r>
              <a:rPr lang="pt-BR" sz="2200" dirty="0"/>
              <a:t> </a:t>
            </a:r>
            <a:r>
              <a:rPr lang="pt-BR" sz="2200" dirty="0">
                <a:solidFill>
                  <a:srgbClr val="00B050"/>
                </a:solidFill>
              </a:rPr>
              <a:t>FOREIGN</a:t>
            </a:r>
            <a:r>
              <a:rPr lang="pt-BR" sz="2200" dirty="0">
                <a:solidFill>
                  <a:schemeClr val="accent2"/>
                </a:solidFill>
              </a:rPr>
              <a:t> </a:t>
            </a:r>
            <a:r>
              <a:rPr lang="pt-BR" sz="2200" dirty="0">
                <a:solidFill>
                  <a:srgbClr val="00B050"/>
                </a:solidFill>
              </a:rPr>
              <a:t>KEY</a:t>
            </a:r>
            <a:r>
              <a:rPr lang="pt-BR" sz="2200" dirty="0">
                <a:solidFill>
                  <a:schemeClr val="accent2"/>
                </a:solidFill>
              </a:rPr>
              <a:t> </a:t>
            </a:r>
            <a:r>
              <a:rPr lang="pt-BR" sz="2200" dirty="0"/>
              <a:t>(</a:t>
            </a:r>
            <a:r>
              <a:rPr lang="pt-BR" sz="2200" dirty="0" err="1"/>
              <a:t>Depto</a:t>
            </a:r>
            <a:r>
              <a:rPr lang="pt-BR" sz="2200" dirty="0"/>
              <a:t>) </a:t>
            </a:r>
            <a:r>
              <a:rPr lang="pt-BR" sz="2200" dirty="0">
                <a:solidFill>
                  <a:srgbClr val="00B050"/>
                </a:solidFill>
              </a:rPr>
              <a:t>REFERENCES</a:t>
            </a:r>
            <a:r>
              <a:rPr lang="pt-BR" sz="2200" dirty="0"/>
              <a:t> Departamento(</a:t>
            </a:r>
            <a:r>
              <a:rPr lang="pt-BR" sz="2200" dirty="0" err="1"/>
              <a:t>depto</a:t>
            </a:r>
            <a:r>
              <a:rPr lang="pt-BR" sz="2200" dirty="0"/>
              <a:t>) </a:t>
            </a:r>
            <a:r>
              <a:rPr lang="pt-BR" sz="2200" dirty="0">
                <a:solidFill>
                  <a:srgbClr val="00B050"/>
                </a:solidFill>
              </a:rPr>
              <a:t>ON</a:t>
            </a:r>
            <a:r>
              <a:rPr lang="pt-BR" sz="2200" dirty="0">
                <a:solidFill>
                  <a:schemeClr val="accent2"/>
                </a:solidFill>
              </a:rPr>
              <a:t> </a:t>
            </a:r>
            <a:r>
              <a:rPr lang="pt-BR" sz="2200" dirty="0">
                <a:solidFill>
                  <a:srgbClr val="00B050"/>
                </a:solidFill>
              </a:rPr>
              <a:t>DELETE</a:t>
            </a:r>
            <a:r>
              <a:rPr lang="pt-BR" sz="2200" dirty="0">
                <a:solidFill>
                  <a:schemeClr val="accent2"/>
                </a:solidFill>
              </a:rPr>
              <a:t> </a:t>
            </a:r>
            <a:r>
              <a:rPr lang="pt-BR" sz="2200" dirty="0"/>
              <a:t>SET NULL</a:t>
            </a:r>
          </a:p>
        </p:txBody>
      </p:sp>
      <p:sp>
        <p:nvSpPr>
          <p:cNvPr id="78745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dirty="0"/>
              <a:t>Roberto Harkovsky</a:t>
            </a:r>
          </a:p>
        </p:txBody>
      </p:sp>
      <p:sp>
        <p:nvSpPr>
          <p:cNvPr id="78745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9326-1D28-4385-AE51-700007EB14D2}" type="slidenum">
              <a:rPr lang="pt-BR" altLang="en-US" smtClean="0"/>
              <a:pPr/>
              <a:t>7</a:t>
            </a:fld>
            <a:endParaRPr lang="pt-B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416" y="2348880"/>
            <a:ext cx="1085346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pt-BR" dirty="0">
                <a:solidFill>
                  <a:srgbClr val="0070C0"/>
                </a:solidFill>
              </a:rPr>
              <a:t>[coluna] [tipo] FOREIGN KEY ([coluna]) REFERENCES &lt;tabela&gt;(&lt;coluna&gt;) ON DELETE &lt;condições&gt;</a:t>
            </a:r>
          </a:p>
          <a:p>
            <a:pPr marL="0" lvl="1"/>
            <a:r>
              <a:rPr lang="pt-BR" dirty="0">
                <a:solidFill>
                  <a:srgbClr val="00B050"/>
                </a:solidFill>
              </a:rPr>
              <a:t>CONSTRAINT &lt;</a:t>
            </a:r>
            <a:r>
              <a:rPr lang="pt-BR" dirty="0" err="1">
                <a:solidFill>
                  <a:srgbClr val="00B050"/>
                </a:solidFill>
              </a:rPr>
              <a:t>nome_restrição</a:t>
            </a:r>
            <a:r>
              <a:rPr lang="pt-BR" dirty="0">
                <a:solidFill>
                  <a:srgbClr val="00B050"/>
                </a:solidFill>
              </a:rPr>
              <a:t>&gt; FOREIGN KEY ([coluna]) REFERENCES &lt;tabela&gt;(&lt;coluna&gt;) ON DELETE &lt;condições&gt;</a:t>
            </a:r>
          </a:p>
        </p:txBody>
      </p:sp>
    </p:spTree>
    <p:extLst>
      <p:ext uri="{BB962C8B-B14F-4D97-AF65-F5344CB8AC3E}">
        <p14:creationId xmlns:p14="http://schemas.microsoft.com/office/powerpoint/2010/main" val="269889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Chaves Estrangeiras</a:t>
            </a:r>
            <a:br>
              <a:rPr lang="pt-BR" dirty="0"/>
            </a:br>
            <a:r>
              <a:rPr lang="pt-BR" dirty="0"/>
              <a:t>Exemplos</a:t>
            </a:r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4043" y="3716477"/>
            <a:ext cx="2613985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CREATE TABLE Estudante (</a:t>
            </a:r>
          </a:p>
          <a:p>
            <a:r>
              <a:rPr lang="pt-BR" dirty="0"/>
              <a:t>Sid </a:t>
            </a:r>
            <a:r>
              <a:rPr lang="pt-BR" dirty="0" err="1"/>
              <a:t>int</a:t>
            </a:r>
            <a:r>
              <a:rPr lang="pt-BR" dirty="0"/>
              <a:t> PRIMARY KEY,</a:t>
            </a:r>
          </a:p>
          <a:p>
            <a:r>
              <a:rPr lang="pt-BR" dirty="0"/>
              <a:t>CPF char(11), </a:t>
            </a:r>
          </a:p>
          <a:p>
            <a:r>
              <a:rPr lang="pt-BR" dirty="0"/>
              <a:t>Nome </a:t>
            </a:r>
            <a:r>
              <a:rPr lang="pt-BR" dirty="0" err="1"/>
              <a:t>varchar</a:t>
            </a:r>
            <a:r>
              <a:rPr lang="pt-BR" dirty="0"/>
              <a:t>(20),</a:t>
            </a:r>
          </a:p>
          <a:p>
            <a:r>
              <a:rPr lang="pt-BR" dirty="0"/>
              <a:t>Idade </a:t>
            </a:r>
            <a:r>
              <a:rPr lang="pt-BR" dirty="0" err="1"/>
              <a:t>int</a:t>
            </a:r>
            <a:endParaRPr lang="pt-BR" dirty="0"/>
          </a:p>
          <a:p>
            <a:r>
              <a:rPr lang="pt-BR" dirty="0"/>
              <a:t>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151770" y="3715388"/>
            <a:ext cx="2379113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CREATE TABLE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Classe</a:t>
            </a:r>
            <a:r>
              <a:rPr lang="pt-BR" dirty="0"/>
              <a:t> (</a:t>
            </a:r>
          </a:p>
          <a:p>
            <a:r>
              <a:rPr lang="pt-BR" dirty="0"/>
              <a:t>Cid </a:t>
            </a:r>
            <a:r>
              <a:rPr lang="pt-BR" dirty="0" err="1"/>
              <a:t>int</a:t>
            </a:r>
            <a:r>
              <a:rPr lang="pt-BR" dirty="0"/>
              <a:t> PRIMARY KEY,</a:t>
            </a:r>
          </a:p>
          <a:p>
            <a:r>
              <a:rPr lang="pt-BR" dirty="0"/>
              <a:t>Nome </a:t>
            </a:r>
            <a:r>
              <a:rPr lang="pt-BR" dirty="0" err="1"/>
              <a:t>varchar</a:t>
            </a:r>
            <a:r>
              <a:rPr lang="pt-BR" dirty="0"/>
              <a:t>(20),</a:t>
            </a:r>
          </a:p>
          <a:p>
            <a:r>
              <a:rPr lang="pt-BR" dirty="0" err="1"/>
              <a:t>Horario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(20)</a:t>
            </a:r>
          </a:p>
          <a:p>
            <a:r>
              <a:rPr lang="pt-BR" dirty="0"/>
              <a:t>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663952" y="3715388"/>
            <a:ext cx="6216061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CREATE TABLE Matricula (</a:t>
            </a:r>
          </a:p>
          <a:p>
            <a:r>
              <a:rPr lang="pt-BR" dirty="0"/>
              <a:t>Sid </a:t>
            </a:r>
            <a:r>
              <a:rPr lang="pt-BR" dirty="0" err="1"/>
              <a:t>int</a:t>
            </a:r>
            <a:r>
              <a:rPr lang="pt-BR" dirty="0"/>
              <a:t>,</a:t>
            </a:r>
          </a:p>
          <a:p>
            <a:r>
              <a:rPr lang="pt-BR" dirty="0"/>
              <a:t>Cid </a:t>
            </a:r>
            <a:r>
              <a:rPr lang="pt-BR" dirty="0" err="1"/>
              <a:t>int</a:t>
            </a:r>
            <a:r>
              <a:rPr lang="pt-BR" dirty="0"/>
              <a:t>, </a:t>
            </a:r>
          </a:p>
          <a:p>
            <a:r>
              <a:rPr lang="pt-BR" dirty="0"/>
              <a:t>conceito char(1)</a:t>
            </a:r>
          </a:p>
          <a:p>
            <a:r>
              <a:rPr lang="pt-BR" dirty="0"/>
              <a:t>CONSTRAINT PK1 PRIMARY KEY (Sid, Cid),</a:t>
            </a:r>
          </a:p>
          <a:p>
            <a:r>
              <a:rPr lang="pt-BR" dirty="0"/>
              <a:t>CONSTRAINT FK2 </a:t>
            </a:r>
            <a:r>
              <a:rPr lang="pt-BR" dirty="0">
                <a:solidFill>
                  <a:srgbClr val="C00000"/>
                </a:solidFill>
              </a:rPr>
              <a:t>FOREIGN KEY </a:t>
            </a:r>
            <a:r>
              <a:rPr lang="pt-BR" dirty="0"/>
              <a:t>(Sid) REFERENCES Estudante(Sid),</a:t>
            </a:r>
          </a:p>
          <a:p>
            <a:r>
              <a:rPr lang="pt-BR" dirty="0"/>
              <a:t>CONSTRAINT FK3 </a:t>
            </a:r>
            <a:r>
              <a:rPr lang="pt-BR" dirty="0">
                <a:solidFill>
                  <a:srgbClr val="C00000"/>
                </a:solidFill>
              </a:rPr>
              <a:t>FOREIGN KEY </a:t>
            </a:r>
            <a:r>
              <a:rPr lang="pt-BR" dirty="0"/>
              <a:t>(Cid) REFERENCES Classe(Cid)</a:t>
            </a:r>
          </a:p>
          <a:p>
            <a:r>
              <a:rPr lang="pt-BR" dirty="0"/>
              <a:t>)</a:t>
            </a: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2135560" y="2040945"/>
            <a:ext cx="6475040" cy="13388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Estudante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cpf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 char(11),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varchar(20),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idade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Matricula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u="sng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conceito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char(1)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Classe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,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varchar(20),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horario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varchar(20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72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Chaves Estrangeiras e </a:t>
            </a:r>
            <a:br>
              <a:rPr lang="pt-BR" dirty="0"/>
            </a:br>
            <a:r>
              <a:rPr lang="pt-BR" dirty="0"/>
              <a:t>Operações de Atualização</a:t>
            </a:r>
            <a:br>
              <a:rPr lang="pt-BR" dirty="0"/>
            </a:b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14400" y="3356991"/>
            <a:ext cx="10363200" cy="3266651"/>
          </a:xfrm>
        </p:spPr>
        <p:txBody>
          <a:bodyPr>
            <a:normAutofit/>
          </a:bodyPr>
          <a:lstStyle/>
          <a:p>
            <a:r>
              <a:rPr lang="pt-BR" dirty="0"/>
              <a:t>E se inserirmos uma </a:t>
            </a:r>
            <a:r>
              <a:rPr lang="pt-BR" dirty="0" err="1"/>
              <a:t>tupla</a:t>
            </a:r>
            <a:r>
              <a:rPr lang="pt-BR" dirty="0"/>
              <a:t> em Matrícula, mas não existe nenhum aluno correspondente?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C00000"/>
                </a:solidFill>
              </a:rPr>
              <a:t>INSERT é rejeitado (chaves estrangeiras são restrições)!</a:t>
            </a:r>
          </a:p>
          <a:p>
            <a:r>
              <a:rPr lang="pt-BR" dirty="0"/>
              <a:t>E se apagarmos um estudante, o que fazer com Matricula?</a:t>
            </a:r>
          </a:p>
          <a:p>
            <a:pPr marL="600075" lvl="1" indent="-257175">
              <a:buAutoNum type="arabicPeriod"/>
            </a:pPr>
            <a:r>
              <a:rPr lang="pt-BR" sz="2000" dirty="0"/>
              <a:t>Desativar a exclusão</a:t>
            </a:r>
          </a:p>
          <a:p>
            <a:pPr marL="600075" lvl="1" indent="-257175">
              <a:buAutoNum type="arabicPeriod"/>
            </a:pPr>
            <a:r>
              <a:rPr lang="pt-BR" sz="2000" dirty="0"/>
              <a:t>Remover todos os cursos para esse estudante</a:t>
            </a:r>
          </a:p>
          <a:p>
            <a:pPr marL="600075" lvl="1" indent="-257175">
              <a:buAutoNum type="arabicPeriod"/>
            </a:pPr>
            <a:r>
              <a:rPr lang="pt-BR" sz="2000" dirty="0"/>
              <a:t>Colocar NULL</a:t>
            </a:r>
            <a:endParaRPr lang="pt-BR" sz="2000" i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7260856" y="5258958"/>
            <a:ext cx="243554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3 </a:t>
            </a:r>
            <a:r>
              <a:rPr lang="en-US" sz="2000" i="1" dirty="0" err="1">
                <a:latin typeface="+mj-lt"/>
              </a:rPr>
              <a:t>opções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>
                <a:latin typeface="+mj-lt"/>
              </a:rPr>
              <a:t>possíveis</a:t>
            </a:r>
            <a:r>
              <a:rPr lang="en-US" sz="2000" i="1" dirty="0">
                <a:latin typeface="+mj-lt"/>
              </a:rPr>
              <a:t>- </a:t>
            </a:r>
            <a:r>
              <a:rPr lang="en-US" sz="2000" i="1" dirty="0" err="1">
                <a:latin typeface="+mj-lt"/>
              </a:rPr>
              <a:t>Escolha</a:t>
            </a:r>
            <a:r>
              <a:rPr lang="en-US" sz="2000" i="1" dirty="0">
                <a:latin typeface="+mj-lt"/>
              </a:rPr>
              <a:t> do DBA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139353" y="1854425"/>
            <a:ext cx="6017840" cy="13388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Estudante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cpf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 char(11),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varchar(20)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Matricula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u="sng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conceito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char(1)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Classe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, </a:t>
            </a:r>
            <a:r>
              <a:rPr lang="en-US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varchar(20), </a:t>
            </a:r>
            <a:r>
              <a:rPr lang="en-US" i="1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horario</a:t>
            </a:r>
            <a:r>
              <a:rPr lang="en-US" i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: varchar(20</a:t>
            </a:r>
            <a:r>
              <a:rPr lang="en-US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17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17288</TotalTime>
  <Words>1455</Words>
  <Application>Microsoft Office PowerPoint</Application>
  <PresentationFormat>Widescreen</PresentationFormat>
  <Paragraphs>261</Paragraphs>
  <Slides>18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Menlo</vt:lpstr>
      <vt:lpstr>Wingdings</vt:lpstr>
      <vt:lpstr>Wingdings 3</vt:lpstr>
      <vt:lpstr>Tema do Office</vt:lpstr>
      <vt:lpstr>Banco de Dados I Linguagem DDL</vt:lpstr>
      <vt:lpstr>Referência</vt:lpstr>
      <vt:lpstr>Linguagens de Definição SQL DDL</vt:lpstr>
      <vt:lpstr>Associando  Restrições de Integridade</vt:lpstr>
      <vt:lpstr>Checando Integridade Relembrando...</vt:lpstr>
      <vt:lpstr>Restrições: Chave Primária</vt:lpstr>
      <vt:lpstr>Restrições: Chave Estrangeira</vt:lpstr>
      <vt:lpstr> Chaves Estrangeiras Exemplos</vt:lpstr>
      <vt:lpstr> Chaves Estrangeiras e  Operações de Atualização </vt:lpstr>
      <vt:lpstr>Restrições: Checando Integridade</vt:lpstr>
      <vt:lpstr> Restrições Exemplos</vt:lpstr>
      <vt:lpstr>Restrições: Checando Integridade</vt:lpstr>
      <vt:lpstr>Exemplos As tabelas da nossa (futura) base de médicos</vt:lpstr>
      <vt:lpstr>Restrições Criando Tabelas  Exemplo1 – restrições após declarações</vt:lpstr>
      <vt:lpstr>Restrições Criando Tabelas  Exemplo2 – restrições na declaração da coluna</vt:lpstr>
      <vt:lpstr>Alterando Restrições em Tabelas  exemplos</vt:lpstr>
      <vt:lpstr>Agora é com vocês...</vt:lpstr>
      <vt:lpstr>Atividade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424</cp:revision>
  <dcterms:created xsi:type="dcterms:W3CDTF">2010-12-21T20:18:02Z</dcterms:created>
  <dcterms:modified xsi:type="dcterms:W3CDTF">2021-09-30T23:00:56Z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2021-09-30T23:00:56Z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e92a7307-9384-4ebe-a888-93c14b7af80a</vt:lpwstr>
  </property>
  <property fmtid="{D5CDD505-2E9C-101B-9397-08002B2CF9AE}" pid="8" name="MSIP_Label_22deaceb-9851-4663-bccf-596767454be3_ContentBits">
    <vt:lpwstr>2</vt:lpwstr>
  </property>
</Properties>
</file>