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1" r:id="rId1"/>
  </p:sldMasterIdLst>
  <p:notesMasterIdLst>
    <p:notesMasterId r:id="rId30"/>
  </p:notesMasterIdLst>
  <p:sldIdLst>
    <p:sldId id="456" r:id="rId2"/>
    <p:sldId id="459" r:id="rId3"/>
    <p:sldId id="457" r:id="rId4"/>
    <p:sldId id="357" r:id="rId5"/>
    <p:sldId id="379" r:id="rId6"/>
    <p:sldId id="287" r:id="rId7"/>
    <p:sldId id="411" r:id="rId8"/>
    <p:sldId id="376" r:id="rId9"/>
    <p:sldId id="378" r:id="rId10"/>
    <p:sldId id="390" r:id="rId11"/>
    <p:sldId id="375" r:id="rId12"/>
    <p:sldId id="290" r:id="rId13"/>
    <p:sldId id="291" r:id="rId14"/>
    <p:sldId id="441" r:id="rId15"/>
    <p:sldId id="458" r:id="rId16"/>
    <p:sldId id="292" r:id="rId17"/>
    <p:sldId id="381" r:id="rId18"/>
    <p:sldId id="382" r:id="rId19"/>
    <p:sldId id="437" r:id="rId20"/>
    <p:sldId id="358" r:id="rId21"/>
    <p:sldId id="303" r:id="rId22"/>
    <p:sldId id="297" r:id="rId23"/>
    <p:sldId id="298" r:id="rId24"/>
    <p:sldId id="422" r:id="rId25"/>
    <p:sldId id="460" r:id="rId26"/>
    <p:sldId id="380" r:id="rId27"/>
    <p:sldId id="438" r:id="rId28"/>
    <p:sldId id="359" r:id="rId29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B3C5E5"/>
    <a:srgbClr val="F38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FAD6B-F069-4227-B748-3A91CB2C16AE}" v="21" dt="2022-06-15T13:23:27.270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746" autoAdjust="0"/>
  </p:normalViewPr>
  <p:slideViewPr>
    <p:cSldViewPr>
      <p:cViewPr varScale="1">
        <p:scale>
          <a:sx n="80" d="100"/>
          <a:sy n="80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Cunha" userId="f2c5d9e3-e1cd-491b-8eea-425a4d9cf1c2" providerId="ADAL" clId="{F3FFAD6B-F069-4227-B748-3A91CB2C16AE}"/>
    <pc:docChg chg="custSel addSld modSld">
      <pc:chgData name="Roberto Cunha" userId="f2c5d9e3-e1cd-491b-8eea-425a4d9cf1c2" providerId="ADAL" clId="{F3FFAD6B-F069-4227-B748-3A91CB2C16AE}" dt="2022-06-15T13:26:37.210" v="47" actId="255"/>
      <pc:docMkLst>
        <pc:docMk/>
      </pc:docMkLst>
      <pc:sldChg chg="modSp mod">
        <pc:chgData name="Roberto Cunha" userId="f2c5d9e3-e1cd-491b-8eea-425a4d9cf1c2" providerId="ADAL" clId="{F3FFAD6B-F069-4227-B748-3A91CB2C16AE}" dt="2022-06-15T13:26:37.210" v="47" actId="255"/>
        <pc:sldMkLst>
          <pc:docMk/>
          <pc:sldMk cId="605068422" sldId="438"/>
        </pc:sldMkLst>
        <pc:spChg chg="mod">
          <ac:chgData name="Roberto Cunha" userId="f2c5d9e3-e1cd-491b-8eea-425a4d9cf1c2" providerId="ADAL" clId="{F3FFAD6B-F069-4227-B748-3A91CB2C16AE}" dt="2022-06-15T13:26:37.210" v="47" actId="255"/>
          <ac:spMkLst>
            <pc:docMk/>
            <pc:sldMk cId="605068422" sldId="438"/>
            <ac:spMk id="16" creationId="{00000000-0000-0000-0000-000000000000}"/>
          </ac:spMkLst>
        </pc:spChg>
      </pc:sldChg>
      <pc:sldChg chg="addSp delSp modSp add mod modClrScheme delAnim modAnim chgLayout">
        <pc:chgData name="Roberto Cunha" userId="f2c5d9e3-e1cd-491b-8eea-425a4d9cf1c2" providerId="ADAL" clId="{F3FFAD6B-F069-4227-B748-3A91CB2C16AE}" dt="2022-06-15T13:25:05.404" v="46" actId="20577"/>
        <pc:sldMkLst>
          <pc:docMk/>
          <pc:sldMk cId="3082253770" sldId="460"/>
        </pc:sldMkLst>
        <pc:spChg chg="mod ord">
          <ac:chgData name="Roberto Cunha" userId="f2c5d9e3-e1cd-491b-8eea-425a4d9cf1c2" providerId="ADAL" clId="{F3FFAD6B-F069-4227-B748-3A91CB2C16AE}" dt="2022-06-15T13:21:51.674" v="4" actId="700"/>
          <ac:spMkLst>
            <pc:docMk/>
            <pc:sldMk cId="3082253770" sldId="460"/>
            <ac:spMk id="2" creationId="{00000000-0000-0000-0000-000000000000}"/>
          </ac:spMkLst>
        </pc:spChg>
        <pc:spChg chg="add del mod">
          <ac:chgData name="Roberto Cunha" userId="f2c5d9e3-e1cd-491b-8eea-425a4d9cf1c2" providerId="ADAL" clId="{F3FFAD6B-F069-4227-B748-3A91CB2C16AE}" dt="2022-06-15T13:22:05.307" v="8" actId="478"/>
          <ac:spMkLst>
            <pc:docMk/>
            <pc:sldMk cId="3082253770" sldId="460"/>
            <ac:spMk id="3" creationId="{E50F1229-FACC-496C-8040-A9B6E69671A6}"/>
          </ac:spMkLst>
        </pc:spChg>
        <pc:spChg chg="add del">
          <ac:chgData name="Roberto Cunha" userId="f2c5d9e3-e1cd-491b-8eea-425a4d9cf1c2" providerId="ADAL" clId="{F3FFAD6B-F069-4227-B748-3A91CB2C16AE}" dt="2022-06-15T13:21:59.857" v="7"/>
          <ac:spMkLst>
            <pc:docMk/>
            <pc:sldMk cId="3082253770" sldId="460"/>
            <ac:spMk id="4" creationId="{60EB5F8B-7C38-4A06-9F39-C3CF63294264}"/>
          </ac:spMkLst>
        </pc:spChg>
        <pc:spChg chg="mod ord">
          <ac:chgData name="Roberto Cunha" userId="f2c5d9e3-e1cd-491b-8eea-425a4d9cf1c2" providerId="ADAL" clId="{F3FFAD6B-F069-4227-B748-3A91CB2C16AE}" dt="2022-06-15T13:21:51.674" v="4" actId="700"/>
          <ac:spMkLst>
            <pc:docMk/>
            <pc:sldMk cId="3082253770" sldId="460"/>
            <ac:spMk id="5" creationId="{00000000-0000-0000-0000-000000000000}"/>
          </ac:spMkLst>
        </pc:spChg>
        <pc:spChg chg="add mod">
          <ac:chgData name="Roberto Cunha" userId="f2c5d9e3-e1cd-491b-8eea-425a4d9cf1c2" providerId="ADAL" clId="{F3FFAD6B-F069-4227-B748-3A91CB2C16AE}" dt="2022-06-15T13:23:32.676" v="28" actId="1076"/>
          <ac:spMkLst>
            <pc:docMk/>
            <pc:sldMk cId="3082253770" sldId="460"/>
            <ac:spMk id="7" creationId="{FC938CDA-286F-46AA-BB74-EB9F521BDE0A}"/>
          </ac:spMkLst>
        </pc:spChg>
        <pc:spChg chg="del">
          <ac:chgData name="Roberto Cunha" userId="f2c5d9e3-e1cd-491b-8eea-425a4d9cf1c2" providerId="ADAL" clId="{F3FFAD6B-F069-4227-B748-3A91CB2C16AE}" dt="2022-06-15T13:21:36.354" v="2" actId="478"/>
          <ac:spMkLst>
            <pc:docMk/>
            <pc:sldMk cId="3082253770" sldId="460"/>
            <ac:spMk id="8" creationId="{00000000-0000-0000-0000-000000000000}"/>
          </ac:spMkLst>
        </pc:spChg>
        <pc:spChg chg="add mod">
          <ac:chgData name="Roberto Cunha" userId="f2c5d9e3-e1cd-491b-8eea-425a4d9cf1c2" providerId="ADAL" clId="{F3FFAD6B-F069-4227-B748-3A91CB2C16AE}" dt="2022-06-15T13:25:05.404" v="46" actId="20577"/>
          <ac:spMkLst>
            <pc:docMk/>
            <pc:sldMk cId="3082253770" sldId="460"/>
            <ac:spMk id="9" creationId="{5844A719-93E5-4584-AA70-F28F174D1699}"/>
          </ac:spMkLst>
        </pc:spChg>
        <pc:spChg chg="add mod">
          <ac:chgData name="Roberto Cunha" userId="f2c5d9e3-e1cd-491b-8eea-425a4d9cf1c2" providerId="ADAL" clId="{F3FFAD6B-F069-4227-B748-3A91CB2C16AE}" dt="2022-06-15T13:24:57.796" v="42" actId="20577"/>
          <ac:spMkLst>
            <pc:docMk/>
            <pc:sldMk cId="3082253770" sldId="460"/>
            <ac:spMk id="10" creationId="{8C728306-7C26-4EDE-8D36-37F4C15DBC70}"/>
          </ac:spMkLst>
        </pc:spChg>
        <pc:spChg chg="add mod">
          <ac:chgData name="Roberto Cunha" userId="f2c5d9e3-e1cd-491b-8eea-425a4d9cf1c2" providerId="ADAL" clId="{F3FFAD6B-F069-4227-B748-3A91CB2C16AE}" dt="2022-06-15T13:24:00.168" v="36" actId="207"/>
          <ac:spMkLst>
            <pc:docMk/>
            <pc:sldMk cId="3082253770" sldId="460"/>
            <ac:spMk id="11" creationId="{30842CC0-2ADF-45FF-A9F2-6D7D7DCE15DF}"/>
          </ac:spMkLst>
        </pc:spChg>
        <pc:spChg chg="mod ord">
          <ac:chgData name="Roberto Cunha" userId="f2c5d9e3-e1cd-491b-8eea-425a4d9cf1c2" providerId="ADAL" clId="{F3FFAD6B-F069-4227-B748-3A91CB2C16AE}" dt="2022-06-15T13:21:51.674" v="4" actId="700"/>
          <ac:spMkLst>
            <pc:docMk/>
            <pc:sldMk cId="3082253770" sldId="460"/>
            <ac:spMk id="210946" creationId="{00000000-0000-0000-0000-000000000000}"/>
          </ac:spMkLst>
        </pc:spChg>
        <pc:spChg chg="del mod">
          <ac:chgData name="Roberto Cunha" userId="f2c5d9e3-e1cd-491b-8eea-425a4d9cf1c2" providerId="ADAL" clId="{F3FFAD6B-F069-4227-B748-3A91CB2C16AE}" dt="2022-06-15T13:21:51.674" v="4" actId="700"/>
          <ac:spMkLst>
            <pc:docMk/>
            <pc:sldMk cId="3082253770" sldId="460"/>
            <ac:spMk id="210947" creationId="{00000000-0000-0000-0000-000000000000}"/>
          </ac:spMkLst>
        </pc:spChg>
        <pc:graphicFrameChg chg="del">
          <ac:chgData name="Roberto Cunha" userId="f2c5d9e3-e1cd-491b-8eea-425a4d9cf1c2" providerId="ADAL" clId="{F3FFAD6B-F069-4227-B748-3A91CB2C16AE}" dt="2022-06-15T13:21:37.999" v="3" actId="478"/>
          <ac:graphicFrameMkLst>
            <pc:docMk/>
            <pc:sldMk cId="3082253770" sldId="460"/>
            <ac:graphicFrameMk id="6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EE3A9-7FBD-4F38-80E3-E97588A44DFE}" type="doc">
      <dgm:prSet loTypeId="urn:microsoft.com/office/officeart/2005/8/layout/cycle4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EC60C700-AC38-4B76-BEC5-67D25CAD9D65}">
      <dgm:prSet phldrT="[Texto]"/>
      <dgm:spPr/>
      <dgm:t>
        <a:bodyPr/>
        <a:lstStyle/>
        <a:p>
          <a:r>
            <a:rPr lang="pt-BR" b="1" dirty="0"/>
            <a:t>SELECT</a:t>
          </a:r>
        </a:p>
      </dgm:t>
    </dgm:pt>
    <dgm:pt modelId="{125829BB-18E3-49E4-A36A-4AED014D9C9F}" type="parTrans" cxnId="{45F418E2-F662-4385-AB56-5F5F6F84D849}">
      <dgm:prSet/>
      <dgm:spPr/>
      <dgm:t>
        <a:bodyPr/>
        <a:lstStyle/>
        <a:p>
          <a:endParaRPr lang="pt-BR" b="1"/>
        </a:p>
      </dgm:t>
    </dgm:pt>
    <dgm:pt modelId="{4A73B818-7921-4A88-9B4C-3B00604B9DA8}" type="sibTrans" cxnId="{45F418E2-F662-4385-AB56-5F5F6F84D849}">
      <dgm:prSet/>
      <dgm:spPr/>
      <dgm:t>
        <a:bodyPr/>
        <a:lstStyle/>
        <a:p>
          <a:endParaRPr lang="pt-BR" b="1"/>
        </a:p>
      </dgm:t>
    </dgm:pt>
    <dgm:pt modelId="{E4DED730-2269-45D1-97BA-75567BF9740C}">
      <dgm:prSet phldrT="[Texto]"/>
      <dgm:spPr/>
      <dgm:t>
        <a:bodyPr/>
        <a:lstStyle/>
        <a:p>
          <a:r>
            <a:rPr lang="pt-BR" b="1" dirty="0"/>
            <a:t>INSERT</a:t>
          </a:r>
        </a:p>
      </dgm:t>
    </dgm:pt>
    <dgm:pt modelId="{E72F9BAD-058F-467A-A242-904C50663B68}" type="parTrans" cxnId="{82C75D81-A1B5-40C6-8D30-89D9BF1F35DB}">
      <dgm:prSet/>
      <dgm:spPr/>
      <dgm:t>
        <a:bodyPr/>
        <a:lstStyle/>
        <a:p>
          <a:endParaRPr lang="pt-BR" b="1"/>
        </a:p>
      </dgm:t>
    </dgm:pt>
    <dgm:pt modelId="{57BE9BF8-5D16-41F6-80C1-8B24629A833A}" type="sibTrans" cxnId="{82C75D81-A1B5-40C6-8D30-89D9BF1F35DB}">
      <dgm:prSet/>
      <dgm:spPr/>
      <dgm:t>
        <a:bodyPr/>
        <a:lstStyle/>
        <a:p>
          <a:endParaRPr lang="pt-BR" b="1"/>
        </a:p>
      </dgm:t>
    </dgm:pt>
    <dgm:pt modelId="{E5714EDB-3C0C-4906-9F66-E70F0E7CB40B}">
      <dgm:prSet phldrT="[Texto]"/>
      <dgm:spPr/>
      <dgm:t>
        <a:bodyPr/>
        <a:lstStyle/>
        <a:p>
          <a:r>
            <a:rPr lang="pt-BR" b="1" dirty="0"/>
            <a:t>UPDATE</a:t>
          </a:r>
        </a:p>
      </dgm:t>
    </dgm:pt>
    <dgm:pt modelId="{A77A5382-5D48-4321-B231-509CD8858A92}" type="parTrans" cxnId="{B00FB7D8-3108-4E61-BB95-10BC393EF3D9}">
      <dgm:prSet/>
      <dgm:spPr/>
      <dgm:t>
        <a:bodyPr/>
        <a:lstStyle/>
        <a:p>
          <a:endParaRPr lang="pt-BR" b="1"/>
        </a:p>
      </dgm:t>
    </dgm:pt>
    <dgm:pt modelId="{E51AF6E2-9AE8-4729-891E-FE72E05FF4C1}" type="sibTrans" cxnId="{B00FB7D8-3108-4E61-BB95-10BC393EF3D9}">
      <dgm:prSet/>
      <dgm:spPr/>
      <dgm:t>
        <a:bodyPr/>
        <a:lstStyle/>
        <a:p>
          <a:endParaRPr lang="pt-BR" b="1"/>
        </a:p>
      </dgm:t>
    </dgm:pt>
    <dgm:pt modelId="{80E00D73-4851-4C36-B06F-96761224B88C}">
      <dgm:prSet phldrT="[Texto]"/>
      <dgm:spPr/>
      <dgm:t>
        <a:bodyPr/>
        <a:lstStyle/>
        <a:p>
          <a:r>
            <a:rPr lang="pt-BR" b="1" dirty="0"/>
            <a:t>DELETE</a:t>
          </a:r>
        </a:p>
      </dgm:t>
    </dgm:pt>
    <dgm:pt modelId="{21746A56-96F1-4FC3-AA3F-9EEABD0B04D2}" type="parTrans" cxnId="{CA12E630-3024-4E18-9052-07E8273E5898}">
      <dgm:prSet/>
      <dgm:spPr/>
      <dgm:t>
        <a:bodyPr/>
        <a:lstStyle/>
        <a:p>
          <a:endParaRPr lang="pt-BR"/>
        </a:p>
      </dgm:t>
    </dgm:pt>
    <dgm:pt modelId="{ADDDFCB3-F3BC-46B2-B655-0686912B124C}" type="sibTrans" cxnId="{CA12E630-3024-4E18-9052-07E8273E5898}">
      <dgm:prSet/>
      <dgm:spPr/>
      <dgm:t>
        <a:bodyPr/>
        <a:lstStyle/>
        <a:p>
          <a:endParaRPr lang="pt-BR"/>
        </a:p>
      </dgm:t>
    </dgm:pt>
    <dgm:pt modelId="{EA226EDB-AC09-403B-A607-33209BB84D6F}">
      <dgm:prSet phldrT="[Texto]"/>
      <dgm:spPr/>
      <dgm:t>
        <a:bodyPr/>
        <a:lstStyle/>
        <a:p>
          <a:r>
            <a:rPr lang="pt-BR" b="1" dirty="0"/>
            <a:t>Lê uma </a:t>
          </a:r>
          <a:r>
            <a:rPr lang="pt-BR" b="1" dirty="0" err="1"/>
            <a:t>tupla</a:t>
          </a:r>
          <a:endParaRPr lang="pt-BR" b="1" dirty="0"/>
        </a:p>
      </dgm:t>
    </dgm:pt>
    <dgm:pt modelId="{5F001F10-97F3-451F-A2D0-AA662F510933}" type="parTrans" cxnId="{8106350F-D2AB-47E8-9475-4F813741AF70}">
      <dgm:prSet/>
      <dgm:spPr/>
      <dgm:t>
        <a:bodyPr/>
        <a:lstStyle/>
        <a:p>
          <a:endParaRPr lang="pt-BR"/>
        </a:p>
      </dgm:t>
    </dgm:pt>
    <dgm:pt modelId="{B4455B64-39D3-4E85-B7EB-B656F4C50DC4}" type="sibTrans" cxnId="{8106350F-D2AB-47E8-9475-4F813741AF70}">
      <dgm:prSet/>
      <dgm:spPr/>
      <dgm:t>
        <a:bodyPr/>
        <a:lstStyle/>
        <a:p>
          <a:endParaRPr lang="pt-BR"/>
        </a:p>
      </dgm:t>
    </dgm:pt>
    <dgm:pt modelId="{8DB7E0CB-E3AE-4C29-9022-2AA385ADF47D}">
      <dgm:prSet phldrT="[Texto]"/>
      <dgm:spPr/>
      <dgm:t>
        <a:bodyPr/>
        <a:lstStyle/>
        <a:p>
          <a:r>
            <a:rPr lang="pt-BR" b="1" dirty="0"/>
            <a:t>Insere uma </a:t>
          </a:r>
          <a:r>
            <a:rPr lang="pt-BR" b="1" dirty="0" err="1"/>
            <a:t>tupla</a:t>
          </a:r>
          <a:endParaRPr lang="pt-BR" b="1" dirty="0"/>
        </a:p>
      </dgm:t>
    </dgm:pt>
    <dgm:pt modelId="{9DC32CF1-BB26-4B9A-9E42-E506FEC1E301}" type="parTrans" cxnId="{86D5F312-91D2-45A7-99F7-3E531FFD37A4}">
      <dgm:prSet/>
      <dgm:spPr/>
      <dgm:t>
        <a:bodyPr/>
        <a:lstStyle/>
        <a:p>
          <a:endParaRPr lang="pt-BR"/>
        </a:p>
      </dgm:t>
    </dgm:pt>
    <dgm:pt modelId="{D9F280B5-C18A-438E-AD70-7C9C6C3D7C51}" type="sibTrans" cxnId="{86D5F312-91D2-45A7-99F7-3E531FFD37A4}">
      <dgm:prSet/>
      <dgm:spPr/>
      <dgm:t>
        <a:bodyPr/>
        <a:lstStyle/>
        <a:p>
          <a:endParaRPr lang="pt-BR"/>
        </a:p>
      </dgm:t>
    </dgm:pt>
    <dgm:pt modelId="{BEDCE6E8-7DA1-4EE6-BF84-A2E9A4E4C6E3}">
      <dgm:prSet phldrT="[Texto]"/>
      <dgm:spPr/>
      <dgm:t>
        <a:bodyPr/>
        <a:lstStyle/>
        <a:p>
          <a:r>
            <a:rPr lang="pt-BR" b="1" dirty="0"/>
            <a:t>Atualiza </a:t>
          </a:r>
          <a:r>
            <a:rPr lang="pt-BR" b="1" dirty="0" err="1"/>
            <a:t>tupla</a:t>
          </a:r>
          <a:r>
            <a:rPr lang="pt-BR" b="1" dirty="0"/>
            <a:t> existente</a:t>
          </a:r>
        </a:p>
      </dgm:t>
    </dgm:pt>
    <dgm:pt modelId="{BEBC7BB9-4A76-46FD-B9F4-926ADE1CF012}" type="parTrans" cxnId="{626A3EA3-3B7E-4385-A600-C159DDCC2850}">
      <dgm:prSet/>
      <dgm:spPr/>
      <dgm:t>
        <a:bodyPr/>
        <a:lstStyle/>
        <a:p>
          <a:endParaRPr lang="pt-BR"/>
        </a:p>
      </dgm:t>
    </dgm:pt>
    <dgm:pt modelId="{5265F781-6D97-4A6D-80AA-75B7A0A4D4A9}" type="sibTrans" cxnId="{626A3EA3-3B7E-4385-A600-C159DDCC2850}">
      <dgm:prSet/>
      <dgm:spPr/>
      <dgm:t>
        <a:bodyPr/>
        <a:lstStyle/>
        <a:p>
          <a:endParaRPr lang="pt-BR"/>
        </a:p>
      </dgm:t>
    </dgm:pt>
    <dgm:pt modelId="{40062F60-99E2-4F4D-9CA6-D68F544938DA}">
      <dgm:prSet phldrT="[Texto]"/>
      <dgm:spPr/>
      <dgm:t>
        <a:bodyPr/>
        <a:lstStyle/>
        <a:p>
          <a:r>
            <a:rPr lang="pt-BR" b="1" dirty="0"/>
            <a:t>Apaga uma </a:t>
          </a:r>
          <a:r>
            <a:rPr lang="pt-BR" b="1" dirty="0" err="1"/>
            <a:t>tupla</a:t>
          </a:r>
          <a:endParaRPr lang="pt-BR" b="1" dirty="0"/>
        </a:p>
      </dgm:t>
    </dgm:pt>
    <dgm:pt modelId="{AC8C8932-A062-4363-B486-841E4CC3110A}" type="parTrans" cxnId="{DD03333C-A9E2-4878-82F2-B78B2F7B7FFF}">
      <dgm:prSet/>
      <dgm:spPr/>
      <dgm:t>
        <a:bodyPr/>
        <a:lstStyle/>
        <a:p>
          <a:endParaRPr lang="pt-BR"/>
        </a:p>
      </dgm:t>
    </dgm:pt>
    <dgm:pt modelId="{3746A0B1-5564-419D-B7B7-C6309BABF3CE}" type="sibTrans" cxnId="{DD03333C-A9E2-4878-82F2-B78B2F7B7FFF}">
      <dgm:prSet/>
      <dgm:spPr/>
      <dgm:t>
        <a:bodyPr/>
        <a:lstStyle/>
        <a:p>
          <a:endParaRPr lang="pt-BR"/>
        </a:p>
      </dgm:t>
    </dgm:pt>
    <dgm:pt modelId="{08C0C9E6-812F-4275-A423-6E74D6FA5B13}" type="pres">
      <dgm:prSet presAssocID="{45FEE3A9-7FBD-4F38-80E3-E97588A44DF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5D87F1D-DE60-4CFB-8EBF-603432268085}" type="pres">
      <dgm:prSet presAssocID="{45FEE3A9-7FBD-4F38-80E3-E97588A44DFE}" presName="children" presStyleCnt="0"/>
      <dgm:spPr/>
    </dgm:pt>
    <dgm:pt modelId="{3D6ED887-E5C9-48C5-B395-EA596CC31FF4}" type="pres">
      <dgm:prSet presAssocID="{45FEE3A9-7FBD-4F38-80E3-E97588A44DFE}" presName="child1group" presStyleCnt="0"/>
      <dgm:spPr/>
    </dgm:pt>
    <dgm:pt modelId="{B315A1D5-1CD6-4EAC-B579-C1B8B31DE580}" type="pres">
      <dgm:prSet presAssocID="{45FEE3A9-7FBD-4F38-80E3-E97588A44DFE}" presName="child1" presStyleLbl="bgAcc1" presStyleIdx="0" presStyleCnt="4"/>
      <dgm:spPr/>
    </dgm:pt>
    <dgm:pt modelId="{CCDE3932-ED25-4513-9FF8-CEC164D6E129}" type="pres">
      <dgm:prSet presAssocID="{45FEE3A9-7FBD-4F38-80E3-E97588A44DFE}" presName="child1Text" presStyleLbl="bgAcc1" presStyleIdx="0" presStyleCnt="4">
        <dgm:presLayoutVars>
          <dgm:bulletEnabled val="1"/>
        </dgm:presLayoutVars>
      </dgm:prSet>
      <dgm:spPr/>
    </dgm:pt>
    <dgm:pt modelId="{2D3F5094-41BA-401D-A40E-2747F943C290}" type="pres">
      <dgm:prSet presAssocID="{45FEE3A9-7FBD-4F38-80E3-E97588A44DFE}" presName="child2group" presStyleCnt="0"/>
      <dgm:spPr/>
    </dgm:pt>
    <dgm:pt modelId="{AE20EFC2-B31A-4B86-B250-6367C0EE382E}" type="pres">
      <dgm:prSet presAssocID="{45FEE3A9-7FBD-4F38-80E3-E97588A44DFE}" presName="child2" presStyleLbl="bgAcc1" presStyleIdx="1" presStyleCnt="4"/>
      <dgm:spPr/>
    </dgm:pt>
    <dgm:pt modelId="{569FFAEB-8AB4-467B-A2C2-CA2E8DC69D2B}" type="pres">
      <dgm:prSet presAssocID="{45FEE3A9-7FBD-4F38-80E3-E97588A44DFE}" presName="child2Text" presStyleLbl="bgAcc1" presStyleIdx="1" presStyleCnt="4">
        <dgm:presLayoutVars>
          <dgm:bulletEnabled val="1"/>
        </dgm:presLayoutVars>
      </dgm:prSet>
      <dgm:spPr/>
    </dgm:pt>
    <dgm:pt modelId="{2351320F-2A82-4BC6-BD52-29EB9E17F318}" type="pres">
      <dgm:prSet presAssocID="{45FEE3A9-7FBD-4F38-80E3-E97588A44DFE}" presName="child3group" presStyleCnt="0"/>
      <dgm:spPr/>
    </dgm:pt>
    <dgm:pt modelId="{3DF17348-6030-447B-89BB-D3CD1A16B679}" type="pres">
      <dgm:prSet presAssocID="{45FEE3A9-7FBD-4F38-80E3-E97588A44DFE}" presName="child3" presStyleLbl="bgAcc1" presStyleIdx="2" presStyleCnt="4"/>
      <dgm:spPr/>
    </dgm:pt>
    <dgm:pt modelId="{9DD3A0F9-E8CD-4F43-8EE5-25212E216FFD}" type="pres">
      <dgm:prSet presAssocID="{45FEE3A9-7FBD-4F38-80E3-E97588A44DFE}" presName="child3Text" presStyleLbl="bgAcc1" presStyleIdx="2" presStyleCnt="4">
        <dgm:presLayoutVars>
          <dgm:bulletEnabled val="1"/>
        </dgm:presLayoutVars>
      </dgm:prSet>
      <dgm:spPr/>
    </dgm:pt>
    <dgm:pt modelId="{48BD910E-E734-4018-B0AF-35BFCBF85ECA}" type="pres">
      <dgm:prSet presAssocID="{45FEE3A9-7FBD-4F38-80E3-E97588A44DFE}" presName="child4group" presStyleCnt="0"/>
      <dgm:spPr/>
    </dgm:pt>
    <dgm:pt modelId="{92E29E45-0AF3-4DD7-8B1E-72A1FAC9ADD1}" type="pres">
      <dgm:prSet presAssocID="{45FEE3A9-7FBD-4F38-80E3-E97588A44DFE}" presName="child4" presStyleLbl="bgAcc1" presStyleIdx="3" presStyleCnt="4"/>
      <dgm:spPr/>
    </dgm:pt>
    <dgm:pt modelId="{68E740C1-2B76-4016-B345-E51D0BEAC0F5}" type="pres">
      <dgm:prSet presAssocID="{45FEE3A9-7FBD-4F38-80E3-E97588A44DFE}" presName="child4Text" presStyleLbl="bgAcc1" presStyleIdx="3" presStyleCnt="4">
        <dgm:presLayoutVars>
          <dgm:bulletEnabled val="1"/>
        </dgm:presLayoutVars>
      </dgm:prSet>
      <dgm:spPr/>
    </dgm:pt>
    <dgm:pt modelId="{E90014AD-07BB-4BD1-802C-37A82ED7E553}" type="pres">
      <dgm:prSet presAssocID="{45FEE3A9-7FBD-4F38-80E3-E97588A44DFE}" presName="childPlaceholder" presStyleCnt="0"/>
      <dgm:spPr/>
    </dgm:pt>
    <dgm:pt modelId="{FAFADB3E-4AEB-4EBA-8723-5DEC5207639C}" type="pres">
      <dgm:prSet presAssocID="{45FEE3A9-7FBD-4F38-80E3-E97588A44DFE}" presName="circle" presStyleCnt="0"/>
      <dgm:spPr/>
    </dgm:pt>
    <dgm:pt modelId="{31711DDC-E1B4-45CE-906C-01EE9C25FA0F}" type="pres">
      <dgm:prSet presAssocID="{45FEE3A9-7FBD-4F38-80E3-E97588A44DF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80A89C7-1B52-44A4-BF9F-C0489F4FC996}" type="pres">
      <dgm:prSet presAssocID="{45FEE3A9-7FBD-4F38-80E3-E97588A44DF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366F03C-C565-450A-A70A-37C240B426AB}" type="pres">
      <dgm:prSet presAssocID="{45FEE3A9-7FBD-4F38-80E3-E97588A44DF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3AC6E40-D82A-4CC6-9B16-3C2B61F88292}" type="pres">
      <dgm:prSet presAssocID="{45FEE3A9-7FBD-4F38-80E3-E97588A44DF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53F66BA-0FF2-4D2E-A002-E3063164CD1F}" type="pres">
      <dgm:prSet presAssocID="{45FEE3A9-7FBD-4F38-80E3-E97588A44DFE}" presName="quadrantPlaceholder" presStyleCnt="0"/>
      <dgm:spPr/>
    </dgm:pt>
    <dgm:pt modelId="{6F170F3B-03BA-49EC-8F18-189E3D77D67A}" type="pres">
      <dgm:prSet presAssocID="{45FEE3A9-7FBD-4F38-80E3-E97588A44DFE}" presName="center1" presStyleLbl="fgShp" presStyleIdx="0" presStyleCnt="2"/>
      <dgm:spPr/>
    </dgm:pt>
    <dgm:pt modelId="{CFD3CFF2-7A24-4E6D-BCB5-FE6302EB28EB}" type="pres">
      <dgm:prSet presAssocID="{45FEE3A9-7FBD-4F38-80E3-E97588A44DFE}" presName="center2" presStyleLbl="fgShp" presStyleIdx="1" presStyleCnt="2"/>
      <dgm:spPr/>
    </dgm:pt>
  </dgm:ptLst>
  <dgm:cxnLst>
    <dgm:cxn modelId="{8106350F-D2AB-47E8-9475-4F813741AF70}" srcId="{EC60C700-AC38-4B76-BEC5-67D25CAD9D65}" destId="{EA226EDB-AC09-403B-A607-33209BB84D6F}" srcOrd="0" destOrd="0" parTransId="{5F001F10-97F3-451F-A2D0-AA662F510933}" sibTransId="{B4455B64-39D3-4E85-B7EB-B656F4C50DC4}"/>
    <dgm:cxn modelId="{86D5F312-91D2-45A7-99F7-3E531FFD37A4}" srcId="{E4DED730-2269-45D1-97BA-75567BF9740C}" destId="{8DB7E0CB-E3AE-4C29-9022-2AA385ADF47D}" srcOrd="0" destOrd="0" parTransId="{9DC32CF1-BB26-4B9A-9E42-E506FEC1E301}" sibTransId="{D9F280B5-C18A-438E-AD70-7C9C6C3D7C51}"/>
    <dgm:cxn modelId="{913E9D2B-9318-4451-8295-1359ECBD8A6D}" type="presOf" srcId="{45FEE3A9-7FBD-4F38-80E3-E97588A44DFE}" destId="{08C0C9E6-812F-4275-A423-6E74D6FA5B13}" srcOrd="0" destOrd="0" presId="urn:microsoft.com/office/officeart/2005/8/layout/cycle4"/>
    <dgm:cxn modelId="{CA12E630-3024-4E18-9052-07E8273E5898}" srcId="{45FEE3A9-7FBD-4F38-80E3-E97588A44DFE}" destId="{80E00D73-4851-4C36-B06F-96761224B88C}" srcOrd="3" destOrd="0" parTransId="{21746A56-96F1-4FC3-AA3F-9EEABD0B04D2}" sibTransId="{ADDDFCB3-F3BC-46B2-B655-0686912B124C}"/>
    <dgm:cxn modelId="{DD03333C-A9E2-4878-82F2-B78B2F7B7FFF}" srcId="{80E00D73-4851-4C36-B06F-96761224B88C}" destId="{40062F60-99E2-4F4D-9CA6-D68F544938DA}" srcOrd="0" destOrd="0" parTransId="{AC8C8932-A062-4363-B486-841E4CC3110A}" sibTransId="{3746A0B1-5564-419D-B7B7-C6309BABF3CE}"/>
    <dgm:cxn modelId="{720D1C3D-0522-4133-85A9-D5AB4F452D54}" type="presOf" srcId="{EC60C700-AC38-4B76-BEC5-67D25CAD9D65}" destId="{31711DDC-E1B4-45CE-906C-01EE9C25FA0F}" srcOrd="0" destOrd="0" presId="urn:microsoft.com/office/officeart/2005/8/layout/cycle4"/>
    <dgm:cxn modelId="{729F9660-61EB-4923-AAD3-91F3595A133F}" type="presOf" srcId="{EA226EDB-AC09-403B-A607-33209BB84D6F}" destId="{CCDE3932-ED25-4513-9FF8-CEC164D6E129}" srcOrd="1" destOrd="0" presId="urn:microsoft.com/office/officeart/2005/8/layout/cycle4"/>
    <dgm:cxn modelId="{A24A5E43-F659-44F5-9367-1A173B8700DB}" type="presOf" srcId="{BEDCE6E8-7DA1-4EE6-BF84-A2E9A4E4C6E3}" destId="{3DF17348-6030-447B-89BB-D3CD1A16B679}" srcOrd="0" destOrd="0" presId="urn:microsoft.com/office/officeart/2005/8/layout/cycle4"/>
    <dgm:cxn modelId="{764B9D64-6507-4757-9F60-E7D340DB96EF}" type="presOf" srcId="{40062F60-99E2-4F4D-9CA6-D68F544938DA}" destId="{68E740C1-2B76-4016-B345-E51D0BEAC0F5}" srcOrd="1" destOrd="0" presId="urn:microsoft.com/office/officeart/2005/8/layout/cycle4"/>
    <dgm:cxn modelId="{03CAB244-0CD3-49AA-8BBE-3A9454B11FD6}" type="presOf" srcId="{80E00D73-4851-4C36-B06F-96761224B88C}" destId="{13AC6E40-D82A-4CC6-9B16-3C2B61F88292}" srcOrd="0" destOrd="0" presId="urn:microsoft.com/office/officeart/2005/8/layout/cycle4"/>
    <dgm:cxn modelId="{30222868-D654-46C6-8E8F-3981E5A07711}" type="presOf" srcId="{BEDCE6E8-7DA1-4EE6-BF84-A2E9A4E4C6E3}" destId="{9DD3A0F9-E8CD-4F43-8EE5-25212E216FFD}" srcOrd="1" destOrd="0" presId="urn:microsoft.com/office/officeart/2005/8/layout/cycle4"/>
    <dgm:cxn modelId="{B432E06C-DF9A-419C-8B20-E6D4BDD9E022}" type="presOf" srcId="{E5714EDB-3C0C-4906-9F66-E70F0E7CB40B}" destId="{E366F03C-C565-450A-A70A-37C240B426AB}" srcOrd="0" destOrd="0" presId="urn:microsoft.com/office/officeart/2005/8/layout/cycle4"/>
    <dgm:cxn modelId="{1EFCDD7B-53AD-4056-B744-7B9EC29A7C48}" type="presOf" srcId="{40062F60-99E2-4F4D-9CA6-D68F544938DA}" destId="{92E29E45-0AF3-4DD7-8B1E-72A1FAC9ADD1}" srcOrd="0" destOrd="0" presId="urn:microsoft.com/office/officeart/2005/8/layout/cycle4"/>
    <dgm:cxn modelId="{82C75D81-A1B5-40C6-8D30-89D9BF1F35DB}" srcId="{45FEE3A9-7FBD-4F38-80E3-E97588A44DFE}" destId="{E4DED730-2269-45D1-97BA-75567BF9740C}" srcOrd="1" destOrd="0" parTransId="{E72F9BAD-058F-467A-A242-904C50663B68}" sibTransId="{57BE9BF8-5D16-41F6-80C1-8B24629A833A}"/>
    <dgm:cxn modelId="{626A3EA3-3B7E-4385-A600-C159DDCC2850}" srcId="{E5714EDB-3C0C-4906-9F66-E70F0E7CB40B}" destId="{BEDCE6E8-7DA1-4EE6-BF84-A2E9A4E4C6E3}" srcOrd="0" destOrd="0" parTransId="{BEBC7BB9-4A76-46FD-B9F4-926ADE1CF012}" sibTransId="{5265F781-6D97-4A6D-80AA-75B7A0A4D4A9}"/>
    <dgm:cxn modelId="{A4447DB4-2EA0-4C9E-AF30-3B8F294A908C}" type="presOf" srcId="{E4DED730-2269-45D1-97BA-75567BF9740C}" destId="{480A89C7-1B52-44A4-BF9F-C0489F4FC996}" srcOrd="0" destOrd="0" presId="urn:microsoft.com/office/officeart/2005/8/layout/cycle4"/>
    <dgm:cxn modelId="{A647F8D3-BB67-40A4-AED1-65C3FC61A5BD}" type="presOf" srcId="{8DB7E0CB-E3AE-4C29-9022-2AA385ADF47D}" destId="{569FFAEB-8AB4-467B-A2C2-CA2E8DC69D2B}" srcOrd="1" destOrd="0" presId="urn:microsoft.com/office/officeart/2005/8/layout/cycle4"/>
    <dgm:cxn modelId="{7B7A8DD7-8FCD-4747-B9B7-E0D8AE01AC82}" type="presOf" srcId="{8DB7E0CB-E3AE-4C29-9022-2AA385ADF47D}" destId="{AE20EFC2-B31A-4B86-B250-6367C0EE382E}" srcOrd="0" destOrd="0" presId="urn:microsoft.com/office/officeart/2005/8/layout/cycle4"/>
    <dgm:cxn modelId="{B00FB7D8-3108-4E61-BB95-10BC393EF3D9}" srcId="{45FEE3A9-7FBD-4F38-80E3-E97588A44DFE}" destId="{E5714EDB-3C0C-4906-9F66-E70F0E7CB40B}" srcOrd="2" destOrd="0" parTransId="{A77A5382-5D48-4321-B231-509CD8858A92}" sibTransId="{E51AF6E2-9AE8-4729-891E-FE72E05FF4C1}"/>
    <dgm:cxn modelId="{45F418E2-F662-4385-AB56-5F5F6F84D849}" srcId="{45FEE3A9-7FBD-4F38-80E3-E97588A44DFE}" destId="{EC60C700-AC38-4B76-BEC5-67D25CAD9D65}" srcOrd="0" destOrd="0" parTransId="{125829BB-18E3-49E4-A36A-4AED014D9C9F}" sibTransId="{4A73B818-7921-4A88-9B4C-3B00604B9DA8}"/>
    <dgm:cxn modelId="{E70BA2F0-0EA7-429A-966F-552EA5A5F10D}" type="presOf" srcId="{EA226EDB-AC09-403B-A607-33209BB84D6F}" destId="{B315A1D5-1CD6-4EAC-B579-C1B8B31DE580}" srcOrd="0" destOrd="0" presId="urn:microsoft.com/office/officeart/2005/8/layout/cycle4"/>
    <dgm:cxn modelId="{12E183C2-5FB4-4400-96F1-71111542022D}" type="presParOf" srcId="{08C0C9E6-812F-4275-A423-6E74D6FA5B13}" destId="{75D87F1D-DE60-4CFB-8EBF-603432268085}" srcOrd="0" destOrd="0" presId="urn:microsoft.com/office/officeart/2005/8/layout/cycle4"/>
    <dgm:cxn modelId="{E312C85E-413A-43D4-9C17-7EB899A775DC}" type="presParOf" srcId="{75D87F1D-DE60-4CFB-8EBF-603432268085}" destId="{3D6ED887-E5C9-48C5-B395-EA596CC31FF4}" srcOrd="0" destOrd="0" presId="urn:microsoft.com/office/officeart/2005/8/layout/cycle4"/>
    <dgm:cxn modelId="{BF15EB12-8230-4FF3-AA37-674B1F6A891D}" type="presParOf" srcId="{3D6ED887-E5C9-48C5-B395-EA596CC31FF4}" destId="{B315A1D5-1CD6-4EAC-B579-C1B8B31DE580}" srcOrd="0" destOrd="0" presId="urn:microsoft.com/office/officeart/2005/8/layout/cycle4"/>
    <dgm:cxn modelId="{26083F34-932D-4D5F-81CD-B5C832EF64CA}" type="presParOf" srcId="{3D6ED887-E5C9-48C5-B395-EA596CC31FF4}" destId="{CCDE3932-ED25-4513-9FF8-CEC164D6E129}" srcOrd="1" destOrd="0" presId="urn:microsoft.com/office/officeart/2005/8/layout/cycle4"/>
    <dgm:cxn modelId="{04C5B291-7A04-4278-A3D8-9EE7E9D818B2}" type="presParOf" srcId="{75D87F1D-DE60-4CFB-8EBF-603432268085}" destId="{2D3F5094-41BA-401D-A40E-2747F943C290}" srcOrd="1" destOrd="0" presId="urn:microsoft.com/office/officeart/2005/8/layout/cycle4"/>
    <dgm:cxn modelId="{7B80CE0D-7E07-48A7-8B37-602FF0D8090E}" type="presParOf" srcId="{2D3F5094-41BA-401D-A40E-2747F943C290}" destId="{AE20EFC2-B31A-4B86-B250-6367C0EE382E}" srcOrd="0" destOrd="0" presId="urn:microsoft.com/office/officeart/2005/8/layout/cycle4"/>
    <dgm:cxn modelId="{89414E5B-C475-4655-9926-C8E05DB996B6}" type="presParOf" srcId="{2D3F5094-41BA-401D-A40E-2747F943C290}" destId="{569FFAEB-8AB4-467B-A2C2-CA2E8DC69D2B}" srcOrd="1" destOrd="0" presId="urn:microsoft.com/office/officeart/2005/8/layout/cycle4"/>
    <dgm:cxn modelId="{257A1584-5BAD-4907-932C-32F6F8232193}" type="presParOf" srcId="{75D87F1D-DE60-4CFB-8EBF-603432268085}" destId="{2351320F-2A82-4BC6-BD52-29EB9E17F318}" srcOrd="2" destOrd="0" presId="urn:microsoft.com/office/officeart/2005/8/layout/cycle4"/>
    <dgm:cxn modelId="{54400118-5801-4592-A113-74660E124470}" type="presParOf" srcId="{2351320F-2A82-4BC6-BD52-29EB9E17F318}" destId="{3DF17348-6030-447B-89BB-D3CD1A16B679}" srcOrd="0" destOrd="0" presId="urn:microsoft.com/office/officeart/2005/8/layout/cycle4"/>
    <dgm:cxn modelId="{F7348222-0647-4A88-B9D0-739A8D120F03}" type="presParOf" srcId="{2351320F-2A82-4BC6-BD52-29EB9E17F318}" destId="{9DD3A0F9-E8CD-4F43-8EE5-25212E216FFD}" srcOrd="1" destOrd="0" presId="urn:microsoft.com/office/officeart/2005/8/layout/cycle4"/>
    <dgm:cxn modelId="{D878EA2C-544C-400B-BC26-84F1005404A9}" type="presParOf" srcId="{75D87F1D-DE60-4CFB-8EBF-603432268085}" destId="{48BD910E-E734-4018-B0AF-35BFCBF85ECA}" srcOrd="3" destOrd="0" presId="urn:microsoft.com/office/officeart/2005/8/layout/cycle4"/>
    <dgm:cxn modelId="{CE3BCEC1-A249-458B-9FE3-C3640CA6127D}" type="presParOf" srcId="{48BD910E-E734-4018-B0AF-35BFCBF85ECA}" destId="{92E29E45-0AF3-4DD7-8B1E-72A1FAC9ADD1}" srcOrd="0" destOrd="0" presId="urn:microsoft.com/office/officeart/2005/8/layout/cycle4"/>
    <dgm:cxn modelId="{74AF39CD-5376-4EC2-A0F5-72F5E6B95DBB}" type="presParOf" srcId="{48BD910E-E734-4018-B0AF-35BFCBF85ECA}" destId="{68E740C1-2B76-4016-B345-E51D0BEAC0F5}" srcOrd="1" destOrd="0" presId="urn:microsoft.com/office/officeart/2005/8/layout/cycle4"/>
    <dgm:cxn modelId="{DB2B3E23-0F50-42BB-8C41-E927D4DDDF6E}" type="presParOf" srcId="{75D87F1D-DE60-4CFB-8EBF-603432268085}" destId="{E90014AD-07BB-4BD1-802C-37A82ED7E553}" srcOrd="4" destOrd="0" presId="urn:microsoft.com/office/officeart/2005/8/layout/cycle4"/>
    <dgm:cxn modelId="{76049DF1-3808-4D49-8F4A-BFDCAD870D40}" type="presParOf" srcId="{08C0C9E6-812F-4275-A423-6E74D6FA5B13}" destId="{FAFADB3E-4AEB-4EBA-8723-5DEC5207639C}" srcOrd="1" destOrd="0" presId="urn:microsoft.com/office/officeart/2005/8/layout/cycle4"/>
    <dgm:cxn modelId="{51B03ED9-1A21-4F5C-9740-5D7AC9F31F69}" type="presParOf" srcId="{FAFADB3E-4AEB-4EBA-8723-5DEC5207639C}" destId="{31711DDC-E1B4-45CE-906C-01EE9C25FA0F}" srcOrd="0" destOrd="0" presId="urn:microsoft.com/office/officeart/2005/8/layout/cycle4"/>
    <dgm:cxn modelId="{683269A0-530B-4E42-BF39-D7879A4DED49}" type="presParOf" srcId="{FAFADB3E-4AEB-4EBA-8723-5DEC5207639C}" destId="{480A89C7-1B52-44A4-BF9F-C0489F4FC996}" srcOrd="1" destOrd="0" presId="urn:microsoft.com/office/officeart/2005/8/layout/cycle4"/>
    <dgm:cxn modelId="{CD2F60BF-D406-4D16-8D3E-07869326F4F7}" type="presParOf" srcId="{FAFADB3E-4AEB-4EBA-8723-5DEC5207639C}" destId="{E366F03C-C565-450A-A70A-37C240B426AB}" srcOrd="2" destOrd="0" presId="urn:microsoft.com/office/officeart/2005/8/layout/cycle4"/>
    <dgm:cxn modelId="{27BE9838-8E2A-4B8E-B922-4DA028151066}" type="presParOf" srcId="{FAFADB3E-4AEB-4EBA-8723-5DEC5207639C}" destId="{13AC6E40-D82A-4CC6-9B16-3C2B61F88292}" srcOrd="3" destOrd="0" presId="urn:microsoft.com/office/officeart/2005/8/layout/cycle4"/>
    <dgm:cxn modelId="{B9080854-DFAF-48B4-BB5D-83AAFC4B35C4}" type="presParOf" srcId="{FAFADB3E-4AEB-4EBA-8723-5DEC5207639C}" destId="{753F66BA-0FF2-4D2E-A002-E3063164CD1F}" srcOrd="4" destOrd="0" presId="urn:microsoft.com/office/officeart/2005/8/layout/cycle4"/>
    <dgm:cxn modelId="{559A30FD-3A19-4A91-9CF0-6CE1E15006F7}" type="presParOf" srcId="{08C0C9E6-812F-4275-A423-6E74D6FA5B13}" destId="{6F170F3B-03BA-49EC-8F18-189E3D77D67A}" srcOrd="2" destOrd="0" presId="urn:microsoft.com/office/officeart/2005/8/layout/cycle4"/>
    <dgm:cxn modelId="{F76B9423-8AE5-40A4-BA19-8E4166E9375C}" type="presParOf" srcId="{08C0C9E6-812F-4275-A423-6E74D6FA5B13}" destId="{CFD3CFF2-7A24-4E6D-BCB5-FE6302EB28E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17348-6030-447B-89BB-D3CD1A16B679}">
      <dsp:nvSpPr>
        <dsp:cNvPr id="0" name=""/>
        <dsp:cNvSpPr/>
      </dsp:nvSpPr>
      <dsp:spPr>
        <a:xfrm>
          <a:off x="3884111" y="3462985"/>
          <a:ext cx="2380584" cy="154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1" kern="1200" dirty="0"/>
            <a:t>Atualiza </a:t>
          </a:r>
          <a:r>
            <a:rPr lang="pt-BR" sz="2100" b="1" kern="1200" dirty="0" err="1"/>
            <a:t>tupla</a:t>
          </a:r>
          <a:r>
            <a:rPr lang="pt-BR" sz="2100" b="1" kern="1200" dirty="0"/>
            <a:t> existente</a:t>
          </a:r>
        </a:p>
      </dsp:txBody>
      <dsp:txXfrm>
        <a:off x="4632160" y="3882379"/>
        <a:ext cx="1598661" cy="1088811"/>
      </dsp:txXfrm>
    </dsp:sp>
    <dsp:sp modelId="{92E29E45-0AF3-4DD7-8B1E-72A1FAC9ADD1}">
      <dsp:nvSpPr>
        <dsp:cNvPr id="0" name=""/>
        <dsp:cNvSpPr/>
      </dsp:nvSpPr>
      <dsp:spPr>
        <a:xfrm>
          <a:off x="0" y="3462985"/>
          <a:ext cx="2380584" cy="154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1" kern="1200" dirty="0"/>
            <a:t>Apaga uma </a:t>
          </a:r>
          <a:r>
            <a:rPr lang="pt-BR" sz="2100" b="1" kern="1200" dirty="0" err="1"/>
            <a:t>tupla</a:t>
          </a:r>
          <a:endParaRPr lang="pt-BR" sz="2100" b="1" kern="1200" dirty="0"/>
        </a:p>
      </dsp:txBody>
      <dsp:txXfrm>
        <a:off x="33874" y="3882379"/>
        <a:ext cx="1598661" cy="1088811"/>
      </dsp:txXfrm>
    </dsp:sp>
    <dsp:sp modelId="{AE20EFC2-B31A-4B86-B250-6367C0EE382E}">
      <dsp:nvSpPr>
        <dsp:cNvPr id="0" name=""/>
        <dsp:cNvSpPr/>
      </dsp:nvSpPr>
      <dsp:spPr>
        <a:xfrm>
          <a:off x="3884111" y="186068"/>
          <a:ext cx="2380584" cy="154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1" kern="1200" dirty="0"/>
            <a:t>Insere uma </a:t>
          </a:r>
          <a:r>
            <a:rPr lang="pt-BR" sz="2100" b="1" kern="1200" dirty="0" err="1"/>
            <a:t>tupla</a:t>
          </a:r>
          <a:endParaRPr lang="pt-BR" sz="2100" b="1" kern="1200" dirty="0"/>
        </a:p>
      </dsp:txBody>
      <dsp:txXfrm>
        <a:off x="4632160" y="219942"/>
        <a:ext cx="1598661" cy="1088811"/>
      </dsp:txXfrm>
    </dsp:sp>
    <dsp:sp modelId="{B315A1D5-1CD6-4EAC-B579-C1B8B31DE580}">
      <dsp:nvSpPr>
        <dsp:cNvPr id="0" name=""/>
        <dsp:cNvSpPr/>
      </dsp:nvSpPr>
      <dsp:spPr>
        <a:xfrm>
          <a:off x="0" y="186068"/>
          <a:ext cx="2380584" cy="154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b="1" kern="1200" dirty="0"/>
            <a:t>Lê uma </a:t>
          </a:r>
          <a:r>
            <a:rPr lang="pt-BR" sz="2100" b="1" kern="1200" dirty="0" err="1"/>
            <a:t>tupla</a:t>
          </a:r>
          <a:endParaRPr lang="pt-BR" sz="2100" b="1" kern="1200" dirty="0"/>
        </a:p>
      </dsp:txBody>
      <dsp:txXfrm>
        <a:off x="33874" y="219942"/>
        <a:ext cx="1598661" cy="1088811"/>
      </dsp:txXfrm>
    </dsp:sp>
    <dsp:sp modelId="{31711DDC-E1B4-45CE-906C-01EE9C25FA0F}">
      <dsp:nvSpPr>
        <dsp:cNvPr id="0" name=""/>
        <dsp:cNvSpPr/>
      </dsp:nvSpPr>
      <dsp:spPr>
        <a:xfrm>
          <a:off x="997532" y="460750"/>
          <a:ext cx="2086625" cy="208662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SELECT</a:t>
          </a:r>
        </a:p>
      </dsp:txBody>
      <dsp:txXfrm>
        <a:off x="1608690" y="1071908"/>
        <a:ext cx="1475467" cy="1475467"/>
      </dsp:txXfrm>
    </dsp:sp>
    <dsp:sp modelId="{480A89C7-1B52-44A4-BF9F-C0489F4FC996}">
      <dsp:nvSpPr>
        <dsp:cNvPr id="0" name=""/>
        <dsp:cNvSpPr/>
      </dsp:nvSpPr>
      <dsp:spPr>
        <a:xfrm rot="5400000">
          <a:off x="3180537" y="460750"/>
          <a:ext cx="2086625" cy="2086625"/>
        </a:xfrm>
        <a:prstGeom prst="pieWedg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INSERT</a:t>
          </a:r>
        </a:p>
      </dsp:txBody>
      <dsp:txXfrm rot="-5400000">
        <a:off x="3180537" y="1071908"/>
        <a:ext cx="1475467" cy="1475467"/>
      </dsp:txXfrm>
    </dsp:sp>
    <dsp:sp modelId="{E366F03C-C565-450A-A70A-37C240B426AB}">
      <dsp:nvSpPr>
        <dsp:cNvPr id="0" name=""/>
        <dsp:cNvSpPr/>
      </dsp:nvSpPr>
      <dsp:spPr>
        <a:xfrm rot="10800000">
          <a:off x="3180537" y="2643756"/>
          <a:ext cx="2086625" cy="2086625"/>
        </a:xfrm>
        <a:prstGeom prst="pieWedg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UPDATE</a:t>
          </a:r>
        </a:p>
      </dsp:txBody>
      <dsp:txXfrm rot="10800000">
        <a:off x="3180537" y="2643756"/>
        <a:ext cx="1475467" cy="1475467"/>
      </dsp:txXfrm>
    </dsp:sp>
    <dsp:sp modelId="{13AC6E40-D82A-4CC6-9B16-3C2B61F88292}">
      <dsp:nvSpPr>
        <dsp:cNvPr id="0" name=""/>
        <dsp:cNvSpPr/>
      </dsp:nvSpPr>
      <dsp:spPr>
        <a:xfrm rot="16200000">
          <a:off x="997532" y="2643756"/>
          <a:ext cx="2086625" cy="2086625"/>
        </a:xfrm>
        <a:prstGeom prst="pieWedg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DELETE</a:t>
          </a:r>
        </a:p>
      </dsp:txBody>
      <dsp:txXfrm rot="5400000">
        <a:off x="1608690" y="2643756"/>
        <a:ext cx="1475467" cy="1475467"/>
      </dsp:txXfrm>
    </dsp:sp>
    <dsp:sp modelId="{6F170F3B-03BA-49EC-8F18-189E3D77D67A}">
      <dsp:nvSpPr>
        <dsp:cNvPr id="0" name=""/>
        <dsp:cNvSpPr/>
      </dsp:nvSpPr>
      <dsp:spPr>
        <a:xfrm>
          <a:off x="2772127" y="2161856"/>
          <a:ext cx="720440" cy="626469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3CFF2-7A24-4E6D-BCB5-FE6302EB28EB}">
      <dsp:nvSpPr>
        <dsp:cNvPr id="0" name=""/>
        <dsp:cNvSpPr/>
      </dsp:nvSpPr>
      <dsp:spPr>
        <a:xfrm rot="10800000">
          <a:off x="2772127" y="2402806"/>
          <a:ext cx="720440" cy="626469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15/06/2022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08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2370F-E97A-4D0A-9A75-B1C1E0485E64}" type="slidenum">
              <a:rPr lang="pt-BR" smtClean="0">
                <a:latin typeface="Arial" charset="0"/>
              </a:rPr>
              <a:pPr/>
              <a:t>13</a:t>
            </a:fld>
            <a:endParaRPr lang="pt-BR">
              <a:latin typeface="Arial" charset="0"/>
            </a:endParaRPr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99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90D077-7229-4136-B18D-C6AAE4825916}" type="slidenum">
              <a:rPr lang="pt-BR" smtClean="0">
                <a:latin typeface="Arial" charset="0"/>
              </a:rPr>
              <a:pPr/>
              <a:t>16</a:t>
            </a:fld>
            <a:endParaRPr lang="pt-BR">
              <a:latin typeface="Arial" charset="0"/>
            </a:endParaRPr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4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17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1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18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44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409A3-02DF-4410-9566-4C0352E35799}" type="slidenum">
              <a:rPr lang="pt-BR" smtClean="0">
                <a:latin typeface="Arial" charset="0"/>
              </a:rPr>
              <a:pPr/>
              <a:t>21</a:t>
            </a:fld>
            <a:endParaRPr lang="pt-BR">
              <a:latin typeface="Arial" charset="0"/>
            </a:endParaRPr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63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6F37F7-D580-4EB0-A97A-ED4A13161FC7}" type="slidenum">
              <a:rPr lang="pt-BR" smtClean="0">
                <a:latin typeface="Arial" charset="0"/>
              </a:rPr>
              <a:pPr/>
              <a:t>22</a:t>
            </a:fld>
            <a:endParaRPr lang="pt-BR">
              <a:latin typeface="Arial" charset="0"/>
            </a:endParaRPr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8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6F37F7-D580-4EB0-A97A-ED4A13161FC7}" type="slidenum">
              <a:rPr lang="pt-BR" smtClean="0">
                <a:latin typeface="Arial" charset="0"/>
              </a:rPr>
              <a:pPr/>
              <a:t>23</a:t>
            </a:fld>
            <a:endParaRPr lang="pt-BR">
              <a:latin typeface="Arial" charset="0"/>
            </a:endParaRPr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00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24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38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25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7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5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2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4F7BF-AD38-4FE8-BF6E-2C2601BC3325}" type="slidenum">
              <a:rPr lang="pt-BR" smtClean="0">
                <a:latin typeface="Arial" charset="0"/>
              </a:rPr>
              <a:pPr/>
              <a:t>6</a:t>
            </a:fld>
            <a:endParaRPr lang="pt-BR">
              <a:latin typeface="Arial" charset="0"/>
            </a:endParaRP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8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7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7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9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10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58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11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0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7AB52-D282-4E2A-88B0-8C2DD081D1D0}" type="slidenum">
              <a:rPr lang="pt-BR" smtClean="0">
                <a:latin typeface="Arial" charset="0"/>
              </a:rPr>
              <a:pPr/>
              <a:t>12</a:t>
            </a:fld>
            <a:endParaRPr lang="pt-BR">
              <a:latin typeface="Arial" charset="0"/>
            </a:endParaRPr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7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65314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1930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14745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9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15/06/2022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3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15/06/2022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02743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15/06/2022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17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03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2656460-0670-4471-B96E-AC62CB720972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9295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3676" y="254176"/>
            <a:ext cx="10404648" cy="238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Banco de Dados I</a:t>
            </a:r>
            <a:br>
              <a:rPr lang="pt-BR" dirty="0"/>
            </a:br>
            <a:r>
              <a:rPr lang="pt-BR" dirty="0"/>
              <a:t>Linguagens de Manipulação </a:t>
            </a:r>
            <a:br>
              <a:rPr lang="pt-BR" dirty="0"/>
            </a:br>
            <a:r>
              <a:rPr lang="pt-BR" dirty="0"/>
              <a:t>SQL DML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22140"/>
            <a:ext cx="9144000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Professor: Roberto Harkovsky, </a:t>
            </a:r>
            <a:r>
              <a:rPr lang="pt-BR" dirty="0" err="1"/>
              <a:t>MsC</a:t>
            </a:r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4079776" y="3480591"/>
            <a:ext cx="3478194" cy="3212679"/>
            <a:chOff x="3769934" y="1485492"/>
            <a:chExt cx="4652130" cy="4652131"/>
          </a:xfrm>
        </p:grpSpPr>
        <p:sp>
          <p:nvSpPr>
            <p:cNvPr id="3" name="Semicírculo 2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0800000"/>
                <a:gd name="adj2" fmla="val 162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lnRef>
            <a:fillRef idx="2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fillRef>
            <a:effectRef idx="1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Semicírculo 4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5400000"/>
                <a:gd name="adj2" fmla="val 108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lnRef>
            <a:fillRef idx="2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fillRef>
            <a:effectRef idx="1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Semicírculo 5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0"/>
                <a:gd name="adj2" fmla="val 54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lnRef>
            <a:fillRef idx="2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fillRef>
            <a:effectRef idx="1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Semicírculo 6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6200000"/>
                <a:gd name="adj2" fmla="val 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Forma Livre 7"/>
            <p:cNvSpPr/>
            <p:nvPr/>
          </p:nvSpPr>
          <p:spPr>
            <a:xfrm>
              <a:off x="5272484" y="2988042"/>
              <a:ext cx="1647031" cy="1647031"/>
            </a:xfrm>
            <a:custGeom>
              <a:avLst/>
              <a:gdLst>
                <a:gd name="connsiteX0" fmla="*/ 0 w 1647031"/>
                <a:gd name="connsiteY0" fmla="*/ 823516 h 1647031"/>
                <a:gd name="connsiteX1" fmla="*/ 823516 w 1647031"/>
                <a:gd name="connsiteY1" fmla="*/ 0 h 1647031"/>
                <a:gd name="connsiteX2" fmla="*/ 1647032 w 1647031"/>
                <a:gd name="connsiteY2" fmla="*/ 823516 h 1647031"/>
                <a:gd name="connsiteX3" fmla="*/ 823516 w 1647031"/>
                <a:gd name="connsiteY3" fmla="*/ 1647032 h 1647031"/>
                <a:gd name="connsiteX4" fmla="*/ 0 w 1647031"/>
                <a:gd name="connsiteY4" fmla="*/ 823516 h 164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031" h="1647031">
                  <a:moveTo>
                    <a:pt x="0" y="823516"/>
                  </a:moveTo>
                  <a:cubicBezTo>
                    <a:pt x="0" y="368701"/>
                    <a:pt x="368701" y="0"/>
                    <a:pt x="823516" y="0"/>
                  </a:cubicBezTo>
                  <a:cubicBezTo>
                    <a:pt x="1278331" y="0"/>
                    <a:pt x="1647032" y="368701"/>
                    <a:pt x="1647032" y="823516"/>
                  </a:cubicBezTo>
                  <a:cubicBezTo>
                    <a:pt x="1647032" y="1278331"/>
                    <a:pt x="1278331" y="1647032"/>
                    <a:pt x="823516" y="1647032"/>
                  </a:cubicBezTo>
                  <a:cubicBezTo>
                    <a:pt x="368701" y="1647032"/>
                    <a:pt x="0" y="1278331"/>
                    <a:pt x="0" y="82351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07242" tIns="307242" rIns="307242" bIns="30724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/>
                <a:t>SQL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519539" y="148549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B3C5E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DDL</a:t>
              </a:r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7269143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90421"/>
                <a:satOff val="1725"/>
                <a:lumOff val="761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>
                  <a:solidFill>
                    <a:schemeClr val="tx1"/>
                  </a:solidFill>
                </a:rPr>
                <a:t>DCL</a:t>
              </a:r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5519539" y="498470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fillRef>
            <a:effectRef idx="1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TCL</a:t>
              </a:r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3769934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F3864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fillRef>
            <a:effectRef idx="1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75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  <a:br>
              <a:rPr lang="en-US" dirty="0"/>
            </a:br>
            <a:r>
              <a:rPr lang="pt-BR" dirty="0">
                <a:solidFill>
                  <a:srgbClr val="C00000"/>
                </a:solidFill>
              </a:rPr>
              <a:t>Criando novas colunas na resposta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/>
        </p:nvGraphicFramePr>
        <p:xfrm>
          <a:off x="4849199" y="2121236"/>
          <a:ext cx="4675804" cy="1409700"/>
        </p:xfrm>
        <a:graphic>
          <a:graphicData uri="http://schemas.openxmlformats.org/drawingml/2006/table">
            <a:tbl>
              <a:tblPr/>
              <a:tblGrid>
                <a:gridCol w="125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Fabricante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Fotografia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Arduino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Eletrônica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6958500" y="3684495"/>
            <a:ext cx="457200" cy="1038746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05264"/>
              </p:ext>
            </p:extLst>
          </p:nvPr>
        </p:nvGraphicFramePr>
        <p:xfrm>
          <a:off x="4849202" y="4914899"/>
          <a:ext cx="3507143" cy="845820"/>
        </p:xfrm>
        <a:graphic>
          <a:graphicData uri="http://schemas.openxmlformats.org/drawingml/2006/table">
            <a:tbl>
              <a:tblPr/>
              <a:tblGrid>
                <a:gridCol w="125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NovoPreco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Fabricante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charset="0"/>
                        </a:rPr>
                        <a:t>$39.98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charset="0"/>
                        </a:rPr>
                        <a:t>$59.98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775556" y="3812584"/>
            <a:ext cx="4664803" cy="80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*2 as </a:t>
            </a:r>
            <a:r>
              <a:rPr lang="en-US" sz="15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NovoPreco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Fabricante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Produto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Categoria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= ‘</a:t>
            </a:r>
            <a:r>
              <a:rPr lang="en-US" sz="1600" dirty="0" err="1">
                <a:latin typeface="Times New Roman" charset="0"/>
              </a:rPr>
              <a:t>Dispositivo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’</a:t>
            </a:r>
          </a:p>
        </p:txBody>
      </p:sp>
      <p:sp>
        <p:nvSpPr>
          <p:cNvPr id="10" name="TextBox 17"/>
          <p:cNvSpPr txBox="1"/>
          <p:nvPr/>
        </p:nvSpPr>
        <p:spPr>
          <a:xfrm>
            <a:off x="1199456" y="2358308"/>
            <a:ext cx="3308774" cy="1015663"/>
          </a:xfrm>
          <a:prstGeom prst="rect">
            <a:avLst/>
          </a:prstGeom>
          <a:solidFill>
            <a:srgbClr val="FF9966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2000" b="1" u="sng" dirty="0">
                <a:latin typeface="+mj-lt"/>
              </a:rPr>
              <a:t>Nova Coluna:</a:t>
            </a:r>
            <a:r>
              <a:rPr lang="pt-PT" sz="2000" dirty="0">
                <a:latin typeface="+mj-lt"/>
              </a:rPr>
              <a:t> considerando nova margem de lucro nos produtos Dispositivo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37339" y="1844824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Produto</a:t>
            </a:r>
          </a:p>
        </p:txBody>
      </p:sp>
    </p:spTree>
    <p:extLst>
      <p:ext uri="{BB962C8B-B14F-4D97-AF65-F5344CB8AC3E}">
        <p14:creationId xmlns:p14="http://schemas.microsoft.com/office/powerpoint/2010/main" val="136483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SELECT </a:t>
            </a:r>
            <a:r>
              <a:rPr lang="en-US" dirty="0"/>
              <a:t>DISTINCT: </a:t>
            </a:r>
            <a:br>
              <a:rPr lang="en-US" dirty="0"/>
            </a:br>
            <a:r>
              <a:rPr lang="pt-BR" dirty="0">
                <a:solidFill>
                  <a:srgbClr val="C00000"/>
                </a:solidFill>
              </a:rPr>
              <a:t>Eliminando duplicatas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2602854" y="3862790"/>
            <a:ext cx="326692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Categoria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Produto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719737" y="4797152"/>
            <a:ext cx="6517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j-lt"/>
              </a:rPr>
              <a:t>Versus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657282" y="5426920"/>
            <a:ext cx="2142574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Categoria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Produto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71272"/>
              </p:ext>
            </p:extLst>
          </p:nvPr>
        </p:nvGraphicFramePr>
        <p:xfrm>
          <a:off x="7353300" y="5026868"/>
          <a:ext cx="1485900" cy="14097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Fotografia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Eletrônica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66981"/>
              </p:ext>
            </p:extLst>
          </p:nvPr>
        </p:nvGraphicFramePr>
        <p:xfrm>
          <a:off x="7353300" y="3645024"/>
          <a:ext cx="1485900" cy="112776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Fotografia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Eletrônica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516755" y="3876363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514133" y="5440493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graphicFrame>
        <p:nvGraphicFramePr>
          <p:cNvPr id="11" name="Group 3"/>
          <p:cNvGraphicFramePr>
            <a:graphicFrameLocks noGrp="1"/>
          </p:cNvGraphicFramePr>
          <p:nvPr/>
        </p:nvGraphicFramePr>
        <p:xfrm>
          <a:off x="4849199" y="2121236"/>
          <a:ext cx="4675804" cy="1409700"/>
        </p:xfrm>
        <a:graphic>
          <a:graphicData uri="http://schemas.openxmlformats.org/drawingml/2006/table">
            <a:tbl>
              <a:tblPr/>
              <a:tblGrid>
                <a:gridCol w="125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Fabricante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Fotografia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Arduino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Eletrônica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tângulo de cantos arredondados 1"/>
          <p:cNvSpPr/>
          <p:nvPr/>
        </p:nvSpPr>
        <p:spPr>
          <a:xfrm>
            <a:off x="7608169" y="5373216"/>
            <a:ext cx="1028455" cy="50405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7"/>
          <p:cNvSpPr txBox="1"/>
          <p:nvPr/>
        </p:nvSpPr>
        <p:spPr>
          <a:xfrm>
            <a:off x="838200" y="2358309"/>
            <a:ext cx="3313584" cy="830997"/>
          </a:xfrm>
          <a:prstGeom prst="rect">
            <a:avLst/>
          </a:prstGeom>
          <a:solidFill>
            <a:srgbClr val="FF9966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</a:rPr>
              <a:t>Quais as categorias de produtos disponíveis?</a:t>
            </a:r>
            <a:endParaRPr lang="pt-PT" sz="2400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937339" y="1844824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Produto</a:t>
            </a:r>
          </a:p>
        </p:txBody>
      </p:sp>
    </p:spTree>
    <p:extLst>
      <p:ext uri="{BB962C8B-B14F-4D97-AF65-F5344CB8AC3E}">
        <p14:creationId xmlns:p14="http://schemas.microsoft.com/office/powerpoint/2010/main" val="41459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32" grpId="0"/>
      <p:bldP spid="150533" grpId="0" animBg="1"/>
      <p:bldP spid="150583" grpId="0" animBg="1"/>
      <p:bldP spid="14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FROM</a:t>
            </a:r>
          </a:p>
        </p:txBody>
      </p:sp>
      <p:sp>
        <p:nvSpPr>
          <p:cNvPr id="69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Seleciona a(s) tabela(s) de onde será feita a consulta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Alias </a:t>
            </a:r>
            <a:r>
              <a:rPr lang="pt-BR" dirty="0"/>
              <a:t>é um apelido de cada tabela listada</a:t>
            </a:r>
          </a:p>
          <a:p>
            <a:r>
              <a:rPr lang="pt-BR" dirty="0">
                <a:solidFill>
                  <a:srgbClr val="C00000"/>
                </a:solidFill>
              </a:rPr>
              <a:t>ATENÇÃO: Selecionar mais de uma tabela significa obter o produto cartesiano como resposta</a:t>
            </a:r>
          </a:p>
          <a:p>
            <a:r>
              <a:rPr lang="pt-BR" dirty="0"/>
              <a:t>Caso uma tabela apareça mais de uma vez, o apelido é obrigatório, e diferente para cada instância. </a:t>
            </a:r>
          </a:p>
        </p:txBody>
      </p:sp>
      <p:sp>
        <p:nvSpPr>
          <p:cNvPr id="69120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69120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2A19-7D0D-4CEB-947E-27E5595AAC76}" type="slidenum">
              <a:rPr lang="pt-BR" altLang="en-US" smtClean="0"/>
              <a:pPr/>
              <a:t>12</a:t>
            </a:fld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1938637" y="2636912"/>
            <a:ext cx="5541640" cy="64807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[alias] [,tabela2 [alias2]]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591945" y="764705"/>
            <a:ext cx="3746347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C00000"/>
                </a:solidFill>
              </a:rPr>
              <a:t>SELECT</a:t>
            </a:r>
            <a:r>
              <a:rPr lang="pt-BR" sz="1400" dirty="0"/>
              <a:t> [</a:t>
            </a:r>
            <a:r>
              <a:rPr lang="pt-BR" sz="1400" dirty="0" err="1"/>
              <a:t>all</a:t>
            </a:r>
            <a:r>
              <a:rPr lang="pt-BR" sz="1400" dirty="0"/>
              <a:t> | </a:t>
            </a:r>
            <a:r>
              <a:rPr lang="pt-BR" sz="1400" dirty="0" err="1"/>
              <a:t>Distinct</a:t>
            </a:r>
            <a:r>
              <a:rPr lang="pt-BR" sz="1400" dirty="0"/>
              <a:t>] [* | expr1, expr2,...]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sz="1400" dirty="0"/>
              <a:t> tabela [alias] [,tabela2 [alias2]]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C00000"/>
                </a:solidFill>
              </a:rPr>
              <a:t>WHERE</a:t>
            </a:r>
            <a:r>
              <a:rPr lang="pt-BR" sz="1400" dirty="0"/>
              <a:t> restrições</a:t>
            </a:r>
          </a:p>
        </p:txBody>
      </p:sp>
    </p:spTree>
    <p:extLst>
      <p:ext uri="{BB962C8B-B14F-4D97-AF65-F5344CB8AC3E}">
        <p14:creationId xmlns:p14="http://schemas.microsoft.com/office/powerpoint/2010/main" val="238952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FROM 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Exemplos</a:t>
            </a:r>
          </a:p>
        </p:txBody>
      </p:sp>
      <p:sp>
        <p:nvSpPr>
          <p:cNvPr id="69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* </a:t>
            </a:r>
            <a:r>
              <a:rPr lang="pt-BR" dirty="0">
                <a:solidFill>
                  <a:srgbClr val="C00000"/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Medicos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SELECT especialidade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Medicos</a:t>
            </a:r>
            <a:r>
              <a:rPr lang="pt-BR" dirty="0"/>
              <a:t> </a:t>
            </a:r>
            <a:r>
              <a:rPr lang="pt-B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SELECT matricula,  m. </a:t>
            </a:r>
            <a:r>
              <a:rPr lang="pt-BR" dirty="0">
                <a:solidFill>
                  <a:srgbClr val="C00000"/>
                </a:solidFill>
              </a:rPr>
              <a:t>nome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Medicos</a:t>
            </a:r>
            <a:r>
              <a:rPr lang="pt-B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pt-BR" dirty="0"/>
              <a:t>,  Paciente</a:t>
            </a:r>
            <a:r>
              <a:rPr lang="pt-B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 </a:t>
            </a:r>
          </a:p>
        </p:txBody>
      </p:sp>
      <p:sp>
        <p:nvSpPr>
          <p:cNvPr id="69325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69325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FFCD-1EAE-40F2-965C-539B740BD954}" type="slidenum">
              <a:rPr lang="pt-BR" altLang="en-US" smtClean="0"/>
              <a:pPr/>
              <a:t>13</a:t>
            </a:fld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3154904" y="3429000"/>
            <a:ext cx="432048" cy="43204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a direita 2"/>
          <p:cNvSpPr/>
          <p:nvPr/>
        </p:nvSpPr>
        <p:spPr>
          <a:xfrm>
            <a:off x="3863752" y="3537012"/>
            <a:ext cx="432048" cy="21602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295800" y="346035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Alias</a:t>
            </a:r>
          </a:p>
        </p:txBody>
      </p:sp>
      <p:sp>
        <p:nvSpPr>
          <p:cNvPr id="9" name="Elipse 8"/>
          <p:cNvSpPr/>
          <p:nvPr/>
        </p:nvSpPr>
        <p:spPr>
          <a:xfrm>
            <a:off x="3154904" y="4941168"/>
            <a:ext cx="432048" cy="43204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943872" y="4941168"/>
            <a:ext cx="432048" cy="43204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6311482" y="2150839"/>
            <a:ext cx="4753609" cy="5909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especialidade)</a:t>
            </a:r>
          </a:p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Paciente(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</a:t>
            </a:r>
            <a:r>
              <a:rPr lang="pt-BR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6264296" y="4524814"/>
            <a:ext cx="213596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pt-PT" sz="2000" dirty="0">
                <a:latin typeface="+mj-lt"/>
                <a:cs typeface="Calibri (Light Headings)"/>
              </a:rPr>
              <a:t>ATENÇÃO</a:t>
            </a:r>
          </a:p>
          <a:p>
            <a:pPr eaLnBrk="0" hangingPunct="0"/>
            <a:r>
              <a:rPr lang="pt-PT" sz="2000" dirty="0">
                <a:latin typeface="+mj-lt"/>
                <a:cs typeface="Calibri (Light Headings)"/>
              </a:rPr>
              <a:t>Medico ou Paciente?????!!!</a:t>
            </a:r>
            <a:endParaRPr lang="en-US" sz="2000" dirty="0">
              <a:latin typeface="+mj-lt"/>
              <a:cs typeface="Calibri (Light Headings)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647728" y="4524814"/>
            <a:ext cx="432048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30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FROM </a:t>
            </a:r>
            <a:br>
              <a:rPr lang="pt-BR" dirty="0"/>
            </a:br>
            <a:r>
              <a:rPr lang="pt-BR" dirty="0"/>
              <a:t>O Problema das </a:t>
            </a:r>
            <a:r>
              <a:rPr lang="pt-BR" dirty="0">
                <a:solidFill>
                  <a:srgbClr val="C00000"/>
                </a:solidFill>
              </a:rPr>
              <a:t>Múltiplas Tabelas</a:t>
            </a: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77113" y="6406328"/>
            <a:ext cx="480060" cy="365125"/>
          </a:xfrm>
        </p:spPr>
        <p:txBody>
          <a:bodyPr/>
          <a:lstStyle/>
          <a:p>
            <a:fld id="{71C162CE-480A-44CE-B867-ADB1FE527E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717346" y="1802913"/>
            <a:ext cx="2603748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Aluno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UC</a:t>
            </a:r>
          </a:p>
          <a:p>
            <a:pPr eaLnBrk="0" hangingPunct="0"/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Estud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e,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Curso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43592"/>
              </p:ext>
            </p:extLst>
          </p:nvPr>
        </p:nvGraphicFramePr>
        <p:xfrm>
          <a:off x="1847525" y="2896862"/>
          <a:ext cx="1512170" cy="11658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3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Aluno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Per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Beto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600" dirty="0"/>
                        <a:t>Jorge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72269"/>
              </p:ext>
            </p:extLst>
          </p:nvPr>
        </p:nvGraphicFramePr>
        <p:xfrm>
          <a:off x="1919536" y="4337042"/>
          <a:ext cx="1384024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UC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Per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600" dirty="0"/>
                        <a:t>Redes3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600" dirty="0"/>
                        <a:t>Redes4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600" dirty="0"/>
                        <a:t>MM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58123"/>
              </p:ext>
            </p:extLst>
          </p:nvPr>
        </p:nvGraphicFramePr>
        <p:xfrm>
          <a:off x="4778830" y="3183422"/>
          <a:ext cx="2504503" cy="27203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41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Aluno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UC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Beto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Redes3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Beto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Redes4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Beto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Jorge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Redes3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Jorge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Redes4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Jorge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3935760" y="4077073"/>
            <a:ext cx="717032" cy="68780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6050" y="3380764"/>
            <a:ext cx="121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+mj-lt"/>
              </a:rPr>
              <a:t>Produto Cartesiano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359696" y="2780929"/>
            <a:ext cx="432708" cy="325537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CaixaDeTexto 7"/>
          <p:cNvSpPr txBox="1"/>
          <p:nvPr/>
        </p:nvSpPr>
        <p:spPr>
          <a:xfrm>
            <a:off x="908527" y="2133739"/>
            <a:ext cx="5390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Exemplo: Listar os cursos de cada aluno</a:t>
            </a:r>
          </a:p>
        </p:txBody>
      </p:sp>
      <p:sp>
        <p:nvSpPr>
          <p:cNvPr id="22" name="TextBox 10"/>
          <p:cNvSpPr txBox="1"/>
          <p:nvPr/>
        </p:nvSpPr>
        <p:spPr>
          <a:xfrm>
            <a:off x="7914688" y="3615408"/>
            <a:ext cx="2814970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pt-PT" dirty="0">
                <a:latin typeface="+mj-lt"/>
                <a:cs typeface="Calibri (Light Headings)"/>
              </a:rPr>
              <a:t>A resposta nao tem sentido, pois apresenta </a:t>
            </a:r>
            <a:r>
              <a:rPr lang="pt-PT" b="1" dirty="0">
                <a:latin typeface="+mj-lt"/>
                <a:cs typeface="Calibri (Light Headings)"/>
              </a:rPr>
              <a:t>TODAS AS COMBINAÇÕES </a:t>
            </a:r>
            <a:r>
              <a:rPr lang="pt-PT" dirty="0">
                <a:latin typeface="+mj-lt"/>
                <a:cs typeface="Calibri (Light Headings)"/>
              </a:rPr>
              <a:t>possiveis!!!</a:t>
            </a:r>
            <a:endParaRPr lang="en-US" dirty="0">
              <a:latin typeface="+mj-lt"/>
              <a:cs typeface="Calibri (Light 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9311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FROM 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Múltiplas Tabelas (solucionando...)</a:t>
            </a: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77113" y="6406328"/>
            <a:ext cx="480060" cy="365125"/>
          </a:xfrm>
        </p:spPr>
        <p:txBody>
          <a:bodyPr/>
          <a:lstStyle/>
          <a:p>
            <a:fld id="{71C162CE-480A-44CE-B867-ADB1FE527E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758375" y="1835602"/>
            <a:ext cx="260374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Aluno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UC</a:t>
            </a:r>
          </a:p>
          <a:p>
            <a:pPr eaLnBrk="0" hangingPunct="0"/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Estud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e,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Curso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pPr eaLnBrk="0" hangingPunct="0"/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e.Per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c.Per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43592"/>
              </p:ext>
            </p:extLst>
          </p:nvPr>
        </p:nvGraphicFramePr>
        <p:xfrm>
          <a:off x="1847525" y="2896862"/>
          <a:ext cx="1512170" cy="11658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3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Aluno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Per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Beto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600" dirty="0"/>
                        <a:t>Jorge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72269"/>
              </p:ext>
            </p:extLst>
          </p:nvPr>
        </p:nvGraphicFramePr>
        <p:xfrm>
          <a:off x="1919536" y="4337042"/>
          <a:ext cx="1384024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UC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Per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600" dirty="0"/>
                        <a:t>Redes3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600" dirty="0"/>
                        <a:t>Redes4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600" dirty="0"/>
                        <a:t>MM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58123"/>
              </p:ext>
            </p:extLst>
          </p:nvPr>
        </p:nvGraphicFramePr>
        <p:xfrm>
          <a:off x="4778830" y="3183422"/>
          <a:ext cx="2504503" cy="27203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41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Aluno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UC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Beto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Redes3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Beto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Redes4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Beto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Jorge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Redes3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Jorge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Redes4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Jorge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3935760" y="4077073"/>
            <a:ext cx="717032" cy="68780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6050" y="3380764"/>
            <a:ext cx="121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+mj-lt"/>
              </a:rPr>
              <a:t>Produto Cartesiano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359696" y="2780929"/>
            <a:ext cx="432708" cy="325537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CaixaDeTexto 7"/>
          <p:cNvSpPr txBox="1"/>
          <p:nvPr/>
        </p:nvSpPr>
        <p:spPr>
          <a:xfrm>
            <a:off x="908527" y="2133739"/>
            <a:ext cx="5390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Exemplo: Listar os cursos de cada aluno</a:t>
            </a:r>
          </a:p>
        </p:txBody>
      </p:sp>
      <p:sp>
        <p:nvSpPr>
          <p:cNvPr id="26" name="TextBox 10"/>
          <p:cNvSpPr txBox="1"/>
          <p:nvPr/>
        </p:nvSpPr>
        <p:spPr>
          <a:xfrm>
            <a:off x="8635239" y="5831026"/>
            <a:ext cx="2718561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pt-PT" sz="2000" dirty="0">
                <a:solidFill>
                  <a:schemeClr val="tx1"/>
                </a:solidFill>
                <a:latin typeface="+mj-lt"/>
                <a:cs typeface="Calibri (Light Headings)"/>
              </a:rPr>
              <a:t>Vamos examinar este caso mais a frente!!!!</a:t>
            </a:r>
            <a:endParaRPr lang="en-US" sz="2000" dirty="0">
              <a:solidFill>
                <a:schemeClr val="tx1"/>
              </a:solidFill>
              <a:latin typeface="+mj-lt"/>
              <a:cs typeface="Calibri (Light Headings)"/>
            </a:endParaRPr>
          </a:p>
        </p:txBody>
      </p:sp>
      <p:graphicFrame>
        <p:nvGraphicFramePr>
          <p:cNvPr id="2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99867"/>
              </p:ext>
            </p:extLst>
          </p:nvPr>
        </p:nvGraphicFramePr>
        <p:xfrm>
          <a:off x="8544272" y="3219864"/>
          <a:ext cx="2021954" cy="11658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Aluno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UC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Beto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Jorge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Redes4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ight Arrow 9"/>
          <p:cNvSpPr/>
          <p:nvPr/>
        </p:nvSpPr>
        <p:spPr bwMode="auto">
          <a:xfrm>
            <a:off x="7701733" y="4195919"/>
            <a:ext cx="717032" cy="68780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29" name="TextBox 11"/>
          <p:cNvSpPr txBox="1"/>
          <p:nvPr/>
        </p:nvSpPr>
        <p:spPr>
          <a:xfrm>
            <a:off x="7283576" y="3410514"/>
            <a:ext cx="114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+mj-lt"/>
              </a:rPr>
              <a:t>Filtro</a:t>
            </a:r>
          </a:p>
          <a:p>
            <a:pPr algn="ctr"/>
            <a:r>
              <a:rPr lang="pt-BR" b="1" dirty="0">
                <a:latin typeface="+mj-lt"/>
              </a:rPr>
              <a:t>Condição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4812662" y="4368203"/>
            <a:ext cx="2429385" cy="422913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799856" y="5094319"/>
            <a:ext cx="2429385" cy="422913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0"/>
          <p:cNvSpPr txBox="1"/>
          <p:nvPr/>
        </p:nvSpPr>
        <p:spPr>
          <a:xfrm>
            <a:off x="8544272" y="4518984"/>
            <a:ext cx="3024336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pt-PT" dirty="0">
                <a:latin typeface="+mj-lt"/>
                <a:cs typeface="Calibri (Light Headings)"/>
              </a:rPr>
              <a:t>Para fazer sentido é necessária uma condição que junte as 2 tabelas!!!</a:t>
            </a:r>
            <a:endParaRPr lang="en-US" dirty="0">
              <a:latin typeface="+mj-lt"/>
              <a:cs typeface="Calibri (Light 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30132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26" grpId="0" animBg="1"/>
      <p:bldP spid="28" grpId="0" animBg="1"/>
      <p:bldP spid="29" grpId="0"/>
      <p:bldP spid="13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WHERE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00808"/>
            <a:ext cx="10363200" cy="468052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Define uma condição de pesquisa através dos operadores lógicos </a:t>
            </a:r>
            <a:r>
              <a:rPr lang="pt-BR" dirty="0">
                <a:solidFill>
                  <a:srgbClr val="C00000"/>
                </a:solidFill>
              </a:rPr>
              <a:t>AND, OR e NOT.</a:t>
            </a:r>
          </a:p>
          <a:p>
            <a:pPr marL="548640" lvl="2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pt-BR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/>
              <a:t>Cada predicado especifica uma condição que pode ser Verdadeira, Falsa ou Desconhecida</a:t>
            </a:r>
          </a:p>
          <a:p>
            <a:endParaRPr lang="pt-BR" dirty="0"/>
          </a:p>
          <a:p>
            <a:r>
              <a:rPr lang="pt-BR" dirty="0"/>
              <a:t>Cláusulas restritivas</a:t>
            </a:r>
          </a:p>
          <a:p>
            <a:pPr marL="27432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Coluna </a:t>
            </a:r>
            <a:r>
              <a:rPr lang="pt-BR" dirty="0" err="1">
                <a:solidFill>
                  <a:srgbClr val="FF0000"/>
                </a:solidFill>
              </a:rPr>
              <a:t>oper</a:t>
            </a:r>
            <a:r>
              <a:rPr lang="pt-BR" dirty="0">
                <a:solidFill>
                  <a:srgbClr val="FF0000"/>
                </a:solidFill>
              </a:rPr>
              <a:t> expressão</a:t>
            </a:r>
          </a:p>
          <a:p>
            <a:pPr lvl="1"/>
            <a:r>
              <a:rPr lang="pt-BR" dirty="0" err="1"/>
              <a:t>oper</a:t>
            </a:r>
            <a:r>
              <a:rPr lang="pt-BR" dirty="0"/>
              <a:t> pode ser: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, &gt; , &lt; , &gt;= , &lt;= , &lt;&gt;</a:t>
            </a:r>
          </a:p>
          <a:p>
            <a:r>
              <a:rPr lang="pt-BR" dirty="0"/>
              <a:t>Cláusulas de junção</a:t>
            </a:r>
          </a:p>
          <a:p>
            <a:pPr marL="274320" lvl="1" indent="0">
              <a:buNone/>
            </a:pPr>
            <a:r>
              <a:rPr lang="pt-BR" dirty="0"/>
              <a:t>Tab1.coluna=tab2.coluna</a:t>
            </a:r>
          </a:p>
          <a:p>
            <a:r>
              <a:rPr lang="pt-BR" dirty="0"/>
              <a:t>Cláusulas podem ser ligadas por</a:t>
            </a:r>
          </a:p>
          <a:p>
            <a:pPr lvl="1"/>
            <a:r>
              <a:rPr lang="pt-BR" dirty="0"/>
              <a:t>AND, OR</a:t>
            </a:r>
          </a:p>
        </p:txBody>
      </p:sp>
      <p:sp>
        <p:nvSpPr>
          <p:cNvPr id="69529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69529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8F43-B346-49B8-B3EF-630E56735E9A}" type="slidenum">
              <a:rPr lang="pt-BR" altLang="en-US" smtClean="0"/>
              <a:pPr/>
              <a:t>16</a:t>
            </a:fld>
            <a:endParaRPr lang="pt-BR" altLang="en-US"/>
          </a:p>
        </p:txBody>
      </p:sp>
      <p:sp>
        <p:nvSpPr>
          <p:cNvPr id="2" name="CaixaDeTexto 1"/>
          <p:cNvSpPr txBox="1"/>
          <p:nvPr/>
        </p:nvSpPr>
        <p:spPr>
          <a:xfrm>
            <a:off x="2711624" y="2204864"/>
            <a:ext cx="6373283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[ </a:t>
            </a:r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] predicado1 { </a:t>
            </a:r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[ </a:t>
            </a:r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predicado2 . . 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231905" y="382398"/>
            <a:ext cx="3746347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C00000"/>
                </a:solidFill>
              </a:rPr>
              <a:t>SELECT</a:t>
            </a:r>
            <a:r>
              <a:rPr lang="pt-BR" sz="1400" dirty="0"/>
              <a:t> [</a:t>
            </a:r>
            <a:r>
              <a:rPr lang="pt-BR" sz="1400" dirty="0" err="1"/>
              <a:t>all</a:t>
            </a:r>
            <a:r>
              <a:rPr lang="pt-BR" sz="1400" dirty="0"/>
              <a:t> | </a:t>
            </a:r>
            <a:r>
              <a:rPr lang="pt-BR" sz="1400" dirty="0" err="1"/>
              <a:t>Distinct</a:t>
            </a:r>
            <a:r>
              <a:rPr lang="pt-BR" sz="1400" dirty="0"/>
              <a:t>] [* | expr1, expr2,...]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C00000"/>
                </a:solidFill>
              </a:rPr>
              <a:t>FROM</a:t>
            </a:r>
            <a:r>
              <a:rPr lang="pt-BR" sz="1400" dirty="0"/>
              <a:t> tabela [alias] [,tabela2 [alias2]]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400" dirty="0"/>
              <a:t>restrições</a:t>
            </a:r>
          </a:p>
        </p:txBody>
      </p:sp>
    </p:spTree>
    <p:extLst>
      <p:ext uri="{BB962C8B-B14F-4D97-AF65-F5344CB8AC3E}">
        <p14:creationId xmlns:p14="http://schemas.microsoft.com/office/powerpoint/2010/main" val="159572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  <a:br>
              <a:rPr lang="en-US" dirty="0"/>
            </a:br>
            <a:r>
              <a:rPr lang="pt-BR" dirty="0">
                <a:solidFill>
                  <a:srgbClr val="C00000"/>
                </a:solidFill>
              </a:rPr>
              <a:t>Cláusulas Restritivas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/>
        </p:nvGraphicFramePr>
        <p:xfrm>
          <a:off x="4849199" y="2121236"/>
          <a:ext cx="4675804" cy="1409700"/>
        </p:xfrm>
        <a:graphic>
          <a:graphicData uri="http://schemas.openxmlformats.org/drawingml/2006/table">
            <a:tbl>
              <a:tblPr/>
              <a:tblGrid>
                <a:gridCol w="125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Fabricante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Fotografia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Arduino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Eletrônica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6958500" y="3684495"/>
            <a:ext cx="457200" cy="1038746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/>
        </p:nvGraphicFramePr>
        <p:xfrm>
          <a:off x="4849201" y="4914899"/>
          <a:ext cx="4675802" cy="845820"/>
        </p:xfrm>
        <a:graphic>
          <a:graphicData uri="http://schemas.openxmlformats.org/drawingml/2006/table">
            <a:tbl>
              <a:tblPr/>
              <a:tblGrid>
                <a:gridCol w="125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Fabricante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942549" y="3822993"/>
            <a:ext cx="3124573" cy="7848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Produto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Categoria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= ‘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Dispositivo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’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983432" y="2074466"/>
            <a:ext cx="2814970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pt-PT" dirty="0">
                <a:latin typeface="+mj-lt"/>
                <a:cs typeface="Calibri (Light Headings)"/>
              </a:rPr>
              <a:t>A Clausula WHERE restringe o número de registros retornados da pesquisa</a:t>
            </a:r>
            <a:endParaRPr lang="en-US" dirty="0">
              <a:latin typeface="+mj-lt"/>
              <a:cs typeface="Calibri (Light 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20750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WHERE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Cláusulas Restritivas e Conectores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/>
        </p:nvGraphicFramePr>
        <p:xfrm>
          <a:off x="4849199" y="2121236"/>
          <a:ext cx="4675804" cy="1409700"/>
        </p:xfrm>
        <a:graphic>
          <a:graphicData uri="http://schemas.openxmlformats.org/drawingml/2006/table">
            <a:tbl>
              <a:tblPr/>
              <a:tblGrid>
                <a:gridCol w="125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Fabricante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Fotografia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Arduino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Eletrônica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6958500" y="3684495"/>
            <a:ext cx="457200" cy="1038746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/>
        </p:nvGraphicFramePr>
        <p:xfrm>
          <a:off x="4849201" y="4914899"/>
          <a:ext cx="4675802" cy="563880"/>
        </p:xfrm>
        <a:graphic>
          <a:graphicData uri="http://schemas.openxmlformats.org/drawingml/2006/table">
            <a:tbl>
              <a:tblPr/>
              <a:tblGrid>
                <a:gridCol w="125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Fabricante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942550" y="3717033"/>
            <a:ext cx="3297467" cy="10310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Produto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Categoria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= ‘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Dispositivo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’ </a:t>
            </a:r>
            <a:r>
              <a:rPr lang="en-US" sz="15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&gt; $20</a:t>
            </a:r>
          </a:p>
        </p:txBody>
      </p:sp>
    </p:spTree>
    <p:extLst>
      <p:ext uri="{BB962C8B-B14F-4D97-AF65-F5344CB8AC3E}">
        <p14:creationId xmlns:p14="http://schemas.microsoft.com/office/powerpoint/2010/main" val="19965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420888"/>
            <a:ext cx="10006136" cy="3751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Dado o esquema acima, no seu ambiente SQL execute as seguintes consultas: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Liste todos os registros da tabela </a:t>
            </a:r>
            <a:r>
              <a:rPr lang="pt-BR" dirty="0" err="1"/>
              <a:t>Medicos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Liste o nome e especialidade de todos os médicos do hospital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Liste o nome e idade dos médicos com mais 55 anos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Liste o nome e idade dos médicos Ortopedistas com mais 55 anos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Liste as especialidades disponíveis no hospital</a:t>
            </a:r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2495601" y="1767149"/>
            <a:ext cx="6696743" cy="3416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63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formas de comparação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844824"/>
            <a:ext cx="10363200" cy="4327376"/>
          </a:xfrm>
        </p:spPr>
        <p:txBody>
          <a:bodyPr>
            <a:normAutofit/>
          </a:bodyPr>
          <a:lstStyle/>
          <a:p>
            <a:r>
              <a:rPr lang="pt-BR" dirty="0"/>
              <a:t>V </a:t>
            </a:r>
            <a:r>
              <a:rPr lang="pt-BR" dirty="0" err="1">
                <a:solidFill>
                  <a:srgbClr val="C00000"/>
                </a:solidFill>
              </a:rPr>
              <a:t>like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P 	</a:t>
            </a:r>
          </a:p>
          <a:p>
            <a:pPr lvl="1"/>
            <a:r>
              <a:rPr lang="pt-BR" sz="2800" dirty="0"/>
              <a:t>V é uma cadeia de caracteres que deve satisfazer o padrão P</a:t>
            </a:r>
          </a:p>
          <a:p>
            <a:r>
              <a:rPr lang="pt-BR" dirty="0"/>
              <a:t>(V </a:t>
            </a:r>
            <a:r>
              <a:rPr lang="pt-BR" dirty="0" err="1">
                <a:solidFill>
                  <a:srgbClr val="C00000"/>
                </a:solidFill>
              </a:rPr>
              <a:t>between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N </a:t>
            </a:r>
            <a:r>
              <a:rPr lang="pt-BR" dirty="0" err="1">
                <a:solidFill>
                  <a:srgbClr val="C00000"/>
                </a:solidFill>
              </a:rPr>
              <a:t>and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M) </a:t>
            </a:r>
          </a:p>
          <a:p>
            <a:pPr lvl="1"/>
            <a:r>
              <a:rPr lang="pt-BR" sz="2800" dirty="0"/>
              <a:t>V é um valor numérico que deve pertencer ao intervalo [N,M]</a:t>
            </a:r>
          </a:p>
          <a:p>
            <a:r>
              <a:rPr lang="pt-BR" dirty="0"/>
              <a:t>V </a:t>
            </a:r>
            <a:r>
              <a:rPr lang="pt-BR" dirty="0">
                <a:solidFill>
                  <a:srgbClr val="C00000"/>
                </a:solidFill>
              </a:rPr>
              <a:t>in</a:t>
            </a:r>
            <a:r>
              <a:rPr lang="pt-BR" dirty="0"/>
              <a:t> (a, </a:t>
            </a:r>
            <a:r>
              <a:rPr lang="pt-BR" dirty="0" err="1"/>
              <a:t>b,c</a:t>
            </a:r>
            <a:r>
              <a:rPr lang="pt-BR" dirty="0"/>
              <a:t>, ...) </a:t>
            </a:r>
          </a:p>
          <a:p>
            <a:pPr lvl="1"/>
            <a:r>
              <a:rPr lang="pt-BR" sz="2800" dirty="0"/>
              <a:t>V deve pertencer ao conjunto {</a:t>
            </a:r>
            <a:r>
              <a:rPr lang="pt-BR" sz="2800" dirty="0" err="1"/>
              <a:t>a,b,c</a:t>
            </a:r>
            <a:r>
              <a:rPr lang="pt-BR" sz="2800" dirty="0"/>
              <a:t>,...}</a:t>
            </a:r>
          </a:p>
          <a:p>
            <a:r>
              <a:rPr lang="pt-BR" dirty="0"/>
              <a:t>V </a:t>
            </a:r>
            <a:r>
              <a:rPr lang="pt-BR" dirty="0" err="1">
                <a:solidFill>
                  <a:srgbClr val="C00000"/>
                </a:solidFill>
              </a:rPr>
              <a:t>is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null</a:t>
            </a:r>
            <a:r>
              <a:rPr lang="pt-BR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pt-BR" sz="2800" dirty="0"/>
              <a:t>V deve ser nulo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89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LIKE</a:t>
            </a:r>
          </a:p>
        </p:txBody>
      </p:sp>
      <p:sp>
        <p:nvSpPr>
          <p:cNvPr id="7157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4702"/>
            <a:ext cx="9067800" cy="3848722"/>
          </a:xfrm>
        </p:spPr>
        <p:txBody>
          <a:bodyPr>
            <a:noAutofit/>
          </a:bodyPr>
          <a:lstStyle/>
          <a:p>
            <a:r>
              <a:rPr lang="pt-BR" dirty="0"/>
              <a:t>Procura por padrões de caracteres</a:t>
            </a:r>
          </a:p>
          <a:p>
            <a:pPr lvl="1"/>
            <a:r>
              <a:rPr lang="pt-BR" sz="2800" dirty="0"/>
              <a:t>“%” – 0 ou mais caracteres quaisquer</a:t>
            </a:r>
          </a:p>
          <a:p>
            <a:pPr lvl="1"/>
            <a:r>
              <a:rPr lang="pt-BR" sz="2800" dirty="0"/>
              <a:t>“_” – 1 caractere qualquer</a:t>
            </a:r>
          </a:p>
          <a:p>
            <a:r>
              <a:rPr lang="pt-BR" dirty="0"/>
              <a:t>Distinção entre maiúsculo e minúsculos</a:t>
            </a:r>
          </a:p>
          <a:p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274320" lvl="1" indent="0">
              <a:buNone/>
            </a:pPr>
            <a:r>
              <a:rPr lang="pt-BR" sz="2800" dirty="0"/>
              <a:t>WHERE nome </a:t>
            </a:r>
            <a:r>
              <a:rPr lang="pt-BR" sz="2800" dirty="0" err="1"/>
              <a:t>like</a:t>
            </a:r>
            <a:r>
              <a:rPr lang="pt-BR" sz="2800" dirty="0"/>
              <a:t> ‘roberto’ </a:t>
            </a:r>
          </a:p>
          <a:p>
            <a:pPr marL="274320" lvl="1" indent="0">
              <a:buNone/>
            </a:pPr>
            <a:r>
              <a:rPr lang="pt-BR" sz="2800" dirty="0"/>
              <a:t>WHERE nome </a:t>
            </a:r>
            <a:r>
              <a:rPr lang="pt-BR" sz="2800" dirty="0" err="1"/>
              <a:t>like</a:t>
            </a:r>
            <a:r>
              <a:rPr lang="pt-BR" sz="2800" dirty="0"/>
              <a:t> ‘Pet_ %Parker%’ </a:t>
            </a:r>
          </a:p>
          <a:p>
            <a:pPr lvl="1"/>
            <a:endParaRPr lang="pt-BR" sz="2800" dirty="0"/>
          </a:p>
        </p:txBody>
      </p:sp>
      <p:sp>
        <p:nvSpPr>
          <p:cNvPr id="71577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1577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352A-7228-403D-8410-76D93A436B35}" type="slidenum">
              <a:rPr lang="pt-BR" altLang="en-US" smtClean="0"/>
              <a:pPr/>
              <a:t>21</a:t>
            </a:fld>
            <a:endParaRPr lang="pt-B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65346" y="4805368"/>
            <a:ext cx="418569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indent="-182880"/>
            <a:r>
              <a:rPr lang="en-US" sz="2400" dirty="0"/>
              <a:t>SELECT *</a:t>
            </a:r>
            <a:br>
              <a:rPr lang="en-US" sz="2400" dirty="0"/>
            </a:br>
            <a:r>
              <a:rPr lang="en-US" sz="2400" dirty="0"/>
              <a:t>FROM   </a:t>
            </a:r>
            <a:r>
              <a:rPr lang="en-US" sz="2400" dirty="0" err="1"/>
              <a:t>Produtos</a:t>
            </a:r>
            <a:br>
              <a:rPr lang="en-US" sz="2400" dirty="0"/>
            </a:br>
            <a:r>
              <a:rPr lang="en-US" sz="2400" dirty="0"/>
              <a:t>WHERE  </a:t>
            </a:r>
            <a:r>
              <a:rPr lang="en-US" sz="2400" dirty="0" err="1"/>
              <a:t>PNome</a:t>
            </a:r>
            <a:r>
              <a:rPr lang="en-US" sz="2400" dirty="0"/>
              <a:t> LIKE ‘%Tablet%’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478868" y="4803341"/>
            <a:ext cx="5081519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indent="-182880"/>
            <a:r>
              <a:rPr lang="pt-BR" sz="2400" dirty="0"/>
              <a:t>SELECT matricula , nome</a:t>
            </a:r>
          </a:p>
          <a:p>
            <a:pPr indent="-182880"/>
            <a:r>
              <a:rPr lang="pt-BR" sz="2400" dirty="0"/>
              <a:t>FROM empregados</a:t>
            </a:r>
          </a:p>
          <a:p>
            <a:pPr indent="-182880"/>
            <a:r>
              <a:rPr lang="pt-BR" sz="2400" dirty="0"/>
              <a:t>WHERE nome </a:t>
            </a:r>
            <a:r>
              <a:rPr lang="pt-BR" sz="2400" dirty="0" err="1"/>
              <a:t>like</a:t>
            </a:r>
            <a:r>
              <a:rPr lang="pt-BR" sz="2400" dirty="0"/>
              <a:t> ‘bob%’</a:t>
            </a:r>
          </a:p>
          <a:p>
            <a:pPr indent="-182880"/>
            <a:r>
              <a:rPr lang="pt-BR" sz="2400" dirty="0"/>
              <a:t>               </a:t>
            </a:r>
            <a:r>
              <a:rPr lang="pt-BR" sz="2400" dirty="0" err="1"/>
              <a:t>and</a:t>
            </a:r>
            <a:r>
              <a:rPr lang="pt-BR" sz="2400" dirty="0"/>
              <a:t> logradouro </a:t>
            </a:r>
            <a:r>
              <a:rPr lang="pt-BR" sz="2400" dirty="0" err="1"/>
              <a:t>like</a:t>
            </a:r>
            <a:r>
              <a:rPr lang="pt-BR" sz="2400" dirty="0"/>
              <a:t> ‘%</a:t>
            </a:r>
            <a:r>
              <a:rPr lang="pt-BR" sz="2400" dirty="0" err="1"/>
              <a:t>vargas</a:t>
            </a:r>
            <a:r>
              <a:rPr lang="pt-BR" sz="2400" dirty="0"/>
              <a:t>%’</a:t>
            </a:r>
          </a:p>
        </p:txBody>
      </p:sp>
    </p:spTree>
    <p:extLst>
      <p:ext uri="{BB962C8B-B14F-4D97-AF65-F5344CB8AC3E}">
        <p14:creationId xmlns:p14="http://schemas.microsoft.com/office/powerpoint/2010/main" val="203630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Between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16224"/>
            <a:ext cx="9502080" cy="30529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pt-BR" dirty="0"/>
              <a:t>Determina se um dado valor está entre dois outros valores dados, em ordem ascendente.</a:t>
            </a:r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pt-BR" sz="2800" dirty="0"/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		y  [NOT] BETWEEN x AND z </a:t>
            </a:r>
            <a:endParaRPr lang="pt-BR" sz="2800" dirty="0">
              <a:solidFill>
                <a:srgbClr val="C00000"/>
              </a:solidFill>
            </a:endParaRPr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pt-BR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pt-BR" dirty="0">
                <a:solidFill>
                  <a:srgbClr val="C00000"/>
                </a:solidFill>
              </a:rPr>
              <a:t> valor1 </a:t>
            </a:r>
            <a:r>
              <a:rPr lang="pt-BR" dirty="0" err="1">
                <a:solidFill>
                  <a:srgbClr val="C00000"/>
                </a:solidFill>
              </a:rPr>
              <a:t>between</a:t>
            </a:r>
            <a:r>
              <a:rPr lang="pt-BR" dirty="0">
                <a:solidFill>
                  <a:srgbClr val="C00000"/>
                </a:solidFill>
              </a:rPr>
              <a:t> valor2 </a:t>
            </a:r>
            <a:r>
              <a:rPr lang="pt-BR" dirty="0" err="1">
                <a:solidFill>
                  <a:srgbClr val="C00000"/>
                </a:solidFill>
              </a:rPr>
              <a:t>and</a:t>
            </a:r>
            <a:r>
              <a:rPr lang="pt-BR" dirty="0">
                <a:solidFill>
                  <a:srgbClr val="C00000"/>
                </a:solidFill>
              </a:rPr>
              <a:t> valor3 </a:t>
            </a:r>
            <a:r>
              <a:rPr lang="pt-BR" dirty="0">
                <a:solidFill>
                  <a:srgbClr val="000099"/>
                </a:solidFill>
              </a:rPr>
              <a:t>é equivalente a </a:t>
            </a:r>
          </a:p>
          <a:p>
            <a:pPr marL="274320" indent="-274320">
              <a:lnSpc>
                <a:spcPct val="80000"/>
              </a:lnSpc>
              <a:buNone/>
              <a:defRPr/>
            </a:pPr>
            <a:r>
              <a:rPr lang="pt-BR" dirty="0">
                <a:solidFill>
                  <a:srgbClr val="000099"/>
                </a:solidFill>
              </a:rPr>
              <a:t>	(valor1 &gt;= valor2) </a:t>
            </a:r>
            <a:r>
              <a:rPr lang="pt-BR" dirty="0" err="1">
                <a:solidFill>
                  <a:srgbClr val="000099"/>
                </a:solidFill>
              </a:rPr>
              <a:t>and</a:t>
            </a:r>
            <a:r>
              <a:rPr lang="pt-BR" dirty="0">
                <a:solidFill>
                  <a:srgbClr val="000099"/>
                </a:solidFill>
              </a:rPr>
              <a:t> (valor1 &lt;= valor3)</a:t>
            </a:r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pt-BR" sz="2800" dirty="0"/>
          </a:p>
        </p:txBody>
      </p:sp>
      <p:sp>
        <p:nvSpPr>
          <p:cNvPr id="705538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0553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C625C279-E983-4632-A43B-6B078E56A230}" type="slidenum">
              <a:rPr lang="pt-BR" altLang="en-US" smtClean="0">
                <a:latin typeface="Arial" charset="0"/>
              </a:rPr>
              <a:pPr/>
              <a:t>22</a:t>
            </a:fld>
            <a:endParaRPr lang="pt-BR" altLang="en-US">
              <a:latin typeface="Arial" charset="0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275888" y="5151090"/>
            <a:ext cx="4779104" cy="92333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nome , cargo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empregados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matricula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BETWEEN 100 </a:t>
            </a:r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200</a:t>
            </a:r>
          </a:p>
        </p:txBody>
      </p:sp>
    </p:spTree>
    <p:extLst>
      <p:ext uri="{BB962C8B-B14F-4D97-AF65-F5344CB8AC3E}">
        <p14:creationId xmlns:p14="http://schemas.microsoft.com/office/powerpoint/2010/main" val="262934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16224"/>
            <a:ext cx="9296400" cy="29089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pt-BR" dirty="0"/>
              <a:t>Testa a pertinência de um elemento em um conjunto.</a:t>
            </a:r>
          </a:p>
          <a:p>
            <a:pPr>
              <a:lnSpc>
                <a:spcPct val="80000"/>
              </a:lnSpc>
              <a:defRPr/>
            </a:pPr>
            <a:r>
              <a:rPr lang="pt-BR" dirty="0"/>
              <a:t>Conjunto pode ser fixo ou resultado de um SELECT</a:t>
            </a:r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pt-BR" sz="2800" dirty="0"/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pt-BR" sz="2800" dirty="0">
                <a:solidFill>
                  <a:srgbClr val="C00000"/>
                </a:solidFill>
              </a:rPr>
              <a:t>		</a:t>
            </a:r>
            <a:endParaRPr lang="pt-BR" sz="2800" dirty="0"/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pt-BR" sz="2800" dirty="0">
              <a:solidFill>
                <a:srgbClr val="000099"/>
              </a:solidFill>
            </a:endParaRPr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pt-BR" sz="2000" dirty="0"/>
              <a:t>expr1 	[ </a:t>
            </a:r>
            <a:r>
              <a:rPr lang="pt-BR" sz="2000" dirty="0" err="1"/>
              <a:t>not</a:t>
            </a:r>
            <a:r>
              <a:rPr lang="pt-BR" sz="2000" dirty="0"/>
              <a:t> ] in ( </a:t>
            </a:r>
            <a:r>
              <a:rPr lang="pt-BR" sz="2000" dirty="0" err="1"/>
              <a:t>subselect</a:t>
            </a:r>
            <a:r>
              <a:rPr lang="pt-BR" sz="2000" dirty="0"/>
              <a:t> . . . )</a:t>
            </a:r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pt-BR" sz="2000" dirty="0"/>
              <a:t>			( host1 , host2 , host3 , . . . )</a:t>
            </a:r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pt-BR" sz="2000" dirty="0"/>
              <a:t>			( const1 , const2 , const3 , . . . )</a:t>
            </a:r>
          </a:p>
        </p:txBody>
      </p:sp>
      <p:sp>
        <p:nvSpPr>
          <p:cNvPr id="705538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0553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C625C279-E983-4632-A43B-6B078E56A230}" type="slidenum">
              <a:rPr lang="pt-BR" altLang="en-US" smtClean="0">
                <a:latin typeface="Arial" charset="0"/>
              </a:rPr>
              <a:pPr/>
              <a:t>23</a:t>
            </a:fld>
            <a:endParaRPr lang="pt-BR" altLang="en-US">
              <a:latin typeface="Arial" charset="0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831496" y="5615582"/>
            <a:ext cx="477910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nome , cargo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empregados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matricula in ( 100 , 200 , 300 , 400 )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56057" y="2780928"/>
            <a:ext cx="62799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coluna</a:t>
            </a:r>
            <a:r>
              <a:rPr lang="pt-BR" sz="2400" dirty="0">
                <a:solidFill>
                  <a:srgbClr val="C00000"/>
                </a:solidFill>
              </a:rPr>
              <a:t>  [NOT] IN (</a:t>
            </a:r>
            <a:r>
              <a:rPr lang="pt-BR" sz="2400" dirty="0" err="1">
                <a:solidFill>
                  <a:schemeClr val="tx1"/>
                </a:solidFill>
              </a:rPr>
              <a:t>lista_de_valores</a:t>
            </a:r>
            <a:r>
              <a:rPr lang="pt-BR" sz="2400" dirty="0">
                <a:solidFill>
                  <a:schemeClr val="tx1"/>
                </a:solidFill>
              </a:rPr>
              <a:t> | </a:t>
            </a:r>
            <a:r>
              <a:rPr lang="pt-BR" sz="2400" dirty="0" err="1">
                <a:solidFill>
                  <a:schemeClr val="tx1"/>
                </a:solidFill>
              </a:rPr>
              <a:t>subconsulta</a:t>
            </a:r>
            <a:r>
              <a:rPr lang="pt-BR" sz="2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912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916832"/>
            <a:ext cx="11136560" cy="4050792"/>
          </a:xfrm>
        </p:spPr>
        <p:txBody>
          <a:bodyPr>
            <a:noAutofit/>
          </a:bodyPr>
          <a:lstStyle/>
          <a:p>
            <a:r>
              <a:rPr lang="pt-PT" dirty="0"/>
              <a:t>Sempre que não temos um valor, podemos colocar um NULL</a:t>
            </a:r>
          </a:p>
          <a:p>
            <a:endParaRPr lang="pt-PT" dirty="0"/>
          </a:p>
          <a:p>
            <a:r>
              <a:rPr lang="pt-PT" dirty="0"/>
              <a:t>Pode significar muitas coisas:</a:t>
            </a:r>
          </a:p>
          <a:p>
            <a:pPr lvl="1"/>
            <a:r>
              <a:rPr lang="pt-PT" sz="2000" dirty="0"/>
              <a:t>Valor não existe</a:t>
            </a:r>
          </a:p>
          <a:p>
            <a:pPr lvl="1"/>
            <a:r>
              <a:rPr lang="pt-PT" sz="2000" dirty="0"/>
              <a:t>Valor existe, mas é desconhecido</a:t>
            </a:r>
          </a:p>
          <a:p>
            <a:pPr lvl="1"/>
            <a:r>
              <a:rPr lang="pt-PT" sz="2000" dirty="0"/>
              <a:t>Valor não aplicável</a:t>
            </a:r>
          </a:p>
          <a:p>
            <a:pPr lvl="1"/>
            <a:r>
              <a:rPr lang="pt-PT" sz="2000" dirty="0"/>
              <a:t>Etc.</a:t>
            </a:r>
          </a:p>
          <a:p>
            <a:endParaRPr lang="pt-PT" dirty="0"/>
          </a:p>
          <a:p>
            <a:r>
              <a:rPr lang="pt-PT" dirty="0"/>
              <a:t>O esquema especifica para cada atributo se ele pode ser nulo (atributo anulável) ou não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>
                <a:solidFill>
                  <a:srgbClr val="C00000"/>
                </a:solidFill>
              </a:rPr>
              <a:t>Como o SQL lida com tabelas que têm valores nulos?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54559"/>
              </p:ext>
            </p:extLst>
          </p:nvPr>
        </p:nvGraphicFramePr>
        <p:xfrm>
          <a:off x="7111746" y="2564904"/>
          <a:ext cx="289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sid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nome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6"/>
          <p:cNvSpPr txBox="1"/>
          <p:nvPr/>
        </p:nvSpPr>
        <p:spPr>
          <a:xfrm>
            <a:off x="6944828" y="3942228"/>
            <a:ext cx="306251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/>
              <a:t>Leo acabou de se matricular no 1o período. </a:t>
            </a:r>
          </a:p>
        </p:txBody>
      </p:sp>
    </p:spTree>
    <p:extLst>
      <p:ext uri="{BB962C8B-B14F-4D97-AF65-F5344CB8AC3E}">
        <p14:creationId xmlns:p14="http://schemas.microsoft.com/office/powerpoint/2010/main" val="36511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938CDA-286F-46AA-BB74-EB9F521B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32" y="1924229"/>
            <a:ext cx="4871864" cy="707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NULL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844A719-93E5-4584-AA70-F28F174D1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41" y="2895073"/>
            <a:ext cx="7664823" cy="101566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SELECT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contact_id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NULL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C728306-7C26-4EDE-8D36-37F4C15D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33" y="4288033"/>
            <a:ext cx="6324088" cy="707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' WHERE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NULL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0842CC0-2ADF-45FF-A9F2-6D7D7DCE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67" y="5373216"/>
            <a:ext cx="4114800" cy="707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NULL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082253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detalhes...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21408"/>
            <a:ext cx="10222160" cy="4050792"/>
          </a:xfrm>
        </p:spPr>
        <p:txBody>
          <a:bodyPr>
            <a:normAutofit/>
          </a:bodyPr>
          <a:lstStyle/>
          <a:p>
            <a:r>
              <a:rPr lang="pt-BR" dirty="0"/>
              <a:t>Comandos SQL </a:t>
            </a:r>
            <a:r>
              <a:rPr lang="pt-BR" dirty="0">
                <a:solidFill>
                  <a:srgbClr val="C00000"/>
                </a:solidFill>
              </a:rPr>
              <a:t>não diferenciam letras maiúsculas e minúsculas</a:t>
            </a:r>
            <a:r>
              <a:rPr lang="pt-BR" dirty="0"/>
              <a:t>:</a:t>
            </a:r>
          </a:p>
          <a:p>
            <a:pPr lvl="1"/>
            <a:r>
              <a:rPr lang="pt-BR" sz="2000" dirty="0">
                <a:solidFill>
                  <a:srgbClr val="00B050"/>
                </a:solidFill>
              </a:rPr>
              <a:t>Igual</a:t>
            </a:r>
            <a:r>
              <a:rPr lang="pt-BR" sz="2000" dirty="0"/>
              <a:t>: SELECT,  </a:t>
            </a:r>
            <a:r>
              <a:rPr lang="pt-BR" sz="2000" dirty="0" err="1"/>
              <a:t>Select</a:t>
            </a:r>
            <a:r>
              <a:rPr lang="pt-BR" sz="2000" dirty="0"/>
              <a:t>,  </a:t>
            </a:r>
            <a:r>
              <a:rPr lang="pt-BR" sz="2000" dirty="0" err="1"/>
              <a:t>select</a:t>
            </a:r>
            <a:endParaRPr lang="pt-BR" sz="2000" dirty="0"/>
          </a:p>
          <a:p>
            <a:pPr lvl="1"/>
            <a:r>
              <a:rPr lang="pt-BR" sz="2000" dirty="0">
                <a:solidFill>
                  <a:srgbClr val="00B050"/>
                </a:solidFill>
              </a:rPr>
              <a:t>Igual</a:t>
            </a:r>
            <a:r>
              <a:rPr lang="pt-BR" sz="2000" dirty="0"/>
              <a:t>: </a:t>
            </a:r>
            <a:r>
              <a:rPr lang="pt-BR" sz="2000" dirty="0" err="1"/>
              <a:t>Product</a:t>
            </a:r>
            <a:r>
              <a:rPr lang="pt-BR" sz="2000" dirty="0"/>
              <a:t>,   </a:t>
            </a:r>
            <a:r>
              <a:rPr lang="pt-BR" sz="2000" dirty="0" err="1"/>
              <a:t>product</a:t>
            </a:r>
            <a:endParaRPr lang="pt-BR" sz="2000" dirty="0"/>
          </a:p>
          <a:p>
            <a:pPr lvl="1"/>
            <a:endParaRPr lang="pt-BR" sz="2000" dirty="0"/>
          </a:p>
          <a:p>
            <a:r>
              <a:rPr lang="pt-BR" dirty="0">
                <a:solidFill>
                  <a:srgbClr val="C00000"/>
                </a:solidFill>
              </a:rPr>
              <a:t>Valores</a:t>
            </a:r>
            <a:r>
              <a:rPr lang="pt-BR" dirty="0"/>
              <a:t>, contudo, </a:t>
            </a:r>
            <a:r>
              <a:rPr lang="pt-BR" dirty="0">
                <a:solidFill>
                  <a:srgbClr val="C00000"/>
                </a:solidFill>
              </a:rPr>
              <a:t>diferenciam</a:t>
            </a:r>
            <a:r>
              <a:rPr lang="pt-BR" dirty="0"/>
              <a:t>: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Diferente</a:t>
            </a:r>
            <a:r>
              <a:rPr lang="pt-BR" sz="2000" dirty="0"/>
              <a:t>: ‘Rio de Janeiro’,  ‘RIO DE JANEIRO’</a:t>
            </a:r>
          </a:p>
          <a:p>
            <a:endParaRPr lang="pt-BR" dirty="0"/>
          </a:p>
          <a:p>
            <a:r>
              <a:rPr lang="pt-BR" dirty="0"/>
              <a:t>Use aspas simples para constantes:</a:t>
            </a:r>
          </a:p>
          <a:p>
            <a:pPr lvl="1"/>
            <a:r>
              <a:rPr lang="pt-BR" sz="2000" dirty="0"/>
              <a:t>‘abc’  - ok</a:t>
            </a:r>
          </a:p>
          <a:p>
            <a:pPr lvl="1"/>
            <a:r>
              <a:rPr lang="pt-BR" sz="2000" dirty="0"/>
              <a:t>“abc” - </a:t>
            </a:r>
            <a:r>
              <a:rPr lang="pt-BR" sz="2000" dirty="0">
                <a:solidFill>
                  <a:srgbClr val="FF0000"/>
                </a:solidFill>
              </a:rPr>
              <a:t>errado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420888"/>
            <a:ext cx="10222160" cy="3751312"/>
          </a:xfrm>
        </p:spPr>
        <p:txBody>
          <a:bodyPr>
            <a:normAutofit/>
          </a:bodyPr>
          <a:lstStyle/>
          <a:p>
            <a:r>
              <a:rPr lang="pt-BR" dirty="0"/>
              <a:t>Dado o esquema acima, no seu ambiente SQL execute as seguintes consultas: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Liste nome e especialidade dos médicos que tem o nome “Pedro”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Liste o nome e especialidade dos médicos do hospital com idade entre 30 e 50 anos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Liste o nome médicos Ortopedistas, cardiologistas e Pediatras (use clausula IN)</a:t>
            </a:r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2495601" y="1767149"/>
            <a:ext cx="6696743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5068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Manuseando Consultas Simples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69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manipulação da Dados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</a:t>
            </a:fld>
            <a:endParaRPr lang="pt-BR"/>
          </a:p>
        </p:txBody>
      </p:sp>
      <p:graphicFrame>
        <p:nvGraphicFramePr>
          <p:cNvPr id="7" name="Diagrama 6"/>
          <p:cNvGraphicFramePr/>
          <p:nvPr/>
        </p:nvGraphicFramePr>
        <p:xfrm>
          <a:off x="2963652" y="1427953"/>
          <a:ext cx="6264696" cy="519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263352" y="3356992"/>
            <a:ext cx="2952328" cy="1015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Focaremos este capítulo nos comandos de consulta </a:t>
            </a:r>
            <a:r>
              <a:rPr lang="pt-BR" sz="2000" b="1" dirty="0">
                <a:solidFill>
                  <a:srgbClr val="C00000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57191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SQL - Formato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21407"/>
            <a:ext cx="10363200" cy="45165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Estrutura básica de consultas SQL </a:t>
            </a:r>
            <a:r>
              <a:rPr lang="pt-BR" dirty="0" err="1"/>
              <a:t>select-from-where</a:t>
            </a:r>
            <a:r>
              <a:rPr lang="pt-BR" dirty="0"/>
              <a:t> (SFW):</a:t>
            </a:r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C00000"/>
                </a:solidFill>
              </a:rPr>
              <a:t>SELECT</a:t>
            </a:r>
          </a:p>
          <a:p>
            <a:pPr lvl="1"/>
            <a:r>
              <a:rPr lang="pt-BR" dirty="0"/>
              <a:t>Seleciona as colunas (atributos) da(s) tabela(s)</a:t>
            </a:r>
          </a:p>
          <a:p>
            <a:r>
              <a:rPr lang="pt-BR" dirty="0">
                <a:solidFill>
                  <a:srgbClr val="C00000"/>
                </a:solidFill>
              </a:rPr>
              <a:t>FROM</a:t>
            </a:r>
          </a:p>
          <a:p>
            <a:pPr lvl="1"/>
            <a:r>
              <a:rPr lang="pt-BR" dirty="0"/>
              <a:t>Especifica a(s) tabela(s) para a consulta</a:t>
            </a:r>
          </a:p>
          <a:p>
            <a:r>
              <a:rPr lang="pt-BR" dirty="0">
                <a:solidFill>
                  <a:srgbClr val="C00000"/>
                </a:solidFill>
              </a:rPr>
              <a:t>WHERE</a:t>
            </a:r>
          </a:p>
          <a:p>
            <a:pPr lvl="1"/>
            <a:r>
              <a:rPr lang="pt-BR" dirty="0"/>
              <a:t>Estabelece as restrições para esta consulta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423592" y="2708920"/>
            <a:ext cx="4717958" cy="1200329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atributos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uma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ou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mais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relações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condições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0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SQL - </a:t>
            </a:r>
            <a:r>
              <a:rPr lang="en-US" dirty="0" err="1"/>
              <a:t>Notação</a:t>
            </a:r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7504446" y="3235608"/>
            <a:ext cx="457200" cy="1038746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2152652" y="3374106"/>
            <a:ext cx="3218895" cy="7848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Fabricante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Produto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Categoria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= ‘Devices’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5121620" y="2593108"/>
            <a:ext cx="5222852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50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Produto</a:t>
            </a:r>
            <a:r>
              <a:rPr lang="en-US" sz="15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500" u="sng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sz="15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sz="15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Categoria</a:t>
            </a:r>
            <a:r>
              <a:rPr lang="en-US" sz="15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Fabricante</a:t>
            </a:r>
            <a:r>
              <a:rPr lang="en-US" sz="15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5668930" y="4418734"/>
            <a:ext cx="4128232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50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Resposta</a:t>
            </a:r>
            <a:r>
              <a:rPr lang="en-US" sz="15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50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sz="15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sz="15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u="sng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Fabricante</a:t>
            </a:r>
            <a:r>
              <a:rPr lang="en-US" sz="15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1170" y="2600033"/>
            <a:ext cx="2299540" cy="400110"/>
          </a:xfrm>
          <a:prstGeom prst="rect">
            <a:avLst/>
          </a:prstGeom>
          <a:solidFill>
            <a:srgbClr val="C00000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+mj-lt"/>
              </a:rPr>
              <a:t>Esquema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de entrada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51169" y="4450322"/>
            <a:ext cx="2045753" cy="400110"/>
          </a:xfrm>
          <a:prstGeom prst="rect">
            <a:avLst/>
          </a:prstGeom>
          <a:solidFill>
            <a:srgbClr val="C00000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+mj-lt"/>
              </a:rPr>
              <a:t>Esquema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Saída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2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SQL</a:t>
            </a:r>
            <a:br>
              <a:rPr lang="pt-BR" dirty="0"/>
            </a:br>
            <a:r>
              <a:rPr lang="pt-BR" dirty="0"/>
              <a:t>formato detalhado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3971936"/>
            <a:ext cx="10150152" cy="2200264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/>
              <a:t>Expr</a:t>
            </a:r>
            <a:endParaRPr lang="pt-BR" dirty="0"/>
          </a:p>
          <a:p>
            <a:pPr lvl="2"/>
            <a:r>
              <a:rPr lang="pt-BR" dirty="0"/>
              <a:t>Coluna, tabela . coluna ou </a:t>
            </a:r>
            <a:r>
              <a:rPr lang="pt-BR" dirty="0" err="1"/>
              <a:t>view</a:t>
            </a:r>
            <a:r>
              <a:rPr lang="pt-BR" dirty="0"/>
              <a:t> . coluna</a:t>
            </a:r>
          </a:p>
          <a:p>
            <a:pPr lvl="2"/>
            <a:r>
              <a:rPr lang="pt-BR" dirty="0"/>
              <a:t>Coluna operador expressão (||,+,-,*,/)</a:t>
            </a:r>
          </a:p>
          <a:p>
            <a:pPr lvl="2"/>
            <a:r>
              <a:rPr lang="pt-BR" dirty="0"/>
              <a:t>Função SQL</a:t>
            </a:r>
          </a:p>
          <a:p>
            <a:pPr lvl="2"/>
            <a:r>
              <a:rPr lang="pt-BR" dirty="0"/>
              <a:t>Literal (constante)</a:t>
            </a:r>
          </a:p>
          <a:p>
            <a:r>
              <a:rPr lang="pt-BR" dirty="0"/>
              <a:t>No caso de nomes repetidos, um apelido (alias) é necessário para identificar a coluna </a:t>
            </a:r>
          </a:p>
          <a:p>
            <a:endParaRPr lang="pt-BR" dirty="0"/>
          </a:p>
        </p:txBody>
      </p:sp>
      <p:sp>
        <p:nvSpPr>
          <p:cNvPr id="68505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 dirty="0"/>
              <a:t>Roberto Harkovsky</a:t>
            </a:r>
          </a:p>
        </p:txBody>
      </p:sp>
      <p:sp>
        <p:nvSpPr>
          <p:cNvPr id="68505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5DBC-7403-4357-A690-3B3F32E1AE05}" type="slidenum">
              <a:rPr lang="pt-BR" altLang="en-US" smtClean="0"/>
              <a:pPr/>
              <a:t>6</a:t>
            </a:fld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2495600" y="1988840"/>
            <a:ext cx="6336704" cy="18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[</a:t>
            </a:r>
            <a:r>
              <a:rPr lang="pt-BR" sz="2400" dirty="0" err="1">
                <a:solidFill>
                  <a:schemeClr val="tx1"/>
                </a:solidFill>
              </a:rPr>
              <a:t>all</a:t>
            </a:r>
            <a:r>
              <a:rPr lang="pt-BR" sz="2400" dirty="0">
                <a:solidFill>
                  <a:schemeClr val="tx1"/>
                </a:solidFill>
              </a:rPr>
              <a:t> | </a:t>
            </a:r>
            <a:r>
              <a:rPr lang="pt-BR" sz="2400" dirty="0" err="1">
                <a:solidFill>
                  <a:schemeClr val="tx1"/>
                </a:solidFill>
              </a:rPr>
              <a:t>Distinct</a:t>
            </a:r>
            <a:r>
              <a:rPr lang="pt-BR" sz="2400" dirty="0">
                <a:solidFill>
                  <a:schemeClr val="tx1"/>
                </a:solidFill>
              </a:rPr>
              <a:t>] [* | expr1, expr2,...]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sz="2400" dirty="0">
                <a:solidFill>
                  <a:schemeClr val="tx1"/>
                </a:solidFill>
              </a:rPr>
              <a:t> tabela [alias] [,tabela2 [alias2]]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pt-BR" sz="2400" dirty="0">
                <a:solidFill>
                  <a:schemeClr val="tx1"/>
                </a:solidFill>
              </a:rPr>
              <a:t> restrições</a:t>
            </a:r>
          </a:p>
        </p:txBody>
      </p:sp>
    </p:spTree>
    <p:extLst>
      <p:ext uri="{BB962C8B-B14F-4D97-AF65-F5344CB8AC3E}">
        <p14:creationId xmlns:p14="http://schemas.microsoft.com/office/powerpoint/2010/main" val="194087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em Tabela Única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</p:spTree>
    <p:extLst>
      <p:ext uri="{BB962C8B-B14F-4D97-AF65-F5344CB8AC3E}">
        <p14:creationId xmlns:p14="http://schemas.microsoft.com/office/powerpoint/2010/main" val="149848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  <a:br>
              <a:rPr lang="en-US" dirty="0"/>
            </a:br>
            <a:r>
              <a:rPr lang="pt-BR" dirty="0"/>
              <a:t>Selecionando Linhas (Seleção)</a:t>
            </a:r>
            <a:endParaRPr lang="en-US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640" y="6237312"/>
            <a:ext cx="2743200" cy="365125"/>
          </a:xfrm>
        </p:spPr>
        <p:txBody>
          <a:bodyPr/>
          <a:lstStyle/>
          <a:p>
            <a:fld id="{7D71101B-DADB-43FB-B06F-64B9832C7E4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21790"/>
              </p:ext>
            </p:extLst>
          </p:nvPr>
        </p:nvGraphicFramePr>
        <p:xfrm>
          <a:off x="4849199" y="2669837"/>
          <a:ext cx="4675804" cy="1409700"/>
        </p:xfrm>
        <a:graphic>
          <a:graphicData uri="http://schemas.openxmlformats.org/drawingml/2006/table">
            <a:tbl>
              <a:tblPr/>
              <a:tblGrid>
                <a:gridCol w="125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Fabricante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Fotografia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Arduino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Eletrônica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6958500" y="4233096"/>
            <a:ext cx="457200" cy="1038746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20502"/>
              </p:ext>
            </p:extLst>
          </p:nvPr>
        </p:nvGraphicFramePr>
        <p:xfrm>
          <a:off x="4849201" y="5463500"/>
          <a:ext cx="4675802" cy="845820"/>
        </p:xfrm>
        <a:graphic>
          <a:graphicData uri="http://schemas.openxmlformats.org/drawingml/2006/table">
            <a:tbl>
              <a:tblPr/>
              <a:tblGrid>
                <a:gridCol w="125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Fabricante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942549" y="4371595"/>
            <a:ext cx="3097323" cy="80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Produto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Categoria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= ‘</a:t>
            </a:r>
            <a:r>
              <a:rPr lang="en-US" sz="1600" dirty="0" err="1">
                <a:latin typeface="Times New Roman" charset="0"/>
              </a:rPr>
              <a:t>Dispositivo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150" y="2005270"/>
            <a:ext cx="3639450" cy="1569660"/>
          </a:xfrm>
          <a:prstGeom prst="rect">
            <a:avLst/>
          </a:prstGeom>
          <a:solidFill>
            <a:srgbClr val="FF9966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latin typeface="+mj-lt"/>
              </a:rPr>
              <a:t>Seleção</a:t>
            </a:r>
            <a:r>
              <a:rPr lang="en-US" sz="2400" dirty="0">
                <a:latin typeface="+mj-lt"/>
              </a:rPr>
              <a:t> </a:t>
            </a:r>
            <a:r>
              <a:rPr lang="pt-PT" sz="2400" dirty="0">
                <a:latin typeface="+mj-lt"/>
              </a:rPr>
              <a:t>é a operação de filtragem de tuplas de uma relação sobre alguma condição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4334850" y="2058724"/>
            <a:ext cx="5222852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5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Produto</a:t>
            </a: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5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Categoria</a:t>
            </a: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Fabricante</a:t>
            </a: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37339" y="2393425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Produto</a:t>
            </a:r>
          </a:p>
        </p:txBody>
      </p:sp>
    </p:spTree>
    <p:extLst>
      <p:ext uri="{BB962C8B-B14F-4D97-AF65-F5344CB8AC3E}">
        <p14:creationId xmlns:p14="http://schemas.microsoft.com/office/powerpoint/2010/main" val="24344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br>
              <a:rPr lang="en-US" dirty="0"/>
            </a:br>
            <a:r>
              <a:rPr lang="pt-BR" dirty="0"/>
              <a:t>Selecionando Colunas (Projeção)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6958500" y="4161088"/>
            <a:ext cx="457200" cy="1038746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8832"/>
              </p:ext>
            </p:extLst>
          </p:nvPr>
        </p:nvGraphicFramePr>
        <p:xfrm>
          <a:off x="4849202" y="5391492"/>
          <a:ext cx="3507143" cy="845820"/>
        </p:xfrm>
        <a:graphic>
          <a:graphicData uri="http://schemas.openxmlformats.org/drawingml/2006/table">
            <a:tbl>
              <a:tblPr/>
              <a:tblGrid>
                <a:gridCol w="125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Fabricante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942549" y="4299587"/>
            <a:ext cx="3218895" cy="80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Fabricante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Produto</a:t>
            </a:r>
            <a:br>
              <a:rPr lang="en-US" sz="1500" dirty="0">
                <a:latin typeface="Menlo" charset="0"/>
                <a:ea typeface="Menlo" charset="0"/>
                <a:cs typeface="Menlo" charset="0"/>
              </a:rPr>
            </a:br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Categoria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= ‘</a:t>
            </a:r>
            <a:r>
              <a:rPr lang="en-US" sz="1600" dirty="0" err="1">
                <a:latin typeface="Times New Roman" charset="0"/>
              </a:rPr>
              <a:t>Dispositivo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’</a:t>
            </a:r>
          </a:p>
        </p:txBody>
      </p:sp>
      <p:sp>
        <p:nvSpPr>
          <p:cNvPr id="9" name="TextBox 17"/>
          <p:cNvSpPr txBox="1"/>
          <p:nvPr/>
        </p:nvSpPr>
        <p:spPr>
          <a:xfrm>
            <a:off x="434980" y="2068537"/>
            <a:ext cx="4104456" cy="1938992"/>
          </a:xfrm>
          <a:prstGeom prst="rect">
            <a:avLst/>
          </a:prstGeom>
          <a:solidFill>
            <a:srgbClr val="FF9966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 b="1" u="sng">
                <a:latin typeface="+mj-lt"/>
              </a:defRPr>
            </a:lvl1pPr>
          </a:lstStyle>
          <a:p>
            <a:r>
              <a:rPr lang="pt-PT" dirty="0"/>
              <a:t>Projeção </a:t>
            </a:r>
            <a:r>
              <a:rPr lang="pt-PT" b="0" u="none" dirty="0"/>
              <a:t>representa a operação de produção de uma tabela de saída com tuplas que têm um subconjunto dos seus atributos anteriores</a:t>
            </a:r>
            <a:endParaRPr lang="en-US" b="0" u="none" dirty="0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43202"/>
              </p:ext>
            </p:extLst>
          </p:nvPr>
        </p:nvGraphicFramePr>
        <p:xfrm>
          <a:off x="4849199" y="2597829"/>
          <a:ext cx="4675804" cy="1409700"/>
        </p:xfrm>
        <a:graphic>
          <a:graphicData uri="http://schemas.openxmlformats.org/drawingml/2006/table">
            <a:tbl>
              <a:tblPr/>
              <a:tblGrid>
                <a:gridCol w="125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Fabricante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Tablet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Smartphone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Dispositivo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Apple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Fotografia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Arduino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Eletrônica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4937339" y="2321417"/>
            <a:ext cx="788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Produto</a:t>
            </a:r>
          </a:p>
        </p:txBody>
      </p:sp>
    </p:spTree>
    <p:extLst>
      <p:ext uri="{BB962C8B-B14F-4D97-AF65-F5344CB8AC3E}">
        <p14:creationId xmlns:p14="http://schemas.microsoft.com/office/powerpoint/2010/main" val="226647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18836</TotalTime>
  <Words>1859</Words>
  <Application>Microsoft Office PowerPoint</Application>
  <PresentationFormat>Widescreen</PresentationFormat>
  <Paragraphs>565</Paragraphs>
  <Slides>28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Menlo</vt:lpstr>
      <vt:lpstr>Times New Roman</vt:lpstr>
      <vt:lpstr>Wingdings</vt:lpstr>
      <vt:lpstr>Wingdings 3</vt:lpstr>
      <vt:lpstr>Tema do Office</vt:lpstr>
      <vt:lpstr>Banco de Dados I Linguagens de Manipulação  SQL DML</vt:lpstr>
      <vt:lpstr>Referência</vt:lpstr>
      <vt:lpstr>Funções de manipulação da Dados</vt:lpstr>
      <vt:lpstr>Consultas SQL - Formato Geral</vt:lpstr>
      <vt:lpstr>Consultas SQL - Notação</vt:lpstr>
      <vt:lpstr>Consultas SQL formato detalhado</vt:lpstr>
      <vt:lpstr>Consultas em Tabela Única</vt:lpstr>
      <vt:lpstr>SELECT Selecionando Linhas (Seleção)</vt:lpstr>
      <vt:lpstr>SELECT  Selecionando Colunas (Projeção)</vt:lpstr>
      <vt:lpstr>SELECT Criando novas colunas na resposta</vt:lpstr>
      <vt:lpstr>SELECT DISTINCT:  Eliminando duplicatas</vt:lpstr>
      <vt:lpstr>FROM</vt:lpstr>
      <vt:lpstr>FROM  Exemplos</vt:lpstr>
      <vt:lpstr>FROM  O Problema das Múltiplas Tabelas</vt:lpstr>
      <vt:lpstr>FROM  Múltiplas Tabelas (solucionando...)</vt:lpstr>
      <vt:lpstr>WHERE</vt:lpstr>
      <vt:lpstr>WHERE Cláusulas Restritivas</vt:lpstr>
      <vt:lpstr>WHERE Cláusulas Restritivas e Conectores</vt:lpstr>
      <vt:lpstr>Agora é com vocês...</vt:lpstr>
      <vt:lpstr>Outras formas de comparação</vt:lpstr>
      <vt:lpstr>LIKE</vt:lpstr>
      <vt:lpstr>Between</vt:lpstr>
      <vt:lpstr>IN</vt:lpstr>
      <vt:lpstr>NULL</vt:lpstr>
      <vt:lpstr>NULL</vt:lpstr>
      <vt:lpstr>Alguns detalhes...</vt:lpstr>
      <vt:lpstr>Agora é com vocês...</vt:lpstr>
      <vt:lpstr>Atividade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Engenharia de Software</dc:title>
  <dc:creator>zcqa</dc:creator>
  <cp:lastModifiedBy>Roberto Harkovsky da Cunha</cp:lastModifiedBy>
  <cp:revision>441</cp:revision>
  <dcterms:created xsi:type="dcterms:W3CDTF">2010-12-21T20:18:02Z</dcterms:created>
  <dcterms:modified xsi:type="dcterms:W3CDTF">2022-06-15T13:26:46Z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2021-10-14T23:04:09Z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a365b89e-1050-4bcf-86aa-20c82b6ab4d3</vt:lpwstr>
  </property>
  <property fmtid="{D5CDD505-2E9C-101B-9397-08002B2CF9AE}" pid="8" name="MSIP_Label_22deaceb-9851-4663-bccf-596767454be3_ContentBits">
    <vt:lpwstr>2</vt:lpwstr>
  </property>
</Properties>
</file>