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1" r:id="rId1"/>
  </p:sldMasterIdLst>
  <p:notesMasterIdLst>
    <p:notesMasterId r:id="rId21"/>
  </p:notesMasterIdLst>
  <p:sldIdLst>
    <p:sldId id="457" r:id="rId2"/>
    <p:sldId id="458" r:id="rId3"/>
    <p:sldId id="384" r:id="rId4"/>
    <p:sldId id="417" r:id="rId5"/>
    <p:sldId id="459" r:id="rId6"/>
    <p:sldId id="418" r:id="rId7"/>
    <p:sldId id="414" r:id="rId8"/>
    <p:sldId id="431" r:id="rId9"/>
    <p:sldId id="442" r:id="rId10"/>
    <p:sldId id="305" r:id="rId11"/>
    <p:sldId id="385" r:id="rId12"/>
    <p:sldId id="386" r:id="rId13"/>
    <p:sldId id="387" r:id="rId14"/>
    <p:sldId id="306" r:id="rId15"/>
    <p:sldId id="307" r:id="rId16"/>
    <p:sldId id="432" r:id="rId17"/>
    <p:sldId id="460" r:id="rId18"/>
    <p:sldId id="461" r:id="rId19"/>
    <p:sldId id="439" r:id="rId20"/>
  </p:sldIdLst>
  <p:sldSz cx="12192000" cy="6858000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B3C5E5"/>
    <a:srgbClr val="F386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7A4592-6550-484F-AAA6-BEA9893F8474}" v="25" dt="2022-06-15T14:06:12.240"/>
  </p1510:revLst>
</p1510:revInfo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8" autoAdjust="0"/>
    <p:restoredTop sz="94746" autoAdjust="0"/>
  </p:normalViewPr>
  <p:slideViewPr>
    <p:cSldViewPr>
      <p:cViewPr varScale="1">
        <p:scale>
          <a:sx n="109" d="100"/>
          <a:sy n="109" d="100"/>
        </p:scale>
        <p:origin x="558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o Cunha" userId="f2c5d9e3-e1cd-491b-8eea-425a4d9cf1c2" providerId="ADAL" clId="{947A4592-6550-484F-AAA6-BEA9893F8474}"/>
    <pc:docChg chg="custSel addSld modSld">
      <pc:chgData name="Roberto Cunha" userId="f2c5d9e3-e1cd-491b-8eea-425a4d9cf1c2" providerId="ADAL" clId="{947A4592-6550-484F-AAA6-BEA9893F8474}" dt="2022-06-15T14:09:58.932" v="280" actId="6549"/>
      <pc:docMkLst>
        <pc:docMk/>
      </pc:docMkLst>
      <pc:sldChg chg="modSp mod">
        <pc:chgData name="Roberto Cunha" userId="f2c5d9e3-e1cd-491b-8eea-425a4d9cf1c2" providerId="ADAL" clId="{947A4592-6550-484F-AAA6-BEA9893F8474}" dt="2022-06-15T13:31:17.741" v="33" actId="20577"/>
        <pc:sldMkLst>
          <pc:docMk/>
          <pc:sldMk cId="1763308144" sldId="417"/>
        </pc:sldMkLst>
        <pc:spChg chg="mod">
          <ac:chgData name="Roberto Cunha" userId="f2c5d9e3-e1cd-491b-8eea-425a4d9cf1c2" providerId="ADAL" clId="{947A4592-6550-484F-AAA6-BEA9893F8474}" dt="2022-06-15T13:30:45.972" v="19" actId="20577"/>
          <ac:spMkLst>
            <pc:docMk/>
            <pc:sldMk cId="1763308144" sldId="417"/>
            <ac:spMk id="2" creationId="{00000000-0000-0000-0000-000000000000}"/>
          </ac:spMkLst>
        </pc:spChg>
        <pc:spChg chg="mod">
          <ac:chgData name="Roberto Cunha" userId="f2c5d9e3-e1cd-491b-8eea-425a4d9cf1c2" providerId="ADAL" clId="{947A4592-6550-484F-AAA6-BEA9893F8474}" dt="2022-06-15T13:31:17.741" v="33" actId="20577"/>
          <ac:spMkLst>
            <pc:docMk/>
            <pc:sldMk cId="1763308144" sldId="417"/>
            <ac:spMk id="3" creationId="{00000000-0000-0000-0000-000000000000}"/>
          </ac:spMkLst>
        </pc:spChg>
      </pc:sldChg>
      <pc:sldChg chg="addSp delSp modSp add mod modClrScheme chgLayout">
        <pc:chgData name="Roberto Cunha" userId="f2c5d9e3-e1cd-491b-8eea-425a4d9cf1c2" providerId="ADAL" clId="{947A4592-6550-484F-AAA6-BEA9893F8474}" dt="2022-06-15T13:43:00.942" v="149" actId="14100"/>
        <pc:sldMkLst>
          <pc:docMk/>
          <pc:sldMk cId="1990663998" sldId="459"/>
        </pc:sldMkLst>
        <pc:spChg chg="mod ord">
          <ac:chgData name="Roberto Cunha" userId="f2c5d9e3-e1cd-491b-8eea-425a4d9cf1c2" providerId="ADAL" clId="{947A4592-6550-484F-AAA6-BEA9893F8474}" dt="2022-06-15T13:38:36.692" v="134" actId="20577"/>
          <ac:spMkLst>
            <pc:docMk/>
            <pc:sldMk cId="1990663998" sldId="459"/>
            <ac:spMk id="2" creationId="{00000000-0000-0000-0000-000000000000}"/>
          </ac:spMkLst>
        </pc:spChg>
        <pc:spChg chg="del mod">
          <ac:chgData name="Roberto Cunha" userId="f2c5d9e3-e1cd-491b-8eea-425a4d9cf1c2" providerId="ADAL" clId="{947A4592-6550-484F-AAA6-BEA9893F8474}" dt="2022-06-15T13:32:01.893" v="36" actId="700"/>
          <ac:spMkLst>
            <pc:docMk/>
            <pc:sldMk cId="1990663998" sldId="459"/>
            <ac:spMk id="3" creationId="{00000000-0000-0000-0000-000000000000}"/>
          </ac:spMkLst>
        </pc:spChg>
        <pc:spChg chg="mod ord">
          <ac:chgData name="Roberto Cunha" userId="f2c5d9e3-e1cd-491b-8eea-425a4d9cf1c2" providerId="ADAL" clId="{947A4592-6550-484F-AAA6-BEA9893F8474}" dt="2022-06-15T13:32:01.893" v="36" actId="700"/>
          <ac:spMkLst>
            <pc:docMk/>
            <pc:sldMk cId="1990663998" sldId="459"/>
            <ac:spMk id="4" creationId="{00000000-0000-0000-0000-000000000000}"/>
          </ac:spMkLst>
        </pc:spChg>
        <pc:spChg chg="mod ord">
          <ac:chgData name="Roberto Cunha" userId="f2c5d9e3-e1cd-491b-8eea-425a4d9cf1c2" providerId="ADAL" clId="{947A4592-6550-484F-AAA6-BEA9893F8474}" dt="2022-06-15T13:32:01.893" v="36" actId="700"/>
          <ac:spMkLst>
            <pc:docMk/>
            <pc:sldMk cId="1990663998" sldId="459"/>
            <ac:spMk id="5" creationId="{00000000-0000-0000-0000-000000000000}"/>
          </ac:spMkLst>
        </pc:spChg>
        <pc:spChg chg="add mod">
          <ac:chgData name="Roberto Cunha" userId="f2c5d9e3-e1cd-491b-8eea-425a4d9cf1c2" providerId="ADAL" clId="{947A4592-6550-484F-AAA6-BEA9893F8474}" dt="2022-06-15T13:43:00.942" v="149" actId="14100"/>
          <ac:spMkLst>
            <pc:docMk/>
            <pc:sldMk cId="1990663998" sldId="459"/>
            <ac:spMk id="6" creationId="{3DC2952F-9567-4DD3-8E4E-89E7B1887172}"/>
          </ac:spMkLst>
        </pc:spChg>
        <pc:spChg chg="add del mod">
          <ac:chgData name="Roberto Cunha" userId="f2c5d9e3-e1cd-491b-8eea-425a4d9cf1c2" providerId="ADAL" clId="{947A4592-6550-484F-AAA6-BEA9893F8474}" dt="2022-06-15T13:38:32.466" v="133" actId="478"/>
          <ac:spMkLst>
            <pc:docMk/>
            <pc:sldMk cId="1990663998" sldId="459"/>
            <ac:spMk id="7" creationId="{62776337-A169-42FF-9EA4-79C780ED76E3}"/>
          </ac:spMkLst>
        </pc:spChg>
        <pc:spChg chg="add mod">
          <ac:chgData name="Roberto Cunha" userId="f2c5d9e3-e1cd-491b-8eea-425a4d9cf1c2" providerId="ADAL" clId="{947A4592-6550-484F-AAA6-BEA9893F8474}" dt="2022-06-15T13:42:52.774" v="146" actId="20577"/>
          <ac:spMkLst>
            <pc:docMk/>
            <pc:sldMk cId="1990663998" sldId="459"/>
            <ac:spMk id="8" creationId="{ECB72A04-EB06-4BE4-9EC0-8B7FBC27E61B}"/>
          </ac:spMkLst>
        </pc:spChg>
        <pc:spChg chg="add mod">
          <ac:chgData name="Roberto Cunha" userId="f2c5d9e3-e1cd-491b-8eea-425a4d9cf1c2" providerId="ADAL" clId="{947A4592-6550-484F-AAA6-BEA9893F8474}" dt="2022-06-15T13:42:23.425" v="144"/>
          <ac:spMkLst>
            <pc:docMk/>
            <pc:sldMk cId="1990663998" sldId="459"/>
            <ac:spMk id="9" creationId="{924B90E8-C5EB-422B-9A1C-96F02ED56842}"/>
          </ac:spMkLst>
        </pc:spChg>
      </pc:sldChg>
      <pc:sldChg chg="addSp modSp new mod">
        <pc:chgData name="Roberto Cunha" userId="f2c5d9e3-e1cd-491b-8eea-425a4d9cf1c2" providerId="ADAL" clId="{947A4592-6550-484F-AAA6-BEA9893F8474}" dt="2022-06-15T13:51:21.836" v="250" actId="20577"/>
        <pc:sldMkLst>
          <pc:docMk/>
          <pc:sldMk cId="915994409" sldId="460"/>
        </pc:sldMkLst>
        <pc:spChg chg="mod">
          <ac:chgData name="Roberto Cunha" userId="f2c5d9e3-e1cd-491b-8eea-425a4d9cf1c2" providerId="ADAL" clId="{947A4592-6550-484F-AAA6-BEA9893F8474}" dt="2022-06-15T13:51:21.836" v="250" actId="20577"/>
          <ac:spMkLst>
            <pc:docMk/>
            <pc:sldMk cId="915994409" sldId="460"/>
            <ac:spMk id="2" creationId="{9501EB46-D42E-4A47-BEC4-EE79EEB4AE4B}"/>
          </ac:spMkLst>
        </pc:spChg>
        <pc:spChg chg="mod">
          <ac:chgData name="Roberto Cunha" userId="f2c5d9e3-e1cd-491b-8eea-425a4d9cf1c2" providerId="ADAL" clId="{947A4592-6550-484F-AAA6-BEA9893F8474}" dt="2022-06-15T13:45:21.152" v="185" actId="14100"/>
          <ac:spMkLst>
            <pc:docMk/>
            <pc:sldMk cId="915994409" sldId="460"/>
            <ac:spMk id="3" creationId="{4CBFFE69-E5BD-41E2-BDDB-5606C4235F4D}"/>
          </ac:spMkLst>
        </pc:spChg>
        <pc:spChg chg="add mod">
          <ac:chgData name="Roberto Cunha" userId="f2c5d9e3-e1cd-491b-8eea-425a4d9cf1c2" providerId="ADAL" clId="{947A4592-6550-484F-AAA6-BEA9893F8474}" dt="2022-06-15T13:46:28.915" v="199" actId="1076"/>
          <ac:spMkLst>
            <pc:docMk/>
            <pc:sldMk cId="915994409" sldId="460"/>
            <ac:spMk id="6" creationId="{3190CD12-F03F-4D63-AF29-44F9B40A3BEA}"/>
          </ac:spMkLst>
        </pc:spChg>
        <pc:spChg chg="add mod">
          <ac:chgData name="Roberto Cunha" userId="f2c5d9e3-e1cd-491b-8eea-425a4d9cf1c2" providerId="ADAL" clId="{947A4592-6550-484F-AAA6-BEA9893F8474}" dt="2022-06-15T13:50:41.490" v="241" actId="113"/>
          <ac:spMkLst>
            <pc:docMk/>
            <pc:sldMk cId="915994409" sldId="460"/>
            <ac:spMk id="7" creationId="{FF236198-35FC-46F1-8742-6A7341362103}"/>
          </ac:spMkLst>
        </pc:spChg>
      </pc:sldChg>
      <pc:sldChg chg="addSp delSp modSp add mod chgLayout">
        <pc:chgData name="Roberto Cunha" userId="f2c5d9e3-e1cd-491b-8eea-425a4d9cf1c2" providerId="ADAL" clId="{947A4592-6550-484F-AAA6-BEA9893F8474}" dt="2022-06-15T14:09:58.932" v="280" actId="6549"/>
        <pc:sldMkLst>
          <pc:docMk/>
          <pc:sldMk cId="2676525569" sldId="461"/>
        </pc:sldMkLst>
        <pc:spChg chg="mod ord">
          <ac:chgData name="Roberto Cunha" userId="f2c5d9e3-e1cd-491b-8eea-425a4d9cf1c2" providerId="ADAL" clId="{947A4592-6550-484F-AAA6-BEA9893F8474}" dt="2022-06-15T13:54:01.479" v="259" actId="6264"/>
          <ac:spMkLst>
            <pc:docMk/>
            <pc:sldMk cId="2676525569" sldId="461"/>
            <ac:spMk id="2" creationId="{9501EB46-D42E-4A47-BEC4-EE79EEB4AE4B}"/>
          </ac:spMkLst>
        </pc:spChg>
        <pc:spChg chg="mod ord">
          <ac:chgData name="Roberto Cunha" userId="f2c5d9e3-e1cd-491b-8eea-425a4d9cf1c2" providerId="ADAL" clId="{947A4592-6550-484F-AAA6-BEA9893F8474}" dt="2022-06-15T14:09:58.932" v="280" actId="6549"/>
          <ac:spMkLst>
            <pc:docMk/>
            <pc:sldMk cId="2676525569" sldId="461"/>
            <ac:spMk id="3" creationId="{4CBFFE69-E5BD-41E2-BDDB-5606C4235F4D}"/>
          </ac:spMkLst>
        </pc:spChg>
        <pc:spChg chg="mod ord">
          <ac:chgData name="Roberto Cunha" userId="f2c5d9e3-e1cd-491b-8eea-425a4d9cf1c2" providerId="ADAL" clId="{947A4592-6550-484F-AAA6-BEA9893F8474}" dt="2022-06-15T13:54:01.479" v="259" actId="6264"/>
          <ac:spMkLst>
            <pc:docMk/>
            <pc:sldMk cId="2676525569" sldId="461"/>
            <ac:spMk id="4" creationId="{FB1E47D7-6E70-4B5D-B797-78696D82D41D}"/>
          </ac:spMkLst>
        </pc:spChg>
        <pc:spChg chg="mod ord">
          <ac:chgData name="Roberto Cunha" userId="f2c5d9e3-e1cd-491b-8eea-425a4d9cf1c2" providerId="ADAL" clId="{947A4592-6550-484F-AAA6-BEA9893F8474}" dt="2022-06-15T13:54:01.479" v="259" actId="6264"/>
          <ac:spMkLst>
            <pc:docMk/>
            <pc:sldMk cId="2676525569" sldId="461"/>
            <ac:spMk id="5" creationId="{233EE356-3D02-48B7-9B85-75A7308B28A8}"/>
          </ac:spMkLst>
        </pc:spChg>
        <pc:spChg chg="mod">
          <ac:chgData name="Roberto Cunha" userId="f2c5d9e3-e1cd-491b-8eea-425a4d9cf1c2" providerId="ADAL" clId="{947A4592-6550-484F-AAA6-BEA9893F8474}" dt="2022-06-15T14:06:24.108" v="273" actId="113"/>
          <ac:spMkLst>
            <pc:docMk/>
            <pc:sldMk cId="2676525569" sldId="461"/>
            <ac:spMk id="6" creationId="{3190CD12-F03F-4D63-AF29-44F9B40A3BEA}"/>
          </ac:spMkLst>
        </pc:spChg>
        <pc:spChg chg="mod">
          <ac:chgData name="Roberto Cunha" userId="f2c5d9e3-e1cd-491b-8eea-425a4d9cf1c2" providerId="ADAL" clId="{947A4592-6550-484F-AAA6-BEA9893F8474}" dt="2022-06-15T14:09:53.749" v="279" actId="108"/>
          <ac:spMkLst>
            <pc:docMk/>
            <pc:sldMk cId="2676525569" sldId="461"/>
            <ac:spMk id="7" creationId="{FF236198-35FC-46F1-8742-6A7341362103}"/>
          </ac:spMkLst>
        </pc:spChg>
        <pc:spChg chg="add del mod">
          <ac:chgData name="Roberto Cunha" userId="f2c5d9e3-e1cd-491b-8eea-425a4d9cf1c2" providerId="ADAL" clId="{947A4592-6550-484F-AAA6-BEA9893F8474}" dt="2022-06-15T13:54:01.479" v="259" actId="6264"/>
          <ac:spMkLst>
            <pc:docMk/>
            <pc:sldMk cId="2676525569" sldId="461"/>
            <ac:spMk id="8" creationId="{D76324CD-99D0-43E2-B91C-BAEF74C7868C}"/>
          </ac:spMkLst>
        </pc:spChg>
        <pc:spChg chg="add del mod">
          <ac:chgData name="Roberto Cunha" userId="f2c5d9e3-e1cd-491b-8eea-425a4d9cf1c2" providerId="ADAL" clId="{947A4592-6550-484F-AAA6-BEA9893F8474}" dt="2022-06-15T13:54:01.479" v="259" actId="6264"/>
          <ac:spMkLst>
            <pc:docMk/>
            <pc:sldMk cId="2676525569" sldId="461"/>
            <ac:spMk id="9" creationId="{CDD7C48A-413D-4A41-85E6-FFE6E0FBEAE8}"/>
          </ac:spMkLst>
        </pc:spChg>
        <pc:spChg chg="add del mod">
          <ac:chgData name="Roberto Cunha" userId="f2c5d9e3-e1cd-491b-8eea-425a4d9cf1c2" providerId="ADAL" clId="{947A4592-6550-484F-AAA6-BEA9893F8474}" dt="2022-06-15T13:54:01.479" v="259" actId="6264"/>
          <ac:spMkLst>
            <pc:docMk/>
            <pc:sldMk cId="2676525569" sldId="461"/>
            <ac:spMk id="10" creationId="{F870C320-6518-40C6-AE8C-F618833C12A1}"/>
          </ac:spMkLst>
        </pc:spChg>
        <pc:spChg chg="add del mod">
          <ac:chgData name="Roberto Cunha" userId="f2c5d9e3-e1cd-491b-8eea-425a4d9cf1c2" providerId="ADAL" clId="{947A4592-6550-484F-AAA6-BEA9893F8474}" dt="2022-06-15T13:54:01.479" v="259" actId="6264"/>
          <ac:spMkLst>
            <pc:docMk/>
            <pc:sldMk cId="2676525569" sldId="461"/>
            <ac:spMk id="11" creationId="{C4204657-8B91-4A17-A35E-E1E02570F19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87FEBCB-D4DE-4C8B-BD1B-F4F90B5FE8F4}" type="datetimeFigureOut">
              <a:rPr lang="pt-BR" smtClean="0"/>
              <a:pPr/>
              <a:t>15/06/2022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3290015-801B-4ECE-9115-42BA3670AB0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1176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9F5720-CF32-4D17-BD2A-2ACB1D67E2D6}" type="slidenum">
              <a:rPr lang="pt-BR" smtClean="0">
                <a:latin typeface="Arial" charset="0"/>
              </a:rPr>
              <a:pPr/>
              <a:t>1</a:t>
            </a:fld>
            <a:endParaRPr lang="pt-BR">
              <a:latin typeface="Arial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3279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5. SELECT nroa, andar, capacidade</a:t>
            </a:r>
          </a:p>
          <a:p>
            <a:r>
              <a:rPr lang="pt-BR" dirty="0"/>
              <a:t>FROM </a:t>
            </a:r>
            <a:r>
              <a:rPr lang="pt-BR" dirty="0" err="1"/>
              <a:t>ambulatorio</a:t>
            </a:r>
            <a:endParaRPr lang="pt-BR" dirty="0"/>
          </a:p>
          <a:p>
            <a:r>
              <a:rPr lang="pt-BR" dirty="0"/>
              <a:t>WHERE nroa </a:t>
            </a:r>
            <a:r>
              <a:rPr lang="pt-BR" dirty="0" err="1"/>
              <a:t>not</a:t>
            </a:r>
            <a:r>
              <a:rPr lang="pt-BR" dirty="0"/>
              <a:t> IN (SELECT DISTINCT nroa FROM </a:t>
            </a:r>
            <a:r>
              <a:rPr lang="pt-BR" dirty="0" err="1"/>
              <a:t>medicos</a:t>
            </a:r>
            <a:r>
              <a:rPr lang="pt-BR" dirty="0"/>
              <a:t>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0015-801B-4ECE-9115-42BA3670AB09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6959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9D0B4B-A99C-4EA3-BB61-D5CE1032B3EB}" type="slidenum">
              <a:rPr lang="en-US"/>
              <a:pPr/>
              <a:t>6</a:t>
            </a:fld>
            <a:endParaRPr lang="en-US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48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BC139A-D341-480A-958E-BE14435DA541}" type="slidenum">
              <a:rPr lang="pt-BR" smtClean="0">
                <a:latin typeface="Arial" charset="0"/>
              </a:rPr>
              <a:pPr/>
              <a:t>7</a:t>
            </a:fld>
            <a:endParaRPr lang="pt-BR">
              <a:latin typeface="Arial" charset="0"/>
            </a:endParaRPr>
          </a:p>
        </p:txBody>
      </p:sp>
      <p:sp>
        <p:nvSpPr>
          <p:cNvPr id="70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693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0BAF3D-D107-403A-AE7A-2B685877674C}" type="slidenum">
              <a:rPr lang="pt-BR" smtClean="0">
                <a:latin typeface="Arial" charset="0"/>
              </a:rPr>
              <a:pPr/>
              <a:t>8</a:t>
            </a:fld>
            <a:endParaRPr lang="pt-BR">
              <a:latin typeface="Arial" charset="0"/>
            </a:endParaRPr>
          </a:p>
        </p:txBody>
      </p:sp>
      <p:sp>
        <p:nvSpPr>
          <p:cNvPr id="71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042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0BAF3D-D107-403A-AE7A-2B685877674C}" type="slidenum">
              <a:rPr lang="pt-BR" smtClean="0">
                <a:latin typeface="Arial" charset="0"/>
              </a:rPr>
              <a:pPr/>
              <a:t>9</a:t>
            </a:fld>
            <a:endParaRPr lang="pt-BR">
              <a:latin typeface="Arial" charset="0"/>
            </a:endParaRPr>
          </a:p>
        </p:txBody>
      </p:sp>
      <p:sp>
        <p:nvSpPr>
          <p:cNvPr id="71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431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6EA1FD-D7DE-487C-A13B-48CB7B3FCB1B}" type="slidenum">
              <a:rPr lang="en-US"/>
              <a:pPr/>
              <a:t>11</a:t>
            </a:fld>
            <a:endParaRPr lang="en-US"/>
          </a:p>
        </p:txBody>
      </p:sp>
      <p:sp>
        <p:nvSpPr>
          <p:cNvPr id="23142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314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14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9AD5BE-2861-4996-A59C-547EA546E5CC}" type="slidenum">
              <a:rPr lang="en-US"/>
              <a:pPr/>
              <a:t>12</a:t>
            </a:fld>
            <a:endParaRPr lang="en-US"/>
          </a:p>
        </p:txBody>
      </p:sp>
      <p:sp>
        <p:nvSpPr>
          <p:cNvPr id="23245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324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01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6C2B3F-2EE9-48CD-B642-AB6348E9EFC4}" type="slidenum">
              <a:rPr lang="en-US"/>
              <a:pPr/>
              <a:t>13</a:t>
            </a:fld>
            <a:endParaRPr lang="en-US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32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0067E3-6A3C-4C0C-9F73-B60E8602568F}" type="slidenum">
              <a:rPr lang="pt-BR" smtClean="0">
                <a:latin typeface="Arial" charset="0"/>
              </a:rPr>
              <a:pPr/>
              <a:t>14</a:t>
            </a:fld>
            <a:endParaRPr lang="pt-BR">
              <a:latin typeface="Arial" charset="0"/>
            </a:endParaRPr>
          </a:p>
        </p:txBody>
      </p:sp>
      <p:sp>
        <p:nvSpPr>
          <p:cNvPr id="72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089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2B91-E92B-4E13-AF28-F53C78EC9E75}" type="datetime1">
              <a:rPr lang="pt-BR" smtClean="0"/>
              <a:t>15/06/2022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653141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2B91-E92B-4E13-AF28-F53C78EC9E75}" type="datetime1">
              <a:rPr lang="pt-BR" smtClean="0"/>
              <a:t>15/06/2022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786535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2B91-E92B-4E13-AF28-F53C78EC9E75}" type="datetime1">
              <a:rPr lang="pt-BR" smtClean="0"/>
              <a:t>15/06/2022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019304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2B91-E92B-4E13-AF28-F53C78EC9E75}" type="datetime1">
              <a:rPr lang="pt-BR" smtClean="0"/>
              <a:t>15/06/2022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414745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C8F8-317D-4A2B-A469-CC51FE160464}" type="datetime1">
              <a:rPr lang="pt-BR" smtClean="0"/>
              <a:t>15/06/2022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3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0E34-423C-42B2-8269-E80457F49876}" type="datetime1">
              <a:rPr lang="pt-BR" smtClean="0"/>
              <a:t>15/06/2022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49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28D5-44B1-48A5-BB1A-4D4E0F49C969}" type="datetime1">
              <a:rPr lang="pt-BR" smtClean="0"/>
              <a:t>15/06/2022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39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2B91-E92B-4E13-AF28-F53C78EC9E75}" type="datetime1">
              <a:rPr lang="pt-BR" smtClean="0"/>
              <a:t>15/06/2022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2027434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F2393-D0E5-460F-83AB-0984F3CAB1F1}" type="datetime1">
              <a:rPr lang="pt-BR" smtClean="0"/>
              <a:t>15/06/2022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6175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84E5-BB95-43F9-B79C-8D1F4D836E16}" type="datetime1">
              <a:rPr lang="pt-BR" smtClean="0"/>
              <a:t>15/06/2022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2946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D7F7-6E03-4C1A-A93A-002AC36F048F}" type="datetime1">
              <a:rPr lang="pt-BR" smtClean="0"/>
              <a:t>15/06/2022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2030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B2B91-E92B-4E13-AF28-F53C78EC9E75}" type="datetime1">
              <a:rPr lang="pt-BR" smtClean="0"/>
              <a:t>15/06/2022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Roberto Harkovsky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80" y="365125"/>
            <a:ext cx="1419225" cy="314325"/>
          </a:xfrm>
          <a:prstGeom prst="rect">
            <a:avLst/>
          </a:prstGeom>
        </p:spPr>
      </p:pic>
      <p:sp>
        <p:nvSpPr>
          <p:cNvPr id="7" name="MSIPCMContentMarking" descr="{&quot;HashCode&quot;:-321200650,&quot;Placement&quot;:&quot;Footer&quot;,&quot;Top&quot;:519.343,&quot;Left&quot;:454.655182,&quot;SlideWidth&quot;:960,&quot;SlideHeight&quot;:540}">
            <a:extLst>
              <a:ext uri="{FF2B5EF4-FFF2-40B4-BE49-F238E27FC236}">
                <a16:creationId xmlns:a16="http://schemas.microsoft.com/office/drawing/2014/main" id="{0BEE2A02-3750-49F7-BD13-83E6ED93E32A}"/>
              </a:ext>
            </a:extLst>
          </p:cNvPr>
          <p:cNvSpPr txBox="1"/>
          <p:nvPr userDrawn="1"/>
        </p:nvSpPr>
        <p:spPr>
          <a:xfrm>
            <a:off x="5774121" y="6595656"/>
            <a:ext cx="64375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Pública</a:t>
            </a:r>
          </a:p>
        </p:txBody>
      </p:sp>
    </p:spTree>
    <p:extLst>
      <p:ext uri="{BB962C8B-B14F-4D97-AF65-F5344CB8AC3E}">
        <p14:creationId xmlns:p14="http://schemas.microsoft.com/office/powerpoint/2010/main" val="929573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93676" y="254176"/>
            <a:ext cx="10404648" cy="2387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dirty="0"/>
              <a:t>Banco de Dados I</a:t>
            </a:r>
            <a:br>
              <a:rPr lang="pt-BR" dirty="0"/>
            </a:br>
            <a:r>
              <a:rPr lang="pt-BR" dirty="0"/>
              <a:t>Linguagens de Manipulação </a:t>
            </a:r>
            <a:br>
              <a:rPr lang="pt-BR" dirty="0"/>
            </a:br>
            <a:r>
              <a:rPr lang="pt-BR" dirty="0"/>
              <a:t>SQL DML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022140"/>
            <a:ext cx="9144000" cy="16557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Professor: Roberto </a:t>
            </a:r>
            <a:r>
              <a:rPr lang="pt-BR" dirty="0" err="1"/>
              <a:t>Harkovsky,MsC</a:t>
            </a:r>
            <a:endParaRPr lang="pt-BR" dirty="0"/>
          </a:p>
        </p:txBody>
      </p:sp>
      <p:grpSp>
        <p:nvGrpSpPr>
          <p:cNvPr id="2" name="Agrupar 1"/>
          <p:cNvGrpSpPr/>
          <p:nvPr/>
        </p:nvGrpSpPr>
        <p:grpSpPr>
          <a:xfrm>
            <a:off x="4079776" y="3480591"/>
            <a:ext cx="3478194" cy="3212679"/>
            <a:chOff x="3769934" y="1485492"/>
            <a:chExt cx="4652130" cy="4652131"/>
          </a:xfrm>
        </p:grpSpPr>
        <p:sp>
          <p:nvSpPr>
            <p:cNvPr id="3" name="Semicírculo 2"/>
            <p:cNvSpPr/>
            <p:nvPr/>
          </p:nvSpPr>
          <p:spPr>
            <a:xfrm>
              <a:off x="4304889" y="2020448"/>
              <a:ext cx="3582220" cy="3582220"/>
            </a:xfrm>
            <a:prstGeom prst="blockArc">
              <a:avLst>
                <a:gd name="adj1" fmla="val 10800000"/>
                <a:gd name="adj2" fmla="val 16200000"/>
                <a:gd name="adj3" fmla="val 4635"/>
              </a:avLst>
            </a:prstGeom>
          </p:spPr>
          <p:style>
            <a:lnRef idx="0">
              <a:schemeClr val="accent1">
                <a:shade val="90000"/>
                <a:hueOff val="271295"/>
                <a:satOff val="-626"/>
                <a:lumOff val="19871"/>
                <a:alphaOff val="0"/>
              </a:schemeClr>
            </a:lnRef>
            <a:fillRef idx="2">
              <a:schemeClr val="accent1">
                <a:shade val="90000"/>
                <a:hueOff val="271295"/>
                <a:satOff val="-626"/>
                <a:lumOff val="19871"/>
                <a:alphaOff val="0"/>
              </a:schemeClr>
            </a:fillRef>
            <a:effectRef idx="1">
              <a:schemeClr val="accent1">
                <a:shade val="90000"/>
                <a:hueOff val="271295"/>
                <a:satOff val="-626"/>
                <a:lumOff val="19871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5" name="Semicírculo 4"/>
            <p:cNvSpPr/>
            <p:nvPr/>
          </p:nvSpPr>
          <p:spPr>
            <a:xfrm>
              <a:off x="4304889" y="2020448"/>
              <a:ext cx="3582220" cy="3582220"/>
            </a:xfrm>
            <a:prstGeom prst="blockArc">
              <a:avLst>
                <a:gd name="adj1" fmla="val 5400000"/>
                <a:gd name="adj2" fmla="val 10800000"/>
                <a:gd name="adj3" fmla="val 4635"/>
              </a:avLst>
            </a:prstGeom>
          </p:spPr>
          <p:style>
            <a:lnRef idx="0">
              <a:schemeClr val="accent1">
                <a:shade val="90000"/>
                <a:hueOff val="180863"/>
                <a:satOff val="-417"/>
                <a:lumOff val="13247"/>
                <a:alphaOff val="0"/>
              </a:schemeClr>
            </a:lnRef>
            <a:fillRef idx="2">
              <a:schemeClr val="accent1">
                <a:shade val="90000"/>
                <a:hueOff val="180863"/>
                <a:satOff val="-417"/>
                <a:lumOff val="13247"/>
                <a:alphaOff val="0"/>
              </a:schemeClr>
            </a:fillRef>
            <a:effectRef idx="1">
              <a:schemeClr val="accent1">
                <a:shade val="90000"/>
                <a:hueOff val="180863"/>
                <a:satOff val="-417"/>
                <a:lumOff val="13247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6" name="Semicírculo 5"/>
            <p:cNvSpPr/>
            <p:nvPr/>
          </p:nvSpPr>
          <p:spPr>
            <a:xfrm>
              <a:off x="4304889" y="2020448"/>
              <a:ext cx="3582220" cy="3582220"/>
            </a:xfrm>
            <a:prstGeom prst="blockArc">
              <a:avLst>
                <a:gd name="adj1" fmla="val 0"/>
                <a:gd name="adj2" fmla="val 5400000"/>
                <a:gd name="adj3" fmla="val 4635"/>
              </a:avLst>
            </a:prstGeom>
          </p:spPr>
          <p:style>
            <a:lnRef idx="0">
              <a:schemeClr val="accent1">
                <a:shade val="90000"/>
                <a:hueOff val="90432"/>
                <a:satOff val="-209"/>
                <a:lumOff val="6624"/>
                <a:alphaOff val="0"/>
              </a:schemeClr>
            </a:lnRef>
            <a:fillRef idx="2">
              <a:schemeClr val="accent1">
                <a:shade val="90000"/>
                <a:hueOff val="90432"/>
                <a:satOff val="-209"/>
                <a:lumOff val="6624"/>
                <a:alphaOff val="0"/>
              </a:schemeClr>
            </a:fillRef>
            <a:effectRef idx="1">
              <a:schemeClr val="accent1">
                <a:shade val="90000"/>
                <a:hueOff val="90432"/>
                <a:satOff val="-209"/>
                <a:lumOff val="6624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7" name="Semicírculo 6"/>
            <p:cNvSpPr/>
            <p:nvPr/>
          </p:nvSpPr>
          <p:spPr>
            <a:xfrm>
              <a:off x="4304889" y="2020448"/>
              <a:ext cx="3582220" cy="3582220"/>
            </a:xfrm>
            <a:prstGeom prst="blockArc">
              <a:avLst>
                <a:gd name="adj1" fmla="val 16200000"/>
                <a:gd name="adj2" fmla="val 0"/>
                <a:gd name="adj3" fmla="val 4635"/>
              </a:avLst>
            </a:prstGeom>
          </p:spPr>
          <p:style>
            <a:lnRef idx="0">
              <a:schemeClr val="accent1">
                <a:shade val="9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shade val="9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8" name="Forma Livre 7"/>
            <p:cNvSpPr/>
            <p:nvPr/>
          </p:nvSpPr>
          <p:spPr>
            <a:xfrm>
              <a:off x="5272484" y="2988042"/>
              <a:ext cx="1647031" cy="1647031"/>
            </a:xfrm>
            <a:custGeom>
              <a:avLst/>
              <a:gdLst>
                <a:gd name="connsiteX0" fmla="*/ 0 w 1647031"/>
                <a:gd name="connsiteY0" fmla="*/ 823516 h 1647031"/>
                <a:gd name="connsiteX1" fmla="*/ 823516 w 1647031"/>
                <a:gd name="connsiteY1" fmla="*/ 0 h 1647031"/>
                <a:gd name="connsiteX2" fmla="*/ 1647032 w 1647031"/>
                <a:gd name="connsiteY2" fmla="*/ 823516 h 1647031"/>
                <a:gd name="connsiteX3" fmla="*/ 823516 w 1647031"/>
                <a:gd name="connsiteY3" fmla="*/ 1647032 h 1647031"/>
                <a:gd name="connsiteX4" fmla="*/ 0 w 1647031"/>
                <a:gd name="connsiteY4" fmla="*/ 823516 h 1647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7031" h="1647031">
                  <a:moveTo>
                    <a:pt x="0" y="823516"/>
                  </a:moveTo>
                  <a:cubicBezTo>
                    <a:pt x="0" y="368701"/>
                    <a:pt x="368701" y="0"/>
                    <a:pt x="823516" y="0"/>
                  </a:cubicBezTo>
                  <a:cubicBezTo>
                    <a:pt x="1278331" y="0"/>
                    <a:pt x="1647032" y="368701"/>
                    <a:pt x="1647032" y="823516"/>
                  </a:cubicBezTo>
                  <a:cubicBezTo>
                    <a:pt x="1647032" y="1278331"/>
                    <a:pt x="1278331" y="1647032"/>
                    <a:pt x="823516" y="1647032"/>
                  </a:cubicBezTo>
                  <a:cubicBezTo>
                    <a:pt x="368701" y="1647032"/>
                    <a:pt x="0" y="1278331"/>
                    <a:pt x="0" y="823516"/>
                  </a:cubicBez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307242" tIns="307242" rIns="307242" bIns="307242" numCol="1" spcCol="1270" anchor="ctr" anchorCtr="0">
              <a:noAutofit/>
            </a:bodyPr>
            <a:lstStyle/>
            <a:p>
              <a:pPr lvl="0" algn="ctr" defTabSz="2311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800" kern="1200" dirty="0"/>
                <a:t>SQL</a:t>
              </a:r>
            </a:p>
          </p:txBody>
        </p:sp>
        <p:sp>
          <p:nvSpPr>
            <p:cNvPr id="9" name="Forma Livre 8"/>
            <p:cNvSpPr/>
            <p:nvPr/>
          </p:nvSpPr>
          <p:spPr>
            <a:xfrm>
              <a:off x="5519539" y="1485492"/>
              <a:ext cx="1152921" cy="1152921"/>
            </a:xfrm>
            <a:custGeom>
              <a:avLst/>
              <a:gdLst>
                <a:gd name="connsiteX0" fmla="*/ 0 w 1152921"/>
                <a:gd name="connsiteY0" fmla="*/ 576461 h 1152921"/>
                <a:gd name="connsiteX1" fmla="*/ 576461 w 1152921"/>
                <a:gd name="connsiteY1" fmla="*/ 0 h 1152921"/>
                <a:gd name="connsiteX2" fmla="*/ 1152922 w 1152921"/>
                <a:gd name="connsiteY2" fmla="*/ 576461 h 1152921"/>
                <a:gd name="connsiteX3" fmla="*/ 576461 w 1152921"/>
                <a:gd name="connsiteY3" fmla="*/ 1152922 h 1152921"/>
                <a:gd name="connsiteX4" fmla="*/ 0 w 1152921"/>
                <a:gd name="connsiteY4" fmla="*/ 576461 h 115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921" h="1152921">
                  <a:moveTo>
                    <a:pt x="0" y="576461"/>
                  </a:moveTo>
                  <a:cubicBezTo>
                    <a:pt x="0" y="258090"/>
                    <a:pt x="258090" y="0"/>
                    <a:pt x="576461" y="0"/>
                  </a:cubicBezTo>
                  <a:cubicBezTo>
                    <a:pt x="894832" y="0"/>
                    <a:pt x="1152922" y="258090"/>
                    <a:pt x="1152922" y="576461"/>
                  </a:cubicBezTo>
                  <a:cubicBezTo>
                    <a:pt x="1152922" y="894832"/>
                    <a:pt x="894832" y="1152922"/>
                    <a:pt x="576461" y="1152922"/>
                  </a:cubicBezTo>
                  <a:cubicBezTo>
                    <a:pt x="258090" y="1152922"/>
                    <a:pt x="0" y="894832"/>
                    <a:pt x="0" y="576461"/>
                  </a:cubicBezTo>
                  <a:close/>
                </a:path>
              </a:pathLst>
            </a:custGeom>
            <a:solidFill>
              <a:srgbClr val="B3C5E5"/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06941" tIns="206941" rIns="206941" bIns="206941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kern="1200" dirty="0"/>
                <a:t>DDL</a:t>
              </a:r>
            </a:p>
          </p:txBody>
        </p:sp>
        <p:sp>
          <p:nvSpPr>
            <p:cNvPr id="10" name="Forma Livre 9"/>
            <p:cNvSpPr/>
            <p:nvPr/>
          </p:nvSpPr>
          <p:spPr>
            <a:xfrm>
              <a:off x="7269143" y="3235097"/>
              <a:ext cx="1152921" cy="1152921"/>
            </a:xfrm>
            <a:custGeom>
              <a:avLst/>
              <a:gdLst>
                <a:gd name="connsiteX0" fmla="*/ 0 w 1152921"/>
                <a:gd name="connsiteY0" fmla="*/ 576461 h 1152921"/>
                <a:gd name="connsiteX1" fmla="*/ 576461 w 1152921"/>
                <a:gd name="connsiteY1" fmla="*/ 0 h 1152921"/>
                <a:gd name="connsiteX2" fmla="*/ 1152922 w 1152921"/>
                <a:gd name="connsiteY2" fmla="*/ 576461 h 1152921"/>
                <a:gd name="connsiteX3" fmla="*/ 576461 w 1152921"/>
                <a:gd name="connsiteY3" fmla="*/ 1152922 h 1152921"/>
                <a:gd name="connsiteX4" fmla="*/ 0 w 1152921"/>
                <a:gd name="connsiteY4" fmla="*/ 576461 h 115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921" h="1152921">
                  <a:moveTo>
                    <a:pt x="0" y="576461"/>
                  </a:moveTo>
                  <a:cubicBezTo>
                    <a:pt x="0" y="258090"/>
                    <a:pt x="258090" y="0"/>
                    <a:pt x="576461" y="0"/>
                  </a:cubicBezTo>
                  <a:cubicBezTo>
                    <a:pt x="894832" y="0"/>
                    <a:pt x="1152922" y="258090"/>
                    <a:pt x="1152922" y="576461"/>
                  </a:cubicBezTo>
                  <a:cubicBezTo>
                    <a:pt x="1152922" y="894832"/>
                    <a:pt x="894832" y="1152922"/>
                    <a:pt x="576461" y="1152922"/>
                  </a:cubicBezTo>
                  <a:cubicBezTo>
                    <a:pt x="258090" y="1152922"/>
                    <a:pt x="0" y="894832"/>
                    <a:pt x="0" y="57646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shade val="80000"/>
                <a:hueOff val="90421"/>
                <a:satOff val="1725"/>
                <a:lumOff val="7618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06941" tIns="206941" rIns="206941" bIns="206941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kern="1200" dirty="0">
                  <a:solidFill>
                    <a:schemeClr val="tx1"/>
                  </a:solidFill>
                </a:rPr>
                <a:t>DCL</a:t>
              </a:r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5519539" y="4984702"/>
              <a:ext cx="1152921" cy="1152921"/>
            </a:xfrm>
            <a:custGeom>
              <a:avLst/>
              <a:gdLst>
                <a:gd name="connsiteX0" fmla="*/ 0 w 1152921"/>
                <a:gd name="connsiteY0" fmla="*/ 576461 h 1152921"/>
                <a:gd name="connsiteX1" fmla="*/ 576461 w 1152921"/>
                <a:gd name="connsiteY1" fmla="*/ 0 h 1152921"/>
                <a:gd name="connsiteX2" fmla="*/ 1152922 w 1152921"/>
                <a:gd name="connsiteY2" fmla="*/ 576461 h 1152921"/>
                <a:gd name="connsiteX3" fmla="*/ 576461 w 1152921"/>
                <a:gd name="connsiteY3" fmla="*/ 1152922 h 1152921"/>
                <a:gd name="connsiteX4" fmla="*/ 0 w 1152921"/>
                <a:gd name="connsiteY4" fmla="*/ 576461 h 115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921" h="1152921">
                  <a:moveTo>
                    <a:pt x="0" y="576461"/>
                  </a:moveTo>
                  <a:cubicBezTo>
                    <a:pt x="0" y="258090"/>
                    <a:pt x="258090" y="0"/>
                    <a:pt x="576461" y="0"/>
                  </a:cubicBezTo>
                  <a:cubicBezTo>
                    <a:pt x="894832" y="0"/>
                    <a:pt x="1152922" y="258090"/>
                    <a:pt x="1152922" y="576461"/>
                  </a:cubicBezTo>
                  <a:cubicBezTo>
                    <a:pt x="1152922" y="894832"/>
                    <a:pt x="894832" y="1152922"/>
                    <a:pt x="576461" y="1152922"/>
                  </a:cubicBezTo>
                  <a:cubicBezTo>
                    <a:pt x="258090" y="1152922"/>
                    <a:pt x="0" y="894832"/>
                    <a:pt x="0" y="576461"/>
                  </a:cubicBez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shade val="80000"/>
                <a:hueOff val="180842"/>
                <a:satOff val="3450"/>
                <a:lumOff val="15237"/>
                <a:alphaOff val="0"/>
              </a:schemeClr>
            </a:fillRef>
            <a:effectRef idx="1">
              <a:schemeClr val="accent1">
                <a:shade val="80000"/>
                <a:hueOff val="180842"/>
                <a:satOff val="3450"/>
                <a:lumOff val="15237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06941" tIns="206941" rIns="206941" bIns="206941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kern="1200" dirty="0"/>
                <a:t>TCL</a:t>
              </a:r>
            </a:p>
          </p:txBody>
        </p:sp>
        <p:sp>
          <p:nvSpPr>
            <p:cNvPr id="12" name="Forma Livre 11"/>
            <p:cNvSpPr/>
            <p:nvPr/>
          </p:nvSpPr>
          <p:spPr>
            <a:xfrm>
              <a:off x="3769934" y="3235097"/>
              <a:ext cx="1152921" cy="1152921"/>
            </a:xfrm>
            <a:custGeom>
              <a:avLst/>
              <a:gdLst>
                <a:gd name="connsiteX0" fmla="*/ 0 w 1152921"/>
                <a:gd name="connsiteY0" fmla="*/ 576461 h 1152921"/>
                <a:gd name="connsiteX1" fmla="*/ 576461 w 1152921"/>
                <a:gd name="connsiteY1" fmla="*/ 0 h 1152921"/>
                <a:gd name="connsiteX2" fmla="*/ 1152922 w 1152921"/>
                <a:gd name="connsiteY2" fmla="*/ 576461 h 1152921"/>
                <a:gd name="connsiteX3" fmla="*/ 576461 w 1152921"/>
                <a:gd name="connsiteY3" fmla="*/ 1152922 h 1152921"/>
                <a:gd name="connsiteX4" fmla="*/ 0 w 1152921"/>
                <a:gd name="connsiteY4" fmla="*/ 576461 h 115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921" h="1152921">
                  <a:moveTo>
                    <a:pt x="0" y="576461"/>
                  </a:moveTo>
                  <a:cubicBezTo>
                    <a:pt x="0" y="258090"/>
                    <a:pt x="258090" y="0"/>
                    <a:pt x="576461" y="0"/>
                  </a:cubicBezTo>
                  <a:cubicBezTo>
                    <a:pt x="894832" y="0"/>
                    <a:pt x="1152922" y="258090"/>
                    <a:pt x="1152922" y="576461"/>
                  </a:cubicBezTo>
                  <a:cubicBezTo>
                    <a:pt x="1152922" y="894832"/>
                    <a:pt x="894832" y="1152922"/>
                    <a:pt x="576461" y="1152922"/>
                  </a:cubicBezTo>
                  <a:cubicBezTo>
                    <a:pt x="258090" y="1152922"/>
                    <a:pt x="0" y="894832"/>
                    <a:pt x="0" y="576461"/>
                  </a:cubicBezTo>
                  <a:close/>
                </a:path>
              </a:pathLst>
            </a:custGeom>
            <a:solidFill>
              <a:srgbClr val="F38645"/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shade val="80000"/>
                <a:hueOff val="271263"/>
                <a:satOff val="5175"/>
                <a:lumOff val="22855"/>
                <a:alphaOff val="0"/>
              </a:schemeClr>
            </a:fillRef>
            <a:effectRef idx="1">
              <a:schemeClr val="accent1">
                <a:shade val="80000"/>
                <a:hueOff val="271263"/>
                <a:satOff val="5175"/>
                <a:lumOff val="22855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06941" tIns="206941" rIns="206941" bIns="206941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kern="1200" dirty="0"/>
                <a:t>DML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9409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de Agregação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4400" y="1700808"/>
            <a:ext cx="10582200" cy="3528392"/>
          </a:xfrm>
        </p:spPr>
        <p:txBody>
          <a:bodyPr>
            <a:noAutofit/>
          </a:bodyPr>
          <a:lstStyle/>
          <a:p>
            <a:r>
              <a:rPr lang="pt-BR" dirty="0"/>
              <a:t>A partir de uma lista de valores, a </a:t>
            </a:r>
            <a:r>
              <a:rPr lang="pt-BR" dirty="0">
                <a:solidFill>
                  <a:srgbClr val="C00000"/>
                </a:solidFill>
              </a:rPr>
              <a:t>função</a:t>
            </a:r>
            <a:r>
              <a:rPr lang="pt-BR" dirty="0"/>
              <a:t> efetua um </a:t>
            </a:r>
            <a:r>
              <a:rPr lang="pt-BR" dirty="0">
                <a:solidFill>
                  <a:srgbClr val="C00000"/>
                </a:solidFill>
              </a:rPr>
              <a:t>cálculo</a:t>
            </a:r>
            <a:r>
              <a:rPr lang="pt-BR" dirty="0"/>
              <a:t> e retorna um único valor cálculo e retorna um único valor</a:t>
            </a:r>
          </a:p>
          <a:p>
            <a:pPr marL="1925680" lvl="7">
              <a:spcBef>
                <a:spcPts val="1200"/>
              </a:spcBef>
              <a:spcAft>
                <a:spcPts val="0"/>
              </a:spcAft>
            </a:pPr>
            <a:r>
              <a:rPr lang="en-US" sz="2000" dirty="0">
                <a:solidFill>
                  <a:srgbClr val="C00000"/>
                </a:solidFill>
              </a:rPr>
              <a:t>SUM, COUNT, MIN, MAX, AVG</a:t>
            </a:r>
          </a:p>
          <a:p>
            <a:r>
              <a:rPr lang="pt-BR" dirty="0"/>
              <a:t>Funções de agregação ignoram valores NULL</a:t>
            </a:r>
          </a:p>
          <a:p>
            <a:pPr lvl="1"/>
            <a:r>
              <a:rPr lang="pt-BR" sz="2000" dirty="0"/>
              <a:t>Exceto COUNT(*)</a:t>
            </a:r>
          </a:p>
          <a:p>
            <a:r>
              <a:rPr lang="pt-BR" dirty="0"/>
              <a:t>Normalmente implementadas com a cláusula </a:t>
            </a:r>
            <a:r>
              <a:rPr lang="pt-BR" dirty="0">
                <a:solidFill>
                  <a:srgbClr val="C00000"/>
                </a:solidFill>
              </a:rPr>
              <a:t>GROUP BY</a:t>
            </a:r>
          </a:p>
          <a:p>
            <a:r>
              <a:rPr lang="pt-BR" dirty="0"/>
              <a:t>Todas as funções de agregação são deterministas </a:t>
            </a:r>
          </a:p>
          <a:p>
            <a:r>
              <a:rPr lang="pt-BR" dirty="0"/>
              <a:t>Funções de agregação são usadas apenas na lista de  valores da cláusula SELECT ou como uma </a:t>
            </a:r>
            <a:r>
              <a:rPr lang="pt-BR" dirty="0" err="1"/>
              <a:t>subconsulta</a:t>
            </a:r>
            <a:endParaRPr lang="pt-BR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472444" y="5702678"/>
            <a:ext cx="3623556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AVG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preco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Produto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fabricante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“Toyota”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231777" y="5661248"/>
            <a:ext cx="257153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COUNT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(*)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Produto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ano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&gt; 1995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8616280" y="3140968"/>
            <a:ext cx="201622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pt-BR"/>
            </a:defPPr>
            <a:lvl1pPr eaLnBrk="0" hangingPunct="0">
              <a:defRPr i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pt-BR" dirty="0"/>
              <a:t>Veremos em seguida</a:t>
            </a:r>
          </a:p>
        </p:txBody>
      </p:sp>
    </p:spTree>
    <p:extLst>
      <p:ext uri="{BB962C8B-B14F-4D97-AF65-F5344CB8AC3E}">
        <p14:creationId xmlns:p14="http://schemas.microsoft.com/office/powerpoint/2010/main" val="1873518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8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de agregação</a:t>
            </a:r>
            <a:br>
              <a:rPr lang="pt-BR" dirty="0"/>
            </a:br>
            <a:r>
              <a:rPr lang="pt-BR" dirty="0"/>
              <a:t>COUNT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6AAF-1074-4920-99E0-9D21388DB79E}" type="slidenum">
              <a:rPr lang="en-US"/>
              <a:pPr/>
              <a:t>11</a:t>
            </a:fld>
            <a:endParaRPr lang="en-US"/>
          </a:p>
        </p:txBody>
      </p:sp>
      <p:sp>
        <p:nvSpPr>
          <p:cNvPr id="178179" name="Text Box 3"/>
          <p:cNvSpPr txBox="1">
            <a:spLocks noChangeArrowheads="1"/>
          </p:cNvSpPr>
          <p:nvPr/>
        </p:nvSpPr>
        <p:spPr bwMode="auto">
          <a:xfrm>
            <a:off x="914400" y="1916833"/>
            <a:ext cx="7917904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57175" indent="-257175" eaLnBrk="0" hangingPunct="0">
              <a:lnSpc>
                <a:spcPct val="150000"/>
              </a:lnSpc>
              <a:buFont typeface="Arial" charset="0"/>
              <a:buChar char="•"/>
            </a:pPr>
            <a:r>
              <a:rPr lang="pt-BR" sz="2400" dirty="0"/>
              <a:t>Conta total de </a:t>
            </a:r>
            <a:r>
              <a:rPr lang="pt-BR" sz="2400" dirty="0" err="1"/>
              <a:t>tuplas</a:t>
            </a:r>
            <a:r>
              <a:rPr lang="pt-BR" sz="2400" dirty="0"/>
              <a:t> </a:t>
            </a:r>
          </a:p>
          <a:p>
            <a:pPr marL="257175" indent="-257175" eaLnBrk="0" hangingPunct="0">
              <a:lnSpc>
                <a:spcPct val="150000"/>
              </a:lnSpc>
              <a:buFont typeface="Arial" charset="0"/>
              <a:buChar char="•"/>
            </a:pPr>
            <a:r>
              <a:rPr lang="pt-BR" sz="2100" dirty="0"/>
              <a:t>COUNT conta duplicatas</a:t>
            </a:r>
          </a:p>
          <a:p>
            <a:pPr marL="257175" indent="-257175" eaLnBrk="0" hangingPunct="0">
              <a:lnSpc>
                <a:spcPct val="150000"/>
              </a:lnSpc>
              <a:buFont typeface="Arial" charset="0"/>
              <a:buChar char="•"/>
            </a:pPr>
            <a:r>
              <a:rPr lang="pt-BR" sz="2100" dirty="0" err="1"/>
              <a:t>Ex</a:t>
            </a:r>
            <a:r>
              <a:rPr lang="pt-BR" sz="2100" dirty="0"/>
              <a:t>: Quantas especialidades existem no hospital?</a:t>
            </a:r>
          </a:p>
        </p:txBody>
      </p:sp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2360296" y="3733454"/>
            <a:ext cx="3591689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COUNT(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especialidade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 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medicos</a:t>
            </a:r>
          </a:p>
        </p:txBody>
      </p:sp>
      <p:sp>
        <p:nvSpPr>
          <p:cNvPr id="178181" name="Rectangle 5"/>
          <p:cNvSpPr>
            <a:spLocks noChangeArrowheads="1"/>
          </p:cNvSpPr>
          <p:nvPr/>
        </p:nvSpPr>
        <p:spPr bwMode="auto">
          <a:xfrm>
            <a:off x="6456040" y="3650548"/>
            <a:ext cx="244827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i="1" dirty="0">
                <a:latin typeface="+mj-lt"/>
              </a:rPr>
              <a:t>Nota1: similar a COUNT(*). </a:t>
            </a:r>
          </a:p>
        </p:txBody>
      </p:sp>
      <p:sp>
        <p:nvSpPr>
          <p:cNvPr id="178182" name="Rectangle 6"/>
          <p:cNvSpPr>
            <a:spLocks noChangeArrowheads="1"/>
          </p:cNvSpPr>
          <p:nvPr/>
        </p:nvSpPr>
        <p:spPr bwMode="auto">
          <a:xfrm>
            <a:off x="914401" y="4745568"/>
            <a:ext cx="5330601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pt-BR" sz="2250" dirty="0"/>
              <a:t>No exemplo, provavelmente se deseja:</a:t>
            </a:r>
          </a:p>
        </p:txBody>
      </p:sp>
      <p:sp>
        <p:nvSpPr>
          <p:cNvPr id="178183" name="Text Box 7"/>
          <p:cNvSpPr txBox="1">
            <a:spLocks noChangeArrowheads="1"/>
          </p:cNvSpPr>
          <p:nvPr/>
        </p:nvSpPr>
        <p:spPr bwMode="auto">
          <a:xfrm>
            <a:off x="2206849" y="5261891"/>
            <a:ext cx="4767331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COUNT(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especialidades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medicos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456040" y="4456219"/>
            <a:ext cx="258730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i="1" dirty="0">
                <a:latin typeface="+mj-lt"/>
              </a:rPr>
              <a:t>Nota2: </a:t>
            </a:r>
            <a:r>
              <a:rPr lang="en-US" i="1" dirty="0" err="1">
                <a:latin typeface="+mj-lt"/>
              </a:rPr>
              <a:t>esta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resposta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está</a:t>
            </a:r>
            <a:endParaRPr lang="en-US" i="1" dirty="0">
              <a:latin typeface="+mj-lt"/>
            </a:endParaRPr>
          </a:p>
          <a:p>
            <a:pPr eaLnBrk="0" hangingPunct="0"/>
            <a:r>
              <a:rPr lang="en-US" i="1" dirty="0" err="1">
                <a:latin typeface="+mj-lt"/>
              </a:rPr>
              <a:t>certa</a:t>
            </a:r>
            <a:r>
              <a:rPr lang="en-US" i="1" dirty="0">
                <a:latin typeface="+mj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1006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/>
      <p:bldP spid="178180" grpId="0" animBg="1"/>
      <p:bldP spid="178181" grpId="0" animBg="1"/>
      <p:bldP spid="178182" grpId="0"/>
      <p:bldP spid="178183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de agregação</a:t>
            </a:r>
            <a:br>
              <a:rPr lang="pt-BR" dirty="0"/>
            </a:br>
            <a:r>
              <a:rPr lang="pt-BR" dirty="0">
                <a:solidFill>
                  <a:schemeClr val="tx1"/>
                </a:solidFill>
              </a:rPr>
              <a:t>SUM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6CE4-223D-4721-B0AF-061C56D01E44}" type="slidenum">
              <a:rPr lang="en-US"/>
              <a:pPr/>
              <a:t>12</a:t>
            </a:fld>
            <a:endParaRPr lang="en-US"/>
          </a:p>
        </p:txBody>
      </p:sp>
      <p:sp>
        <p:nvSpPr>
          <p:cNvPr id="179203" name="Text Box 3"/>
          <p:cNvSpPr txBox="1">
            <a:spLocks noChangeArrowheads="1"/>
          </p:cNvSpPr>
          <p:nvPr/>
        </p:nvSpPr>
        <p:spPr bwMode="auto">
          <a:xfrm>
            <a:off x="2137988" y="4736797"/>
            <a:ext cx="4647426" cy="341632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defPPr>
              <a:defRPr lang="pt-BR"/>
            </a:defPPr>
            <a:lvl1pPr>
              <a:lnSpc>
                <a:spcPct val="90000"/>
              </a:lnSpc>
              <a:buNone/>
              <a:defRPr>
                <a:latin typeface="Menlo" charset="0"/>
                <a:ea typeface="Menlo" charset="0"/>
                <a:cs typeface="Menlo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Purchase(</a:t>
            </a:r>
            <a:r>
              <a:rPr lang="en-US" dirty="0" err="1"/>
              <a:t>produto</a:t>
            </a:r>
            <a:r>
              <a:rPr lang="en-US" dirty="0"/>
              <a:t>, date, </a:t>
            </a:r>
            <a:r>
              <a:rPr lang="en-US" dirty="0" err="1"/>
              <a:t>preco</a:t>
            </a:r>
            <a:r>
              <a:rPr lang="en-US" dirty="0"/>
              <a:t>, </a:t>
            </a:r>
            <a:r>
              <a:rPr lang="en-US" dirty="0" err="1"/>
              <a:t>quantidade</a:t>
            </a:r>
            <a:r>
              <a:rPr lang="en-US" dirty="0"/>
              <a:t>)</a:t>
            </a:r>
          </a:p>
        </p:txBody>
      </p:sp>
      <p:sp>
        <p:nvSpPr>
          <p:cNvPr id="179205" name="Text Box 5"/>
          <p:cNvSpPr txBox="1">
            <a:spLocks noChangeArrowheads="1"/>
          </p:cNvSpPr>
          <p:nvPr/>
        </p:nvSpPr>
        <p:spPr bwMode="auto">
          <a:xfrm>
            <a:off x="2137988" y="5374957"/>
            <a:ext cx="2386231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SUM(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preco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Purchase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914400" y="1916833"/>
            <a:ext cx="7917904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57175" indent="-257175" eaLnBrk="0" hangingPunct="0">
              <a:lnSpc>
                <a:spcPct val="150000"/>
              </a:lnSpc>
              <a:buFont typeface="Arial" charset="0"/>
              <a:buChar char="•"/>
            </a:pPr>
            <a:r>
              <a:rPr lang="pt-BR" sz="2400" dirty="0"/>
              <a:t>Soma o conteúdo de uma coluna</a:t>
            </a:r>
          </a:p>
          <a:p>
            <a:pPr marL="257175" indent="-257175" eaLnBrk="0" hangingPunct="0">
              <a:lnSpc>
                <a:spcPct val="150000"/>
              </a:lnSpc>
              <a:buFont typeface="Arial" charset="0"/>
              <a:buChar char="•"/>
            </a:pPr>
            <a:r>
              <a:rPr lang="pt-BR" sz="2100" dirty="0" err="1"/>
              <a:t>Ex</a:t>
            </a:r>
            <a:r>
              <a:rPr lang="pt-BR" sz="2100" dirty="0"/>
              <a:t>: Qual a capacidade total de leitos do hospital?</a:t>
            </a:r>
          </a:p>
          <a:p>
            <a:pPr marL="257175" indent="-257175" eaLnBrk="0" hangingPunct="0">
              <a:lnSpc>
                <a:spcPct val="150000"/>
              </a:lnSpc>
              <a:buFont typeface="Arial" charset="0"/>
              <a:buChar char="•"/>
            </a:pPr>
            <a:endParaRPr lang="pt-BR" sz="2100" dirty="0"/>
          </a:p>
          <a:p>
            <a:pPr marL="257175" indent="-257175" eaLnBrk="0" hangingPunct="0">
              <a:lnSpc>
                <a:spcPct val="150000"/>
              </a:lnSpc>
              <a:buFont typeface="Arial" charset="0"/>
              <a:buChar char="•"/>
            </a:pPr>
            <a:endParaRPr lang="pt-BR" sz="2100" dirty="0"/>
          </a:p>
          <a:p>
            <a:pPr marL="257175" indent="-257175" eaLnBrk="0" hangingPunct="0">
              <a:lnSpc>
                <a:spcPct val="150000"/>
              </a:lnSpc>
              <a:buFont typeface="Arial" charset="0"/>
              <a:buChar char="•"/>
            </a:pPr>
            <a:r>
              <a:rPr lang="pt-BR" sz="2100" dirty="0" err="1"/>
              <a:t>Ex</a:t>
            </a:r>
            <a:r>
              <a:rPr lang="pt-BR" sz="2100" dirty="0"/>
              <a:t>: Qual o valor da compra?</a:t>
            </a:r>
          </a:p>
        </p:txBody>
      </p:sp>
      <p:sp>
        <p:nvSpPr>
          <p:cNvPr id="11" name="Text Box 48"/>
          <p:cNvSpPr txBox="1">
            <a:spLocks noChangeArrowheads="1"/>
          </p:cNvSpPr>
          <p:nvPr/>
        </p:nvSpPr>
        <p:spPr bwMode="auto">
          <a:xfrm>
            <a:off x="2137988" y="2972584"/>
            <a:ext cx="4251846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dirty="0"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pt-BR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pt-BR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SUM(capacidade)</a:t>
            </a:r>
          </a:p>
          <a:p>
            <a:pPr>
              <a:buNone/>
            </a:pPr>
            <a:r>
              <a:rPr lang="pt-BR" dirty="0"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pt-BR" dirty="0" err="1">
                <a:latin typeface="Menlo" charset="0"/>
                <a:ea typeface="Menlo" charset="0"/>
                <a:cs typeface="Menlo" charset="0"/>
              </a:rPr>
              <a:t>ambulatorios</a:t>
            </a:r>
            <a:endParaRPr lang="pt-BR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00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5" grpId="0" animBg="1"/>
      <p:bldP spid="10" grpId="0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de agregação </a:t>
            </a:r>
            <a:br>
              <a:rPr lang="pt-BR" dirty="0"/>
            </a:br>
            <a:r>
              <a:rPr lang="pt-BR" dirty="0"/>
              <a:t>SUM com </a:t>
            </a:r>
            <a:r>
              <a:rPr lang="en-US" dirty="0" err="1"/>
              <a:t>Agregações</a:t>
            </a:r>
            <a:r>
              <a:rPr lang="en-US" dirty="0"/>
              <a:t> simples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3D0A-9BCB-460A-B87C-22D150A4087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80236" name="Rectangle 12"/>
          <p:cNvSpPr>
            <a:spLocks noChangeArrowheads="1"/>
          </p:cNvSpPr>
          <p:nvPr/>
        </p:nvSpPr>
        <p:spPr bwMode="auto">
          <a:xfrm>
            <a:off x="3837355" y="2017381"/>
            <a:ext cx="14675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Purchase</a:t>
            </a:r>
          </a:p>
        </p:txBody>
      </p:sp>
      <p:graphicFrame>
        <p:nvGraphicFramePr>
          <p:cNvPr id="180271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504737"/>
              </p:ext>
            </p:extLst>
          </p:nvPr>
        </p:nvGraphicFramePr>
        <p:xfrm>
          <a:off x="3890963" y="2500909"/>
          <a:ext cx="4797324" cy="1866901"/>
        </p:xfrm>
        <a:graphic>
          <a:graphicData uri="http://schemas.openxmlformats.org/drawingml/2006/table">
            <a:tbl>
              <a:tblPr/>
              <a:tblGrid>
                <a:gridCol w="1199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9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3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9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5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Produto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Data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Preco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Quantidade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5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broa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10/21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5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10/3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0.5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5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10/10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5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broa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10/25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1.50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0272" name="Text Box 48"/>
          <p:cNvSpPr txBox="1">
            <a:spLocks noChangeArrowheads="1"/>
          </p:cNvSpPr>
          <p:nvPr/>
        </p:nvSpPr>
        <p:spPr bwMode="auto">
          <a:xfrm>
            <a:off x="2152651" y="4686256"/>
            <a:ext cx="4029074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SUM(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preco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*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quantidade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Purchase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produto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= ‘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broa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’</a:t>
            </a:r>
          </a:p>
        </p:txBody>
      </p:sp>
      <p:sp>
        <p:nvSpPr>
          <p:cNvPr id="180273" name="AutoShape 49"/>
          <p:cNvSpPr>
            <a:spLocks noChangeArrowheads="1"/>
          </p:cNvSpPr>
          <p:nvPr/>
        </p:nvSpPr>
        <p:spPr bwMode="auto">
          <a:xfrm>
            <a:off x="6462132" y="4838330"/>
            <a:ext cx="781050" cy="596101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sz="1350"/>
          </a:p>
        </p:txBody>
      </p:sp>
      <p:sp>
        <p:nvSpPr>
          <p:cNvPr id="180274" name="Rectangle 50"/>
          <p:cNvSpPr>
            <a:spLocks noChangeArrowheads="1"/>
          </p:cNvSpPr>
          <p:nvPr/>
        </p:nvSpPr>
        <p:spPr bwMode="auto">
          <a:xfrm>
            <a:off x="7436994" y="4920929"/>
            <a:ext cx="2828018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100" dirty="0"/>
              <a:t>50  (= 1</a:t>
            </a:r>
            <a:r>
              <a:rPr lang="en-US" sz="2100" dirty="0">
                <a:latin typeface="Menlo" charset="0"/>
                <a:ea typeface="Menlo" charset="0"/>
                <a:cs typeface="Menlo" charset="0"/>
              </a:rPr>
              <a:t>*</a:t>
            </a:r>
            <a:r>
              <a:rPr lang="en-US" sz="2100" dirty="0"/>
              <a:t>20 + 1.50</a:t>
            </a:r>
            <a:r>
              <a:rPr lang="en-US" sz="2100" dirty="0">
                <a:latin typeface="Menlo" charset="0"/>
                <a:ea typeface="Menlo" charset="0"/>
                <a:cs typeface="Menlo" charset="0"/>
              </a:rPr>
              <a:t>*</a:t>
            </a:r>
            <a:r>
              <a:rPr lang="en-US" sz="2100" dirty="0"/>
              <a:t>20)</a:t>
            </a:r>
          </a:p>
        </p:txBody>
      </p:sp>
    </p:spTree>
    <p:extLst>
      <p:ext uri="{BB962C8B-B14F-4D97-AF65-F5344CB8AC3E}">
        <p14:creationId xmlns:p14="http://schemas.microsoft.com/office/powerpoint/2010/main" val="179063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0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72" grpId="0" animBg="1"/>
      <p:bldP spid="180273" grpId="0" animBg="1"/>
      <p:bldP spid="18027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Funções de Agregação</a:t>
            </a:r>
            <a:br>
              <a:rPr lang="pt-BR" dirty="0"/>
            </a:br>
            <a:r>
              <a:rPr lang="pt-BR" dirty="0"/>
              <a:t>MAX, MIN, AVG</a:t>
            </a:r>
          </a:p>
        </p:txBody>
      </p:sp>
      <p:sp>
        <p:nvSpPr>
          <p:cNvPr id="71987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093976"/>
            <a:ext cx="9525000" cy="2067626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pt-BR" sz="2800" dirty="0">
                <a:solidFill>
                  <a:srgbClr val="C00000"/>
                </a:solidFill>
              </a:rPr>
              <a:t>Max</a:t>
            </a:r>
            <a:r>
              <a:rPr lang="pt-BR" sz="2800" dirty="0"/>
              <a:t> - valor máximo de uma coluna</a:t>
            </a:r>
          </a:p>
          <a:p>
            <a:pPr eaLnBrk="1" hangingPunct="1">
              <a:lnSpc>
                <a:spcPct val="90000"/>
              </a:lnSpc>
            </a:pPr>
            <a:r>
              <a:rPr lang="pt-BR" sz="2800" dirty="0" err="1">
                <a:solidFill>
                  <a:srgbClr val="C00000"/>
                </a:solidFill>
              </a:rPr>
              <a:t>Min</a:t>
            </a:r>
            <a:r>
              <a:rPr lang="pt-BR" sz="2800" dirty="0"/>
              <a:t> - valor mínimo de uma coluna</a:t>
            </a:r>
          </a:p>
          <a:p>
            <a:pPr eaLnBrk="1" hangingPunct="1">
              <a:lnSpc>
                <a:spcPct val="90000"/>
              </a:lnSpc>
            </a:pPr>
            <a:r>
              <a:rPr lang="pt-BR" sz="2800" dirty="0" err="1">
                <a:solidFill>
                  <a:srgbClr val="C00000"/>
                </a:solidFill>
              </a:rPr>
              <a:t>Avg</a:t>
            </a:r>
            <a:r>
              <a:rPr lang="pt-BR" sz="2800" dirty="0"/>
              <a:t> - valor médio de uma coluna</a:t>
            </a:r>
          </a:p>
          <a:p>
            <a:pPr eaLnBrk="1" hangingPunct="1">
              <a:lnSpc>
                <a:spcPct val="90000"/>
              </a:lnSpc>
            </a:pPr>
            <a:endParaRPr lang="pt-BR" sz="2800" dirty="0"/>
          </a:p>
          <a:p>
            <a:pPr eaLnBrk="1" hangingPunct="1">
              <a:lnSpc>
                <a:spcPct val="90000"/>
              </a:lnSpc>
            </a:pPr>
            <a:endParaRPr lang="pt-BR" sz="2800" dirty="0"/>
          </a:p>
        </p:txBody>
      </p:sp>
      <p:sp>
        <p:nvSpPr>
          <p:cNvPr id="719874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pt-BR" altLang="en-US">
                <a:latin typeface="Arial" charset="0"/>
              </a:rPr>
              <a:t>Roberto Harkovsky</a:t>
            </a:r>
          </a:p>
        </p:txBody>
      </p:sp>
      <p:sp>
        <p:nvSpPr>
          <p:cNvPr id="719875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fld id="{CAFCDC81-3F10-4F7E-8BAE-8E928C0BA6C2}" type="slidenum">
              <a:rPr lang="pt-BR" altLang="en-US" smtClean="0">
                <a:latin typeface="Arial" charset="0"/>
              </a:rPr>
              <a:pPr/>
              <a:t>14</a:t>
            </a:fld>
            <a:endParaRPr lang="pt-BR" altLang="en-US">
              <a:latin typeface="Arial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14400" y="4427669"/>
            <a:ext cx="6189712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pt-BR" sz="2000" dirty="0" err="1">
                <a:latin typeface="Menlo" charset="0"/>
                <a:ea typeface="Menlo" charset="0"/>
                <a:cs typeface="Menlo" charset="0"/>
              </a:rPr>
              <a:t>max</a:t>
            </a:r>
            <a:r>
              <a:rPr lang="pt-BR" sz="2000" dirty="0">
                <a:latin typeface="Menlo" charset="0"/>
                <a:ea typeface="Menlo" charset="0"/>
                <a:cs typeface="Menlo" charset="0"/>
              </a:rPr>
              <a:t>( salario ), min( salario ), </a:t>
            </a:r>
            <a:r>
              <a:rPr lang="pt-BR" sz="2000" dirty="0" err="1">
                <a:latin typeface="Menlo" charset="0"/>
                <a:ea typeface="Menlo" charset="0"/>
                <a:cs typeface="Menlo" charset="0"/>
              </a:rPr>
              <a:t>avg</a:t>
            </a:r>
            <a:r>
              <a:rPr lang="pt-BR" sz="2000" dirty="0">
                <a:latin typeface="Menlo" charset="0"/>
                <a:ea typeface="Menlo" charset="0"/>
                <a:cs typeface="Menlo" charset="0"/>
              </a:rPr>
              <a:t> (salario )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pt-BR" sz="2000" dirty="0">
                <a:latin typeface="Menlo" charset="0"/>
                <a:ea typeface="Menlo" charset="0"/>
                <a:cs typeface="Menlo" charset="0"/>
              </a:rPr>
              <a:t>empregados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7775104" y="4386876"/>
            <a:ext cx="2664296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pt-BR"/>
            </a:defPPr>
            <a:lvl1pPr eaLnBrk="0" hangingPunct="0">
              <a:defRPr i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sz="2000" dirty="0" err="1"/>
              <a:t>Atenção</a:t>
            </a:r>
            <a:r>
              <a:rPr lang="en-US" sz="2000" dirty="0"/>
              <a:t>: </a:t>
            </a:r>
            <a:r>
              <a:rPr lang="en-US" sz="2000" dirty="0" err="1"/>
              <a:t>colunas</a:t>
            </a:r>
            <a:r>
              <a:rPr lang="en-US" sz="2000" dirty="0"/>
              <a:t> </a:t>
            </a:r>
            <a:r>
              <a:rPr lang="en-US" sz="2000" dirty="0" err="1"/>
              <a:t>envolvidas</a:t>
            </a:r>
            <a:r>
              <a:rPr lang="en-US" sz="2000" dirty="0"/>
              <a:t> </a:t>
            </a:r>
            <a:r>
              <a:rPr lang="en-US" sz="2000" dirty="0" err="1"/>
              <a:t>deverão</a:t>
            </a:r>
            <a:r>
              <a:rPr lang="en-US" sz="2000" dirty="0"/>
              <a:t> </a:t>
            </a:r>
            <a:r>
              <a:rPr lang="en-US" sz="2000" dirty="0" err="1"/>
              <a:t>ser</a:t>
            </a:r>
            <a:r>
              <a:rPr lang="en-US" sz="2000" dirty="0"/>
              <a:t> </a:t>
            </a:r>
            <a:r>
              <a:rPr lang="en-US" sz="2000" dirty="0" err="1"/>
              <a:t>númericas</a:t>
            </a:r>
            <a:r>
              <a:rPr lang="en-US" sz="2000" dirty="0"/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352674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de Agregação</a:t>
            </a:r>
            <a:br>
              <a:rPr lang="pt-BR" dirty="0"/>
            </a:br>
            <a:r>
              <a:rPr lang="pt-BR" dirty="0"/>
              <a:t>exemplos na nossa base...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00509" y="2248665"/>
            <a:ext cx="10515600" cy="4351338"/>
          </a:xfrm>
        </p:spPr>
        <p:txBody>
          <a:bodyPr/>
          <a:lstStyle/>
          <a:p>
            <a:endParaRPr lang="pt-BR" dirty="0"/>
          </a:p>
          <a:p>
            <a:r>
              <a:rPr lang="pt-BR" dirty="0"/>
              <a:t>Ex1: Média de idades de Médicos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Ex2: Total de leitos no ambulatórios do 4º andar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4" name="Text Box 48"/>
          <p:cNvSpPr txBox="1">
            <a:spLocks noChangeArrowheads="1"/>
          </p:cNvSpPr>
          <p:nvPr/>
        </p:nvSpPr>
        <p:spPr bwMode="auto">
          <a:xfrm>
            <a:off x="3932386" y="3414134"/>
            <a:ext cx="4251846" cy="5909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dirty="0"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AVG(idade)</a:t>
            </a:r>
          </a:p>
          <a:p>
            <a:pPr>
              <a:lnSpc>
                <a:spcPct val="90000"/>
              </a:lnSpc>
              <a:buNone/>
            </a:pPr>
            <a:r>
              <a:rPr lang="pt-BR" dirty="0">
                <a:latin typeface="Menlo" charset="0"/>
                <a:ea typeface="Menlo" charset="0"/>
                <a:cs typeface="Menlo" charset="0"/>
              </a:rPr>
              <a:t>FROM Medicos</a:t>
            </a:r>
          </a:p>
        </p:txBody>
      </p:sp>
      <p:sp>
        <p:nvSpPr>
          <p:cNvPr id="5" name="Text Box 48"/>
          <p:cNvSpPr txBox="1">
            <a:spLocks noChangeArrowheads="1"/>
          </p:cNvSpPr>
          <p:nvPr/>
        </p:nvSpPr>
        <p:spPr bwMode="auto">
          <a:xfrm>
            <a:off x="3932386" y="5053650"/>
            <a:ext cx="4251846" cy="8956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dirty="0"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pt-BR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pt-BR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SUM(capacidade)</a:t>
            </a:r>
          </a:p>
          <a:p>
            <a:pPr>
              <a:buNone/>
            </a:pPr>
            <a:r>
              <a:rPr lang="pt-BR" dirty="0"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pt-BR" dirty="0" err="1">
                <a:latin typeface="Menlo" charset="0"/>
                <a:ea typeface="Menlo" charset="0"/>
                <a:cs typeface="Menlo" charset="0"/>
              </a:rPr>
              <a:t>ambulatorios</a:t>
            </a:r>
            <a:endParaRPr lang="pt-BR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None/>
            </a:pPr>
            <a:r>
              <a:rPr lang="pt-BR" dirty="0">
                <a:latin typeface="Menlo" charset="0"/>
                <a:ea typeface="Menlo" charset="0"/>
                <a:cs typeface="Menlo" charset="0"/>
              </a:rPr>
              <a:t>WHERE andar=4</a:t>
            </a:r>
          </a:p>
        </p:txBody>
      </p:sp>
      <p:sp>
        <p:nvSpPr>
          <p:cNvPr id="7" name="Text Box 48"/>
          <p:cNvSpPr txBox="1">
            <a:spLocks noChangeArrowheads="1"/>
          </p:cNvSpPr>
          <p:nvPr/>
        </p:nvSpPr>
        <p:spPr bwMode="auto">
          <a:xfrm>
            <a:off x="838200" y="1953199"/>
            <a:ext cx="6696743" cy="590931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dirty="0">
                <a:latin typeface="Menlo" charset="0"/>
                <a:ea typeface="Menlo" charset="0"/>
                <a:cs typeface="Menlo" charset="0"/>
              </a:rPr>
              <a:t>Ambulatorio (nroa, andar, capacidade)</a:t>
            </a:r>
          </a:p>
          <a:p>
            <a:pPr>
              <a:lnSpc>
                <a:spcPct val="90000"/>
              </a:lnSpc>
              <a:buNone/>
            </a:pPr>
            <a:r>
              <a:rPr lang="pt-BR" dirty="0">
                <a:latin typeface="Menlo" charset="0"/>
                <a:ea typeface="Menlo" charset="0"/>
                <a:cs typeface="Menlo" charset="0"/>
              </a:rPr>
              <a:t>Medicos (codm, CPF, nome, idade, cidade, especialidade, nroa)</a:t>
            </a:r>
          </a:p>
        </p:txBody>
      </p:sp>
    </p:spTree>
    <p:extLst>
      <p:ext uri="{BB962C8B-B14F-4D97-AF65-F5344CB8AC3E}">
        <p14:creationId xmlns:p14="http://schemas.microsoft.com/office/powerpoint/2010/main" val="327766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de Agregação</a:t>
            </a:r>
            <a:br>
              <a:rPr lang="pt-BR" dirty="0"/>
            </a:br>
            <a:r>
              <a:rPr lang="pt-BR" dirty="0"/>
              <a:t>exemplos na nossa base...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182237"/>
            <a:ext cx="10515600" cy="4351338"/>
          </a:xfrm>
        </p:spPr>
        <p:txBody>
          <a:bodyPr/>
          <a:lstStyle/>
          <a:p>
            <a:endParaRPr lang="pt-BR" dirty="0"/>
          </a:p>
          <a:p>
            <a:r>
              <a:rPr lang="pt-BR" dirty="0"/>
              <a:t>Ex3: Médico mais velho do Hospital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Ex4: Achar o número de especialidades médicas 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6" name="Text Box 48"/>
          <p:cNvSpPr txBox="1">
            <a:spLocks noChangeArrowheads="1"/>
          </p:cNvSpPr>
          <p:nvPr/>
        </p:nvSpPr>
        <p:spPr bwMode="auto">
          <a:xfrm>
            <a:off x="3431704" y="3212977"/>
            <a:ext cx="4827910" cy="11449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dirty="0">
                <a:latin typeface="Menlo" charset="0"/>
                <a:ea typeface="Menlo" charset="0"/>
                <a:cs typeface="Menlo" charset="0"/>
              </a:rPr>
              <a:t>SELECT Nome, idade</a:t>
            </a:r>
          </a:p>
          <a:p>
            <a:pPr>
              <a:buNone/>
            </a:pPr>
            <a:r>
              <a:rPr lang="pt-BR" dirty="0">
                <a:latin typeface="Menlo" charset="0"/>
                <a:ea typeface="Menlo" charset="0"/>
                <a:cs typeface="Menlo" charset="0"/>
              </a:rPr>
              <a:t>FROM Medico</a:t>
            </a:r>
          </a:p>
          <a:p>
            <a:pPr>
              <a:lnSpc>
                <a:spcPct val="90000"/>
              </a:lnSpc>
              <a:buNone/>
            </a:pPr>
            <a:r>
              <a:rPr lang="pt-BR" dirty="0">
                <a:latin typeface="Menlo" charset="0"/>
                <a:ea typeface="Menlo" charset="0"/>
                <a:cs typeface="Menlo" charset="0"/>
              </a:rPr>
              <a:t>WHERE idade = ( SELECT </a:t>
            </a:r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MAX(idade) </a:t>
            </a:r>
          </a:p>
          <a:p>
            <a:pPr>
              <a:lnSpc>
                <a:spcPct val="90000"/>
              </a:lnSpc>
              <a:buNone/>
            </a:pPr>
            <a:r>
              <a:rPr lang="pt-BR" dirty="0">
                <a:latin typeface="Menlo" charset="0"/>
                <a:ea typeface="Menlo" charset="0"/>
                <a:cs typeface="Menlo" charset="0"/>
              </a:rPr>
              <a:t>		FROM médicos)</a:t>
            </a:r>
          </a:p>
        </p:txBody>
      </p:sp>
      <p:sp>
        <p:nvSpPr>
          <p:cNvPr id="7" name="Text Box 48"/>
          <p:cNvSpPr txBox="1">
            <a:spLocks noChangeArrowheads="1"/>
          </p:cNvSpPr>
          <p:nvPr/>
        </p:nvSpPr>
        <p:spPr bwMode="auto">
          <a:xfrm>
            <a:off x="1055440" y="1713820"/>
            <a:ext cx="6696743" cy="590931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defPPr>
              <a:defRPr lang="pt-BR"/>
            </a:defPPr>
            <a:lvl1pPr>
              <a:lnSpc>
                <a:spcPct val="90000"/>
              </a:lnSpc>
              <a:buNone/>
              <a:defRPr>
                <a:latin typeface="Menlo" charset="0"/>
                <a:ea typeface="Menlo" charset="0"/>
                <a:cs typeface="Menlo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pt-BR" dirty="0"/>
              <a:t>Ambulatorio (</a:t>
            </a:r>
            <a:r>
              <a:rPr lang="pt-BR" u="sng" dirty="0"/>
              <a:t>nroa</a:t>
            </a:r>
            <a:r>
              <a:rPr lang="pt-BR" dirty="0"/>
              <a:t>, andar, capacidade)</a:t>
            </a:r>
          </a:p>
          <a:p>
            <a:r>
              <a:rPr lang="pt-BR" dirty="0"/>
              <a:t>Medicos (</a:t>
            </a:r>
            <a:r>
              <a:rPr lang="pt-BR" u="sng" dirty="0"/>
              <a:t>codm</a:t>
            </a:r>
            <a:r>
              <a:rPr lang="pt-BR" dirty="0"/>
              <a:t>, CPF, nome, idade, cidade, especialidade, </a:t>
            </a:r>
            <a:r>
              <a:rPr lang="pt-BR" i="1" dirty="0"/>
              <a:t>nroa</a:t>
            </a:r>
            <a:r>
              <a:rPr lang="pt-BR" dirty="0"/>
              <a:t>)</a:t>
            </a:r>
          </a:p>
        </p:txBody>
      </p:sp>
      <p:sp>
        <p:nvSpPr>
          <p:cNvPr id="8" name="Text Box 48"/>
          <p:cNvSpPr txBox="1">
            <a:spLocks noChangeArrowheads="1"/>
          </p:cNvSpPr>
          <p:nvPr/>
        </p:nvSpPr>
        <p:spPr bwMode="auto">
          <a:xfrm>
            <a:off x="3435078" y="5380416"/>
            <a:ext cx="4824536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dirty="0"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pt-BR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COUNT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 (</a:t>
            </a:r>
            <a:r>
              <a:rPr lang="pt-BR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 especialidades)</a:t>
            </a:r>
          </a:p>
          <a:p>
            <a:pPr>
              <a:buNone/>
            </a:pPr>
            <a:r>
              <a:rPr lang="pt-BR" dirty="0">
                <a:latin typeface="Menlo" charset="0"/>
                <a:ea typeface="Menlo" charset="0"/>
                <a:cs typeface="Menlo" charset="0"/>
              </a:rPr>
              <a:t>FROM Medico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832304" y="5353320"/>
            <a:ext cx="216820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pt-BR" i="1" dirty="0">
                <a:latin typeface="+mj-lt"/>
              </a:rPr>
              <a:t>Qual o efeito da cláusula DISTINCT ?</a:t>
            </a:r>
          </a:p>
        </p:txBody>
      </p:sp>
    </p:spTree>
    <p:extLst>
      <p:ext uri="{BB962C8B-B14F-4D97-AF65-F5344CB8AC3E}">
        <p14:creationId xmlns:p14="http://schemas.microsoft.com/office/powerpoint/2010/main" val="218495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01EB46-D42E-4A47-BEC4-EE79EEB4A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Outros Comando interessantes</a:t>
            </a:r>
            <a:br>
              <a:rPr lang="pt-BR" dirty="0"/>
            </a:br>
            <a:r>
              <a:rPr lang="pt-BR" dirty="0"/>
              <a:t>SELECT TOP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BFFE69-E5BD-41E2-BDDB-5606C4235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87351"/>
          </a:xfrm>
        </p:spPr>
        <p:txBody>
          <a:bodyPr/>
          <a:lstStyle/>
          <a:p>
            <a:r>
              <a:rPr lang="pt-BR" dirty="0"/>
              <a:t>A instrução </a:t>
            </a:r>
            <a:r>
              <a:rPr lang="pt-BR" dirty="0">
                <a:solidFill>
                  <a:srgbClr val="C00000"/>
                </a:solidFill>
              </a:rPr>
              <a:t>SELECT TOP </a:t>
            </a:r>
            <a:r>
              <a:rPr lang="pt-BR" dirty="0"/>
              <a:t>é usada para recuperar registros de uma ou mais tabelas no SQL Server e limitar o número de registros retornados com base em um valor fixo ou percentual.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B1E47D7-6E70-4B5D-B797-78696D82D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33EE356-3D02-48B7-9B85-75A7308B2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17</a:t>
            </a:fld>
            <a:endParaRPr lang="pt-BR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190CD12-F03F-4D63-AF29-44F9B40A3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448" y="3347913"/>
            <a:ext cx="6840760" cy="163121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TOP </a:t>
            </a: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alt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top_value</a:t>
            </a: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) [ PERCENT ] [ WITH TIES ] </a:t>
            </a:r>
            <a:r>
              <a:rPr lang="pt-BR" alt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expressions</a:t>
            </a: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pt-BR" alt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tables</a:t>
            </a: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[WHERE </a:t>
            </a:r>
            <a:r>
              <a:rPr lang="pt-BR" alt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conditions</a:t>
            </a: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[ORDER BY </a:t>
            </a:r>
            <a:r>
              <a:rPr lang="pt-BR" alt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expression</a:t>
            </a: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[ ASC | DESC ]];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F236198-35FC-46F1-8742-6A7341362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281" y="5291336"/>
            <a:ext cx="6916935" cy="101566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TOP</a:t>
            </a:r>
            <a:r>
              <a:rPr lang="pt-BR" altLang="pt-BR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(5) idade, nome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pt-BR" altLang="pt-BR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Medicos</a:t>
            </a:r>
            <a:r>
              <a:rPr lang="pt-BR" altLang="pt-BR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r>
              <a:rPr lang="pt-BR" altLang="pt-BR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pt-BR" altLang="pt-BR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idade DESC</a:t>
            </a:r>
          </a:p>
        </p:txBody>
      </p:sp>
    </p:spTree>
    <p:extLst>
      <p:ext uri="{BB962C8B-B14F-4D97-AF65-F5344CB8AC3E}">
        <p14:creationId xmlns:p14="http://schemas.microsoft.com/office/powerpoint/2010/main" val="915994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01EB46-D42E-4A47-BEC4-EE79EEB4A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Outros Comando interessantes</a:t>
            </a:r>
            <a:br>
              <a:rPr lang="pt-BR" dirty="0"/>
            </a:br>
            <a:r>
              <a:rPr lang="pt-BR" dirty="0"/>
              <a:t>SELECT INTO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BFFE69-E5BD-41E2-BDDB-5606C4235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31217"/>
          </a:xfrm>
        </p:spPr>
        <p:txBody>
          <a:bodyPr>
            <a:normAutofit/>
          </a:bodyPr>
          <a:lstStyle/>
          <a:p>
            <a:r>
              <a:rPr lang="pt-BR" sz="2400" dirty="0"/>
              <a:t>A instrução </a:t>
            </a:r>
            <a:r>
              <a:rPr lang="pt-BR" sz="2400" dirty="0">
                <a:solidFill>
                  <a:srgbClr val="C00000"/>
                </a:solidFill>
              </a:rPr>
              <a:t>SELECT INTO </a:t>
            </a:r>
            <a:r>
              <a:rPr lang="pt-BR" sz="2400" dirty="0"/>
              <a:t>é usada para criar uma tabela a partir de uma tabela existente copiando as colunas da tabela existente.</a:t>
            </a:r>
          </a:p>
          <a:p>
            <a:r>
              <a:rPr lang="pt-BR" sz="2400" dirty="0"/>
              <a:t>É importante observar que ao criar uma tabela dessa forma, a nova tabela será preenchida com os registros da tabela existente (com base na instrução SELECT).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B1E47D7-6E70-4B5D-B797-78696D82D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33EE356-3D02-48B7-9B85-75A7308B2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A0200A9-CB03-4EF2-9D99-353BA7EB6B77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190CD12-F03F-4D63-AF29-44F9B40A3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182" y="3612940"/>
            <a:ext cx="6840760" cy="132343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expressions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en-US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new_table</a:t>
            </a:r>
            <a:endParaRPr lang="en-US" alt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FROM tables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[WHERE conditions];</a:t>
            </a:r>
            <a:endParaRPr lang="pt-BR" alt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F236198-35FC-46F1-8742-6A7341362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182" y="5169436"/>
            <a:ext cx="6916935" cy="132343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Codm</a:t>
            </a: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nome,  especialidade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Pediatras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pt-BR" altLang="pt-BR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Medicos</a:t>
            </a:r>
            <a:endParaRPr lang="pt-BR" altLang="pt-B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especialidade='Pediatria'</a:t>
            </a:r>
          </a:p>
        </p:txBody>
      </p:sp>
    </p:spTree>
    <p:extLst>
      <p:ext uri="{BB962C8B-B14F-4D97-AF65-F5344CB8AC3E}">
        <p14:creationId xmlns:p14="http://schemas.microsoft.com/office/powerpoint/2010/main" val="2676525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C00000"/>
                </a:solidFill>
              </a:rPr>
              <a:t>Agora é com vocês...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idx="1"/>
          </p:nvPr>
        </p:nvSpPr>
        <p:spPr>
          <a:xfrm>
            <a:off x="917449" y="2564904"/>
            <a:ext cx="10582200" cy="3240360"/>
          </a:xfrm>
        </p:spPr>
        <p:txBody>
          <a:bodyPr>
            <a:normAutofit lnSpcReduction="10000"/>
          </a:bodyPr>
          <a:lstStyle/>
          <a:p>
            <a:r>
              <a:rPr lang="pt-BR" dirty="0"/>
              <a:t>Dado o esquema acima, no seu ambiente SQL execute as seguintes consultas: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Quais médicos tem a mesma especialidade do medico Daniel?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Qual o nome do Ortopedista mais novo?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Quantos cardiologistas existem no hospital?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Qual a capacidade de leitos do 5º andar?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Quais ambulatórios não tem médicos alocados?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19</a:t>
            </a:fld>
            <a:endParaRPr lang="pt-BR"/>
          </a:p>
        </p:txBody>
      </p:sp>
      <p:sp>
        <p:nvSpPr>
          <p:cNvPr id="7" name="Text Box 48"/>
          <p:cNvSpPr txBox="1">
            <a:spLocks noChangeArrowheads="1"/>
          </p:cNvSpPr>
          <p:nvPr/>
        </p:nvSpPr>
        <p:spPr bwMode="auto">
          <a:xfrm>
            <a:off x="2351585" y="1700809"/>
            <a:ext cx="6696743" cy="590931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defPPr>
              <a:defRPr lang="pt-BR"/>
            </a:defPPr>
            <a:lvl1pPr>
              <a:lnSpc>
                <a:spcPct val="90000"/>
              </a:lnSpc>
              <a:buNone/>
              <a:defRPr>
                <a:latin typeface="Menlo" charset="0"/>
                <a:ea typeface="Menlo" charset="0"/>
                <a:cs typeface="Menlo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pt-BR" dirty="0"/>
              <a:t>Ambulatorio (nroa, andar, capacidade)</a:t>
            </a:r>
          </a:p>
          <a:p>
            <a:r>
              <a:rPr lang="pt-BR" dirty="0"/>
              <a:t>Medicos (codm, CPF, nome, idade, cidade, especialidade, nroa)</a:t>
            </a:r>
          </a:p>
        </p:txBody>
      </p:sp>
    </p:spTree>
    <p:extLst>
      <p:ext uri="{BB962C8B-B14F-4D97-AF65-F5344CB8AC3E}">
        <p14:creationId xmlns:p14="http://schemas.microsoft.com/office/powerpoint/2010/main" val="24791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16867"/>
          </a:xfrm>
        </p:spPr>
        <p:txBody>
          <a:bodyPr/>
          <a:lstStyle/>
          <a:p>
            <a:r>
              <a:rPr lang="pt-BR" dirty="0" err="1"/>
              <a:t>Elmasri</a:t>
            </a:r>
            <a:r>
              <a:rPr lang="pt-BR" dirty="0"/>
              <a:t>; </a:t>
            </a:r>
            <a:r>
              <a:rPr lang="pt-BR" dirty="0" err="1"/>
              <a:t>Navathe</a:t>
            </a:r>
            <a:r>
              <a:rPr lang="pt-BR" dirty="0"/>
              <a:t>, “Sistema de Banco de Dados”, ed. Pearson 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764" y="3429370"/>
            <a:ext cx="1978637" cy="279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8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Consultas aninhadas e</a:t>
            </a:r>
            <a:br>
              <a:rPr lang="pt-BR" dirty="0"/>
            </a:br>
            <a:r>
              <a:rPr lang="pt-BR" dirty="0"/>
              <a:t>Funções de agregação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6024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Consulta </a:t>
            </a:r>
            <a:r>
              <a:rPr lang="en-US" dirty="0" err="1"/>
              <a:t>Aninhadas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SubConsultas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uma </a:t>
            </a:r>
            <a:r>
              <a:rPr lang="pt-BR" sz="2400" dirty="0" err="1"/>
              <a:t>subconsulta</a:t>
            </a:r>
            <a:r>
              <a:rPr lang="pt-BR" sz="2400" dirty="0"/>
              <a:t> é uma consulta dentro de uma consulta. </a:t>
            </a:r>
          </a:p>
          <a:p>
            <a:r>
              <a:rPr lang="pt-BR" sz="2400" dirty="0"/>
              <a:t>É possível criar </a:t>
            </a:r>
            <a:r>
              <a:rPr lang="pt-BR" sz="2400" dirty="0" err="1"/>
              <a:t>subconsultas</a:t>
            </a:r>
            <a:r>
              <a:rPr lang="pt-BR" sz="2400" dirty="0"/>
              <a:t> em suas instruções SQL. </a:t>
            </a:r>
          </a:p>
          <a:p>
            <a:r>
              <a:rPr lang="pt-BR" sz="2400" dirty="0"/>
              <a:t>Essas </a:t>
            </a:r>
            <a:r>
              <a:rPr lang="pt-BR" sz="2400" dirty="0" err="1"/>
              <a:t>subconsultas</a:t>
            </a:r>
            <a:r>
              <a:rPr lang="pt-BR" sz="2400" dirty="0"/>
              <a:t> podem residir na cláusula WHERE, na cláusula FROM ou na cláusula SELECT.</a:t>
            </a:r>
            <a:endParaRPr lang="pt-PT" sz="2400" dirty="0"/>
          </a:p>
          <a:p>
            <a:r>
              <a:rPr lang="pt-PT" sz="2400" dirty="0"/>
              <a:t>Podemos fazer consultas aninhadas porque o SQL é composicional:</a:t>
            </a:r>
          </a:p>
          <a:p>
            <a:pPr lvl="1"/>
            <a:r>
              <a:rPr lang="pt-PT" sz="2400" dirty="0"/>
              <a:t>Tudo (entradas / saídas) é representado como </a:t>
            </a:r>
            <a:r>
              <a:rPr lang="pt-PT" sz="2400" dirty="0">
                <a:solidFill>
                  <a:srgbClr val="C00000"/>
                </a:solidFill>
              </a:rPr>
              <a:t>multisets</a:t>
            </a:r>
            <a:r>
              <a:rPr lang="pt-PT" sz="2400" dirty="0"/>
              <a:t> - a saída de uma consulta pode assim ser utilizada como entrada para o outra (aninhamento)!</a:t>
            </a:r>
          </a:p>
          <a:p>
            <a:r>
              <a:rPr lang="pt-PT" sz="2400" dirty="0"/>
              <a:t>Isto é extremamente poderoso!</a:t>
            </a:r>
            <a:endParaRPr lang="en-US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3308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 Aninhadas ou </a:t>
            </a:r>
            <a:r>
              <a:rPr lang="pt-BR" dirty="0" err="1"/>
              <a:t>SubConsultas</a:t>
            </a:r>
            <a:br>
              <a:rPr lang="pt-BR" dirty="0"/>
            </a:br>
            <a:r>
              <a:rPr lang="pt-BR" dirty="0"/>
              <a:t>Exemplos nas diversas cláusulas  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DC2952F-9567-4DD3-8E4E-89E7B1887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945" y="1869954"/>
            <a:ext cx="9361953" cy="132343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p.produto_id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p.produto_nome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 produtos 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p.produto_id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(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inv.</a:t>
            </a:r>
            <a:r>
              <a:rPr lang="pt-BR" altLang="pt-BR" sz="20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produto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_id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FROM inventario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inv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WHERE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inv.quantity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&gt; 10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CB72A04-EB06-4BE4-9EC0-8B7FBC27E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728" y="3494962"/>
            <a:ext cx="9385170" cy="132343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pt-BR" alt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fornecedores.fornecedor_nome</a:t>
            </a: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subquery1.total_amt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fornecedores, </a:t>
            </a:r>
            <a:r>
              <a:rPr lang="pt-BR" altLang="pt-BR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(SELECT </a:t>
            </a:r>
            <a:r>
              <a:rPr lang="pt-BR" altLang="pt-BR" sz="20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fornecedor_id</a:t>
            </a:r>
            <a:r>
              <a:rPr lang="pt-BR" altLang="pt-BR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SUM(</a:t>
            </a:r>
            <a:r>
              <a:rPr lang="pt-BR" altLang="pt-BR" sz="20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pedidos.amount</a:t>
            </a:r>
            <a:r>
              <a:rPr lang="pt-BR" altLang="pt-BR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AS </a:t>
            </a:r>
            <a:r>
              <a:rPr lang="pt-BR" altLang="pt-BR" sz="20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total_amt</a:t>
            </a:r>
            <a:r>
              <a:rPr lang="pt-BR" altLang="pt-BR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pedidos GROUP BY </a:t>
            </a:r>
            <a:r>
              <a:rPr lang="pt-BR" altLang="pt-BR" sz="20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fornecedor_id</a:t>
            </a:r>
            <a:r>
              <a:rPr lang="pt-BR" altLang="pt-BR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subquery1</a:t>
            </a: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WHERE subquery1.fornecedor_id = </a:t>
            </a:r>
            <a:r>
              <a:rPr lang="pt-BR" alt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fornecedores.fornecedor_id</a:t>
            </a: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24B90E8-C5EB-422B-9A1C-96F02ED56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8" y="5019371"/>
            <a:ext cx="9385170" cy="132343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pt-BR" altLang="pt-BR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e1.last_nome, e1.first_nome, (</a:t>
            </a:r>
            <a:r>
              <a:rPr lang="pt-BR" altLang="pt-BR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MAX(</a:t>
            </a:r>
            <a:r>
              <a:rPr lang="pt-BR" altLang="pt-BR" sz="20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salary</a:t>
            </a:r>
            <a:r>
              <a:rPr lang="pt-BR" altLang="pt-BR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empregados e2 WHERE e1.empregado_id = e2.empregado_id) subquery2</a:t>
            </a:r>
            <a:r>
              <a:rPr lang="pt-BR" altLang="pt-BR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empregados e1; </a:t>
            </a:r>
          </a:p>
        </p:txBody>
      </p:sp>
    </p:spTree>
    <p:extLst>
      <p:ext uri="{BB962C8B-B14F-4D97-AF65-F5344CB8AC3E}">
        <p14:creationId xmlns:p14="http://schemas.microsoft.com/office/powerpoint/2010/main" val="1990663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Consultas aninhadas: </a:t>
            </a:r>
            <a:br>
              <a:rPr lang="pt-BR" dirty="0"/>
            </a:br>
            <a:r>
              <a:rPr lang="pt-BR" dirty="0"/>
              <a:t>retornando relações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DB7-4617-4575-9446-CC3ED7D53B58}" type="slidenum">
              <a:rPr lang="en-US"/>
              <a:pPr/>
              <a:t>6</a:t>
            </a:fld>
            <a:endParaRPr lang="en-US"/>
          </a:p>
        </p:txBody>
      </p:sp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2485178" y="3434257"/>
            <a:ext cx="5843070" cy="2031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c.cidade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Companhia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c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c.nome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dirty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IN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(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	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p.cidade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latin typeface="Menlo" charset="0"/>
                <a:ea typeface="Menlo" charset="0"/>
                <a:cs typeface="Menlo" charset="0"/>
              </a:rPr>
              <a:t>      		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Aquisicao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a,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Produto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p</a:t>
            </a:r>
          </a:p>
          <a:p>
            <a:pPr eaLnBrk="0" hangingPunct="0"/>
            <a:r>
              <a:rPr lang="en-US" dirty="0">
                <a:latin typeface="Menlo" charset="0"/>
                <a:ea typeface="Menlo" charset="0"/>
                <a:cs typeface="Menlo" charset="0"/>
              </a:rPr>
              <a:t>      		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a.produto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p.nome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dirty="0">
                <a:latin typeface="Menlo" charset="0"/>
                <a:ea typeface="Menlo" charset="0"/>
                <a:cs typeface="Menlo" charset="0"/>
              </a:rPr>
              <a:t>	   		AND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a.cliente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= ‘Leo Silva‘)</a:t>
            </a:r>
          </a:p>
        </p:txBody>
      </p:sp>
      <p:sp>
        <p:nvSpPr>
          <p:cNvPr id="180228" name="Text Box 4"/>
          <p:cNvSpPr txBox="1">
            <a:spLocks noChangeArrowheads="1"/>
          </p:cNvSpPr>
          <p:nvPr/>
        </p:nvSpPr>
        <p:spPr bwMode="auto">
          <a:xfrm>
            <a:off x="7536160" y="1732367"/>
            <a:ext cx="3528391" cy="156966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latin typeface="+mj-lt"/>
              </a:rPr>
              <a:t>“</a:t>
            </a:r>
            <a:r>
              <a:rPr lang="pt-PT" sz="2400" dirty="0">
                <a:latin typeface="+mj-lt"/>
              </a:rPr>
              <a:t>Cidades onde se pode encontrar empresas que fabricam produtos comprados por</a:t>
            </a:r>
            <a:r>
              <a:rPr lang="en-US" sz="2400" dirty="0">
                <a:latin typeface="+mj-lt"/>
              </a:rPr>
              <a:t> Leo Silva”</a:t>
            </a:r>
          </a:p>
        </p:txBody>
      </p:sp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3009902" y="2224810"/>
            <a:ext cx="4031873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pt-BR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Companhia(</a:t>
            </a:r>
            <a:r>
              <a:rPr lang="pt-BR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nome</a:t>
            </a:r>
            <a:r>
              <a:rPr lang="pt-BR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cidade)</a:t>
            </a:r>
            <a:br>
              <a:rPr lang="pt-BR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pt-BR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Produto(</a:t>
            </a:r>
            <a:r>
              <a:rPr lang="pt-BR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nome</a:t>
            </a:r>
            <a:r>
              <a:rPr lang="pt-BR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fabricante,)</a:t>
            </a:r>
            <a:br>
              <a:rPr lang="pt-BR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pt-BR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Aquisicao(</a:t>
            </a:r>
            <a:r>
              <a:rPr lang="pt-BR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id</a:t>
            </a:r>
            <a:r>
              <a:rPr lang="pt-BR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produto, cliente, cidade)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72343" y="2224811"/>
            <a:ext cx="9184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>
                <a:latin typeface="+mj-lt"/>
              </a:rPr>
              <a:t>Exemplo</a:t>
            </a:r>
            <a:r>
              <a:rPr lang="en-US" sz="1500" dirty="0">
                <a:latin typeface="+mj-lt"/>
              </a:rPr>
              <a:t>:</a:t>
            </a:r>
          </a:p>
        </p:txBody>
      </p:sp>
      <p:sp>
        <p:nvSpPr>
          <p:cNvPr id="2" name="Retângulo de cantos arredondados 1"/>
          <p:cNvSpPr/>
          <p:nvPr/>
        </p:nvSpPr>
        <p:spPr>
          <a:xfrm>
            <a:off x="4223792" y="4293096"/>
            <a:ext cx="4320480" cy="1304714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7503396" y="1743320"/>
            <a:ext cx="3633164" cy="1567670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197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animBg="1"/>
      <p:bldP spid="180228" grpId="0" animBg="1"/>
      <p:bldP spid="180230" grpId="0" animBg="1"/>
      <p:bldP spid="3" grpId="0"/>
      <p:bldP spid="2" grpId="0" animBg="1"/>
      <p:bldP spid="2" grpId="1" animBg="1"/>
      <p:bldP spid="9" grpId="0" animBg="1"/>
      <p:bldP spid="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p:sp>
        <p:nvSpPr>
          <p:cNvPr id="13517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121408"/>
            <a:ext cx="5013659" cy="4050792"/>
          </a:xfrm>
        </p:spPr>
        <p:txBody>
          <a:bodyPr>
            <a:normAutofit lnSpcReduction="10000"/>
          </a:bodyPr>
          <a:lstStyle/>
          <a:p>
            <a:r>
              <a:rPr lang="pt-BR" dirty="0"/>
              <a:t>Ex1:Obter nome dos funcionários cujo salário é maior que o maior salário do </a:t>
            </a:r>
            <a:r>
              <a:rPr lang="pt-BR" dirty="0" err="1"/>
              <a:t>depto</a:t>
            </a:r>
            <a:r>
              <a:rPr lang="pt-BR" dirty="0"/>
              <a:t> 5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Ex2: Selecionar os ambulatórios que estão no mesmo andar do ambulatório de numero 101</a:t>
            </a:r>
          </a:p>
        </p:txBody>
      </p:sp>
      <p:sp>
        <p:nvSpPr>
          <p:cNvPr id="703490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en-US"/>
              <a:t>Roberto Harkovsky</a:t>
            </a:r>
            <a:endParaRPr lang="pt-BR" altLang="en-US" dirty="0"/>
          </a:p>
        </p:txBody>
      </p:sp>
      <p:sp>
        <p:nvSpPr>
          <p:cNvPr id="703491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B1BCB-CEED-46F2-BBE1-BFD15554632C}" type="slidenum">
              <a:rPr lang="pt-BR" altLang="en-US" smtClean="0"/>
              <a:pPr/>
              <a:t>7</a:t>
            </a:fld>
            <a:endParaRPr lang="pt-BR" alt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961587" y="2093976"/>
            <a:ext cx="5349541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marL="274320" indent="-274320">
              <a:defRPr/>
            </a:pPr>
            <a:r>
              <a:rPr lang="pt-BR" dirty="0">
                <a:solidFill>
                  <a:srgbClr val="000099"/>
                </a:solidFill>
                <a:latin typeface="Bookman Old Style" pitchFamily="18" charset="0"/>
              </a:rPr>
              <a:t>SELECT UNOME, PNOME</a:t>
            </a:r>
          </a:p>
          <a:p>
            <a:pPr marL="274320" indent="-274320">
              <a:defRPr/>
            </a:pPr>
            <a:r>
              <a:rPr lang="pt-BR" dirty="0">
                <a:solidFill>
                  <a:srgbClr val="000099"/>
                </a:solidFill>
                <a:latin typeface="Bookman Old Style" pitchFamily="18" charset="0"/>
              </a:rPr>
              <a:t>FROM </a:t>
            </a:r>
            <a:r>
              <a:rPr lang="pt-BR" dirty="0" err="1">
                <a:solidFill>
                  <a:srgbClr val="000099"/>
                </a:solidFill>
                <a:latin typeface="Bookman Old Style" pitchFamily="18" charset="0"/>
              </a:rPr>
              <a:t>emp</a:t>
            </a:r>
            <a:r>
              <a:rPr lang="pt-BR" dirty="0">
                <a:solidFill>
                  <a:srgbClr val="000099"/>
                </a:solidFill>
                <a:latin typeface="Bookman Old Style" pitchFamily="18" charset="0"/>
              </a:rPr>
              <a:t> e</a:t>
            </a:r>
          </a:p>
          <a:p>
            <a:pPr marL="274320" indent="-274320">
              <a:defRPr/>
            </a:pPr>
            <a:r>
              <a:rPr lang="pt-BR" dirty="0">
                <a:solidFill>
                  <a:srgbClr val="000099"/>
                </a:solidFill>
                <a:latin typeface="Bookman Old Style" pitchFamily="18" charset="0"/>
              </a:rPr>
              <a:t>WHERE SALARIO &gt; (</a:t>
            </a:r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SELECT MAX (SALARIO)</a:t>
            </a:r>
          </a:p>
          <a:p>
            <a:pPr marL="274320" indent="-274320">
              <a:defRPr/>
            </a:pPr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			       FROM </a:t>
            </a:r>
            <a:r>
              <a:rPr lang="pt-BR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emp</a:t>
            </a:r>
            <a:endParaRPr lang="pt-BR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  <a:p>
            <a:pPr marL="274320" indent="-274320">
              <a:defRPr/>
            </a:pPr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			       WHERE </a:t>
            </a:r>
            <a:r>
              <a:rPr lang="pt-BR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DepNum</a:t>
            </a:r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=5</a:t>
            </a:r>
            <a:r>
              <a:rPr lang="pt-BR" dirty="0">
                <a:solidFill>
                  <a:srgbClr val="000099"/>
                </a:solidFill>
                <a:latin typeface="Bookman Old Style" pitchFamily="18" charset="0"/>
              </a:rPr>
              <a:t>);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928058" y="4678080"/>
            <a:ext cx="5349541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274320" indent="-274320">
              <a:defRPr/>
            </a:pPr>
            <a:r>
              <a:rPr lang="pt-BR" dirty="0">
                <a:solidFill>
                  <a:srgbClr val="000099"/>
                </a:solidFill>
                <a:latin typeface="Bookman Old Style" pitchFamily="18" charset="0"/>
              </a:rPr>
              <a:t>SELECT NROA</a:t>
            </a:r>
          </a:p>
          <a:p>
            <a:pPr marL="274320" indent="-274320">
              <a:defRPr/>
            </a:pPr>
            <a:r>
              <a:rPr lang="pt-BR" dirty="0">
                <a:solidFill>
                  <a:srgbClr val="000099"/>
                </a:solidFill>
                <a:latin typeface="Bookman Old Style" pitchFamily="18" charset="0"/>
              </a:rPr>
              <a:t>FROM </a:t>
            </a:r>
            <a:r>
              <a:rPr lang="pt-BR" dirty="0" err="1">
                <a:solidFill>
                  <a:srgbClr val="000099"/>
                </a:solidFill>
                <a:latin typeface="Bookman Old Style" pitchFamily="18" charset="0"/>
              </a:rPr>
              <a:t>ambulatorio</a:t>
            </a:r>
            <a:endParaRPr lang="pt-BR" dirty="0">
              <a:solidFill>
                <a:srgbClr val="000099"/>
              </a:solidFill>
              <a:latin typeface="Bookman Old Style" pitchFamily="18" charset="0"/>
            </a:endParaRPr>
          </a:p>
          <a:p>
            <a:pPr marL="274320" indent="-274320">
              <a:defRPr/>
            </a:pPr>
            <a:r>
              <a:rPr lang="pt-BR" dirty="0">
                <a:solidFill>
                  <a:srgbClr val="000099"/>
                </a:solidFill>
                <a:latin typeface="Bookman Old Style" pitchFamily="18" charset="0"/>
              </a:rPr>
              <a:t>WHERE andar  in (</a:t>
            </a:r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SELECT andar</a:t>
            </a:r>
          </a:p>
          <a:p>
            <a:pPr marL="274320" indent="-274320">
              <a:defRPr/>
            </a:pPr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                             FROM Ambulatorio</a:t>
            </a:r>
          </a:p>
          <a:p>
            <a:pPr marL="274320" indent="-274320">
              <a:defRPr/>
            </a:pPr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        		     WHERE NROA=101</a:t>
            </a:r>
            <a:r>
              <a:rPr lang="pt-BR" dirty="0">
                <a:solidFill>
                  <a:srgbClr val="000099"/>
                </a:solidFill>
                <a:latin typeface="Bookman Old Style" pitchFamily="18" charset="0"/>
              </a:rPr>
              <a:t>)</a:t>
            </a:r>
          </a:p>
          <a:p>
            <a:pPr marL="274320" indent="-274320">
              <a:defRPr/>
            </a:pPr>
            <a:endParaRPr lang="pt-BR" dirty="0">
              <a:solidFill>
                <a:srgbClr val="000099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97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5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Exists</a:t>
            </a:r>
          </a:p>
        </p:txBody>
      </p:sp>
      <p:sp>
        <p:nvSpPr>
          <p:cNvPr id="13926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00201"/>
            <a:ext cx="9296400" cy="2902712"/>
          </a:xfrm>
        </p:spPr>
        <p:txBody>
          <a:bodyPr>
            <a:noAutofit/>
          </a:bodyPr>
          <a:lstStyle/>
          <a:p>
            <a:pPr marL="274320" indent="-274320">
              <a:lnSpc>
                <a:spcPct val="80000"/>
              </a:lnSpc>
              <a:buFont typeface="Wingdings 3"/>
              <a:buChar char=""/>
              <a:defRPr/>
            </a:pPr>
            <a:r>
              <a:rPr lang="pt-BR" dirty="0">
                <a:solidFill>
                  <a:srgbClr val="0000FF"/>
                </a:solidFill>
              </a:rPr>
              <a:t>EXISTS</a:t>
            </a:r>
            <a:r>
              <a:rPr lang="pt-BR" dirty="0"/>
              <a:t>: teste de pertinência de </a:t>
            </a:r>
            <a:r>
              <a:rPr lang="pt-BR" dirty="0">
                <a:solidFill>
                  <a:srgbClr val="C00000"/>
                </a:solidFill>
              </a:rPr>
              <a:t>conjunto vazio</a:t>
            </a:r>
          </a:p>
          <a:p>
            <a:pPr marL="274320" indent="-274320">
              <a:lnSpc>
                <a:spcPct val="80000"/>
              </a:lnSpc>
              <a:buFont typeface="Wingdings 3"/>
              <a:buChar char=""/>
              <a:defRPr/>
            </a:pPr>
            <a:endParaRPr lang="pt-BR" dirty="0"/>
          </a:p>
          <a:p>
            <a:pPr marL="274320" indent="-274320">
              <a:lnSpc>
                <a:spcPct val="80000"/>
              </a:lnSpc>
              <a:buFont typeface="Wingdings 3"/>
              <a:buChar char=""/>
              <a:defRPr/>
            </a:pPr>
            <a:endParaRPr lang="pt-BR" dirty="0"/>
          </a:p>
          <a:p>
            <a:pPr marL="274320" indent="-274320">
              <a:lnSpc>
                <a:spcPct val="80000"/>
              </a:lnSpc>
              <a:buFont typeface="Wingdings 3"/>
              <a:buChar char=""/>
              <a:defRPr/>
            </a:pPr>
            <a:endParaRPr lang="pt-BR" dirty="0"/>
          </a:p>
          <a:p>
            <a:pPr marL="274320" indent="-274320">
              <a:lnSpc>
                <a:spcPct val="80000"/>
              </a:lnSpc>
              <a:buFont typeface="Wingdings 3"/>
              <a:buChar char=""/>
              <a:defRPr/>
            </a:pPr>
            <a:r>
              <a:rPr lang="pt-BR" dirty="0"/>
              <a:t>Obs1. Como o resultado é booleano (V ou F), as colunas do </a:t>
            </a:r>
            <a:r>
              <a:rPr lang="pt-BR" dirty="0">
                <a:solidFill>
                  <a:srgbClr val="C00000"/>
                </a:solidFill>
              </a:rPr>
              <a:t>SELECT da consulta aninhada  </a:t>
            </a:r>
            <a:r>
              <a:rPr lang="pt-BR" dirty="0">
                <a:solidFill>
                  <a:srgbClr val="FF0000"/>
                </a:solidFill>
              </a:rPr>
              <a:t>serão ignoradas</a:t>
            </a:r>
            <a:r>
              <a:rPr lang="pt-BR" dirty="0"/>
              <a:t>; </a:t>
            </a:r>
          </a:p>
          <a:p>
            <a:pPr marL="548640" lvl="1" indent="-274320">
              <a:lnSpc>
                <a:spcPct val="8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pt-BR" dirty="0"/>
              <a:t>Pode-se usar </a:t>
            </a:r>
            <a:r>
              <a:rPr lang="pt-BR" sz="1600" dirty="0">
                <a:latin typeface="Bookman Old Style" pitchFamily="18" charset="0"/>
              </a:rPr>
              <a:t>SELECT</a:t>
            </a:r>
            <a:r>
              <a:rPr lang="pt-BR" dirty="0">
                <a:latin typeface="Bookman Old Style" pitchFamily="18" charset="0"/>
              </a:rPr>
              <a:t> *</a:t>
            </a:r>
            <a:r>
              <a:rPr lang="pt-BR" dirty="0"/>
              <a:t> ou </a:t>
            </a:r>
            <a:r>
              <a:rPr lang="pt-BR" dirty="0">
                <a:latin typeface="Bookman Old Style" pitchFamily="18" charset="0"/>
              </a:rPr>
              <a:t>SELECT 1.</a:t>
            </a:r>
          </a:p>
          <a:p>
            <a:pPr marL="548640" lvl="1" indent="-274320">
              <a:lnSpc>
                <a:spcPct val="8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pt-BR" b="1" dirty="0">
              <a:solidFill>
                <a:srgbClr val="0070C0"/>
              </a:solidFill>
              <a:latin typeface="Bookman Old Style" pitchFamily="18" charset="0"/>
            </a:endParaRPr>
          </a:p>
          <a:p>
            <a:pPr marL="548640" lvl="1" indent="-274320">
              <a:lnSpc>
                <a:spcPct val="8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pt-BR" b="1" dirty="0" err="1">
                <a:solidFill>
                  <a:srgbClr val="0070C0"/>
                </a:solidFill>
                <a:latin typeface="Bookman Old Style" pitchFamily="18" charset="0"/>
              </a:rPr>
              <a:t>Ex</a:t>
            </a:r>
            <a:r>
              <a:rPr lang="pt-BR" b="1" dirty="0">
                <a:solidFill>
                  <a:srgbClr val="0070C0"/>
                </a:solidFill>
                <a:latin typeface="Bookman Old Style" pitchFamily="18" charset="0"/>
              </a:rPr>
              <a:t>: Listar os empregados que tenham dependentes</a:t>
            </a:r>
          </a:p>
          <a:p>
            <a:pPr marL="548640" lvl="1" indent="-274320">
              <a:lnSpc>
                <a:spcPct val="8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pt-BR" dirty="0">
              <a:latin typeface="Bookman Old Style" pitchFamily="18" charset="0"/>
            </a:endParaRPr>
          </a:p>
        </p:txBody>
      </p:sp>
      <p:sp>
        <p:nvSpPr>
          <p:cNvPr id="711682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pt-BR" altLang="en-US">
                <a:latin typeface="Arial" charset="0"/>
              </a:rPr>
              <a:t>Roberto Harkovsky</a:t>
            </a:r>
          </a:p>
        </p:txBody>
      </p:sp>
      <p:sp>
        <p:nvSpPr>
          <p:cNvPr id="711683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fld id="{02E5DF1C-71DF-4850-84BA-824154B198D9}" type="slidenum">
              <a:rPr lang="pt-BR" altLang="en-US" smtClean="0">
                <a:latin typeface="Arial" charset="0"/>
              </a:rPr>
              <a:pPr/>
              <a:t>8</a:t>
            </a:fld>
            <a:endParaRPr lang="pt-BR" altLang="en-US">
              <a:latin typeface="Arial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077564" y="5410953"/>
            <a:ext cx="6397286" cy="14219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274320" indent="-274320">
              <a:lnSpc>
                <a:spcPct val="80000"/>
              </a:lnSpc>
              <a:defRPr/>
            </a:pPr>
            <a:r>
              <a:rPr lang="pt-BR" dirty="0">
                <a:solidFill>
                  <a:srgbClr val="000099"/>
                </a:solidFill>
                <a:latin typeface="Bookman Old Style" pitchFamily="18" charset="0"/>
              </a:rPr>
              <a:t>SELECT matricula , nome</a:t>
            </a:r>
          </a:p>
          <a:p>
            <a:pPr marL="274320" indent="-274320">
              <a:lnSpc>
                <a:spcPct val="80000"/>
              </a:lnSpc>
              <a:defRPr/>
            </a:pPr>
            <a:r>
              <a:rPr lang="pt-BR" dirty="0">
                <a:solidFill>
                  <a:srgbClr val="000099"/>
                </a:solidFill>
                <a:latin typeface="Bookman Old Style" pitchFamily="18" charset="0"/>
              </a:rPr>
              <a:t>FROM </a:t>
            </a:r>
            <a:r>
              <a:rPr lang="pt-BR" dirty="0">
                <a:solidFill>
                  <a:srgbClr val="FF0000"/>
                </a:solidFill>
                <a:latin typeface="Bookman Old Style" pitchFamily="18" charset="0"/>
              </a:rPr>
              <a:t>empregados e</a:t>
            </a:r>
          </a:p>
          <a:p>
            <a:pPr marL="274320" indent="-274320">
              <a:lnSpc>
                <a:spcPct val="80000"/>
              </a:lnSpc>
              <a:defRPr/>
            </a:pPr>
            <a:r>
              <a:rPr lang="pt-BR" dirty="0">
                <a:solidFill>
                  <a:srgbClr val="000099"/>
                </a:solidFill>
                <a:latin typeface="Bookman Old Style" pitchFamily="18" charset="0"/>
              </a:rPr>
              <a:t>WHERE </a:t>
            </a:r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EXISTS</a:t>
            </a:r>
          </a:p>
          <a:p>
            <a:pPr marL="274320" indent="-274320">
              <a:lnSpc>
                <a:spcPct val="80000"/>
              </a:lnSpc>
              <a:defRPr/>
            </a:pPr>
            <a:r>
              <a:rPr lang="pt-BR" dirty="0">
                <a:solidFill>
                  <a:srgbClr val="000099"/>
                </a:solidFill>
                <a:latin typeface="Bookman Old Style" pitchFamily="18" charset="0"/>
              </a:rPr>
              <a:t>			(SELECT *</a:t>
            </a:r>
          </a:p>
          <a:p>
            <a:pPr marL="274320" indent="-274320">
              <a:lnSpc>
                <a:spcPct val="80000"/>
              </a:lnSpc>
              <a:defRPr/>
            </a:pPr>
            <a:r>
              <a:rPr lang="pt-BR" dirty="0">
                <a:solidFill>
                  <a:srgbClr val="000099"/>
                </a:solidFill>
                <a:latin typeface="Bookman Old Style" pitchFamily="18" charset="0"/>
              </a:rPr>
              <a:t>			 FROM </a:t>
            </a:r>
            <a:r>
              <a:rPr lang="pt-BR" dirty="0">
                <a:solidFill>
                  <a:srgbClr val="00B050"/>
                </a:solidFill>
                <a:latin typeface="Bookman Old Style" pitchFamily="18" charset="0"/>
              </a:rPr>
              <a:t>dependentes d</a:t>
            </a:r>
          </a:p>
          <a:p>
            <a:pPr marL="274320" indent="-274320">
              <a:lnSpc>
                <a:spcPct val="80000"/>
              </a:lnSpc>
              <a:defRPr/>
            </a:pPr>
            <a:r>
              <a:rPr lang="pt-BR" dirty="0">
                <a:solidFill>
                  <a:srgbClr val="000099"/>
                </a:solidFill>
                <a:latin typeface="Bookman Old Style" pitchFamily="18" charset="0"/>
              </a:rPr>
              <a:t>			 WHERE </a:t>
            </a:r>
            <a:r>
              <a:rPr lang="pt-BR" dirty="0" err="1">
                <a:solidFill>
                  <a:srgbClr val="00B050"/>
                </a:solidFill>
                <a:latin typeface="Bookman Old Style" pitchFamily="18" charset="0"/>
              </a:rPr>
              <a:t>d.matricula</a:t>
            </a:r>
            <a:r>
              <a:rPr lang="pt-BR" dirty="0">
                <a:solidFill>
                  <a:srgbClr val="000099"/>
                </a:solidFill>
                <a:latin typeface="Bookman Old Style" pitchFamily="18" charset="0"/>
              </a:rPr>
              <a:t> = </a:t>
            </a:r>
            <a:r>
              <a:rPr lang="pt-BR" dirty="0" err="1">
                <a:solidFill>
                  <a:srgbClr val="FF0000"/>
                </a:solidFill>
                <a:latin typeface="Bookman Old Style" pitchFamily="18" charset="0"/>
              </a:rPr>
              <a:t>e.matricula</a:t>
            </a:r>
            <a:r>
              <a:rPr lang="pt-BR" dirty="0">
                <a:solidFill>
                  <a:srgbClr val="000099"/>
                </a:solidFill>
                <a:latin typeface="Bookman Old Style" pitchFamily="18" charset="0"/>
              </a:rPr>
              <a:t> )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043405" y="2325441"/>
            <a:ext cx="6397286" cy="7571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274320" indent="-274320">
              <a:lnSpc>
                <a:spcPct val="80000"/>
              </a:lnSpc>
              <a:defRPr/>
            </a:pPr>
            <a:r>
              <a:rPr lang="pt-BR" dirty="0">
                <a:solidFill>
                  <a:srgbClr val="000099"/>
                </a:solidFill>
                <a:latin typeface="Bookman Old Style" pitchFamily="18" charset="0"/>
              </a:rPr>
              <a:t>SELECT ...</a:t>
            </a:r>
          </a:p>
          <a:p>
            <a:pPr marL="274320" indent="-274320">
              <a:lnSpc>
                <a:spcPct val="80000"/>
              </a:lnSpc>
              <a:defRPr/>
            </a:pPr>
            <a:r>
              <a:rPr lang="pt-BR" dirty="0">
                <a:solidFill>
                  <a:srgbClr val="000099"/>
                </a:solidFill>
                <a:latin typeface="Bookman Old Style" pitchFamily="18" charset="0"/>
              </a:rPr>
              <a:t>FROM ...</a:t>
            </a:r>
          </a:p>
          <a:p>
            <a:pPr marL="274320" indent="-274320">
              <a:lnSpc>
                <a:spcPct val="80000"/>
              </a:lnSpc>
              <a:defRPr/>
            </a:pPr>
            <a:r>
              <a:rPr lang="pt-BR" dirty="0">
                <a:solidFill>
                  <a:srgbClr val="000099"/>
                </a:solidFill>
                <a:latin typeface="Bookman Old Style" pitchFamily="18" charset="0"/>
              </a:rPr>
              <a:t>WHERE </a:t>
            </a:r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EXISTS (</a:t>
            </a:r>
            <a:r>
              <a:rPr lang="pt-BR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SubSelect</a:t>
            </a:r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38272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/>
              <a:t>Exists</a:t>
            </a:r>
            <a:br>
              <a:rPr lang="pt-BR" dirty="0"/>
            </a:br>
            <a:r>
              <a:rPr lang="pt-BR" sz="3600" dirty="0">
                <a:solidFill>
                  <a:srgbClr val="C00000"/>
                </a:solidFill>
              </a:rPr>
              <a:t>Exemplos: Base Médicos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3926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3052908"/>
            <a:ext cx="10582200" cy="713530"/>
          </a:xfrm>
        </p:spPr>
        <p:txBody>
          <a:bodyPr>
            <a:noAutofit/>
          </a:bodyPr>
          <a:lstStyle/>
          <a:p>
            <a:pPr marL="548640" lvl="1" indent="-274320">
              <a:lnSpc>
                <a:spcPct val="8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pt-BR" b="1" dirty="0" err="1">
                <a:solidFill>
                  <a:srgbClr val="0070C0"/>
                </a:solidFill>
                <a:latin typeface="Bookman Old Style" pitchFamily="18" charset="0"/>
              </a:rPr>
              <a:t>Ex</a:t>
            </a:r>
            <a:r>
              <a:rPr lang="pt-BR" b="1" dirty="0">
                <a:solidFill>
                  <a:srgbClr val="0070C0"/>
                </a:solidFill>
                <a:latin typeface="Bookman Old Style" pitchFamily="18" charset="0"/>
              </a:rPr>
              <a:t>: Listar médicos e sua especialidade, que NÃO tem consultas marcadas</a:t>
            </a:r>
          </a:p>
          <a:p>
            <a:pPr marL="548640" lvl="1" indent="-274320">
              <a:lnSpc>
                <a:spcPct val="8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pt-BR" dirty="0">
              <a:latin typeface="Bookman Old Style" pitchFamily="18" charset="0"/>
            </a:endParaRPr>
          </a:p>
        </p:txBody>
      </p:sp>
      <p:sp>
        <p:nvSpPr>
          <p:cNvPr id="711682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pt-BR" altLang="en-US">
                <a:latin typeface="Arial" charset="0"/>
              </a:rPr>
              <a:t>Roberto Harkovsky</a:t>
            </a:r>
          </a:p>
        </p:txBody>
      </p:sp>
      <p:sp>
        <p:nvSpPr>
          <p:cNvPr id="711683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fld id="{02E5DF1C-71DF-4850-84BA-824154B198D9}" type="slidenum">
              <a:rPr lang="pt-BR" altLang="en-US" smtClean="0">
                <a:latin typeface="Arial" charset="0"/>
              </a:rPr>
              <a:pPr/>
              <a:t>9</a:t>
            </a:fld>
            <a:endParaRPr lang="pt-BR" altLang="en-US">
              <a:latin typeface="Arial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567608" y="3951288"/>
            <a:ext cx="6397286" cy="14219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274320" indent="-274320">
              <a:lnSpc>
                <a:spcPct val="80000"/>
              </a:lnSpc>
              <a:defRPr/>
            </a:pPr>
            <a:r>
              <a:rPr lang="pt-BR" dirty="0">
                <a:solidFill>
                  <a:srgbClr val="000099"/>
                </a:solidFill>
                <a:latin typeface="Bookman Old Style" pitchFamily="18" charset="0"/>
              </a:rPr>
              <a:t>SELECT Nome, especialidade</a:t>
            </a:r>
          </a:p>
          <a:p>
            <a:pPr marL="274320" indent="-274320">
              <a:lnSpc>
                <a:spcPct val="80000"/>
              </a:lnSpc>
              <a:defRPr/>
            </a:pPr>
            <a:r>
              <a:rPr lang="pt-BR" dirty="0">
                <a:solidFill>
                  <a:srgbClr val="000099"/>
                </a:solidFill>
                <a:latin typeface="Bookman Old Style" pitchFamily="18" charset="0"/>
              </a:rPr>
              <a:t>FROM médicos m</a:t>
            </a:r>
          </a:p>
          <a:p>
            <a:pPr marL="274320" indent="-274320">
              <a:lnSpc>
                <a:spcPct val="80000"/>
              </a:lnSpc>
              <a:defRPr/>
            </a:pPr>
            <a:r>
              <a:rPr lang="pt-BR" dirty="0">
                <a:solidFill>
                  <a:srgbClr val="000099"/>
                </a:solidFill>
                <a:latin typeface="Bookman Old Style" pitchFamily="18" charset="0"/>
              </a:rPr>
              <a:t>WHERE NOT </a:t>
            </a:r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EXISTS</a:t>
            </a:r>
          </a:p>
          <a:p>
            <a:pPr marL="274320" indent="-274320">
              <a:lnSpc>
                <a:spcPct val="80000"/>
              </a:lnSpc>
              <a:defRPr/>
            </a:pPr>
            <a:r>
              <a:rPr lang="pt-BR" dirty="0">
                <a:solidFill>
                  <a:srgbClr val="000099"/>
                </a:solidFill>
                <a:latin typeface="Bookman Old Style" pitchFamily="18" charset="0"/>
              </a:rPr>
              <a:t>			(SELECT *</a:t>
            </a:r>
          </a:p>
          <a:p>
            <a:pPr marL="274320" indent="-274320">
              <a:lnSpc>
                <a:spcPct val="80000"/>
              </a:lnSpc>
              <a:defRPr/>
            </a:pPr>
            <a:r>
              <a:rPr lang="pt-BR" dirty="0">
                <a:solidFill>
                  <a:srgbClr val="000099"/>
                </a:solidFill>
                <a:latin typeface="Bookman Old Style" pitchFamily="18" charset="0"/>
              </a:rPr>
              <a:t>			 FROM consultas c</a:t>
            </a:r>
          </a:p>
          <a:p>
            <a:pPr marL="274320" indent="-274320">
              <a:lnSpc>
                <a:spcPct val="80000"/>
              </a:lnSpc>
              <a:defRPr/>
            </a:pPr>
            <a:r>
              <a:rPr lang="pt-BR" dirty="0">
                <a:solidFill>
                  <a:srgbClr val="000099"/>
                </a:solidFill>
                <a:latin typeface="Bookman Old Style" pitchFamily="18" charset="0"/>
              </a:rPr>
              <a:t>			 WHERE </a:t>
            </a:r>
            <a:r>
              <a:rPr lang="pt-BR" dirty="0" err="1">
                <a:solidFill>
                  <a:srgbClr val="000099"/>
                </a:solidFill>
                <a:latin typeface="Bookman Old Style" pitchFamily="18" charset="0"/>
              </a:rPr>
              <a:t>m.codm</a:t>
            </a:r>
            <a:r>
              <a:rPr lang="pt-BR" dirty="0">
                <a:solidFill>
                  <a:srgbClr val="000099"/>
                </a:solidFill>
                <a:latin typeface="Bookman Old Style" pitchFamily="18" charset="0"/>
              </a:rPr>
              <a:t> = </a:t>
            </a:r>
            <a:r>
              <a:rPr lang="pt-BR" dirty="0" err="1">
                <a:solidFill>
                  <a:srgbClr val="000099"/>
                </a:solidFill>
                <a:latin typeface="Bookman Old Style" pitchFamily="18" charset="0"/>
              </a:rPr>
              <a:t>c.codm</a:t>
            </a:r>
            <a:r>
              <a:rPr lang="pt-BR" dirty="0">
                <a:solidFill>
                  <a:srgbClr val="000099"/>
                </a:solidFill>
                <a:latin typeface="Bookman Old Style" pitchFamily="18" charset="0"/>
              </a:rPr>
              <a:t> )</a:t>
            </a:r>
          </a:p>
        </p:txBody>
      </p:sp>
      <p:sp>
        <p:nvSpPr>
          <p:cNvPr id="8" name="Text Box 48"/>
          <p:cNvSpPr txBox="1">
            <a:spLocks noChangeArrowheads="1"/>
          </p:cNvSpPr>
          <p:nvPr/>
        </p:nvSpPr>
        <p:spPr bwMode="auto">
          <a:xfrm>
            <a:off x="2417880" y="2091745"/>
            <a:ext cx="6696743" cy="590931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defPPr>
              <a:defRPr lang="pt-BR"/>
            </a:defPPr>
            <a:lvl1pPr>
              <a:lnSpc>
                <a:spcPct val="90000"/>
              </a:lnSpc>
              <a:buNone/>
              <a:defRPr>
                <a:latin typeface="Menlo" charset="0"/>
                <a:ea typeface="Menlo" charset="0"/>
                <a:cs typeface="Menlo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pt-BR" dirty="0"/>
              <a:t>Consultas (codm, </a:t>
            </a:r>
            <a:r>
              <a:rPr lang="pt-BR" dirty="0" err="1"/>
              <a:t>codp</a:t>
            </a:r>
            <a:r>
              <a:rPr lang="pt-BR" dirty="0"/>
              <a:t>, data, hora)</a:t>
            </a:r>
          </a:p>
          <a:p>
            <a:r>
              <a:rPr lang="pt-BR" dirty="0"/>
              <a:t>Medicos (codm, CPF, nome, idade, cidade, especialidade, nroa)</a:t>
            </a:r>
          </a:p>
        </p:txBody>
      </p:sp>
    </p:spTree>
    <p:extLst>
      <p:ext uri="{BB962C8B-B14F-4D97-AF65-F5344CB8AC3E}">
        <p14:creationId xmlns:p14="http://schemas.microsoft.com/office/powerpoint/2010/main" val="41294550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17973</TotalTime>
  <Words>1421</Words>
  <Application>Microsoft Office PowerPoint</Application>
  <PresentationFormat>Widescreen</PresentationFormat>
  <Paragraphs>261</Paragraphs>
  <Slides>19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7" baseType="lpstr">
      <vt:lpstr>Arial</vt:lpstr>
      <vt:lpstr>Bookman Old Style</vt:lpstr>
      <vt:lpstr>Calibri</vt:lpstr>
      <vt:lpstr>Calibri Light</vt:lpstr>
      <vt:lpstr>Menlo</vt:lpstr>
      <vt:lpstr>Times New Roman</vt:lpstr>
      <vt:lpstr>Wingdings 3</vt:lpstr>
      <vt:lpstr>Tema do Office</vt:lpstr>
      <vt:lpstr>Banco de Dados I Linguagens de Manipulação  SQL DML</vt:lpstr>
      <vt:lpstr>Referência</vt:lpstr>
      <vt:lpstr>Consultas aninhadas e Funções de agregação</vt:lpstr>
      <vt:lpstr>Consulta Aninhadas ou SubConsultas </vt:lpstr>
      <vt:lpstr>Consulta Aninhadas ou SubConsultas Exemplos nas diversas cláusulas  </vt:lpstr>
      <vt:lpstr>Consultas aninhadas:  retornando relações</vt:lpstr>
      <vt:lpstr>Exemplos</vt:lpstr>
      <vt:lpstr>Exists</vt:lpstr>
      <vt:lpstr>Exists Exemplos: Base Médicos</vt:lpstr>
      <vt:lpstr>Funções de Agregação</vt:lpstr>
      <vt:lpstr>Funções de agregação COUNT</vt:lpstr>
      <vt:lpstr>Funções de agregação SUM</vt:lpstr>
      <vt:lpstr>Funções de agregação  SUM com Agregações simples</vt:lpstr>
      <vt:lpstr>Funções de Agregação MAX, MIN, AVG</vt:lpstr>
      <vt:lpstr>Funções de Agregação exemplos na nossa base...</vt:lpstr>
      <vt:lpstr>Funções de Agregação exemplos na nossa base...</vt:lpstr>
      <vt:lpstr>Outros Comando interessantes SELECT TOP</vt:lpstr>
      <vt:lpstr>Outros Comando interessantes SELECT INTO</vt:lpstr>
      <vt:lpstr>Agora é com vocês...</vt:lpstr>
    </vt:vector>
  </TitlesOfParts>
  <Company>Petrobras Distribuidora S. 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 e Engenharia de Software</dc:title>
  <dc:creator>zcqa</dc:creator>
  <cp:lastModifiedBy>Roberto Harkovsky da Cunha</cp:lastModifiedBy>
  <cp:revision>444</cp:revision>
  <dcterms:created xsi:type="dcterms:W3CDTF">2010-12-21T20:18:02Z</dcterms:created>
  <dcterms:modified xsi:type="dcterms:W3CDTF">2022-06-15T14:10:05Z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2deaceb-9851-4663-bccf-596767454be3_Enabled">
    <vt:lpwstr>true</vt:lpwstr>
  </property>
  <property fmtid="{D5CDD505-2E9C-101B-9397-08002B2CF9AE}" pid="3" name="MSIP_Label_22deaceb-9851-4663-bccf-596767454be3_SetDate">
    <vt:lpwstr>2021-11-04T22:26:38Z</vt:lpwstr>
  </property>
  <property fmtid="{D5CDD505-2E9C-101B-9397-08002B2CF9AE}" pid="4" name="MSIP_Label_22deaceb-9851-4663-bccf-596767454be3_Method">
    <vt:lpwstr>Standard</vt:lpwstr>
  </property>
  <property fmtid="{D5CDD505-2E9C-101B-9397-08002B2CF9AE}" pid="5" name="MSIP_Label_22deaceb-9851-4663-bccf-596767454be3_Name">
    <vt:lpwstr>22deaceb-9851-4663-bccf-596767454be3</vt:lpwstr>
  </property>
  <property fmtid="{D5CDD505-2E9C-101B-9397-08002B2CF9AE}" pid="6" name="MSIP_Label_22deaceb-9851-4663-bccf-596767454be3_SiteId">
    <vt:lpwstr>809f94a6-0477-4390-b86e-eab14c5493a7</vt:lpwstr>
  </property>
  <property fmtid="{D5CDD505-2E9C-101B-9397-08002B2CF9AE}" pid="7" name="MSIP_Label_22deaceb-9851-4663-bccf-596767454be3_ActionId">
    <vt:lpwstr>a365b89e-1050-4bcf-86aa-20c82b6ab4d3</vt:lpwstr>
  </property>
  <property fmtid="{D5CDD505-2E9C-101B-9397-08002B2CF9AE}" pid="8" name="MSIP_Label_22deaceb-9851-4663-bccf-596767454be3_ContentBits">
    <vt:lpwstr>2</vt:lpwstr>
  </property>
</Properties>
</file>