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1" r:id="rId1"/>
  </p:sldMasterIdLst>
  <p:notesMasterIdLst>
    <p:notesMasterId r:id="rId19"/>
  </p:notesMasterIdLst>
  <p:sldIdLst>
    <p:sldId id="457" r:id="rId2"/>
    <p:sldId id="458" r:id="rId3"/>
    <p:sldId id="389" r:id="rId4"/>
    <p:sldId id="313" r:id="rId5"/>
    <p:sldId id="388" r:id="rId6"/>
    <p:sldId id="410" r:id="rId7"/>
    <p:sldId id="315" r:id="rId8"/>
    <p:sldId id="459" r:id="rId9"/>
    <p:sldId id="316" r:id="rId10"/>
    <p:sldId id="407" r:id="rId11"/>
    <p:sldId id="408" r:id="rId12"/>
    <p:sldId id="409" r:id="rId13"/>
    <p:sldId id="317" r:id="rId14"/>
    <p:sldId id="460" r:id="rId15"/>
    <p:sldId id="461" r:id="rId16"/>
    <p:sldId id="443" r:id="rId17"/>
    <p:sldId id="415" r:id="rId18"/>
  </p:sldIdLst>
  <p:sldSz cx="12192000" cy="6858000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B3C5E5"/>
    <a:srgbClr val="F386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8" autoAdjust="0"/>
    <p:restoredTop sz="94746" autoAdjust="0"/>
  </p:normalViewPr>
  <p:slideViewPr>
    <p:cSldViewPr>
      <p:cViewPr varScale="1">
        <p:scale>
          <a:sx n="109" d="100"/>
          <a:sy n="109" d="100"/>
        </p:scale>
        <p:origin x="558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87FEBCB-D4DE-4C8B-BD1B-F4F90B5FE8F4}" type="datetimeFigureOut">
              <a:rPr lang="pt-BR" smtClean="0"/>
              <a:pPr/>
              <a:t>13/06/2022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3290015-801B-4ECE-9115-42BA3670AB0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176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9F5720-CF32-4D17-BD2A-2ACB1D67E2D6}" type="slidenum">
              <a:rPr lang="pt-BR" smtClean="0">
                <a:latin typeface="Arial" charset="0"/>
              </a:rPr>
              <a:pPr/>
              <a:t>1</a:t>
            </a:fld>
            <a:endParaRPr lang="pt-BR">
              <a:latin typeface="Arial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327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D065-7167-487D-84C4-7B47B901E43C}" type="slidenum">
              <a:rPr lang="en-US"/>
              <a:pPr/>
              <a:t>12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59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49EA06-AE11-4E02-9560-B92360B88BC8}" type="slidenum">
              <a:rPr lang="pt-BR" smtClean="0">
                <a:latin typeface="Arial" charset="0"/>
              </a:rPr>
              <a:pPr/>
              <a:t>13</a:t>
            </a:fld>
            <a:endParaRPr lang="pt-BR">
              <a:latin typeface="Arial" charset="0"/>
            </a:endParaRPr>
          </a:p>
        </p:txBody>
      </p:sp>
      <p:sp>
        <p:nvSpPr>
          <p:cNvPr id="74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914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49EA06-AE11-4E02-9560-B92360B88BC8}" type="slidenum">
              <a:rPr lang="pt-BR" smtClean="0">
                <a:latin typeface="Arial" charset="0"/>
              </a:rPr>
              <a:pPr/>
              <a:t>14</a:t>
            </a:fld>
            <a:endParaRPr lang="pt-BR">
              <a:latin typeface="Arial" charset="0"/>
            </a:endParaRPr>
          </a:p>
        </p:txBody>
      </p:sp>
      <p:sp>
        <p:nvSpPr>
          <p:cNvPr id="74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714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8B717D-8C29-4CC0-B68B-D2E352CDB29C}" type="slidenum">
              <a:rPr lang="pt-BR" smtClean="0">
                <a:latin typeface="Arial" charset="0"/>
              </a:rPr>
              <a:pPr/>
              <a:t>15</a:t>
            </a:fld>
            <a:endParaRPr lang="pt-BR">
              <a:latin typeface="Arial" charset="0"/>
            </a:endParaRPr>
          </a:p>
        </p:txBody>
      </p:sp>
      <p:sp>
        <p:nvSpPr>
          <p:cNvPr id="73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738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5. SELECT </a:t>
            </a:r>
            <a:r>
              <a:rPr lang="pt-BR" dirty="0" err="1"/>
              <a:t>nroa</a:t>
            </a:r>
            <a:r>
              <a:rPr lang="pt-BR" dirty="0"/>
              <a:t>, andar, capacidade</a:t>
            </a:r>
          </a:p>
          <a:p>
            <a:r>
              <a:rPr lang="pt-BR" dirty="0"/>
              <a:t>FROM </a:t>
            </a:r>
            <a:r>
              <a:rPr lang="pt-BR" dirty="0" err="1"/>
              <a:t>ambulatorio</a:t>
            </a:r>
            <a:endParaRPr lang="pt-BR" dirty="0"/>
          </a:p>
          <a:p>
            <a:r>
              <a:rPr lang="pt-BR" dirty="0"/>
              <a:t>WHERE </a:t>
            </a:r>
            <a:r>
              <a:rPr lang="pt-BR" dirty="0" err="1"/>
              <a:t>nroa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IN (SELECT DISTINCT </a:t>
            </a:r>
            <a:r>
              <a:rPr lang="pt-BR" dirty="0" err="1"/>
              <a:t>nroa</a:t>
            </a:r>
            <a:r>
              <a:rPr lang="pt-BR" dirty="0"/>
              <a:t> FROM </a:t>
            </a:r>
            <a:r>
              <a:rPr lang="pt-BR" dirty="0" err="1"/>
              <a:t>medicos</a:t>
            </a:r>
            <a:r>
              <a:rPr lang="pt-BR" dirty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0015-801B-4ECE-9115-42BA3670AB09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663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38EC1C-A53D-42FD-840D-82DEEA24ED49}" type="slidenum">
              <a:rPr lang="pt-BR" smtClean="0">
                <a:latin typeface="Arial" charset="0"/>
              </a:rPr>
              <a:pPr/>
              <a:t>4</a:t>
            </a:fld>
            <a:endParaRPr lang="pt-BR">
              <a:latin typeface="Arial" charset="0"/>
            </a:endParaRPr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251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45F0F2-A68C-4D6C-83C7-25655A43559B}" type="slidenum">
              <a:rPr lang="en-US"/>
              <a:pPr/>
              <a:t>5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91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45F0F2-A68C-4D6C-83C7-25655A43559B}" type="slidenum">
              <a:rPr lang="en-US"/>
              <a:pPr/>
              <a:t>6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29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8B717D-8C29-4CC0-B68B-D2E352CDB29C}" type="slidenum">
              <a:rPr lang="pt-BR" smtClean="0">
                <a:latin typeface="Arial" charset="0"/>
              </a:rPr>
              <a:pPr/>
              <a:t>7</a:t>
            </a:fld>
            <a:endParaRPr lang="pt-BR">
              <a:latin typeface="Arial" charset="0"/>
            </a:endParaRPr>
          </a:p>
        </p:txBody>
      </p:sp>
      <p:sp>
        <p:nvSpPr>
          <p:cNvPr id="73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686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8B717D-8C29-4CC0-B68B-D2E352CDB29C}" type="slidenum">
              <a:rPr lang="pt-BR" smtClean="0">
                <a:latin typeface="Arial" charset="0"/>
              </a:rPr>
              <a:pPr/>
              <a:t>8</a:t>
            </a:fld>
            <a:endParaRPr lang="pt-BR">
              <a:latin typeface="Arial" charset="0"/>
            </a:endParaRPr>
          </a:p>
        </p:txBody>
      </p:sp>
      <p:sp>
        <p:nvSpPr>
          <p:cNvPr id="73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07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9451EF-A96F-43B1-811B-FDB0C65BADD0}" type="slidenum">
              <a:rPr lang="pt-BR" smtClean="0">
                <a:latin typeface="Arial" charset="0"/>
              </a:rPr>
              <a:pPr/>
              <a:t>9</a:t>
            </a:fld>
            <a:endParaRPr lang="pt-BR">
              <a:latin typeface="Arial" charset="0"/>
            </a:endParaRPr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687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D065-7167-487D-84C4-7B47B901E43C}" type="slidenum">
              <a:rPr lang="en-US"/>
              <a:pPr/>
              <a:t>10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9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D065-7167-487D-84C4-7B47B901E43C}" type="slidenum">
              <a:rPr lang="en-US"/>
              <a:pPr/>
              <a:t>11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24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13/06/2022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653141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13/06/2022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86535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13/06/2022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019304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13/06/2022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14745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C8F8-317D-4A2B-A469-CC51FE160464}" type="datetime1">
              <a:rPr lang="pt-BR" smtClean="0"/>
              <a:t>13/06/2022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0E34-423C-42B2-8269-E80457F49876}" type="datetime1">
              <a:rPr lang="pt-BR" smtClean="0"/>
              <a:t>13/06/2022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9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28D5-44B1-48A5-BB1A-4D4E0F49C969}" type="datetime1">
              <a:rPr lang="pt-BR" smtClean="0"/>
              <a:t>13/06/2022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3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13/06/2022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027434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2393-D0E5-460F-83AB-0984F3CAB1F1}" type="datetime1">
              <a:rPr lang="pt-BR" smtClean="0"/>
              <a:t>13/06/2022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17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84E5-BB95-43F9-B79C-8D1F4D836E16}" type="datetime1">
              <a:rPr lang="pt-BR" smtClean="0"/>
              <a:t>13/06/2022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94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D7F7-6E03-4C1A-A93A-002AC36F048F}" type="datetime1">
              <a:rPr lang="pt-BR" smtClean="0"/>
              <a:t>13/06/2022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203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B2B91-E92B-4E13-AF28-F53C78EC9E75}" type="datetime1">
              <a:rPr lang="pt-BR" smtClean="0"/>
              <a:t>13/06/2022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365125"/>
            <a:ext cx="1419225" cy="314325"/>
          </a:xfrm>
          <a:prstGeom prst="rect">
            <a:avLst/>
          </a:prstGeom>
        </p:spPr>
      </p:pic>
      <p:sp>
        <p:nvSpPr>
          <p:cNvPr id="7" name="MSIPCMContentMarking" descr="{&quot;HashCode&quot;:-321200650,&quot;Placement&quot;:&quot;Footer&quot;,&quot;Top&quot;:519.343,&quot;Left&quot;:454.655182,&quot;SlideWidth&quot;:960,&quot;SlideHeight&quot;:540}">
            <a:extLst>
              <a:ext uri="{FF2B5EF4-FFF2-40B4-BE49-F238E27FC236}">
                <a16:creationId xmlns:a16="http://schemas.microsoft.com/office/drawing/2014/main" id="{706576C6-F75D-4D21-B526-B08250E13041}"/>
              </a:ext>
            </a:extLst>
          </p:cNvPr>
          <p:cNvSpPr txBox="1"/>
          <p:nvPr userDrawn="1"/>
        </p:nvSpPr>
        <p:spPr>
          <a:xfrm>
            <a:off x="5774121" y="6595656"/>
            <a:ext cx="64375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92957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3676" y="254176"/>
            <a:ext cx="10404648" cy="2387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dirty="0"/>
              <a:t>Banco de Dados I</a:t>
            </a:r>
            <a:br>
              <a:rPr lang="pt-BR" dirty="0"/>
            </a:br>
            <a:r>
              <a:rPr lang="pt-BR" dirty="0"/>
              <a:t>Linguagens de Manipulação </a:t>
            </a:r>
            <a:br>
              <a:rPr lang="pt-BR" dirty="0"/>
            </a:br>
            <a:r>
              <a:rPr lang="pt-BR" dirty="0"/>
              <a:t>SQL DML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022140"/>
            <a:ext cx="9144000" cy="1655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Professor: Roberto </a:t>
            </a:r>
            <a:r>
              <a:rPr lang="pt-BR" dirty="0" err="1"/>
              <a:t>Harkovsky,MsC</a:t>
            </a:r>
            <a:endParaRPr lang="pt-BR" dirty="0"/>
          </a:p>
        </p:txBody>
      </p:sp>
      <p:grpSp>
        <p:nvGrpSpPr>
          <p:cNvPr id="2" name="Agrupar 1"/>
          <p:cNvGrpSpPr/>
          <p:nvPr/>
        </p:nvGrpSpPr>
        <p:grpSpPr>
          <a:xfrm>
            <a:off x="4079776" y="3480591"/>
            <a:ext cx="3478194" cy="3212679"/>
            <a:chOff x="3769934" y="1485492"/>
            <a:chExt cx="4652130" cy="4652131"/>
          </a:xfrm>
        </p:grpSpPr>
        <p:sp>
          <p:nvSpPr>
            <p:cNvPr id="3" name="Semicírculo 2"/>
            <p:cNvSpPr/>
            <p:nvPr/>
          </p:nvSpPr>
          <p:spPr>
            <a:xfrm>
              <a:off x="4304889" y="2020448"/>
              <a:ext cx="3582220" cy="3582220"/>
            </a:xfrm>
            <a:prstGeom prst="blockArc">
              <a:avLst>
                <a:gd name="adj1" fmla="val 10800000"/>
                <a:gd name="adj2" fmla="val 16200000"/>
                <a:gd name="adj3" fmla="val 4635"/>
              </a:avLst>
            </a:prstGeom>
          </p:spPr>
          <p:style>
            <a:lnRef idx="0">
              <a:schemeClr val="accent1">
                <a:shade val="90000"/>
                <a:hueOff val="271295"/>
                <a:satOff val="-626"/>
                <a:lumOff val="19871"/>
                <a:alphaOff val="0"/>
              </a:schemeClr>
            </a:lnRef>
            <a:fillRef idx="2">
              <a:schemeClr val="accent1">
                <a:shade val="90000"/>
                <a:hueOff val="271295"/>
                <a:satOff val="-626"/>
                <a:lumOff val="19871"/>
                <a:alphaOff val="0"/>
              </a:schemeClr>
            </a:fillRef>
            <a:effectRef idx="1">
              <a:schemeClr val="accent1">
                <a:shade val="90000"/>
                <a:hueOff val="271295"/>
                <a:satOff val="-626"/>
                <a:lumOff val="19871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" name="Semicírculo 4"/>
            <p:cNvSpPr/>
            <p:nvPr/>
          </p:nvSpPr>
          <p:spPr>
            <a:xfrm>
              <a:off x="4304889" y="2020448"/>
              <a:ext cx="3582220" cy="3582220"/>
            </a:xfrm>
            <a:prstGeom prst="blockArc">
              <a:avLst>
                <a:gd name="adj1" fmla="val 5400000"/>
                <a:gd name="adj2" fmla="val 10800000"/>
                <a:gd name="adj3" fmla="val 4635"/>
              </a:avLst>
            </a:prstGeom>
          </p:spPr>
          <p:style>
            <a:lnRef idx="0">
              <a:schemeClr val="accent1">
                <a:shade val="90000"/>
                <a:hueOff val="180863"/>
                <a:satOff val="-417"/>
                <a:lumOff val="13247"/>
                <a:alphaOff val="0"/>
              </a:schemeClr>
            </a:lnRef>
            <a:fillRef idx="2">
              <a:schemeClr val="accent1">
                <a:shade val="90000"/>
                <a:hueOff val="180863"/>
                <a:satOff val="-417"/>
                <a:lumOff val="13247"/>
                <a:alphaOff val="0"/>
              </a:schemeClr>
            </a:fillRef>
            <a:effectRef idx="1">
              <a:schemeClr val="accent1">
                <a:shade val="90000"/>
                <a:hueOff val="180863"/>
                <a:satOff val="-417"/>
                <a:lumOff val="13247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" name="Semicírculo 5"/>
            <p:cNvSpPr/>
            <p:nvPr/>
          </p:nvSpPr>
          <p:spPr>
            <a:xfrm>
              <a:off x="4304889" y="2020448"/>
              <a:ext cx="3582220" cy="3582220"/>
            </a:xfrm>
            <a:prstGeom prst="blockArc">
              <a:avLst>
                <a:gd name="adj1" fmla="val 0"/>
                <a:gd name="adj2" fmla="val 5400000"/>
                <a:gd name="adj3" fmla="val 4635"/>
              </a:avLst>
            </a:prstGeom>
          </p:spPr>
          <p:style>
            <a:lnRef idx="0">
              <a:schemeClr val="accent1">
                <a:shade val="90000"/>
                <a:hueOff val="90432"/>
                <a:satOff val="-209"/>
                <a:lumOff val="6624"/>
                <a:alphaOff val="0"/>
              </a:schemeClr>
            </a:lnRef>
            <a:fillRef idx="2">
              <a:schemeClr val="accent1">
                <a:shade val="90000"/>
                <a:hueOff val="90432"/>
                <a:satOff val="-209"/>
                <a:lumOff val="6624"/>
                <a:alphaOff val="0"/>
              </a:schemeClr>
            </a:fillRef>
            <a:effectRef idx="1">
              <a:schemeClr val="accent1">
                <a:shade val="90000"/>
                <a:hueOff val="90432"/>
                <a:satOff val="-209"/>
                <a:lumOff val="6624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7" name="Semicírculo 6"/>
            <p:cNvSpPr/>
            <p:nvPr/>
          </p:nvSpPr>
          <p:spPr>
            <a:xfrm>
              <a:off x="4304889" y="2020448"/>
              <a:ext cx="3582220" cy="3582220"/>
            </a:xfrm>
            <a:prstGeom prst="blockArc">
              <a:avLst>
                <a:gd name="adj1" fmla="val 16200000"/>
                <a:gd name="adj2" fmla="val 0"/>
                <a:gd name="adj3" fmla="val 4635"/>
              </a:avLst>
            </a:prstGeom>
          </p:spPr>
          <p:style>
            <a:ln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9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8" name="Forma Livre 7"/>
            <p:cNvSpPr/>
            <p:nvPr/>
          </p:nvSpPr>
          <p:spPr>
            <a:xfrm>
              <a:off x="5272484" y="2988042"/>
              <a:ext cx="1647031" cy="1647031"/>
            </a:xfrm>
            <a:custGeom>
              <a:avLst/>
              <a:gdLst>
                <a:gd name="connsiteX0" fmla="*/ 0 w 1647031"/>
                <a:gd name="connsiteY0" fmla="*/ 823516 h 1647031"/>
                <a:gd name="connsiteX1" fmla="*/ 823516 w 1647031"/>
                <a:gd name="connsiteY1" fmla="*/ 0 h 1647031"/>
                <a:gd name="connsiteX2" fmla="*/ 1647032 w 1647031"/>
                <a:gd name="connsiteY2" fmla="*/ 823516 h 1647031"/>
                <a:gd name="connsiteX3" fmla="*/ 823516 w 1647031"/>
                <a:gd name="connsiteY3" fmla="*/ 1647032 h 1647031"/>
                <a:gd name="connsiteX4" fmla="*/ 0 w 1647031"/>
                <a:gd name="connsiteY4" fmla="*/ 823516 h 1647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7031" h="1647031">
                  <a:moveTo>
                    <a:pt x="0" y="823516"/>
                  </a:moveTo>
                  <a:cubicBezTo>
                    <a:pt x="0" y="368701"/>
                    <a:pt x="368701" y="0"/>
                    <a:pt x="823516" y="0"/>
                  </a:cubicBezTo>
                  <a:cubicBezTo>
                    <a:pt x="1278331" y="0"/>
                    <a:pt x="1647032" y="368701"/>
                    <a:pt x="1647032" y="823516"/>
                  </a:cubicBezTo>
                  <a:cubicBezTo>
                    <a:pt x="1647032" y="1278331"/>
                    <a:pt x="1278331" y="1647032"/>
                    <a:pt x="823516" y="1647032"/>
                  </a:cubicBezTo>
                  <a:cubicBezTo>
                    <a:pt x="368701" y="1647032"/>
                    <a:pt x="0" y="1278331"/>
                    <a:pt x="0" y="823516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307242" tIns="307242" rIns="307242" bIns="307242" numCol="1" spcCol="1270" anchor="ctr" anchorCtr="0">
              <a:noAutofit/>
            </a:bodyPr>
            <a:lstStyle/>
            <a:p>
              <a:pPr lvl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800" kern="1200" dirty="0"/>
                <a:t>SQL</a:t>
              </a:r>
            </a:p>
          </p:txBody>
        </p:sp>
        <p:sp>
          <p:nvSpPr>
            <p:cNvPr id="9" name="Forma Livre 8"/>
            <p:cNvSpPr/>
            <p:nvPr/>
          </p:nvSpPr>
          <p:spPr>
            <a:xfrm>
              <a:off x="5519539" y="1485492"/>
              <a:ext cx="1152921" cy="1152921"/>
            </a:xfrm>
            <a:custGeom>
              <a:avLst/>
              <a:gdLst>
                <a:gd name="connsiteX0" fmla="*/ 0 w 1152921"/>
                <a:gd name="connsiteY0" fmla="*/ 576461 h 1152921"/>
                <a:gd name="connsiteX1" fmla="*/ 576461 w 1152921"/>
                <a:gd name="connsiteY1" fmla="*/ 0 h 1152921"/>
                <a:gd name="connsiteX2" fmla="*/ 1152922 w 1152921"/>
                <a:gd name="connsiteY2" fmla="*/ 576461 h 1152921"/>
                <a:gd name="connsiteX3" fmla="*/ 576461 w 1152921"/>
                <a:gd name="connsiteY3" fmla="*/ 1152922 h 1152921"/>
                <a:gd name="connsiteX4" fmla="*/ 0 w 1152921"/>
                <a:gd name="connsiteY4" fmla="*/ 576461 h 115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21" h="1152921">
                  <a:moveTo>
                    <a:pt x="0" y="576461"/>
                  </a:moveTo>
                  <a:cubicBezTo>
                    <a:pt x="0" y="258090"/>
                    <a:pt x="258090" y="0"/>
                    <a:pt x="576461" y="0"/>
                  </a:cubicBezTo>
                  <a:cubicBezTo>
                    <a:pt x="894832" y="0"/>
                    <a:pt x="1152922" y="258090"/>
                    <a:pt x="1152922" y="576461"/>
                  </a:cubicBezTo>
                  <a:cubicBezTo>
                    <a:pt x="1152922" y="894832"/>
                    <a:pt x="894832" y="1152922"/>
                    <a:pt x="576461" y="1152922"/>
                  </a:cubicBezTo>
                  <a:cubicBezTo>
                    <a:pt x="258090" y="1152922"/>
                    <a:pt x="0" y="894832"/>
                    <a:pt x="0" y="576461"/>
                  </a:cubicBezTo>
                  <a:close/>
                </a:path>
              </a:pathLst>
            </a:custGeom>
            <a:solidFill>
              <a:srgbClr val="B3C5E5"/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06941" tIns="206941" rIns="206941" bIns="206941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kern="1200" dirty="0"/>
                <a:t>DDL</a:t>
              </a:r>
            </a:p>
          </p:txBody>
        </p:sp>
        <p:sp>
          <p:nvSpPr>
            <p:cNvPr id="10" name="Forma Livre 9"/>
            <p:cNvSpPr/>
            <p:nvPr/>
          </p:nvSpPr>
          <p:spPr>
            <a:xfrm>
              <a:off x="7269143" y="3235097"/>
              <a:ext cx="1152921" cy="1152921"/>
            </a:xfrm>
            <a:custGeom>
              <a:avLst/>
              <a:gdLst>
                <a:gd name="connsiteX0" fmla="*/ 0 w 1152921"/>
                <a:gd name="connsiteY0" fmla="*/ 576461 h 1152921"/>
                <a:gd name="connsiteX1" fmla="*/ 576461 w 1152921"/>
                <a:gd name="connsiteY1" fmla="*/ 0 h 1152921"/>
                <a:gd name="connsiteX2" fmla="*/ 1152922 w 1152921"/>
                <a:gd name="connsiteY2" fmla="*/ 576461 h 1152921"/>
                <a:gd name="connsiteX3" fmla="*/ 576461 w 1152921"/>
                <a:gd name="connsiteY3" fmla="*/ 1152922 h 1152921"/>
                <a:gd name="connsiteX4" fmla="*/ 0 w 1152921"/>
                <a:gd name="connsiteY4" fmla="*/ 576461 h 115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21" h="1152921">
                  <a:moveTo>
                    <a:pt x="0" y="576461"/>
                  </a:moveTo>
                  <a:cubicBezTo>
                    <a:pt x="0" y="258090"/>
                    <a:pt x="258090" y="0"/>
                    <a:pt x="576461" y="0"/>
                  </a:cubicBezTo>
                  <a:cubicBezTo>
                    <a:pt x="894832" y="0"/>
                    <a:pt x="1152922" y="258090"/>
                    <a:pt x="1152922" y="576461"/>
                  </a:cubicBezTo>
                  <a:cubicBezTo>
                    <a:pt x="1152922" y="894832"/>
                    <a:pt x="894832" y="1152922"/>
                    <a:pt x="576461" y="1152922"/>
                  </a:cubicBezTo>
                  <a:cubicBezTo>
                    <a:pt x="258090" y="1152922"/>
                    <a:pt x="0" y="894832"/>
                    <a:pt x="0" y="57646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shade val="80000"/>
                <a:hueOff val="90421"/>
                <a:satOff val="1725"/>
                <a:lumOff val="7618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06941" tIns="206941" rIns="206941" bIns="206941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kern="1200" dirty="0">
                  <a:solidFill>
                    <a:schemeClr val="tx1"/>
                  </a:solidFill>
                </a:rPr>
                <a:t>DCL</a:t>
              </a:r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5519539" y="4984702"/>
              <a:ext cx="1152921" cy="1152921"/>
            </a:xfrm>
            <a:custGeom>
              <a:avLst/>
              <a:gdLst>
                <a:gd name="connsiteX0" fmla="*/ 0 w 1152921"/>
                <a:gd name="connsiteY0" fmla="*/ 576461 h 1152921"/>
                <a:gd name="connsiteX1" fmla="*/ 576461 w 1152921"/>
                <a:gd name="connsiteY1" fmla="*/ 0 h 1152921"/>
                <a:gd name="connsiteX2" fmla="*/ 1152922 w 1152921"/>
                <a:gd name="connsiteY2" fmla="*/ 576461 h 1152921"/>
                <a:gd name="connsiteX3" fmla="*/ 576461 w 1152921"/>
                <a:gd name="connsiteY3" fmla="*/ 1152922 h 1152921"/>
                <a:gd name="connsiteX4" fmla="*/ 0 w 1152921"/>
                <a:gd name="connsiteY4" fmla="*/ 576461 h 115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21" h="1152921">
                  <a:moveTo>
                    <a:pt x="0" y="576461"/>
                  </a:moveTo>
                  <a:cubicBezTo>
                    <a:pt x="0" y="258090"/>
                    <a:pt x="258090" y="0"/>
                    <a:pt x="576461" y="0"/>
                  </a:cubicBezTo>
                  <a:cubicBezTo>
                    <a:pt x="894832" y="0"/>
                    <a:pt x="1152922" y="258090"/>
                    <a:pt x="1152922" y="576461"/>
                  </a:cubicBezTo>
                  <a:cubicBezTo>
                    <a:pt x="1152922" y="894832"/>
                    <a:pt x="894832" y="1152922"/>
                    <a:pt x="576461" y="1152922"/>
                  </a:cubicBezTo>
                  <a:cubicBezTo>
                    <a:pt x="258090" y="1152922"/>
                    <a:pt x="0" y="894832"/>
                    <a:pt x="0" y="576461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80000"/>
                <a:hueOff val="180842"/>
                <a:satOff val="3450"/>
                <a:lumOff val="15237"/>
                <a:alphaOff val="0"/>
              </a:schemeClr>
            </a:fillRef>
            <a:effectRef idx="1">
              <a:schemeClr val="accent1">
                <a:shade val="80000"/>
                <a:hueOff val="180842"/>
                <a:satOff val="3450"/>
                <a:lumOff val="15237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06941" tIns="206941" rIns="206941" bIns="206941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kern="1200" dirty="0"/>
                <a:t>TCL</a:t>
              </a:r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3769934" y="3235097"/>
              <a:ext cx="1152921" cy="1152921"/>
            </a:xfrm>
            <a:custGeom>
              <a:avLst/>
              <a:gdLst>
                <a:gd name="connsiteX0" fmla="*/ 0 w 1152921"/>
                <a:gd name="connsiteY0" fmla="*/ 576461 h 1152921"/>
                <a:gd name="connsiteX1" fmla="*/ 576461 w 1152921"/>
                <a:gd name="connsiteY1" fmla="*/ 0 h 1152921"/>
                <a:gd name="connsiteX2" fmla="*/ 1152922 w 1152921"/>
                <a:gd name="connsiteY2" fmla="*/ 576461 h 1152921"/>
                <a:gd name="connsiteX3" fmla="*/ 576461 w 1152921"/>
                <a:gd name="connsiteY3" fmla="*/ 1152922 h 1152921"/>
                <a:gd name="connsiteX4" fmla="*/ 0 w 1152921"/>
                <a:gd name="connsiteY4" fmla="*/ 576461 h 115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21" h="1152921">
                  <a:moveTo>
                    <a:pt x="0" y="576461"/>
                  </a:moveTo>
                  <a:cubicBezTo>
                    <a:pt x="0" y="258090"/>
                    <a:pt x="258090" y="0"/>
                    <a:pt x="576461" y="0"/>
                  </a:cubicBezTo>
                  <a:cubicBezTo>
                    <a:pt x="894832" y="0"/>
                    <a:pt x="1152922" y="258090"/>
                    <a:pt x="1152922" y="576461"/>
                  </a:cubicBezTo>
                  <a:cubicBezTo>
                    <a:pt x="1152922" y="894832"/>
                    <a:pt x="894832" y="1152922"/>
                    <a:pt x="576461" y="1152922"/>
                  </a:cubicBezTo>
                  <a:cubicBezTo>
                    <a:pt x="258090" y="1152922"/>
                    <a:pt x="0" y="894832"/>
                    <a:pt x="0" y="576461"/>
                  </a:cubicBezTo>
                  <a:close/>
                </a:path>
              </a:pathLst>
            </a:custGeom>
            <a:solidFill>
              <a:srgbClr val="F38645"/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80000"/>
                <a:hueOff val="271263"/>
                <a:satOff val="5175"/>
                <a:lumOff val="22855"/>
                <a:alphaOff val="0"/>
              </a:schemeClr>
            </a:fillRef>
            <a:effectRef idx="1">
              <a:schemeClr val="accent1">
                <a:shade val="80000"/>
                <a:hueOff val="271263"/>
                <a:satOff val="5175"/>
                <a:lumOff val="22855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06941" tIns="206941" rIns="206941" bIns="206941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kern="1200" dirty="0"/>
                <a:t>DML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9409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Como o SGBD trata agregação? </a:t>
            </a:r>
            <a:br>
              <a:rPr lang="pt-BR" dirty="0"/>
            </a:br>
            <a:r>
              <a:rPr lang="pt-BR" sz="4000" dirty="0">
                <a:solidFill>
                  <a:srgbClr val="C00000"/>
                </a:solidFill>
              </a:rPr>
              <a:t>Plano de Execução: </a:t>
            </a:r>
            <a:r>
              <a:rPr lang="pt-BR" sz="3600" dirty="0">
                <a:solidFill>
                  <a:srgbClr val="C00000"/>
                </a:solidFill>
              </a:rPr>
              <a:t>1. Computa as cláusulas  </a:t>
            </a:r>
            <a:r>
              <a:rPr lang="pt-BR" sz="3600" i="1" dirty="0">
                <a:solidFill>
                  <a:srgbClr val="C00000"/>
                </a:solidFill>
              </a:rPr>
              <a:t>FROM</a:t>
            </a:r>
            <a:r>
              <a:rPr lang="pt-BR" sz="3600" dirty="0">
                <a:solidFill>
                  <a:srgbClr val="C00000"/>
                </a:solidFill>
              </a:rPr>
              <a:t> e </a:t>
            </a:r>
            <a:r>
              <a:rPr lang="pt-BR" sz="3600" i="1" dirty="0">
                <a:solidFill>
                  <a:srgbClr val="C00000"/>
                </a:solidFill>
              </a:rPr>
              <a:t>WHERE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AEB7-BA22-4EB6-A91B-7EA529618DD9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183354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917825"/>
              </p:ext>
            </p:extLst>
          </p:nvPr>
        </p:nvGraphicFramePr>
        <p:xfrm>
          <a:off x="4252913" y="3712964"/>
          <a:ext cx="3286124" cy="1485900"/>
        </p:xfrm>
        <a:graphic>
          <a:graphicData uri="http://schemas.openxmlformats.org/drawingml/2006/table">
            <a:tbl>
              <a:tblPr/>
              <a:tblGrid>
                <a:gridCol w="821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1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5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21/10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25/10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03/10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AutoShape 79"/>
          <p:cNvSpPr>
            <a:spLocks noChangeArrowheads="1"/>
          </p:cNvSpPr>
          <p:nvPr/>
        </p:nvSpPr>
        <p:spPr bwMode="auto">
          <a:xfrm>
            <a:off x="3095625" y="4157865"/>
            <a:ext cx="679406" cy="596101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sz="135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135560" y="2093977"/>
            <a:ext cx="5760640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rgbClr val="0070C0"/>
                </a:solidFill>
                <a:latin typeface="Menlo" charset="0"/>
                <a:ea typeface="Menlo" charset="0"/>
                <a:cs typeface="Menlo" charset="0"/>
              </a:rPr>
              <a:t>SELECT   product, SUM(price*quantity) AS </a:t>
            </a:r>
            <a:r>
              <a:rPr lang="en-US" dirty="0" err="1">
                <a:solidFill>
                  <a:srgbClr val="0070C0"/>
                </a:solidFill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dirty="0">
              <a:solidFill>
                <a:srgbClr val="0070C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  Purchase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 date &gt; ‘1/10/2005’</a:t>
            </a:r>
          </a:p>
          <a:p>
            <a:pPr eaLnBrk="0" hangingPunct="0"/>
            <a:r>
              <a:rPr lang="en-US" dirty="0">
                <a:solidFill>
                  <a:srgbClr val="0070C0"/>
                </a:solidFill>
                <a:latin typeface="Menlo" charset="0"/>
                <a:ea typeface="Menlo" charset="0"/>
                <a:cs typeface="Menlo" charset="0"/>
              </a:rPr>
              <a:t>GROUP BY product</a:t>
            </a:r>
          </a:p>
        </p:txBody>
      </p:sp>
      <p:sp>
        <p:nvSpPr>
          <p:cNvPr id="2" name="Rectangle 1"/>
          <p:cNvSpPr/>
          <p:nvPr/>
        </p:nvSpPr>
        <p:spPr>
          <a:xfrm>
            <a:off x="3095626" y="3903790"/>
            <a:ext cx="69442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30789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903010"/>
              </p:ext>
            </p:extLst>
          </p:nvPr>
        </p:nvGraphicFramePr>
        <p:xfrm>
          <a:off x="2306638" y="3811502"/>
          <a:ext cx="3286124" cy="1485900"/>
        </p:xfrm>
        <a:graphic>
          <a:graphicData uri="http://schemas.openxmlformats.org/drawingml/2006/table">
            <a:tbl>
              <a:tblPr/>
              <a:tblGrid>
                <a:gridCol w="821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1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5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Como o SGBD trata agregação?</a:t>
            </a:r>
            <a:br>
              <a:rPr lang="pt-BR" dirty="0"/>
            </a:br>
            <a:r>
              <a:rPr lang="pt-BR" sz="4000" dirty="0">
                <a:solidFill>
                  <a:srgbClr val="C00000"/>
                </a:solidFill>
              </a:rPr>
              <a:t>Plano de Execução: </a:t>
            </a:r>
            <a:r>
              <a:rPr lang="en-US" sz="4000" dirty="0">
                <a:solidFill>
                  <a:srgbClr val="C00000"/>
                </a:solidFill>
              </a:rPr>
              <a:t>2. </a:t>
            </a:r>
            <a:r>
              <a:rPr lang="en-US" sz="4000" dirty="0" err="1">
                <a:solidFill>
                  <a:srgbClr val="C00000"/>
                </a:solidFill>
              </a:rPr>
              <a:t>Agrupa</a:t>
            </a:r>
            <a:r>
              <a:rPr lang="en-US" sz="4000" dirty="0">
                <a:solidFill>
                  <a:srgbClr val="C00000"/>
                </a:solidFill>
              </a:rPr>
              <a:t> </a:t>
            </a:r>
            <a:r>
              <a:rPr lang="en-US" sz="4000" dirty="0" err="1">
                <a:solidFill>
                  <a:srgbClr val="C00000"/>
                </a:solidFill>
              </a:rPr>
              <a:t>os</a:t>
            </a:r>
            <a:r>
              <a:rPr lang="en-US" sz="4000" dirty="0">
                <a:solidFill>
                  <a:srgbClr val="C00000"/>
                </a:solidFill>
              </a:rPr>
              <a:t> </a:t>
            </a:r>
            <a:r>
              <a:rPr lang="en-US" sz="4000" dirty="0" err="1">
                <a:solidFill>
                  <a:srgbClr val="C00000"/>
                </a:solidFill>
              </a:rPr>
              <a:t>atributos</a:t>
            </a:r>
            <a:r>
              <a:rPr lang="en-US" sz="4000" dirty="0">
                <a:solidFill>
                  <a:srgbClr val="C00000"/>
                </a:solidFill>
              </a:rPr>
              <a:t> no GROUP BY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AEB7-BA22-4EB6-A91B-7EA529618DD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AutoShape 79"/>
          <p:cNvSpPr>
            <a:spLocks noChangeArrowheads="1"/>
          </p:cNvSpPr>
          <p:nvPr/>
        </p:nvSpPr>
        <p:spPr bwMode="auto">
          <a:xfrm>
            <a:off x="5840345" y="4157864"/>
            <a:ext cx="679406" cy="596101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sz="135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805550" y="2098236"/>
            <a:ext cx="605299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rgbClr val="0070C0"/>
                </a:solidFill>
                <a:latin typeface="Menlo" charset="0"/>
                <a:ea typeface="Menlo" charset="0"/>
                <a:cs typeface="Menlo" charset="0"/>
              </a:rPr>
              <a:t>SELECT   product, SUM(price*quantity) AS </a:t>
            </a:r>
            <a:r>
              <a:rPr lang="en-US" dirty="0" err="1">
                <a:solidFill>
                  <a:srgbClr val="0070C0"/>
                </a:solidFill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dirty="0">
              <a:solidFill>
                <a:srgbClr val="0070C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rgbClr val="0070C0"/>
                </a:solidFill>
                <a:latin typeface="Menlo" charset="0"/>
                <a:ea typeface="Menlo" charset="0"/>
                <a:cs typeface="Menlo" charset="0"/>
              </a:rPr>
              <a:t>FROM     Purchase</a:t>
            </a:r>
          </a:p>
          <a:p>
            <a:pPr eaLnBrk="0" hangingPunct="0"/>
            <a:r>
              <a:rPr lang="en-US" dirty="0">
                <a:solidFill>
                  <a:srgbClr val="0070C0"/>
                </a:solidFill>
                <a:latin typeface="Menlo" charset="0"/>
                <a:ea typeface="Menlo" charset="0"/>
                <a:cs typeface="Menlo" charset="0"/>
              </a:rPr>
              <a:t>WHERE    date &gt; ‘10/1/2005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’</a:t>
            </a:r>
          </a:p>
          <a:p>
            <a:pPr eaLnBrk="0" hangingPunct="0"/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product</a:t>
            </a:r>
          </a:p>
        </p:txBody>
      </p:sp>
      <p:sp>
        <p:nvSpPr>
          <p:cNvPr id="2" name="Rectangle 1"/>
          <p:cNvSpPr/>
          <p:nvPr/>
        </p:nvSpPr>
        <p:spPr>
          <a:xfrm>
            <a:off x="5658451" y="3912364"/>
            <a:ext cx="114018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endParaRPr lang="en-US" sz="1350" dirty="0"/>
          </a:p>
        </p:txBody>
      </p:sp>
      <p:graphicFrame>
        <p:nvGraphicFramePr>
          <p:cNvPr id="1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813233"/>
              </p:ext>
            </p:extLst>
          </p:nvPr>
        </p:nvGraphicFramePr>
        <p:xfrm>
          <a:off x="6698308" y="3811502"/>
          <a:ext cx="3286124" cy="1485900"/>
        </p:xfrm>
        <a:graphic>
          <a:graphicData uri="http://schemas.openxmlformats.org/drawingml/2006/table">
            <a:tbl>
              <a:tblPr/>
              <a:tblGrid>
                <a:gridCol w="821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1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5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48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84632"/>
            <a:ext cx="9430072" cy="1609344"/>
          </a:xfrm>
        </p:spPr>
        <p:txBody>
          <a:bodyPr>
            <a:normAutofit fontScale="90000"/>
          </a:bodyPr>
          <a:lstStyle/>
          <a:p>
            <a:r>
              <a:rPr lang="pt-BR" dirty="0"/>
              <a:t>COMO o SGBD trata agregação? </a:t>
            </a:r>
            <a:br>
              <a:rPr lang="pt-BR" dirty="0"/>
            </a:br>
            <a:r>
              <a:rPr lang="pt-BR" sz="4000" dirty="0">
                <a:solidFill>
                  <a:srgbClr val="C00000"/>
                </a:solidFill>
              </a:rPr>
              <a:t>Plano de Execução: 3. Computa cláusula SELECT: agrupa atributos e agregações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AEB7-BA22-4EB6-A91B-7EA529618DD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AutoShape 79"/>
          <p:cNvSpPr>
            <a:spLocks noChangeArrowheads="1"/>
          </p:cNvSpPr>
          <p:nvPr/>
        </p:nvSpPr>
        <p:spPr bwMode="auto">
          <a:xfrm>
            <a:off x="6364207" y="4059325"/>
            <a:ext cx="679406" cy="596101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sz="135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77828" y="2154027"/>
            <a:ext cx="571643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product, SUM(price*quantity) AS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    Purchase</a:t>
            </a: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    date &gt; ‘10/1/2005’</a:t>
            </a: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 BY product</a:t>
            </a:r>
          </a:p>
        </p:txBody>
      </p:sp>
      <p:graphicFrame>
        <p:nvGraphicFramePr>
          <p:cNvPr id="7" name="Group 74"/>
          <p:cNvGraphicFramePr>
            <a:graphicFrameLocks noGrp="1"/>
          </p:cNvGraphicFramePr>
          <p:nvPr/>
        </p:nvGraphicFramePr>
        <p:xfrm>
          <a:off x="7352582" y="3689310"/>
          <a:ext cx="2571750" cy="135255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2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TotalSales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50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2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279737" y="3805251"/>
            <a:ext cx="85792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endParaRPr lang="en-US" sz="1350" dirty="0"/>
          </a:p>
        </p:txBody>
      </p:sp>
      <p:graphicFrame>
        <p:nvGraphicFramePr>
          <p:cNvPr id="1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764618"/>
              </p:ext>
            </p:extLst>
          </p:nvPr>
        </p:nvGraphicFramePr>
        <p:xfrm>
          <a:off x="2377828" y="3689309"/>
          <a:ext cx="3286124" cy="1485900"/>
        </p:xfrm>
        <a:graphic>
          <a:graphicData uri="http://schemas.openxmlformats.org/drawingml/2006/table">
            <a:tbl>
              <a:tblPr/>
              <a:tblGrid>
                <a:gridCol w="821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1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5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04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83371"/>
            <a:ext cx="9067800" cy="1609344"/>
          </a:xfrm>
        </p:spPr>
        <p:txBody>
          <a:bodyPr/>
          <a:lstStyle/>
          <a:p>
            <a:pPr eaLnBrk="1" hangingPunct="1"/>
            <a:r>
              <a:rPr lang="pt-BR" dirty="0" err="1"/>
              <a:t>Having</a:t>
            </a:r>
            <a:endParaRPr lang="pt-BR" dirty="0"/>
          </a:p>
        </p:txBody>
      </p:sp>
      <p:sp>
        <p:nvSpPr>
          <p:cNvPr id="740356" name="Rectangle 3"/>
          <p:cNvSpPr>
            <a:spLocks noGrp="1" noChangeArrowheads="1"/>
          </p:cNvSpPr>
          <p:nvPr>
            <p:ph idx="1"/>
          </p:nvPr>
        </p:nvSpPr>
        <p:spPr>
          <a:xfrm>
            <a:off x="839416" y="1700786"/>
            <a:ext cx="9599984" cy="2736327"/>
          </a:xfrm>
        </p:spPr>
        <p:txBody>
          <a:bodyPr>
            <a:noAutofit/>
          </a:bodyPr>
          <a:lstStyle/>
          <a:p>
            <a:r>
              <a:rPr lang="pt-BR" dirty="0"/>
              <a:t>Impõe condições as linhas\</a:t>
            </a:r>
            <a:r>
              <a:rPr lang="pt-BR" dirty="0" err="1"/>
              <a:t>tuplas</a:t>
            </a:r>
            <a:r>
              <a:rPr lang="pt-BR" dirty="0"/>
              <a:t> agrupadas no </a:t>
            </a:r>
            <a:r>
              <a:rPr lang="pt-BR" dirty="0" err="1">
                <a:solidFill>
                  <a:srgbClr val="000099"/>
                </a:solidFill>
              </a:rPr>
              <a:t>Group</a:t>
            </a:r>
            <a:r>
              <a:rPr lang="pt-BR" dirty="0">
                <a:solidFill>
                  <a:srgbClr val="000099"/>
                </a:solidFill>
              </a:rPr>
              <a:t> </a:t>
            </a:r>
            <a:r>
              <a:rPr lang="pt-BR" dirty="0" err="1">
                <a:solidFill>
                  <a:srgbClr val="000099"/>
                </a:solidFill>
              </a:rPr>
              <a:t>By</a:t>
            </a:r>
            <a:endParaRPr lang="pt-BR" dirty="0">
              <a:solidFill>
                <a:srgbClr val="000099"/>
              </a:solidFill>
            </a:endParaRPr>
          </a:p>
          <a:p>
            <a:pPr lvl="1"/>
            <a:r>
              <a:rPr lang="pt-BR" sz="2400" dirty="0">
                <a:solidFill>
                  <a:srgbClr val="C00000"/>
                </a:solidFill>
              </a:rPr>
              <a:t>Só existe se o </a:t>
            </a:r>
            <a:r>
              <a:rPr lang="pt-BR" sz="2400" dirty="0" err="1">
                <a:solidFill>
                  <a:srgbClr val="C00000"/>
                </a:solidFill>
              </a:rPr>
              <a:t>Group</a:t>
            </a: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 err="1">
                <a:solidFill>
                  <a:srgbClr val="C00000"/>
                </a:solidFill>
              </a:rPr>
              <a:t>By</a:t>
            </a:r>
            <a:r>
              <a:rPr lang="pt-BR" sz="2400" dirty="0">
                <a:solidFill>
                  <a:srgbClr val="C00000"/>
                </a:solidFill>
              </a:rPr>
              <a:t> existir</a:t>
            </a:r>
          </a:p>
          <a:p>
            <a:r>
              <a:rPr lang="pt-BR" dirty="0"/>
              <a:t>Análogo às restrições impostas na cláusula </a:t>
            </a:r>
            <a:r>
              <a:rPr lang="pt-BR" dirty="0" err="1">
                <a:solidFill>
                  <a:srgbClr val="000099"/>
                </a:solidFill>
              </a:rPr>
              <a:t>Where</a:t>
            </a:r>
            <a:endParaRPr lang="pt-BR" dirty="0">
              <a:solidFill>
                <a:srgbClr val="000099"/>
              </a:solidFill>
            </a:endParaRPr>
          </a:p>
          <a:p>
            <a:r>
              <a:rPr lang="pt-BR" dirty="0"/>
              <a:t>Impõe uma determinada restrição (ou grupo de restrições) à grupos de uma tabela, que representa o resultado de um processamento</a:t>
            </a:r>
          </a:p>
          <a:p>
            <a:r>
              <a:rPr lang="pt-BR" dirty="0">
                <a:solidFill>
                  <a:srgbClr val="000099"/>
                </a:solidFill>
              </a:rPr>
              <a:t>Ex:  Especialidade com mais de um médico</a:t>
            </a:r>
          </a:p>
          <a:p>
            <a:pPr lvl="1" eaLnBrk="1" hangingPunct="1">
              <a:buNone/>
            </a:pPr>
            <a:endParaRPr lang="pt-BR" sz="24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740354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altLang="en-US" dirty="0">
                <a:latin typeface="Arial" charset="0"/>
              </a:rPr>
              <a:t>Roberto Harkovsky</a:t>
            </a:r>
          </a:p>
        </p:txBody>
      </p:sp>
      <p:sp>
        <p:nvSpPr>
          <p:cNvPr id="740355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fld id="{1EEC5C20-31A0-40EB-8AF6-312107FFF7CF}" type="slidenum">
              <a:rPr lang="pt-BR" altLang="en-US" smtClean="0">
                <a:latin typeface="Arial" charset="0"/>
              </a:rPr>
              <a:pPr/>
              <a:t>13</a:t>
            </a:fld>
            <a:endParaRPr lang="pt-BR" altLang="en-US">
              <a:latin typeface="Arial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919536" y="4969995"/>
            <a:ext cx="4668457" cy="13234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pt-BR"/>
            </a:defPPr>
            <a:lvl1pPr eaLnBrk="0" hangingPunct="0">
              <a:defRPr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defRPr>
            </a:lvl1pPr>
          </a:lstStyle>
          <a:p>
            <a:r>
              <a:rPr lang="pt-BR" sz="2000" dirty="0">
                <a:solidFill>
                  <a:schemeClr val="tx1"/>
                </a:solidFill>
              </a:rPr>
              <a:t>SELECT especialidade, </a:t>
            </a:r>
            <a:r>
              <a:rPr lang="pt-BR" sz="2000" dirty="0" err="1">
                <a:solidFill>
                  <a:schemeClr val="tx1"/>
                </a:solidFill>
              </a:rPr>
              <a:t>count</a:t>
            </a:r>
            <a:r>
              <a:rPr lang="pt-BR" sz="2000" dirty="0">
                <a:solidFill>
                  <a:schemeClr val="tx1"/>
                </a:solidFill>
              </a:rPr>
              <a:t>(*) as </a:t>
            </a:r>
            <a:r>
              <a:rPr lang="pt-BR" sz="2000" dirty="0" err="1">
                <a:solidFill>
                  <a:schemeClr val="tx1"/>
                </a:solidFill>
              </a:rPr>
              <a:t>Qty</a:t>
            </a:r>
            <a:endParaRPr lang="pt-BR" sz="2000" dirty="0">
              <a:solidFill>
                <a:schemeClr val="tx1"/>
              </a:solidFill>
            </a:endParaRPr>
          </a:p>
          <a:p>
            <a:r>
              <a:rPr lang="pt-BR" sz="2000" dirty="0">
                <a:solidFill>
                  <a:schemeClr val="tx1"/>
                </a:solidFill>
              </a:rPr>
              <a:t>FROM médicos</a:t>
            </a:r>
          </a:p>
          <a:p>
            <a:r>
              <a:rPr lang="pt-BR" sz="2000" dirty="0">
                <a:solidFill>
                  <a:schemeClr val="tx1"/>
                </a:solidFill>
              </a:rPr>
              <a:t>GROUP BY especialidade</a:t>
            </a:r>
          </a:p>
          <a:p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HAVING (</a:t>
            </a:r>
            <a:r>
              <a:rPr lang="pt-B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</a:t>
            </a: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(*) &gt; 1)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320137" y="4782515"/>
            <a:ext cx="293439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pt-BR" i="1" dirty="0">
                <a:latin typeface="+mj-lt"/>
              </a:rPr>
              <a:t>Cláusula</a:t>
            </a:r>
            <a:r>
              <a:rPr lang="pt-BR" i="1" dirty="0"/>
              <a:t> </a:t>
            </a:r>
            <a:r>
              <a:rPr lang="en-US" dirty="0">
                <a:latin typeface="+mj-lt"/>
              </a:rPr>
              <a:t>HAVING </a:t>
            </a:r>
            <a:r>
              <a:rPr lang="pt-BR" i="1" dirty="0">
                <a:latin typeface="+mj-lt"/>
              </a:rPr>
              <a:t>contém condições sobre os agregados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320135" y="5662989"/>
            <a:ext cx="293439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pt-BR" dirty="0">
                <a:latin typeface="+mj-lt"/>
              </a:rPr>
              <a:t>Enquanto</a:t>
            </a:r>
            <a:r>
              <a:rPr lang="pt-BR" i="1" dirty="0">
                <a:latin typeface="+mj-lt"/>
              </a:rPr>
              <a:t> cláusula WHERE atua em </a:t>
            </a:r>
            <a:r>
              <a:rPr lang="pt-BR" i="1" dirty="0" err="1">
                <a:latin typeface="+mj-lt"/>
              </a:rPr>
              <a:t>tuplas</a:t>
            </a:r>
            <a:r>
              <a:rPr lang="pt-BR" i="1" dirty="0">
                <a:latin typeface="+mj-lt"/>
              </a:rPr>
              <a:t> individuais</a:t>
            </a:r>
            <a:r>
              <a:rPr lang="pt-BR" b="1" i="1" dirty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3118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83371"/>
            <a:ext cx="9067800" cy="1609344"/>
          </a:xfrm>
        </p:spPr>
        <p:txBody>
          <a:bodyPr/>
          <a:lstStyle/>
          <a:p>
            <a:pPr eaLnBrk="1" hangingPunct="1"/>
            <a:r>
              <a:rPr lang="pt-BR" dirty="0" err="1"/>
              <a:t>Having</a:t>
            </a:r>
            <a:endParaRPr lang="pt-BR" dirty="0"/>
          </a:p>
        </p:txBody>
      </p:sp>
      <p:sp>
        <p:nvSpPr>
          <p:cNvPr id="740356" name="Rectangle 3"/>
          <p:cNvSpPr>
            <a:spLocks noGrp="1" noChangeArrowheads="1"/>
          </p:cNvSpPr>
          <p:nvPr>
            <p:ph idx="1"/>
          </p:nvPr>
        </p:nvSpPr>
        <p:spPr>
          <a:xfrm>
            <a:off x="839416" y="1700786"/>
            <a:ext cx="9599984" cy="2736327"/>
          </a:xfrm>
        </p:spPr>
        <p:txBody>
          <a:bodyPr>
            <a:noAutofit/>
          </a:bodyPr>
          <a:lstStyle/>
          <a:p>
            <a:r>
              <a:rPr lang="pt-BR" dirty="0"/>
              <a:t>A cláusula HAVING é usada em combinação com a cláusula GROUP BY para restringir os grupos de linhas retornadas apenas àquelas cuja condição é TRUE.</a:t>
            </a:r>
          </a:p>
          <a:p>
            <a:pPr lvl="1"/>
            <a:r>
              <a:rPr lang="pt-BR" dirty="0">
                <a:solidFill>
                  <a:srgbClr val="C00000"/>
                </a:solidFill>
              </a:rPr>
              <a:t>Só existe se o </a:t>
            </a:r>
            <a:r>
              <a:rPr lang="pt-BR" dirty="0" err="1">
                <a:solidFill>
                  <a:srgbClr val="C00000"/>
                </a:solidFill>
              </a:rPr>
              <a:t>Group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 err="1">
                <a:solidFill>
                  <a:srgbClr val="C00000"/>
                </a:solidFill>
              </a:rPr>
              <a:t>By</a:t>
            </a:r>
            <a:r>
              <a:rPr lang="pt-BR" dirty="0">
                <a:solidFill>
                  <a:srgbClr val="C00000"/>
                </a:solidFill>
              </a:rPr>
              <a:t> existir!!!</a:t>
            </a:r>
          </a:p>
          <a:p>
            <a:r>
              <a:rPr lang="pt-BR" dirty="0"/>
              <a:t>Análogo às restrições impostas na cláusula </a:t>
            </a:r>
            <a:r>
              <a:rPr lang="pt-BR" dirty="0" err="1">
                <a:solidFill>
                  <a:srgbClr val="000099"/>
                </a:solidFill>
              </a:rPr>
              <a:t>Where</a:t>
            </a:r>
            <a:endParaRPr lang="pt-BR" dirty="0">
              <a:solidFill>
                <a:srgbClr val="000099"/>
              </a:solidFill>
            </a:endParaRPr>
          </a:p>
          <a:p>
            <a:endParaRPr lang="pt-BR" dirty="0">
              <a:solidFill>
                <a:srgbClr val="000099"/>
              </a:solidFill>
            </a:endParaRPr>
          </a:p>
          <a:p>
            <a:r>
              <a:rPr lang="pt-BR" dirty="0" err="1">
                <a:solidFill>
                  <a:srgbClr val="000099"/>
                </a:solidFill>
              </a:rPr>
              <a:t>Ex</a:t>
            </a:r>
            <a:r>
              <a:rPr lang="pt-BR" dirty="0">
                <a:solidFill>
                  <a:srgbClr val="000099"/>
                </a:solidFill>
              </a:rPr>
              <a:t>:  Listar as Especialidades com mais de um médico alocado:</a:t>
            </a:r>
          </a:p>
          <a:p>
            <a:pPr lvl="1" eaLnBrk="1" hangingPunct="1">
              <a:buNone/>
            </a:pPr>
            <a:endParaRPr lang="pt-BR" sz="24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740354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altLang="en-US" dirty="0">
                <a:latin typeface="Arial" charset="0"/>
              </a:rPr>
              <a:t>Roberto Harkovsky</a:t>
            </a:r>
          </a:p>
        </p:txBody>
      </p:sp>
      <p:sp>
        <p:nvSpPr>
          <p:cNvPr id="740355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fld id="{1EEC5C20-31A0-40EB-8AF6-312107FFF7CF}" type="slidenum">
              <a:rPr lang="pt-BR" altLang="en-US" smtClean="0">
                <a:latin typeface="Arial" charset="0"/>
              </a:rPr>
              <a:pPr/>
              <a:t>14</a:t>
            </a:fld>
            <a:endParaRPr lang="pt-BR" altLang="en-US">
              <a:latin typeface="Arial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919536" y="4969995"/>
            <a:ext cx="4668457" cy="132343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defPPr>
              <a:defRPr lang="pt-BR"/>
            </a:defPPr>
            <a:lvl1pPr eaLnBrk="0" hangingPunct="0">
              <a:defRPr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defRPr>
            </a:lvl1pPr>
          </a:lstStyle>
          <a:p>
            <a:r>
              <a:rPr lang="pt-BR" sz="2000" dirty="0">
                <a:solidFill>
                  <a:schemeClr val="tx1"/>
                </a:solidFill>
              </a:rPr>
              <a:t>SELECT especialidade, </a:t>
            </a:r>
            <a:r>
              <a:rPr lang="pt-BR" sz="2000" dirty="0" err="1">
                <a:solidFill>
                  <a:schemeClr val="tx1"/>
                </a:solidFill>
              </a:rPr>
              <a:t>count</a:t>
            </a:r>
            <a:r>
              <a:rPr lang="pt-BR" sz="2000" dirty="0">
                <a:solidFill>
                  <a:schemeClr val="tx1"/>
                </a:solidFill>
              </a:rPr>
              <a:t>(*) as </a:t>
            </a:r>
            <a:r>
              <a:rPr lang="pt-BR" sz="2000" dirty="0" err="1">
                <a:solidFill>
                  <a:schemeClr val="tx1"/>
                </a:solidFill>
              </a:rPr>
              <a:t>Qty</a:t>
            </a:r>
            <a:endParaRPr lang="pt-BR" sz="2000" dirty="0">
              <a:solidFill>
                <a:schemeClr val="tx1"/>
              </a:solidFill>
            </a:endParaRPr>
          </a:p>
          <a:p>
            <a:r>
              <a:rPr lang="pt-BR" sz="2000" dirty="0">
                <a:solidFill>
                  <a:schemeClr val="tx1"/>
                </a:solidFill>
              </a:rPr>
              <a:t>FROM médicos</a:t>
            </a:r>
          </a:p>
          <a:p>
            <a:r>
              <a:rPr lang="pt-BR" sz="2000" dirty="0">
                <a:solidFill>
                  <a:schemeClr val="tx1"/>
                </a:solidFill>
              </a:rPr>
              <a:t>GROUP BY especialidade</a:t>
            </a:r>
          </a:p>
          <a:p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HAVING (</a:t>
            </a:r>
            <a:r>
              <a:rPr lang="pt-B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</a:t>
            </a: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(*) &gt; 1)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320135" y="4969628"/>
            <a:ext cx="293439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pt-BR" i="1" dirty="0">
                <a:latin typeface="+mj-lt"/>
              </a:rPr>
              <a:t>Cláusula</a:t>
            </a:r>
            <a:r>
              <a:rPr lang="pt-BR" i="1" dirty="0"/>
              <a:t> </a:t>
            </a:r>
            <a:r>
              <a:rPr lang="en-US" dirty="0">
                <a:latin typeface="+mj-lt"/>
              </a:rPr>
              <a:t>HAVING </a:t>
            </a:r>
            <a:r>
              <a:rPr lang="pt-BR" i="1" dirty="0">
                <a:latin typeface="+mj-lt"/>
              </a:rPr>
              <a:t>contém condições sobre os agregados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320135" y="5662989"/>
            <a:ext cx="293439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pt-BR" dirty="0">
                <a:latin typeface="+mj-lt"/>
              </a:rPr>
              <a:t>Enquanto</a:t>
            </a:r>
            <a:r>
              <a:rPr lang="pt-BR" i="1" dirty="0">
                <a:latin typeface="+mj-lt"/>
              </a:rPr>
              <a:t> cláusula WHERE atua em </a:t>
            </a:r>
            <a:r>
              <a:rPr lang="pt-BR" i="1" dirty="0" err="1">
                <a:latin typeface="+mj-lt"/>
              </a:rPr>
              <a:t>tuplas</a:t>
            </a:r>
            <a:r>
              <a:rPr lang="pt-BR" i="1" dirty="0">
                <a:latin typeface="+mj-lt"/>
              </a:rPr>
              <a:t> individuais</a:t>
            </a:r>
            <a:r>
              <a:rPr lang="pt-BR" b="1" i="1" dirty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5553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/>
              <a:t>Having</a:t>
            </a:r>
            <a:endParaRPr lang="pt-BR" dirty="0"/>
          </a:p>
        </p:txBody>
      </p:sp>
      <p:sp>
        <p:nvSpPr>
          <p:cNvPr id="736259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fld id="{D3EAD639-454A-40FA-BBFB-66520D26C1B8}" type="slidenum">
              <a:rPr lang="pt-BR" altLang="en-US" smtClean="0">
                <a:latin typeface="Arial" charset="0"/>
              </a:rPr>
              <a:pPr/>
              <a:t>15</a:t>
            </a:fld>
            <a:endParaRPr lang="pt-BR" altLang="en-US">
              <a:latin typeface="Arial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D5D86CB-4F99-4A61-9A2C-88307AFB0D69}"/>
              </a:ext>
            </a:extLst>
          </p:cNvPr>
          <p:cNvSpPr txBox="1"/>
          <p:nvPr/>
        </p:nvSpPr>
        <p:spPr>
          <a:xfrm>
            <a:off x="854151" y="1798561"/>
            <a:ext cx="7998568" cy="120032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99"/>
                </a:solidFill>
                <a:latin typeface="Bookman Old Style" pitchFamily="18" charset="0"/>
              </a:rPr>
              <a:t>SELECT </a:t>
            </a:r>
            <a:r>
              <a:rPr lang="en-US" sz="2000" dirty="0" err="1">
                <a:solidFill>
                  <a:srgbClr val="000099"/>
                </a:solidFill>
                <a:latin typeface="Bookman Old Style" pitchFamily="18" charset="0"/>
              </a:rPr>
              <a:t>NomeProduto</a:t>
            </a:r>
            <a:r>
              <a:rPr lang="en-US" sz="2000" dirty="0">
                <a:solidFill>
                  <a:srgbClr val="000099"/>
                </a:solidFill>
                <a:latin typeface="Bookman Old Style" pitchFamily="18" charset="0"/>
              </a:rPr>
              <a:t>, SUM(</a:t>
            </a:r>
            <a:r>
              <a:rPr lang="en-US" sz="2000" dirty="0" err="1">
                <a:solidFill>
                  <a:srgbClr val="000099"/>
                </a:solidFill>
                <a:latin typeface="Bookman Old Style" pitchFamily="18" charset="0"/>
              </a:rPr>
              <a:t>quantidade</a:t>
            </a:r>
            <a:r>
              <a:rPr lang="en-US" sz="2000" dirty="0">
                <a:solidFill>
                  <a:srgbClr val="000099"/>
                </a:solidFill>
                <a:latin typeface="Bookman Old Style" pitchFamily="18" charset="0"/>
              </a:rPr>
              <a:t>) AS “</a:t>
            </a:r>
            <a:r>
              <a:rPr lang="en-US" sz="2000" dirty="0" err="1">
                <a:solidFill>
                  <a:srgbClr val="000099"/>
                </a:solidFill>
                <a:latin typeface="Bookman Old Style" pitchFamily="18" charset="0"/>
              </a:rPr>
              <a:t>Qtdade</a:t>
            </a:r>
            <a:r>
              <a:rPr lang="en-US" sz="2000" dirty="0">
                <a:solidFill>
                  <a:srgbClr val="000099"/>
                </a:solidFill>
                <a:latin typeface="Bookman Old Style" pitchFamily="18" charset="0"/>
              </a:rPr>
              <a:t> Total"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2060"/>
                </a:solidFill>
                <a:latin typeface="Bookman Old Style" pitchFamily="18" charset="0"/>
              </a:rPr>
              <a:t>FROM </a:t>
            </a:r>
            <a:r>
              <a:rPr lang="en-US" sz="2000" dirty="0" err="1">
                <a:solidFill>
                  <a:srgbClr val="002060"/>
                </a:solidFill>
                <a:latin typeface="Bookman Old Style" pitchFamily="18" charset="0"/>
              </a:rPr>
              <a:t>produtos</a:t>
            </a:r>
            <a:endParaRPr lang="en-US" sz="2000" dirty="0">
              <a:solidFill>
                <a:srgbClr val="002060"/>
              </a:solidFill>
              <a:latin typeface="Bookman Old Style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2060"/>
                </a:solidFill>
                <a:latin typeface="Bookman Old Style" pitchFamily="18" charset="0"/>
              </a:rPr>
              <a:t>GROUP BY </a:t>
            </a:r>
            <a:r>
              <a:rPr lang="en-US" sz="2000" dirty="0" err="1">
                <a:solidFill>
                  <a:srgbClr val="002060"/>
                </a:solidFill>
                <a:latin typeface="Bookman Old Style" pitchFamily="18" charset="0"/>
              </a:rPr>
              <a:t>NomeProduto</a:t>
            </a:r>
            <a:r>
              <a:rPr lang="en-US" sz="2000" dirty="0">
                <a:solidFill>
                  <a:srgbClr val="002060"/>
                </a:solidFill>
                <a:latin typeface="Bookman Old Style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C00000"/>
                </a:solidFill>
                <a:latin typeface="Bookman Old Style" pitchFamily="18" charset="0"/>
              </a:rPr>
              <a:t>HAVING SUM(</a:t>
            </a:r>
            <a:r>
              <a:rPr lang="en-US" sz="2000" dirty="0" err="1">
                <a:solidFill>
                  <a:srgbClr val="C00000"/>
                </a:solidFill>
                <a:latin typeface="Bookman Old Style" pitchFamily="18" charset="0"/>
              </a:rPr>
              <a:t>quantidade</a:t>
            </a:r>
            <a:r>
              <a:rPr lang="en-US" sz="2000" dirty="0">
                <a:solidFill>
                  <a:srgbClr val="C00000"/>
                </a:solidFill>
                <a:latin typeface="Bookman Old Style" pitchFamily="18" charset="0"/>
              </a:rPr>
              <a:t>) &lt; 10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656DBA8-4D97-4600-94D9-2935FC78BB23}"/>
              </a:ext>
            </a:extLst>
          </p:cNvPr>
          <p:cNvSpPr txBox="1"/>
          <p:nvPr/>
        </p:nvSpPr>
        <p:spPr>
          <a:xfrm>
            <a:off x="838200" y="3212976"/>
            <a:ext cx="7998568" cy="147732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99"/>
                </a:solidFill>
                <a:latin typeface="Bookman Old Style" pitchFamily="18" charset="0"/>
              </a:rPr>
              <a:t>SELECT </a:t>
            </a:r>
            <a:r>
              <a:rPr lang="en-US" sz="2000" dirty="0" err="1">
                <a:solidFill>
                  <a:srgbClr val="000099"/>
                </a:solidFill>
                <a:latin typeface="Bookman Old Style" pitchFamily="18" charset="0"/>
              </a:rPr>
              <a:t>IdGerente</a:t>
            </a:r>
            <a:r>
              <a:rPr lang="en-US" sz="2000" dirty="0">
                <a:solidFill>
                  <a:srgbClr val="000099"/>
                </a:solidFill>
                <a:latin typeface="Bookman Old Style" pitchFamily="18" charset="0"/>
              </a:rPr>
              <a:t>, COUNT(*) AS "</a:t>
            </a:r>
            <a:r>
              <a:rPr lang="en-US" sz="2000" dirty="0" err="1">
                <a:solidFill>
                  <a:srgbClr val="000099"/>
                </a:solidFill>
                <a:latin typeface="Bookman Old Style" pitchFamily="18" charset="0"/>
              </a:rPr>
              <a:t>Numero</a:t>
            </a:r>
            <a:r>
              <a:rPr lang="en-US" sz="2000" dirty="0">
                <a:solidFill>
                  <a:srgbClr val="000099"/>
                </a:solidFill>
                <a:latin typeface="Bookman Old Style" pitchFamily="18" charset="0"/>
              </a:rPr>
              <a:t> de </a:t>
            </a:r>
            <a:r>
              <a:rPr lang="en-US" sz="2000" dirty="0" err="1">
                <a:solidFill>
                  <a:srgbClr val="000099"/>
                </a:solidFill>
                <a:latin typeface="Bookman Old Style" pitchFamily="18" charset="0"/>
              </a:rPr>
              <a:t>Colaboradores</a:t>
            </a:r>
            <a:r>
              <a:rPr lang="en-US" sz="2000" dirty="0">
                <a:solidFill>
                  <a:srgbClr val="000099"/>
                </a:solidFill>
                <a:latin typeface="Bookman Old Style" pitchFamily="18" charset="0"/>
              </a:rPr>
              <a:t>"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99"/>
                </a:solidFill>
                <a:latin typeface="Bookman Old Style" pitchFamily="18" charset="0"/>
              </a:rPr>
              <a:t>FROM </a:t>
            </a:r>
            <a:r>
              <a:rPr lang="en-US" sz="2000" dirty="0" err="1">
                <a:solidFill>
                  <a:srgbClr val="000099"/>
                </a:solidFill>
                <a:latin typeface="Bookman Old Style" pitchFamily="18" charset="0"/>
              </a:rPr>
              <a:t>Empregados</a:t>
            </a:r>
            <a:endParaRPr lang="en-US" sz="2000" dirty="0">
              <a:solidFill>
                <a:srgbClr val="000099"/>
              </a:solidFill>
              <a:latin typeface="Bookman Old Style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99"/>
                </a:solidFill>
                <a:latin typeface="Bookman Old Style" pitchFamily="18" charset="0"/>
              </a:rPr>
              <a:t>WHERE </a:t>
            </a:r>
            <a:r>
              <a:rPr lang="en-US" sz="2000" dirty="0" err="1">
                <a:solidFill>
                  <a:srgbClr val="000099"/>
                </a:solidFill>
                <a:latin typeface="Bookman Old Style" pitchFamily="18" charset="0"/>
              </a:rPr>
              <a:t>Ultimo_nome</a:t>
            </a:r>
            <a:r>
              <a:rPr lang="en-US" sz="2000" dirty="0">
                <a:solidFill>
                  <a:srgbClr val="000099"/>
                </a:solidFill>
                <a:latin typeface="Bookman Old Style" pitchFamily="18" charset="0"/>
              </a:rPr>
              <a:t>= 'Anderson'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99"/>
                </a:solidFill>
                <a:latin typeface="Bookman Old Style" pitchFamily="18" charset="0"/>
              </a:rPr>
              <a:t>GROUP BY </a:t>
            </a:r>
            <a:r>
              <a:rPr lang="en-US" sz="2000" dirty="0" err="1">
                <a:solidFill>
                  <a:srgbClr val="000099"/>
                </a:solidFill>
                <a:latin typeface="Bookman Old Style" pitchFamily="18" charset="0"/>
              </a:rPr>
              <a:t>IdGerente</a:t>
            </a:r>
            <a:r>
              <a:rPr lang="en-US" sz="2000" dirty="0">
                <a:solidFill>
                  <a:srgbClr val="000099"/>
                </a:solidFill>
                <a:latin typeface="Bookman Old Style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C00000"/>
                </a:solidFill>
                <a:latin typeface="Bookman Old Style" pitchFamily="18" charset="0"/>
              </a:rPr>
              <a:t>HAVING COUNT(*) &gt; 4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2A45B35-1096-48FF-B962-F03F54EE4FEE}"/>
              </a:ext>
            </a:extLst>
          </p:cNvPr>
          <p:cNvSpPr txBox="1"/>
          <p:nvPr/>
        </p:nvSpPr>
        <p:spPr>
          <a:xfrm>
            <a:off x="932919" y="5011965"/>
            <a:ext cx="7998568" cy="147732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99"/>
                </a:solidFill>
                <a:latin typeface="Bookman Old Style" pitchFamily="18" charset="0"/>
              </a:rPr>
              <a:t>SELECT department, MAX(salary) AS "Highest salary"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99"/>
                </a:solidFill>
                <a:latin typeface="Bookman Old Style" pitchFamily="18" charset="0"/>
              </a:rPr>
              <a:t>FROM employees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99"/>
                </a:solidFill>
                <a:latin typeface="Bookman Old Style" pitchFamily="18" charset="0"/>
              </a:rPr>
              <a:t>GROUP BY department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C00000"/>
                </a:solidFill>
                <a:latin typeface="Bookman Old Style" pitchFamily="18" charset="0"/>
              </a:rPr>
              <a:t>HAVING MAX(salary) &gt; 40.000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000099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98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Agora é com vocês...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idx="1"/>
          </p:nvPr>
        </p:nvSpPr>
        <p:spPr>
          <a:xfrm>
            <a:off x="914400" y="2420888"/>
            <a:ext cx="10798224" cy="375131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Dado o esquema acima, no seu ambiente SQL execute as seguintes consultas: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>
                <a:solidFill>
                  <a:srgbClr val="000099"/>
                </a:solidFill>
              </a:rPr>
              <a:t>Quantos pacientes existem por doença?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>
                <a:solidFill>
                  <a:srgbClr val="000099"/>
                </a:solidFill>
              </a:rPr>
              <a:t>Listar médicos e especialidades em ordem crescente de especialidade;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>
                <a:solidFill>
                  <a:srgbClr val="000099"/>
                </a:solidFill>
              </a:rPr>
              <a:t>Listar Pacientes e sua doença em ordem crescente de doença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>
                <a:solidFill>
                  <a:srgbClr val="000099"/>
                </a:solidFill>
              </a:rPr>
              <a:t>Listar quantidade de médicos por Especialidade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>
                <a:solidFill>
                  <a:srgbClr val="000099"/>
                </a:solidFill>
              </a:rPr>
              <a:t>Quais especialidades tem mais de um médico?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>
                <a:solidFill>
                  <a:srgbClr val="000099"/>
                </a:solidFill>
              </a:rPr>
              <a:t>Quais doenças aparecem mais de 3 vezes?</a:t>
            </a:r>
          </a:p>
          <a:p>
            <a:pPr lvl="1">
              <a:buNone/>
            </a:pPr>
            <a:endParaRPr lang="pt-BR" sz="2000" b="1" dirty="0">
              <a:solidFill>
                <a:srgbClr val="C00000"/>
              </a:solidFill>
              <a:latin typeface="Bookman Old Style" pitchFamily="18" charset="0"/>
            </a:endParaRPr>
          </a:p>
          <a:p>
            <a:endParaRPr lang="pt-BR" dirty="0"/>
          </a:p>
          <a:p>
            <a:pPr marL="457200" indent="-4572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7" name="Text Box 48"/>
          <p:cNvSpPr txBox="1">
            <a:spLocks noChangeArrowheads="1"/>
          </p:cNvSpPr>
          <p:nvPr/>
        </p:nvSpPr>
        <p:spPr bwMode="auto">
          <a:xfrm>
            <a:off x="2927649" y="1729373"/>
            <a:ext cx="6696743" cy="590931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dirty="0" err="1">
                <a:latin typeface="Menlo" charset="0"/>
                <a:ea typeface="Menlo" charset="0"/>
                <a:cs typeface="Menlo" charset="0"/>
              </a:rPr>
              <a:t>Medicos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 (</a:t>
            </a:r>
            <a:r>
              <a:rPr lang="pt-BR" u="sng" dirty="0" err="1">
                <a:latin typeface="Menlo" charset="0"/>
                <a:ea typeface="Menlo" charset="0"/>
                <a:cs typeface="Menlo" charset="0"/>
              </a:rPr>
              <a:t>codm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, CPF, nome, idade, cidade, especialidade, </a:t>
            </a:r>
            <a:r>
              <a:rPr lang="pt-BR" i="1" dirty="0" err="1">
                <a:latin typeface="Menlo" charset="0"/>
                <a:ea typeface="Menlo" charset="0"/>
                <a:cs typeface="Menlo" charset="0"/>
              </a:rPr>
              <a:t>nroa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pt-BR" dirty="0">
                <a:latin typeface="Menlo" charset="0"/>
                <a:ea typeface="Menlo" charset="0"/>
                <a:cs typeface="Menlo" charset="0"/>
              </a:rPr>
              <a:t>Pacientes</a:t>
            </a:r>
            <a:r>
              <a:rPr lang="pt-BR" b="1" dirty="0"/>
              <a:t> 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pt-BR" u="sng" dirty="0" err="1">
                <a:latin typeface="Menlo" charset="0"/>
                <a:ea typeface="Menlo" charset="0"/>
                <a:cs typeface="Menlo" charset="0"/>
              </a:rPr>
              <a:t>codp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, CPF, nome, sexo, idade, cidade, doença)</a:t>
            </a:r>
          </a:p>
        </p:txBody>
      </p:sp>
    </p:spTree>
    <p:extLst>
      <p:ext uri="{BB962C8B-B14F-4D97-AF65-F5344CB8AC3E}">
        <p14:creationId xmlns:p14="http://schemas.microsoft.com/office/powerpoint/2010/main" val="1124743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>
          <a:xfrm>
            <a:off x="479376" y="5020056"/>
            <a:ext cx="10738957" cy="1066800"/>
          </a:xfrm>
        </p:spPr>
        <p:txBody>
          <a:bodyPr>
            <a:normAutofit/>
          </a:bodyPr>
          <a:lstStyle/>
          <a:p>
            <a:r>
              <a:rPr lang="pt-BR" sz="3200" dirty="0"/>
              <a:t>Consultas Simples com uma tabela e funções agregadas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886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6867"/>
          </a:xfrm>
        </p:spPr>
        <p:txBody>
          <a:bodyPr/>
          <a:lstStyle/>
          <a:p>
            <a:r>
              <a:rPr lang="pt-BR" dirty="0" err="1"/>
              <a:t>Elmasri</a:t>
            </a:r>
            <a:r>
              <a:rPr lang="pt-BR" dirty="0"/>
              <a:t>; </a:t>
            </a:r>
            <a:r>
              <a:rPr lang="pt-BR" dirty="0" err="1"/>
              <a:t>Navathe</a:t>
            </a:r>
            <a:r>
              <a:rPr lang="pt-BR" dirty="0"/>
              <a:t>, “Sistema de Banco de Dados”, ed. Pearson 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764" y="3429370"/>
            <a:ext cx="1978637" cy="279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8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Predicados</a:t>
            </a:r>
            <a:br>
              <a:rPr lang="pt-BR" dirty="0"/>
            </a:br>
            <a:r>
              <a:rPr lang="pt-BR" dirty="0"/>
              <a:t>cláusulas adicionais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300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/>
              <a:t>Predicados</a:t>
            </a:r>
            <a:br>
              <a:rPr lang="pt-BR"/>
            </a:br>
            <a:r>
              <a:rPr lang="pt-BR" sz="3500"/>
              <a:t>Cláusulas Adicionais</a:t>
            </a:r>
            <a:r>
              <a:rPr lang="pt-BR"/>
              <a:t> </a:t>
            </a:r>
          </a:p>
        </p:txBody>
      </p:sp>
      <p:sp>
        <p:nvSpPr>
          <p:cNvPr id="73216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93976"/>
            <a:ext cx="9517101" cy="3721968"/>
          </a:xfrm>
        </p:spPr>
        <p:txBody>
          <a:bodyPr>
            <a:normAutofit/>
          </a:bodyPr>
          <a:lstStyle/>
          <a:p>
            <a:pPr eaLnBrk="1" hangingPunct="1"/>
            <a:r>
              <a:rPr lang="pt-BR" sz="2800" dirty="0"/>
              <a:t>O  WHERE do Comando SELECT ainda possui as seguintes cláusulas, nesta ordem:</a:t>
            </a:r>
          </a:p>
          <a:p>
            <a:pPr eaLnBrk="1" hangingPunct="1"/>
            <a:endParaRPr lang="pt-BR" sz="2800" dirty="0"/>
          </a:p>
          <a:p>
            <a:pPr eaLnBrk="1" hangingPunct="1"/>
            <a:r>
              <a:rPr lang="pt-BR" sz="2800" dirty="0">
                <a:solidFill>
                  <a:srgbClr val="C00000"/>
                </a:solidFill>
              </a:rPr>
              <a:t>ORDER BY</a:t>
            </a:r>
          </a:p>
          <a:p>
            <a:pPr eaLnBrk="1" hangingPunct="1"/>
            <a:r>
              <a:rPr lang="pt-BR" sz="2800" dirty="0">
                <a:solidFill>
                  <a:srgbClr val="C00000"/>
                </a:solidFill>
              </a:rPr>
              <a:t>GROUP BY</a:t>
            </a:r>
          </a:p>
          <a:p>
            <a:pPr eaLnBrk="1" hangingPunct="1"/>
            <a:r>
              <a:rPr lang="pt-BR" sz="2800" dirty="0">
                <a:solidFill>
                  <a:srgbClr val="C00000"/>
                </a:solidFill>
              </a:rPr>
              <a:t>HAVING</a:t>
            </a:r>
          </a:p>
        </p:txBody>
      </p:sp>
      <p:sp>
        <p:nvSpPr>
          <p:cNvPr id="732162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altLang="en-US">
                <a:latin typeface="Arial" charset="0"/>
              </a:rPr>
              <a:t>Roberto Harkovsky</a:t>
            </a:r>
          </a:p>
        </p:txBody>
      </p:sp>
      <p:sp>
        <p:nvSpPr>
          <p:cNvPr id="732163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fld id="{F82C81E1-9AA9-49BF-BB77-E49833309409}" type="slidenum">
              <a:rPr lang="pt-BR" altLang="en-US" smtClean="0">
                <a:latin typeface="Arial" charset="0"/>
              </a:rPr>
              <a:pPr/>
              <a:t>4</a:t>
            </a:fld>
            <a:endParaRPr lang="pt-BR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62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ORDER BY: ordenação dos resultados</a:t>
            </a:r>
            <a:endParaRPr lang="en-US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914400" y="2042504"/>
            <a:ext cx="10363200" cy="1842352"/>
          </a:xfrm>
        </p:spPr>
        <p:txBody>
          <a:bodyPr>
            <a:noAutofit/>
          </a:bodyPr>
          <a:lstStyle/>
          <a:p>
            <a:r>
              <a:rPr lang="pt-BR" sz="2800" dirty="0"/>
              <a:t>Ordena logicamente as linhas do resultado</a:t>
            </a:r>
          </a:p>
          <a:p>
            <a:pPr lvl="1"/>
            <a:r>
              <a:rPr lang="pt-BR" sz="2800" dirty="0"/>
              <a:t>ordenação interna do SGBD ou ordenação pelo índice</a:t>
            </a:r>
          </a:p>
          <a:p>
            <a:r>
              <a:rPr lang="pt-BR" sz="2800" dirty="0"/>
              <a:t>Desempenho depende do número de </a:t>
            </a:r>
            <a:r>
              <a:rPr lang="pt-BR" sz="2800" dirty="0" err="1"/>
              <a:t>tuplas</a:t>
            </a:r>
            <a:r>
              <a:rPr lang="pt-BR" sz="2800" dirty="0"/>
              <a:t> de resultado, e quantidade e tamanho das colunas </a:t>
            </a:r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2D97-CCAA-4512-B572-D64BCF59CDE8}" type="slidenum">
              <a:rPr lang="en-US"/>
              <a:pPr/>
              <a:t>5</a:t>
            </a:fld>
            <a:endParaRPr lang="en-US"/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3370996" y="4316903"/>
            <a:ext cx="4805611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PNome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Price,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Fabricante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Produto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Categoria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=‘gizmo’ AND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Preco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&gt; 50</a:t>
            </a:r>
          </a:p>
          <a:p>
            <a:pPr eaLnBrk="0" hangingPunct="0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ORDER BY 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Preco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PNome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57345" y="4399023"/>
            <a:ext cx="1583825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PT" sz="1600" dirty="0">
                <a:latin typeface="+mj-lt"/>
                <a:cs typeface="Calibri (Light Headings)"/>
              </a:rPr>
              <a:t>Os resultados são quebrados pelo segundo atributo na lista ORDER BY, etc.</a:t>
            </a:r>
            <a:r>
              <a:rPr lang="en-US" sz="1600" dirty="0">
                <a:latin typeface="+mj-lt"/>
                <a:cs typeface="Calibri (Light Headings)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42740" y="4352856"/>
            <a:ext cx="2017757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pt-PT" sz="1600" b="1" dirty="0">
                <a:latin typeface="+mj-lt"/>
                <a:cs typeface="Calibri (Light Headings)"/>
              </a:rPr>
              <a:t>Ordenação é ascendente</a:t>
            </a:r>
            <a:r>
              <a:rPr lang="pt-PT" sz="1600" dirty="0">
                <a:latin typeface="+mj-lt"/>
                <a:cs typeface="Calibri (Light Headings)"/>
              </a:rPr>
              <a:t>, a menos que você especificar a palavra-chave </a:t>
            </a:r>
            <a:r>
              <a:rPr lang="pt-PT" sz="1600" b="1" dirty="0">
                <a:latin typeface="+mj-lt"/>
                <a:cs typeface="Calibri (Light Headings)"/>
              </a:rPr>
              <a:t>DESC</a:t>
            </a:r>
            <a:r>
              <a:rPr lang="pt-PT" sz="1600" dirty="0">
                <a:latin typeface="+mj-lt"/>
                <a:cs typeface="Calibri (Light Headings)"/>
              </a:rPr>
              <a:t>.</a:t>
            </a:r>
            <a:endParaRPr lang="en-US" sz="1600" dirty="0">
              <a:latin typeface="+mj-lt"/>
              <a:cs typeface="Calibri (Light 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415407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ORDER BY: ordenação dos resultados</a:t>
            </a:r>
            <a:br>
              <a:rPr lang="pt-PT" dirty="0"/>
            </a:br>
            <a:r>
              <a:rPr lang="pt-BR" sz="3600" dirty="0">
                <a:solidFill>
                  <a:srgbClr val="C00000"/>
                </a:solidFill>
              </a:rPr>
              <a:t>Exemplo: Base médicos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38200" y="2366705"/>
            <a:ext cx="10515600" cy="4351338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rgbClr val="002060"/>
                </a:solidFill>
              </a:rPr>
              <a:t>Exemplo1: Listar médicos por especialidade, ordenada por nome</a:t>
            </a:r>
          </a:p>
          <a:p>
            <a:endParaRPr lang="pt-BR" sz="2800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2D97-CCAA-4512-B572-D64BCF59CDE8}" type="slidenum">
              <a:rPr lang="en-US"/>
              <a:pPr/>
              <a:t>6</a:t>
            </a:fld>
            <a:endParaRPr lang="en-US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287689" y="3429000"/>
            <a:ext cx="4805611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00099"/>
                </a:solidFill>
                <a:latin typeface="Bookman Old Style" pitchFamily="18" charset="0"/>
              </a:rPr>
              <a:t>SELECT nome, especialidade</a:t>
            </a:r>
          </a:p>
          <a:p>
            <a:r>
              <a:rPr lang="pt-BR" sz="2000" dirty="0">
                <a:solidFill>
                  <a:srgbClr val="000099"/>
                </a:solidFill>
                <a:latin typeface="Bookman Old Style" pitchFamily="18" charset="0"/>
              </a:rPr>
              <a:t>FROM </a:t>
            </a:r>
            <a:r>
              <a:rPr lang="pt-BR" sz="2000" dirty="0" err="1">
                <a:solidFill>
                  <a:srgbClr val="000099"/>
                </a:solidFill>
                <a:latin typeface="Bookman Old Style" pitchFamily="18" charset="0"/>
              </a:rPr>
              <a:t>medicos</a:t>
            </a:r>
            <a:endParaRPr lang="pt-BR" sz="2000" dirty="0">
              <a:solidFill>
                <a:srgbClr val="000099"/>
              </a:solidFill>
              <a:latin typeface="Bookman Old Style" pitchFamily="18" charset="0"/>
            </a:endParaRPr>
          </a:p>
          <a:p>
            <a:r>
              <a:rPr lang="pt-BR" sz="2000" b="1" dirty="0" err="1">
                <a:solidFill>
                  <a:srgbClr val="C00000"/>
                </a:solidFill>
                <a:latin typeface="Bookman Old Style" pitchFamily="18" charset="0"/>
              </a:rPr>
              <a:t>Order</a:t>
            </a:r>
            <a:r>
              <a:rPr lang="pt-BR" sz="2000" b="1" dirty="0">
                <a:solidFill>
                  <a:srgbClr val="C00000"/>
                </a:solidFill>
                <a:latin typeface="Bookman Old Style" pitchFamily="18" charset="0"/>
              </a:rPr>
              <a:t>  </a:t>
            </a:r>
            <a:r>
              <a:rPr lang="pt-BR" sz="2000" b="1" dirty="0" err="1">
                <a:solidFill>
                  <a:srgbClr val="C00000"/>
                </a:solidFill>
                <a:latin typeface="Bookman Old Style" pitchFamily="18" charset="0"/>
              </a:rPr>
              <a:t>by</a:t>
            </a:r>
            <a:r>
              <a:rPr lang="pt-BR" sz="2000" b="1" dirty="0">
                <a:solidFill>
                  <a:srgbClr val="C00000"/>
                </a:solidFill>
                <a:latin typeface="Bookman Old Style" pitchFamily="18" charset="0"/>
              </a:rPr>
              <a:t> nome</a:t>
            </a:r>
            <a:endParaRPr lang="pt-BR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90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: agrupamento</a:t>
            </a:r>
          </a:p>
        </p:txBody>
      </p:sp>
      <p:sp>
        <p:nvSpPr>
          <p:cNvPr id="736260" name="Rectangle 3"/>
          <p:cNvSpPr>
            <a:spLocks noGrp="1" noChangeArrowheads="1"/>
          </p:cNvSpPr>
          <p:nvPr>
            <p:ph idx="1"/>
          </p:nvPr>
        </p:nvSpPr>
        <p:spPr>
          <a:xfrm>
            <a:off x="914291" y="1916832"/>
            <a:ext cx="10363200" cy="4075512"/>
          </a:xfrm>
        </p:spPr>
        <p:txBody>
          <a:bodyPr>
            <a:noAutofit/>
          </a:bodyPr>
          <a:lstStyle/>
          <a:p>
            <a:r>
              <a:rPr lang="pt-BR" dirty="0"/>
              <a:t>A cláusula </a:t>
            </a:r>
            <a:r>
              <a:rPr lang="pt-BR" dirty="0">
                <a:solidFill>
                  <a:srgbClr val="C00000"/>
                </a:solidFill>
              </a:rPr>
              <a:t>GROUP BY </a:t>
            </a:r>
            <a:r>
              <a:rPr lang="pt-BR" dirty="0"/>
              <a:t>é usada em uma instrução SELECT para coletar dados em vários registros e agrupar os resultados por uma ou mais colunas.</a:t>
            </a:r>
          </a:p>
          <a:p>
            <a:endParaRPr lang="pt-BR" dirty="0"/>
          </a:p>
          <a:p>
            <a:pPr lvl="1" eaLnBrk="1" hangingPunct="1">
              <a:lnSpc>
                <a:spcPct val="90000"/>
              </a:lnSpc>
            </a:pPr>
            <a:endParaRPr lang="pt-BR" sz="2400" dirty="0"/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sz="2400" dirty="0">
              <a:solidFill>
                <a:srgbClr val="000099"/>
              </a:solidFill>
              <a:latin typeface="Bookman Old Style" pitchFamily="18" charset="0"/>
            </a:endParaRPr>
          </a:p>
          <a:p>
            <a:endParaRPr lang="pt-BR" dirty="0"/>
          </a:p>
          <a:p>
            <a:r>
              <a:rPr lang="pt-BR" dirty="0" err="1"/>
              <a:t>Obs</a:t>
            </a:r>
            <a:r>
              <a:rPr lang="pt-BR" dirty="0"/>
              <a:t>: </a:t>
            </a:r>
            <a:r>
              <a:rPr lang="pt-BR" u="sng" dirty="0"/>
              <a:t>Todos os atributos</a:t>
            </a:r>
            <a:r>
              <a:rPr lang="pt-BR" dirty="0"/>
              <a:t> na cláusula SELECT, a menos daqueles das funções agregadas, deverão aparecer listados no </a:t>
            </a:r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By</a:t>
            </a:r>
            <a:endParaRPr lang="pt-BR" dirty="0"/>
          </a:p>
          <a:p>
            <a:pPr lvl="2">
              <a:buFont typeface="Wingdings" pitchFamily="2" charset="2"/>
              <a:buNone/>
            </a:pPr>
            <a:endParaRPr lang="pt-BR" sz="24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736258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altLang="en-US">
                <a:latin typeface="Arial" charset="0"/>
              </a:rPr>
              <a:t>Roberto Harkovsky</a:t>
            </a:r>
          </a:p>
        </p:txBody>
      </p:sp>
      <p:sp>
        <p:nvSpPr>
          <p:cNvPr id="736259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fld id="{D3EAD639-454A-40FA-BBFB-66520D26C1B8}" type="slidenum">
              <a:rPr lang="pt-BR" altLang="en-US" smtClean="0">
                <a:latin typeface="Arial" charset="0"/>
              </a:rPr>
              <a:pPr/>
              <a:t>7</a:t>
            </a:fld>
            <a:endParaRPr lang="pt-BR" altLang="en-US">
              <a:latin typeface="Arial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D5D86CB-4F99-4A61-9A2C-88307AFB0D69}"/>
              </a:ext>
            </a:extLst>
          </p:cNvPr>
          <p:cNvSpPr txBox="1"/>
          <p:nvPr/>
        </p:nvSpPr>
        <p:spPr>
          <a:xfrm>
            <a:off x="1136150" y="3140968"/>
            <a:ext cx="7025952" cy="147732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99"/>
                </a:solidFill>
                <a:latin typeface="Bookman Old Style" pitchFamily="18" charset="0"/>
              </a:rPr>
              <a:t>SELECT </a:t>
            </a:r>
            <a:r>
              <a:rPr lang="en-US" sz="2000" dirty="0">
                <a:solidFill>
                  <a:srgbClr val="C00000"/>
                </a:solidFill>
                <a:latin typeface="Bookman Old Style" pitchFamily="18" charset="0"/>
              </a:rPr>
              <a:t>expression1, expression2, ... </a:t>
            </a:r>
            <a:r>
              <a:rPr lang="en-US" sz="2000" dirty="0" err="1">
                <a:solidFill>
                  <a:srgbClr val="C00000"/>
                </a:solidFill>
                <a:latin typeface="Bookman Old Style" pitchFamily="18" charset="0"/>
              </a:rPr>
              <a:t>expression_n</a:t>
            </a:r>
            <a:r>
              <a:rPr lang="en-US" sz="2000" dirty="0">
                <a:solidFill>
                  <a:srgbClr val="000099"/>
                </a:solidFill>
                <a:latin typeface="Bookman Old Style" pitchFamily="18" charset="0"/>
              </a:rPr>
              <a:t>,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99"/>
                </a:solidFill>
                <a:latin typeface="Bookman Old Style" pitchFamily="18" charset="0"/>
              </a:rPr>
              <a:t>       </a:t>
            </a:r>
            <a:r>
              <a:rPr lang="en-US" sz="2000" dirty="0" err="1">
                <a:solidFill>
                  <a:srgbClr val="000099"/>
                </a:solidFill>
                <a:latin typeface="Bookman Old Style" pitchFamily="18" charset="0"/>
              </a:rPr>
              <a:t>aggregate_function</a:t>
            </a:r>
            <a:r>
              <a:rPr lang="en-US" sz="2000" dirty="0">
                <a:solidFill>
                  <a:srgbClr val="000099"/>
                </a:solidFill>
                <a:latin typeface="Bookman Old Style" pitchFamily="18" charset="0"/>
              </a:rPr>
              <a:t> (expression)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99"/>
                </a:solidFill>
                <a:latin typeface="Bookman Old Style" pitchFamily="18" charset="0"/>
              </a:rPr>
              <a:t>FROM tables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99"/>
                </a:solidFill>
                <a:latin typeface="Bookman Old Style" pitchFamily="18" charset="0"/>
              </a:rPr>
              <a:t>[WHERE conditions]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99"/>
                </a:solidFill>
                <a:latin typeface="Bookman Old Style" pitchFamily="18" charset="0"/>
              </a:rPr>
              <a:t>GROUP BY </a:t>
            </a:r>
            <a:r>
              <a:rPr lang="en-US" sz="2000" dirty="0">
                <a:solidFill>
                  <a:srgbClr val="C00000"/>
                </a:solidFill>
                <a:latin typeface="Bookman Old Style" pitchFamily="18" charset="0"/>
              </a:rPr>
              <a:t>expression1, expression2, ... </a:t>
            </a:r>
            <a:r>
              <a:rPr lang="en-US" sz="2000" dirty="0" err="1">
                <a:solidFill>
                  <a:srgbClr val="C00000"/>
                </a:solidFill>
                <a:latin typeface="Bookman Old Style" pitchFamily="18" charset="0"/>
              </a:rPr>
              <a:t>expression_n</a:t>
            </a:r>
            <a:r>
              <a:rPr lang="en-US" sz="2000" dirty="0">
                <a:solidFill>
                  <a:srgbClr val="000099"/>
                </a:solidFill>
                <a:latin typeface="Bookman Old Style" pitchFamily="18" charset="0"/>
              </a:rPr>
              <a:t>;</a:t>
            </a:r>
            <a:endParaRPr lang="en-US" sz="20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5DC818A-3BBA-4788-BB5B-13955E8D55CB}"/>
              </a:ext>
            </a:extLst>
          </p:cNvPr>
          <p:cNvSpPr txBox="1"/>
          <p:nvPr/>
        </p:nvSpPr>
        <p:spPr>
          <a:xfrm>
            <a:off x="8411163" y="3175000"/>
            <a:ext cx="3706107" cy="14219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 dirty="0">
                <a:solidFill>
                  <a:srgbClr val="C00000"/>
                </a:solidFill>
                <a:latin typeface="Bookman Old Style" pitchFamily="18" charset="0"/>
              </a:rPr>
              <a:t>expression1, expression2, ... </a:t>
            </a:r>
            <a:r>
              <a:rPr lang="en-US" sz="1200" b="1" dirty="0" err="1">
                <a:solidFill>
                  <a:srgbClr val="C00000"/>
                </a:solidFill>
                <a:latin typeface="Bookman Old Style" pitchFamily="18" charset="0"/>
              </a:rPr>
              <a:t>expression_n</a:t>
            </a:r>
            <a:endParaRPr lang="en-US" sz="1200" b="1" dirty="0">
              <a:solidFill>
                <a:srgbClr val="C00000"/>
              </a:solidFill>
              <a:latin typeface="Bookman Old Style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rgbClr val="000099"/>
                </a:solidFill>
                <a:latin typeface="Bookman Old Style" pitchFamily="18" charset="0"/>
              </a:rPr>
              <a:t>    </a:t>
            </a:r>
            <a:r>
              <a:rPr lang="pt-BR" sz="1200" dirty="0">
                <a:solidFill>
                  <a:srgbClr val="000099"/>
                </a:solidFill>
                <a:latin typeface="Bookman Old Style" pitchFamily="18" charset="0"/>
              </a:rPr>
              <a:t>As expressões que não são encapsuladas em uma função de agregação e devem ser incluídas na cláusula GROUP BY</a:t>
            </a:r>
          </a:p>
          <a:p>
            <a:pPr>
              <a:lnSpc>
                <a:spcPct val="90000"/>
              </a:lnSpc>
            </a:pPr>
            <a:endParaRPr lang="en-US" sz="1200" b="1" dirty="0">
              <a:solidFill>
                <a:srgbClr val="000099"/>
              </a:solidFill>
              <a:latin typeface="Bookman Old Style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200" b="1" dirty="0" err="1">
                <a:solidFill>
                  <a:srgbClr val="000099"/>
                </a:solidFill>
                <a:latin typeface="Bookman Old Style" pitchFamily="18" charset="0"/>
              </a:rPr>
              <a:t>aggregate_function</a:t>
            </a:r>
            <a:endParaRPr lang="en-US" sz="1200" b="1" dirty="0">
              <a:solidFill>
                <a:srgbClr val="000099"/>
              </a:solidFill>
              <a:latin typeface="Bookman Old Style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rgbClr val="000099"/>
                </a:solidFill>
                <a:latin typeface="Bookman Old Style" pitchFamily="18" charset="0"/>
              </a:rPr>
              <a:t>    É </a:t>
            </a:r>
            <a:r>
              <a:rPr lang="en-US" sz="1200" dirty="0" err="1">
                <a:solidFill>
                  <a:srgbClr val="000099"/>
                </a:solidFill>
                <a:latin typeface="Bookman Old Style" pitchFamily="18" charset="0"/>
              </a:rPr>
              <a:t>uma</a:t>
            </a:r>
            <a:r>
              <a:rPr lang="en-US" sz="1200" dirty="0">
                <a:solidFill>
                  <a:srgbClr val="000099"/>
                </a:solidFill>
                <a:latin typeface="Bookman Old Style" pitchFamily="18" charset="0"/>
              </a:rPr>
              <a:t> </a:t>
            </a:r>
            <a:r>
              <a:rPr lang="en-US" sz="1200" dirty="0" err="1">
                <a:solidFill>
                  <a:srgbClr val="000099"/>
                </a:solidFill>
                <a:latin typeface="Bookman Old Style" pitchFamily="18" charset="0"/>
              </a:rPr>
              <a:t>função</a:t>
            </a:r>
            <a:r>
              <a:rPr lang="en-US" sz="1200" dirty="0">
                <a:solidFill>
                  <a:srgbClr val="000099"/>
                </a:solidFill>
                <a:latin typeface="Bookman Old Style" pitchFamily="18" charset="0"/>
              </a:rPr>
              <a:t> </a:t>
            </a:r>
            <a:r>
              <a:rPr lang="en-US" sz="1200" dirty="0" err="1">
                <a:solidFill>
                  <a:srgbClr val="000099"/>
                </a:solidFill>
                <a:latin typeface="Bookman Old Style" pitchFamily="18" charset="0"/>
              </a:rPr>
              <a:t>como</a:t>
            </a:r>
            <a:r>
              <a:rPr lang="en-US" sz="1200" dirty="0">
                <a:solidFill>
                  <a:srgbClr val="000099"/>
                </a:solidFill>
                <a:latin typeface="Bookman Old Style" pitchFamily="18" charset="0"/>
              </a:rPr>
              <a:t> SUM, COUNT, MIN, MAX, </a:t>
            </a:r>
            <a:r>
              <a:rPr lang="en-US" sz="1200" dirty="0" err="1">
                <a:solidFill>
                  <a:srgbClr val="000099"/>
                </a:solidFill>
                <a:latin typeface="Bookman Old Style" pitchFamily="18" charset="0"/>
              </a:rPr>
              <a:t>ou</a:t>
            </a:r>
            <a:r>
              <a:rPr lang="en-US" sz="1200" dirty="0">
                <a:solidFill>
                  <a:srgbClr val="000099"/>
                </a:solidFill>
                <a:latin typeface="Bookman Old Style" pitchFamily="18" charset="0"/>
              </a:rPr>
              <a:t> AVG.</a:t>
            </a:r>
          </a:p>
        </p:txBody>
      </p:sp>
    </p:spTree>
    <p:extLst>
      <p:ext uri="{BB962C8B-B14F-4D97-AF65-F5344CB8AC3E}">
        <p14:creationId xmlns:p14="http://schemas.microsoft.com/office/powerpoint/2010/main" val="2854042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: agrupamento</a:t>
            </a:r>
          </a:p>
        </p:txBody>
      </p:sp>
      <p:sp>
        <p:nvSpPr>
          <p:cNvPr id="736260" name="Rectangle 3"/>
          <p:cNvSpPr>
            <a:spLocks noGrp="1" noChangeArrowheads="1"/>
          </p:cNvSpPr>
          <p:nvPr>
            <p:ph idx="1"/>
          </p:nvPr>
        </p:nvSpPr>
        <p:spPr>
          <a:xfrm>
            <a:off x="914291" y="1916832"/>
            <a:ext cx="10363200" cy="720080"/>
          </a:xfrm>
        </p:spPr>
        <p:txBody>
          <a:bodyPr>
            <a:noAutofit/>
          </a:bodyPr>
          <a:lstStyle/>
          <a:p>
            <a:r>
              <a:rPr lang="pt-BR" dirty="0"/>
              <a:t>Muito utilizada em seleções com funções agregadas</a:t>
            </a:r>
          </a:p>
          <a:p>
            <a:endParaRPr lang="pt-BR" dirty="0"/>
          </a:p>
          <a:p>
            <a:endParaRPr lang="pt-BR" dirty="0"/>
          </a:p>
          <a:p>
            <a:pPr lvl="1" eaLnBrk="1" hangingPunct="1">
              <a:lnSpc>
                <a:spcPct val="90000"/>
              </a:lnSpc>
            </a:pPr>
            <a:endParaRPr lang="pt-BR" sz="2400" dirty="0"/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sz="2400" dirty="0">
              <a:solidFill>
                <a:srgbClr val="000099"/>
              </a:solidFill>
              <a:latin typeface="Bookman Old Style" pitchFamily="18" charset="0"/>
            </a:endParaRPr>
          </a:p>
          <a:p>
            <a:pPr lvl="2">
              <a:buFont typeface="Wingdings" pitchFamily="2" charset="2"/>
              <a:buNone/>
            </a:pPr>
            <a:endParaRPr lang="pt-BR" sz="24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736259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fld id="{D3EAD639-454A-40FA-BBFB-66520D26C1B8}" type="slidenum">
              <a:rPr lang="pt-BR" altLang="en-US" smtClean="0">
                <a:latin typeface="Arial" charset="0"/>
              </a:rPr>
              <a:pPr/>
              <a:t>8</a:t>
            </a:fld>
            <a:endParaRPr lang="pt-BR" altLang="en-US">
              <a:latin typeface="Arial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D5D86CB-4F99-4A61-9A2C-88307AFB0D69}"/>
              </a:ext>
            </a:extLst>
          </p:cNvPr>
          <p:cNvSpPr txBox="1"/>
          <p:nvPr/>
        </p:nvSpPr>
        <p:spPr>
          <a:xfrm>
            <a:off x="932919" y="2668029"/>
            <a:ext cx="7998568" cy="92333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99"/>
                </a:solidFill>
                <a:latin typeface="Bookman Old Style" pitchFamily="18" charset="0"/>
              </a:rPr>
              <a:t>SELECT </a:t>
            </a:r>
            <a:r>
              <a:rPr lang="en-US" sz="2000" dirty="0" err="1">
                <a:solidFill>
                  <a:srgbClr val="000099"/>
                </a:solidFill>
                <a:latin typeface="Bookman Old Style" pitchFamily="18" charset="0"/>
              </a:rPr>
              <a:t>NomeProduto</a:t>
            </a:r>
            <a:r>
              <a:rPr lang="en-US" sz="2000" dirty="0">
                <a:solidFill>
                  <a:srgbClr val="000099"/>
                </a:solidFill>
                <a:latin typeface="Bookman Old Style" pitchFamily="18" charset="0"/>
              </a:rPr>
              <a:t>, SUM(</a:t>
            </a:r>
            <a:r>
              <a:rPr lang="en-US" sz="2000" dirty="0" err="1">
                <a:solidFill>
                  <a:srgbClr val="000099"/>
                </a:solidFill>
                <a:latin typeface="Bookman Old Style" pitchFamily="18" charset="0"/>
              </a:rPr>
              <a:t>quantidde</a:t>
            </a:r>
            <a:r>
              <a:rPr lang="en-US" sz="2000" dirty="0">
                <a:solidFill>
                  <a:srgbClr val="000099"/>
                </a:solidFill>
                <a:latin typeface="Bookman Old Style" pitchFamily="18" charset="0"/>
              </a:rPr>
              <a:t>) AS “</a:t>
            </a:r>
            <a:r>
              <a:rPr lang="en-US" sz="2000" dirty="0" err="1">
                <a:solidFill>
                  <a:srgbClr val="000099"/>
                </a:solidFill>
                <a:latin typeface="Bookman Old Style" pitchFamily="18" charset="0"/>
              </a:rPr>
              <a:t>Qtdade</a:t>
            </a:r>
            <a:r>
              <a:rPr lang="en-US" sz="2000" dirty="0">
                <a:solidFill>
                  <a:srgbClr val="000099"/>
                </a:solidFill>
                <a:latin typeface="Bookman Old Style" pitchFamily="18" charset="0"/>
              </a:rPr>
              <a:t> Total"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99"/>
                </a:solidFill>
                <a:latin typeface="Bookman Old Style" pitchFamily="18" charset="0"/>
              </a:rPr>
              <a:t>FROM </a:t>
            </a:r>
            <a:r>
              <a:rPr lang="en-US" sz="2000" dirty="0" err="1">
                <a:solidFill>
                  <a:srgbClr val="000099"/>
                </a:solidFill>
                <a:latin typeface="Bookman Old Style" pitchFamily="18" charset="0"/>
              </a:rPr>
              <a:t>produtos</a:t>
            </a:r>
            <a:endParaRPr lang="en-US" sz="2000" dirty="0">
              <a:solidFill>
                <a:srgbClr val="000099"/>
              </a:solidFill>
              <a:latin typeface="Bookman Old Style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C00000"/>
                </a:solidFill>
                <a:latin typeface="Bookman Old Style" pitchFamily="18" charset="0"/>
              </a:rPr>
              <a:t>GROUP BY </a:t>
            </a:r>
            <a:r>
              <a:rPr lang="en-US" sz="2000" dirty="0" err="1">
                <a:solidFill>
                  <a:srgbClr val="000099"/>
                </a:solidFill>
                <a:latin typeface="Bookman Old Style" pitchFamily="18" charset="0"/>
              </a:rPr>
              <a:t>NomeProduto</a:t>
            </a:r>
            <a:r>
              <a:rPr lang="en-US" sz="2000" dirty="0">
                <a:solidFill>
                  <a:srgbClr val="000099"/>
                </a:solidFill>
                <a:latin typeface="Bookman Old Style" pitchFamily="18" charset="0"/>
              </a:rPr>
              <a:t>;</a:t>
            </a:r>
            <a:endParaRPr lang="en-US" sz="20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656DBA8-4D97-4600-94D9-2935FC78BB23}"/>
              </a:ext>
            </a:extLst>
          </p:cNvPr>
          <p:cNvSpPr txBox="1"/>
          <p:nvPr/>
        </p:nvSpPr>
        <p:spPr>
          <a:xfrm>
            <a:off x="932919" y="3753095"/>
            <a:ext cx="7998568" cy="120032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99"/>
                </a:solidFill>
                <a:latin typeface="Bookman Old Style" pitchFamily="18" charset="0"/>
              </a:rPr>
              <a:t>SELECT </a:t>
            </a:r>
            <a:r>
              <a:rPr lang="en-US" sz="2000" dirty="0" err="1">
                <a:solidFill>
                  <a:srgbClr val="000099"/>
                </a:solidFill>
                <a:latin typeface="Bookman Old Style" pitchFamily="18" charset="0"/>
              </a:rPr>
              <a:t>IdGerente</a:t>
            </a:r>
            <a:r>
              <a:rPr lang="en-US" sz="2000" dirty="0">
                <a:solidFill>
                  <a:srgbClr val="000099"/>
                </a:solidFill>
                <a:latin typeface="Bookman Old Style" pitchFamily="18" charset="0"/>
              </a:rPr>
              <a:t>, COUNT(*) AS "</a:t>
            </a:r>
            <a:r>
              <a:rPr lang="en-US" sz="2000" dirty="0" err="1">
                <a:solidFill>
                  <a:srgbClr val="000099"/>
                </a:solidFill>
                <a:latin typeface="Bookman Old Style" pitchFamily="18" charset="0"/>
              </a:rPr>
              <a:t>Numero</a:t>
            </a:r>
            <a:r>
              <a:rPr lang="en-US" sz="2000" dirty="0">
                <a:solidFill>
                  <a:srgbClr val="000099"/>
                </a:solidFill>
                <a:latin typeface="Bookman Old Style" pitchFamily="18" charset="0"/>
              </a:rPr>
              <a:t> de </a:t>
            </a:r>
            <a:r>
              <a:rPr lang="en-US" sz="2000" dirty="0" err="1">
                <a:solidFill>
                  <a:srgbClr val="000099"/>
                </a:solidFill>
                <a:latin typeface="Bookman Old Style" pitchFamily="18" charset="0"/>
              </a:rPr>
              <a:t>Colaboradores</a:t>
            </a:r>
            <a:r>
              <a:rPr lang="en-US" sz="2000" dirty="0">
                <a:solidFill>
                  <a:srgbClr val="000099"/>
                </a:solidFill>
                <a:latin typeface="Bookman Old Style" pitchFamily="18" charset="0"/>
              </a:rPr>
              <a:t>"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99"/>
                </a:solidFill>
                <a:latin typeface="Bookman Old Style" pitchFamily="18" charset="0"/>
              </a:rPr>
              <a:t>FROM </a:t>
            </a:r>
            <a:r>
              <a:rPr lang="en-US" sz="2000" dirty="0" err="1">
                <a:solidFill>
                  <a:srgbClr val="000099"/>
                </a:solidFill>
                <a:latin typeface="Bookman Old Style" pitchFamily="18" charset="0"/>
              </a:rPr>
              <a:t>Empregados</a:t>
            </a:r>
            <a:endParaRPr lang="en-US" sz="2000" dirty="0">
              <a:solidFill>
                <a:srgbClr val="000099"/>
              </a:solidFill>
              <a:latin typeface="Bookman Old Style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99"/>
                </a:solidFill>
                <a:latin typeface="Bookman Old Style" pitchFamily="18" charset="0"/>
              </a:rPr>
              <a:t>WHERE </a:t>
            </a:r>
            <a:r>
              <a:rPr lang="en-US" sz="2000" dirty="0" err="1">
                <a:solidFill>
                  <a:srgbClr val="000099"/>
                </a:solidFill>
                <a:latin typeface="Bookman Old Style" pitchFamily="18" charset="0"/>
              </a:rPr>
              <a:t>Ultimo_nome</a:t>
            </a:r>
            <a:r>
              <a:rPr lang="en-US" sz="2000" dirty="0">
                <a:solidFill>
                  <a:srgbClr val="000099"/>
                </a:solidFill>
                <a:latin typeface="Bookman Old Style" pitchFamily="18" charset="0"/>
              </a:rPr>
              <a:t>= 'Anderson'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99"/>
                </a:solidFill>
                <a:latin typeface="Bookman Old Style" pitchFamily="18" charset="0"/>
              </a:rPr>
              <a:t>GROUP BY </a:t>
            </a:r>
            <a:r>
              <a:rPr lang="en-US" sz="2000" dirty="0" err="1">
                <a:solidFill>
                  <a:srgbClr val="000099"/>
                </a:solidFill>
                <a:latin typeface="Bookman Old Style" pitchFamily="18" charset="0"/>
              </a:rPr>
              <a:t>IdGerente</a:t>
            </a:r>
            <a:r>
              <a:rPr lang="en-US" sz="2000" dirty="0">
                <a:solidFill>
                  <a:srgbClr val="000099"/>
                </a:solidFill>
                <a:latin typeface="Bookman Old Style" pitchFamily="18" charset="0"/>
              </a:rPr>
              <a:t>;</a:t>
            </a:r>
            <a:endParaRPr lang="en-US" sz="20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2A45B35-1096-48FF-B962-F03F54EE4FEE}"/>
              </a:ext>
            </a:extLst>
          </p:cNvPr>
          <p:cNvSpPr txBox="1"/>
          <p:nvPr/>
        </p:nvSpPr>
        <p:spPr>
          <a:xfrm>
            <a:off x="932919" y="5011965"/>
            <a:ext cx="7998568" cy="92333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99"/>
                </a:solidFill>
                <a:latin typeface="Bookman Old Style" pitchFamily="18" charset="0"/>
              </a:rPr>
              <a:t>SELECT department, MAX(salary) AS "Highest salary"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99"/>
                </a:solidFill>
                <a:latin typeface="Bookman Old Style" pitchFamily="18" charset="0"/>
              </a:rPr>
              <a:t>FROM employees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99"/>
                </a:solidFill>
                <a:latin typeface="Bookman Old Style" pitchFamily="18" charset="0"/>
              </a:rPr>
              <a:t>GROUP BY department;</a:t>
            </a:r>
            <a:endParaRPr lang="en-US" sz="20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168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: agrupamento</a:t>
            </a:r>
            <a:br>
              <a:rPr lang="pt-BR" dirty="0"/>
            </a:br>
            <a:r>
              <a:rPr lang="pt-BR" sz="3600" dirty="0">
                <a:solidFill>
                  <a:srgbClr val="C00000"/>
                </a:solidFill>
              </a:rPr>
              <a:t>Exemplo: Base médicos</a:t>
            </a:r>
          </a:p>
        </p:txBody>
      </p:sp>
      <p:sp>
        <p:nvSpPr>
          <p:cNvPr id="738306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en-US"/>
              <a:t>Roberto Harkovsky</a:t>
            </a:r>
          </a:p>
        </p:txBody>
      </p:sp>
      <p:sp>
        <p:nvSpPr>
          <p:cNvPr id="738307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20A0-7B95-4A5B-AF20-24A273249619}" type="slidenum">
              <a:rPr lang="pt-BR" altLang="en-US" smtClean="0"/>
              <a:pPr/>
              <a:t>9</a:t>
            </a:fld>
            <a:endParaRPr lang="pt-BR" altLang="en-US"/>
          </a:p>
        </p:txBody>
      </p:sp>
      <p:sp>
        <p:nvSpPr>
          <p:cNvPr id="73830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8200" y="2244725"/>
            <a:ext cx="8782050" cy="193833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rgbClr val="000099"/>
                </a:solidFill>
              </a:rPr>
              <a:t>Ex</a:t>
            </a:r>
            <a:r>
              <a:rPr lang="pt-BR" dirty="0">
                <a:solidFill>
                  <a:srgbClr val="000099"/>
                </a:solidFill>
              </a:rPr>
              <a:t>:  Fornecer Quantidade de médicos por Especialidade</a:t>
            </a:r>
          </a:p>
          <a:p>
            <a:pPr lvl="1"/>
            <a:endParaRPr lang="pt-BR" sz="2400" dirty="0">
              <a:solidFill>
                <a:srgbClr val="000099"/>
              </a:solidFill>
            </a:endParaRPr>
          </a:p>
          <a:p>
            <a:pPr marL="0" indent="0">
              <a:buNone/>
            </a:pPr>
            <a:endParaRPr lang="pt-BR" sz="28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343472" y="3213894"/>
            <a:ext cx="605299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pt-BR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especialidade</a:t>
            </a:r>
            <a:r>
              <a:rPr lang="pt-BR" sz="2400" dirty="0">
                <a:solidFill>
                  <a:srgbClr val="0070C0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pt-BR" sz="2400" dirty="0" err="1">
                <a:solidFill>
                  <a:srgbClr val="0070C0"/>
                </a:solidFill>
                <a:latin typeface="Menlo" charset="0"/>
                <a:ea typeface="Menlo" charset="0"/>
                <a:cs typeface="Menlo" charset="0"/>
              </a:rPr>
              <a:t>count</a:t>
            </a:r>
            <a:r>
              <a:rPr lang="pt-BR" sz="2400" dirty="0">
                <a:solidFill>
                  <a:srgbClr val="0070C0"/>
                </a:solidFill>
                <a:latin typeface="Menlo" charset="0"/>
                <a:ea typeface="Menlo" charset="0"/>
                <a:cs typeface="Menlo" charset="0"/>
              </a:rPr>
              <a:t>(*) as </a:t>
            </a:r>
            <a:r>
              <a:rPr lang="pt-BR" sz="2400" dirty="0" err="1">
                <a:solidFill>
                  <a:srgbClr val="0070C0"/>
                </a:solidFill>
                <a:latin typeface="Menlo" charset="0"/>
                <a:ea typeface="Menlo" charset="0"/>
                <a:cs typeface="Menlo" charset="0"/>
              </a:rPr>
              <a:t>Qty</a:t>
            </a:r>
            <a:endParaRPr lang="pt-BR" sz="2400" dirty="0">
              <a:solidFill>
                <a:srgbClr val="0070C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pt-BR" sz="2400" dirty="0">
                <a:solidFill>
                  <a:srgbClr val="0070C0"/>
                </a:solidFill>
                <a:latin typeface="Menlo" charset="0"/>
                <a:ea typeface="Menlo" charset="0"/>
                <a:cs typeface="Menlo" charset="0"/>
              </a:rPr>
              <a:t>médicos</a:t>
            </a:r>
          </a:p>
          <a:p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pt-BR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especialidade</a:t>
            </a:r>
          </a:p>
        </p:txBody>
      </p:sp>
    </p:spTree>
    <p:extLst>
      <p:ext uri="{BB962C8B-B14F-4D97-AF65-F5344CB8AC3E}">
        <p14:creationId xmlns:p14="http://schemas.microsoft.com/office/powerpoint/2010/main" val="11914382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17857</TotalTime>
  <Words>1064</Words>
  <Application>Microsoft Office PowerPoint</Application>
  <PresentationFormat>Widescreen</PresentationFormat>
  <Paragraphs>267</Paragraphs>
  <Slides>17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5" baseType="lpstr">
      <vt:lpstr>Arial</vt:lpstr>
      <vt:lpstr>Bookman Old Style</vt:lpstr>
      <vt:lpstr>Calibri</vt:lpstr>
      <vt:lpstr>Calibri Light</vt:lpstr>
      <vt:lpstr>Menlo</vt:lpstr>
      <vt:lpstr>Times New Roman</vt:lpstr>
      <vt:lpstr>Wingdings</vt:lpstr>
      <vt:lpstr>Tema do Office</vt:lpstr>
      <vt:lpstr>Banco de Dados I Linguagens de Manipulação  SQL DML</vt:lpstr>
      <vt:lpstr>Referência</vt:lpstr>
      <vt:lpstr>Predicados cláusulas adicionais</vt:lpstr>
      <vt:lpstr>Predicados Cláusulas Adicionais </vt:lpstr>
      <vt:lpstr>ORDER BY: ordenação dos resultados</vt:lpstr>
      <vt:lpstr>ORDER BY: ordenação dos resultados Exemplo: Base médicos</vt:lpstr>
      <vt:lpstr>Group By: agrupamento</vt:lpstr>
      <vt:lpstr>Group By: agrupamento</vt:lpstr>
      <vt:lpstr>Group By: agrupamento Exemplo: Base médicos</vt:lpstr>
      <vt:lpstr>Como o SGBD trata agregação?  Plano de Execução: 1. Computa as cláusulas  FROM e WHERE</vt:lpstr>
      <vt:lpstr>Como o SGBD trata agregação? Plano de Execução: 2. Agrupa os atributos no GROUP BY</vt:lpstr>
      <vt:lpstr>COMO o SGBD trata agregação?  Plano de Execução: 3. Computa cláusula SELECT: agrupa atributos e agregações</vt:lpstr>
      <vt:lpstr>Having</vt:lpstr>
      <vt:lpstr>Having</vt:lpstr>
      <vt:lpstr>Having</vt:lpstr>
      <vt:lpstr>Agora é com vocês...</vt:lpstr>
      <vt:lpstr>Atividade</vt:lpstr>
    </vt:vector>
  </TitlesOfParts>
  <Company>Petrobras Distribuidora S. 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e Engenharia de Software</dc:title>
  <dc:creator>zcqa</dc:creator>
  <cp:lastModifiedBy>Roberto Harkovsky da Cunha</cp:lastModifiedBy>
  <cp:revision>445</cp:revision>
  <dcterms:created xsi:type="dcterms:W3CDTF">2010-12-21T20:18:02Z</dcterms:created>
  <dcterms:modified xsi:type="dcterms:W3CDTF">2022-06-13T22:41:31Z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deaceb-9851-4663-bccf-596767454be3_Enabled">
    <vt:lpwstr>true</vt:lpwstr>
  </property>
  <property fmtid="{D5CDD505-2E9C-101B-9397-08002B2CF9AE}" pid="3" name="MSIP_Label_22deaceb-9851-4663-bccf-596767454be3_SetDate">
    <vt:lpwstr>2022-06-13T22:41:30Z</vt:lpwstr>
  </property>
  <property fmtid="{D5CDD505-2E9C-101B-9397-08002B2CF9AE}" pid="4" name="MSIP_Label_22deaceb-9851-4663-bccf-596767454be3_Method">
    <vt:lpwstr>Standard</vt:lpwstr>
  </property>
  <property fmtid="{D5CDD505-2E9C-101B-9397-08002B2CF9AE}" pid="5" name="MSIP_Label_22deaceb-9851-4663-bccf-596767454be3_Name">
    <vt:lpwstr>22deaceb-9851-4663-bccf-596767454be3</vt:lpwstr>
  </property>
  <property fmtid="{D5CDD505-2E9C-101B-9397-08002B2CF9AE}" pid="6" name="MSIP_Label_22deaceb-9851-4663-bccf-596767454be3_SiteId">
    <vt:lpwstr>809f94a6-0477-4390-b86e-eab14c5493a7</vt:lpwstr>
  </property>
  <property fmtid="{D5CDD505-2E9C-101B-9397-08002B2CF9AE}" pid="7" name="MSIP_Label_22deaceb-9851-4663-bccf-596767454be3_ActionId">
    <vt:lpwstr>bd9b4b60-4088-4410-b8f2-ce5bb0cb6fdd</vt:lpwstr>
  </property>
  <property fmtid="{D5CDD505-2E9C-101B-9397-08002B2CF9AE}" pid="8" name="MSIP_Label_22deaceb-9851-4663-bccf-596767454be3_ContentBits">
    <vt:lpwstr>2</vt:lpwstr>
  </property>
</Properties>
</file>