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1" r:id="rId1"/>
  </p:sldMasterIdLst>
  <p:notesMasterIdLst>
    <p:notesMasterId r:id="rId17"/>
  </p:notesMasterIdLst>
  <p:sldIdLst>
    <p:sldId id="457" r:id="rId2"/>
    <p:sldId id="458" r:id="rId3"/>
    <p:sldId id="383" r:id="rId4"/>
    <p:sldId id="459" r:id="rId5"/>
    <p:sldId id="460" r:id="rId6"/>
    <p:sldId id="395" r:id="rId7"/>
    <p:sldId id="449" r:id="rId8"/>
    <p:sldId id="468" r:id="rId9"/>
    <p:sldId id="466" r:id="rId10"/>
    <p:sldId id="419" r:id="rId11"/>
    <p:sldId id="420" r:id="rId12"/>
    <p:sldId id="399" r:id="rId13"/>
    <p:sldId id="467" r:id="rId14"/>
    <p:sldId id="445" r:id="rId15"/>
    <p:sldId id="416" r:id="rId16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B3C5E5"/>
    <a:srgbClr val="F38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746" autoAdjust="0"/>
  </p:normalViewPr>
  <p:slideViewPr>
    <p:cSldViewPr>
      <p:cViewPr varScale="1">
        <p:scale>
          <a:sx n="109" d="100"/>
          <a:sy n="109" d="100"/>
        </p:scale>
        <p:origin x="55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13/06/2022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F5720-CF32-4D17-BD2A-2ACB1D67E2D6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32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7E305-8154-4E6D-8234-C970775D26CC}" type="slidenum">
              <a:rPr lang="pt-BR" smtClean="0">
                <a:latin typeface="Arial" charset="0"/>
              </a:rPr>
              <a:pPr/>
              <a:t>13</a:t>
            </a:fld>
            <a:endParaRPr lang="pt-BR">
              <a:latin typeface="Arial" charset="0"/>
            </a:endParaRPr>
          </a:p>
        </p:txBody>
      </p:sp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53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64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3C92B-0BEB-421E-B80A-EA116BF42BED}" type="slidenum">
              <a:rPr lang="pt-BR" smtClean="0">
                <a:latin typeface="Arial" charset="0"/>
              </a:rPr>
              <a:pPr/>
              <a:t>5</a:t>
            </a:fld>
            <a:endParaRPr lang="pt-BR">
              <a:latin typeface="Arial" charset="0"/>
            </a:endParaRPr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1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7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8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46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76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10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11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11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75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12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3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65314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8653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1930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26025-4CE0-48DB-8549-ACBAF869276E}" type="datetime1">
              <a:rPr lang="pt-BR" altLang="en-US" smtClean="0"/>
              <a:t>13/06/2022</a:t>
            </a:fld>
            <a:endParaRPr lang="pt-BR" altLang="en-US"/>
          </a:p>
        </p:txBody>
      </p:sp>
      <p:sp>
        <p:nvSpPr>
          <p:cNvPr id="7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Roberto Harkovsky</a:t>
            </a:r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A0A1C-040E-447A-BA99-D692AF6AFFD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1285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14745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8F8-317D-4A2B-A469-CC51FE160464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0E34-423C-42B2-8269-E80457F49876}" type="datetime1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9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8D5-44B1-48A5-BB1A-4D4E0F49C969}" type="datetime1">
              <a:rPr lang="pt-BR" smtClean="0"/>
              <a:t>13/06/2022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3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02743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393-D0E5-460F-83AB-0984F3CAB1F1}" type="datetime1">
              <a:rPr lang="pt-BR" smtClean="0"/>
              <a:t>13/06/2022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17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4E5-BB95-43F9-B79C-8D1F4D836E16}" type="datetime1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94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7F7-6E03-4C1A-A93A-002AC36F048F}" type="datetime1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03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0E1D6979-EDD8-458E-B1A4-687F88B98ACC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92957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3676" y="254176"/>
            <a:ext cx="10404648" cy="238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dirty="0"/>
              <a:t>Banco de Dados I</a:t>
            </a:r>
            <a:br>
              <a:rPr lang="pt-BR" dirty="0"/>
            </a:br>
            <a:r>
              <a:rPr lang="pt-BR" dirty="0"/>
              <a:t>Linguagens de Manipulação </a:t>
            </a:r>
            <a:br>
              <a:rPr lang="pt-BR" dirty="0"/>
            </a:br>
            <a:r>
              <a:rPr lang="pt-BR" dirty="0"/>
              <a:t>SQL DML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22140"/>
            <a:ext cx="9144000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Professor: Roberto Harkovsky, </a:t>
            </a:r>
            <a:r>
              <a:rPr lang="pt-BR" dirty="0" err="1"/>
              <a:t>MsC</a:t>
            </a:r>
            <a:endParaRPr lang="pt-BR" dirty="0"/>
          </a:p>
        </p:txBody>
      </p:sp>
      <p:grpSp>
        <p:nvGrpSpPr>
          <p:cNvPr id="2" name="Agrupar 1"/>
          <p:cNvGrpSpPr/>
          <p:nvPr/>
        </p:nvGrpSpPr>
        <p:grpSpPr>
          <a:xfrm>
            <a:off x="4079776" y="3480591"/>
            <a:ext cx="3478194" cy="3212679"/>
            <a:chOff x="3769934" y="1485492"/>
            <a:chExt cx="4652130" cy="4652131"/>
          </a:xfrm>
        </p:grpSpPr>
        <p:sp>
          <p:nvSpPr>
            <p:cNvPr id="3" name="Semicírculo 2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0800000"/>
                <a:gd name="adj2" fmla="val 162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lnRef>
            <a:fillRef idx="2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fillRef>
            <a:effectRef idx="1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Semicírculo 4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5400000"/>
                <a:gd name="adj2" fmla="val 108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lnRef>
            <a:fillRef idx="2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fillRef>
            <a:effectRef idx="1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Semicírculo 5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0"/>
                <a:gd name="adj2" fmla="val 54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lnRef>
            <a:fillRef idx="2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fillRef>
            <a:effectRef idx="1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Semicírculo 6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6200000"/>
                <a:gd name="adj2" fmla="val 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Forma Livre 7"/>
            <p:cNvSpPr/>
            <p:nvPr/>
          </p:nvSpPr>
          <p:spPr>
            <a:xfrm>
              <a:off x="5272484" y="2988042"/>
              <a:ext cx="1647031" cy="1647031"/>
            </a:xfrm>
            <a:custGeom>
              <a:avLst/>
              <a:gdLst>
                <a:gd name="connsiteX0" fmla="*/ 0 w 1647031"/>
                <a:gd name="connsiteY0" fmla="*/ 823516 h 1647031"/>
                <a:gd name="connsiteX1" fmla="*/ 823516 w 1647031"/>
                <a:gd name="connsiteY1" fmla="*/ 0 h 1647031"/>
                <a:gd name="connsiteX2" fmla="*/ 1647032 w 1647031"/>
                <a:gd name="connsiteY2" fmla="*/ 823516 h 1647031"/>
                <a:gd name="connsiteX3" fmla="*/ 823516 w 1647031"/>
                <a:gd name="connsiteY3" fmla="*/ 1647032 h 1647031"/>
                <a:gd name="connsiteX4" fmla="*/ 0 w 1647031"/>
                <a:gd name="connsiteY4" fmla="*/ 823516 h 164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031" h="1647031">
                  <a:moveTo>
                    <a:pt x="0" y="823516"/>
                  </a:moveTo>
                  <a:cubicBezTo>
                    <a:pt x="0" y="368701"/>
                    <a:pt x="368701" y="0"/>
                    <a:pt x="823516" y="0"/>
                  </a:cubicBezTo>
                  <a:cubicBezTo>
                    <a:pt x="1278331" y="0"/>
                    <a:pt x="1647032" y="368701"/>
                    <a:pt x="1647032" y="823516"/>
                  </a:cubicBezTo>
                  <a:cubicBezTo>
                    <a:pt x="1647032" y="1278331"/>
                    <a:pt x="1278331" y="1647032"/>
                    <a:pt x="823516" y="1647032"/>
                  </a:cubicBezTo>
                  <a:cubicBezTo>
                    <a:pt x="368701" y="1647032"/>
                    <a:pt x="0" y="1278331"/>
                    <a:pt x="0" y="823516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07242" tIns="307242" rIns="307242" bIns="30724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/>
                <a:t>SQL</a:t>
              </a:r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519539" y="148549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rgbClr val="B3C5E5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DDL</a:t>
              </a:r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7269143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90421"/>
                <a:satOff val="1725"/>
                <a:lumOff val="7618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>
                  <a:solidFill>
                    <a:schemeClr val="tx1"/>
                  </a:solidFill>
                </a:rPr>
                <a:t>DCL</a:t>
              </a:r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5519539" y="498470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fillRef>
            <a:effectRef idx="1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TCL</a:t>
              </a:r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3769934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rgbClr val="F38645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fillRef>
            <a:effectRef idx="1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74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Dinâmica da resolução Junções</a:t>
            </a:r>
            <a:br>
              <a:rPr lang="pt-BR" sz="3600" dirty="0"/>
            </a:br>
            <a:r>
              <a:rPr lang="pt-BR" sz="3600" dirty="0">
                <a:solidFill>
                  <a:srgbClr val="C00000"/>
                </a:solidFill>
              </a:rPr>
              <a:t>exemplo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413326"/>
              </p:ext>
            </p:extLst>
          </p:nvPr>
        </p:nvGraphicFramePr>
        <p:xfrm>
          <a:off x="2567607" y="2093976"/>
          <a:ext cx="6048670" cy="3733408"/>
        </p:xfrm>
        <a:graphic>
          <a:graphicData uri="http://schemas.openxmlformats.org/drawingml/2006/table">
            <a:tbl>
              <a:tblPr/>
              <a:tblGrid>
                <a:gridCol w="114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7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7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PNome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Preco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Categoria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charset="0"/>
                        </a:rPr>
                        <a:t>Fabric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charset="0"/>
                        </a:rPr>
                        <a:t>Cnome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PrecoAc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Pais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Tablet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Devices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Tablet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Devices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Tablet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Devices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Devices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Devices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Devices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3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Arduino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Arduino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Arduino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3791744" y="1702196"/>
            <a:ext cx="10138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Produto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6626046" y="1702196"/>
            <a:ext cx="1414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Companhia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961763" y="942745"/>
            <a:ext cx="2691857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PNome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 Preco</a:t>
            </a:r>
            <a:br>
              <a:rPr lang="en-US" sz="1400" dirty="0"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Produto,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Companhia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1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Fabric = </a:t>
            </a:r>
            <a:r>
              <a:rPr lang="en-US" sz="1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CNome</a:t>
            </a:r>
            <a:r>
              <a:rPr 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14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AND Pais=‘Japan’</a:t>
            </a:r>
          </a:p>
          <a:p>
            <a:pPr eaLnBrk="0" hangingPunct="0"/>
            <a:r>
              <a:rPr lang="en-US" sz="14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AND Preco&lt;= 200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567609" y="2348881"/>
            <a:ext cx="6034383" cy="347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567609" y="3225402"/>
            <a:ext cx="6034383" cy="347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581898" y="4377530"/>
            <a:ext cx="6034383" cy="347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567609" y="5529658"/>
            <a:ext cx="6034383" cy="347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77219"/>
              </p:ext>
            </p:extLst>
          </p:nvPr>
        </p:nvGraphicFramePr>
        <p:xfrm>
          <a:off x="8976321" y="4027437"/>
          <a:ext cx="3096345" cy="1395415"/>
        </p:xfrm>
        <a:graphic>
          <a:graphicData uri="http://schemas.openxmlformats.org/drawingml/2006/table">
            <a:tbl>
              <a:tblPr/>
              <a:tblGrid>
                <a:gridCol w="82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PNome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Categoria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Fabricante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Smartphone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Photography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Arduino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$203.99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Household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8934690" y="3729039"/>
            <a:ext cx="7747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</a:rPr>
              <a:t>Produto</a:t>
            </a:r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8934690" y="2261495"/>
            <a:ext cx="1016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</a:rPr>
              <a:t>Companhia</a:t>
            </a:r>
          </a:p>
        </p:txBody>
      </p:sp>
      <p:graphicFrame>
        <p:nvGraphicFramePr>
          <p:cNvPr id="1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42435"/>
              </p:ext>
            </p:extLst>
          </p:nvPr>
        </p:nvGraphicFramePr>
        <p:xfrm>
          <a:off x="8976321" y="2601480"/>
          <a:ext cx="2408311" cy="1097280"/>
        </p:xfrm>
        <a:graphic>
          <a:graphicData uri="http://schemas.openxmlformats.org/drawingml/2006/table">
            <a:tbl>
              <a:tblPr/>
              <a:tblGrid>
                <a:gridCol w="913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CNome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PrecoAc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7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08" grpId="0"/>
      <p:bldP spid="156709" grpId="0"/>
      <p:bldP spid="18" grpId="0" animBg="1"/>
      <p:bldP spid="19" grpId="0" animBg="1"/>
      <p:bldP spid="22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Dinâmica da resolução Junções</a:t>
            </a:r>
            <a:br>
              <a:rPr lang="pt-BR" sz="3600" dirty="0"/>
            </a:br>
            <a:r>
              <a:rPr lang="pt-BR" sz="3600" dirty="0">
                <a:solidFill>
                  <a:srgbClr val="C00000"/>
                </a:solidFill>
              </a:rPr>
              <a:t>exemplo</a:t>
            </a:r>
            <a:endParaRPr lang="en-US" sz="360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45261"/>
              </p:ext>
            </p:extLst>
          </p:nvPr>
        </p:nvGraphicFramePr>
        <p:xfrm>
          <a:off x="2567607" y="2093976"/>
          <a:ext cx="6048670" cy="1409700"/>
        </p:xfrm>
        <a:graphic>
          <a:graphicData uri="http://schemas.openxmlformats.org/drawingml/2006/table">
            <a:tbl>
              <a:tblPr/>
              <a:tblGrid>
                <a:gridCol w="114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7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7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PNome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Preco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Categoria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charset="0"/>
                        </a:rPr>
                        <a:t>Fabric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charset="0"/>
                        </a:rPr>
                        <a:t>Cnome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Acao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Pais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Tablet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Devices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Devices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Arduino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3791744" y="1702196"/>
            <a:ext cx="10138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Produto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6600056" y="1702196"/>
            <a:ext cx="1414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Companhia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7875217" y="2859436"/>
            <a:ext cx="710066" cy="7855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960400" y="943200"/>
            <a:ext cx="2691857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PNome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 Preco</a:t>
            </a:r>
            <a:br>
              <a:rPr lang="en-US" sz="1400" dirty="0"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Produto,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Companhia</a:t>
            </a:r>
            <a:br>
              <a:rPr lang="en-US" sz="1400" dirty="0"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14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Fabric = </a:t>
            </a:r>
            <a:r>
              <a:rPr lang="en-US" sz="14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CNome</a:t>
            </a:r>
            <a:r>
              <a:rPr lang="en-US" sz="14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14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AND Pais=‘Japan’</a:t>
            </a:r>
          </a:p>
          <a:p>
            <a:pPr eaLnBrk="0" hangingPunct="0"/>
            <a:r>
              <a:rPr lang="en-US" sz="14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AND Preco&lt;= 200</a:t>
            </a:r>
          </a:p>
        </p:txBody>
      </p:sp>
      <p:sp>
        <p:nvSpPr>
          <p:cNvPr id="9" name="Elipse 8"/>
          <p:cNvSpPr/>
          <p:nvPr/>
        </p:nvSpPr>
        <p:spPr>
          <a:xfrm>
            <a:off x="3604334" y="2276872"/>
            <a:ext cx="710066" cy="10122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567609" y="2924945"/>
            <a:ext cx="6034383" cy="347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6288"/>
              </p:ext>
            </p:extLst>
          </p:nvPr>
        </p:nvGraphicFramePr>
        <p:xfrm>
          <a:off x="2567608" y="4665320"/>
          <a:ext cx="6048670" cy="563880"/>
        </p:xfrm>
        <a:graphic>
          <a:graphicData uri="http://schemas.openxmlformats.org/drawingml/2006/table">
            <a:tbl>
              <a:tblPr/>
              <a:tblGrid>
                <a:gridCol w="114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7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7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PNome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Preco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Categoria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charset="0"/>
                        </a:rPr>
                        <a:t>Fabric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charset="0"/>
                        </a:rPr>
                        <a:t>Cnome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Acao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Pais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3791744" y="3861048"/>
            <a:ext cx="2016224" cy="801380"/>
            <a:chOff x="2267744" y="3861048"/>
            <a:chExt cx="2016224" cy="801380"/>
          </a:xfrm>
        </p:grpSpPr>
        <p:sp>
          <p:nvSpPr>
            <p:cNvPr id="4" name="Seta para baixo 3"/>
            <p:cNvSpPr/>
            <p:nvPr/>
          </p:nvSpPr>
          <p:spPr>
            <a:xfrm>
              <a:off x="3923928" y="3861048"/>
              <a:ext cx="360040" cy="5040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2267744" y="4293096"/>
              <a:ext cx="2423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 </a:t>
              </a:r>
            </a:p>
          </p:txBody>
        </p:sp>
      </p:grpSp>
      <p:graphicFrame>
        <p:nvGraphicFramePr>
          <p:cNvPr id="16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55617"/>
              </p:ext>
            </p:extLst>
          </p:nvPr>
        </p:nvGraphicFramePr>
        <p:xfrm>
          <a:off x="4019178" y="5929885"/>
          <a:ext cx="2857500" cy="685800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PNome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Preco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5447928" y="5373216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911269" y="5399856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Projeção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911270" y="3923764"/>
            <a:ext cx="752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Seleção</a:t>
            </a:r>
          </a:p>
        </p:txBody>
      </p:sp>
    </p:spTree>
    <p:extLst>
      <p:ext uri="{BB962C8B-B14F-4D97-AF65-F5344CB8AC3E}">
        <p14:creationId xmlns:p14="http://schemas.microsoft.com/office/powerpoint/2010/main" val="17031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6" grpId="0" animBg="1"/>
      <p:bldP spid="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Junções </a:t>
            </a:r>
            <a:br>
              <a:rPr lang="pt-BR" dirty="0"/>
            </a:br>
            <a:r>
              <a:rPr lang="pt-BR" dirty="0"/>
              <a:t>Via comando JOIN 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765251-FD48-4EFD-BC81-08BA09D5860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5238750" y="3315086"/>
            <a:ext cx="22794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35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67408" y="1772816"/>
            <a:ext cx="10957391" cy="409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JOINS</a:t>
            </a:r>
            <a:r>
              <a:rPr lang="pt-BR" sz="2400" dirty="0"/>
              <a:t> (ou junções) são usados para </a:t>
            </a:r>
            <a:r>
              <a:rPr lang="pt-BR" sz="2400" dirty="0">
                <a:solidFill>
                  <a:srgbClr val="C00000"/>
                </a:solidFill>
              </a:rPr>
              <a:t>recuperar dados de várias tabelas</a:t>
            </a:r>
            <a:r>
              <a:rPr lang="pt-BR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Um JOIN de SQL Server é executado sempre que duas ou mais tabelas são unidas em uma instrução SQL.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Existem 4 tipos diferentes de junções do SQL Server:   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SQL Server </a:t>
            </a:r>
            <a:r>
              <a:rPr lang="pt-BR" sz="2400" dirty="0">
                <a:solidFill>
                  <a:srgbClr val="C00000"/>
                </a:solidFill>
              </a:rPr>
              <a:t>INNER JOIN </a:t>
            </a:r>
            <a:r>
              <a:rPr lang="pt-BR" sz="2400" dirty="0"/>
              <a:t>(ou às vezes chamado simplesmente de </a:t>
            </a:r>
            <a:r>
              <a:rPr lang="pt-BR" sz="2400" dirty="0">
                <a:solidFill>
                  <a:srgbClr val="C00000"/>
                </a:solidFill>
              </a:rPr>
              <a:t>JOIN</a:t>
            </a:r>
            <a:r>
              <a:rPr lang="pt-BR" sz="2400" dirty="0"/>
              <a:t>)   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SQL Server </a:t>
            </a:r>
            <a:r>
              <a:rPr lang="pt-BR" sz="2400" dirty="0">
                <a:solidFill>
                  <a:srgbClr val="C00000"/>
                </a:solidFill>
              </a:rPr>
              <a:t>LEFT OUTER JOIN </a:t>
            </a:r>
            <a:r>
              <a:rPr lang="pt-BR" sz="2400" dirty="0"/>
              <a:t>(ou às vezes chamado </a:t>
            </a:r>
            <a:r>
              <a:rPr lang="pt-BR" sz="2400" dirty="0">
                <a:solidFill>
                  <a:srgbClr val="C00000"/>
                </a:solidFill>
              </a:rPr>
              <a:t>LEFT JOIN</a:t>
            </a:r>
            <a:r>
              <a:rPr lang="pt-BR" sz="2400" dirty="0"/>
              <a:t>)   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SQL Server </a:t>
            </a:r>
            <a:r>
              <a:rPr lang="pt-BR" sz="2400" dirty="0">
                <a:solidFill>
                  <a:srgbClr val="C00000"/>
                </a:solidFill>
              </a:rPr>
              <a:t>RIGHT OUTER JOIN </a:t>
            </a:r>
            <a:r>
              <a:rPr lang="pt-BR" sz="2400" dirty="0"/>
              <a:t>(ou às vezes chamado </a:t>
            </a:r>
            <a:r>
              <a:rPr lang="pt-BR" sz="2400" dirty="0">
                <a:solidFill>
                  <a:srgbClr val="C00000"/>
                </a:solidFill>
              </a:rPr>
              <a:t>RIGHT JOIN</a:t>
            </a:r>
            <a:r>
              <a:rPr lang="pt-BR" sz="2400" dirty="0"/>
              <a:t>)   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SQL Server </a:t>
            </a:r>
            <a:r>
              <a:rPr lang="pt-BR" sz="2400" dirty="0">
                <a:solidFill>
                  <a:srgbClr val="C00000"/>
                </a:solidFill>
              </a:rPr>
              <a:t>FULL OUTER JOIN </a:t>
            </a:r>
            <a:r>
              <a:rPr lang="pt-BR" sz="2400" dirty="0"/>
              <a:t>(ou às vezes chamado de </a:t>
            </a:r>
            <a:r>
              <a:rPr lang="pt-BR" sz="2400" dirty="0">
                <a:solidFill>
                  <a:srgbClr val="C00000"/>
                </a:solidFill>
              </a:rPr>
              <a:t>FULL JOIN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908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Tipos de Junções Internas – INNER JOIN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1E4A159-9E27-4CCB-A5FA-3A2F524B2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É o tipo de junção mais comum. 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rgbClr val="C00000"/>
                </a:solidFill>
              </a:rPr>
              <a:t>INNER JOINS </a:t>
            </a:r>
            <a:r>
              <a:rPr lang="pt-BR" dirty="0"/>
              <a:t>retornam todas as linhas de várias tabelas em que a condição de junção é atendida</a:t>
            </a:r>
          </a:p>
        </p:txBody>
      </p:sp>
      <p:sp>
        <p:nvSpPr>
          <p:cNvPr id="748546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4854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E9B79A04-969C-41F4-AB50-BADA7F324981}" type="slidenum">
              <a:rPr lang="pt-BR" altLang="en-US" smtClean="0"/>
              <a:pPr/>
              <a:t>13</a:t>
            </a:fld>
            <a:endParaRPr lang="pt-B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83432" y="4823832"/>
            <a:ext cx="794057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m.nome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c.data</a:t>
            </a:r>
            <a:b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consultas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INNER 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medicos m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m.codm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c.codm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DE0FE4-02B4-4E4A-9EBD-9FEEE2A7C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3256206"/>
            <a:ext cx="1912786" cy="1158340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C2F4B5B6-6649-445C-94C6-4B95FE273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3291314"/>
            <a:ext cx="4226614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colunas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table1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INNER JOIN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table2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table1.coluna = table2.coluna; </a:t>
            </a:r>
          </a:p>
        </p:txBody>
      </p:sp>
    </p:spTree>
    <p:extLst>
      <p:ext uri="{BB962C8B-B14F-4D97-AF65-F5344CB8AC3E}">
        <p14:creationId xmlns:p14="http://schemas.microsoft.com/office/powerpoint/2010/main" val="380093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2729332"/>
            <a:ext cx="10870232" cy="362701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Dado o esquema acima, no seu ambiente SQL execute as seguintes consultas: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Listar o nome do medico, o andar e número de ambulatório onde presta atendimento, ordenado por andar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Buscar o nome dos pacientes que têm consulta marcada, com a respectiva data e hora, ordenado por data/hora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Buscar o nome do médico, o nome do paciente e a </a:t>
            </a:r>
            <a:r>
              <a:rPr lang="pt-BR" dirty="0" err="1"/>
              <a:t>data&amp;hora</a:t>
            </a:r>
            <a:r>
              <a:rPr lang="pt-BR" dirty="0"/>
              <a:t> da consulta ordenado por data/hora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Buscar, para as consultas marcadas para o período da manhã (7hs-12hs) do dia 07/10/2015, o nome do médico, o nome do paciente e a </a:t>
            </a:r>
            <a:r>
              <a:rPr lang="pt-BR" dirty="0" err="1"/>
              <a:t>data&amp;hora</a:t>
            </a:r>
            <a:r>
              <a:rPr lang="pt-BR" dirty="0"/>
              <a:t> da consulta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Buscar, para as consultas marcadas para o período da manhã (7hs-12hs) do dia 07/10/2015, o nome do médico, o nome do paciente e a </a:t>
            </a:r>
            <a:r>
              <a:rPr lang="pt-BR" dirty="0" err="1"/>
              <a:t>data&amp;hora</a:t>
            </a:r>
            <a:r>
              <a:rPr lang="pt-BR" dirty="0"/>
              <a:t> da consulta e o ambulatório e respectivo andar onde será realizada a consulta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567608" y="1412776"/>
            <a:ext cx="6696743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idade, cidade, especialidade, 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Pacientes</a:t>
            </a:r>
            <a:r>
              <a:rPr lang="pt-BR" b="1" dirty="0"/>
              <a:t> 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sexo, idade, cidade, doença)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Consultas (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data, hora)</a:t>
            </a:r>
          </a:p>
          <a:p>
            <a:pPr>
              <a:lnSpc>
                <a:spcPct val="90000"/>
              </a:lnSpc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Ambulatorio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andar, capacidade)</a:t>
            </a:r>
          </a:p>
        </p:txBody>
      </p:sp>
    </p:spTree>
    <p:extLst>
      <p:ext uri="{BB962C8B-B14F-4D97-AF65-F5344CB8AC3E}">
        <p14:creationId xmlns:p14="http://schemas.microsoft.com/office/powerpoint/2010/main" val="126222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Consultas a múltiplas tabelas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45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867"/>
          </a:xfrm>
        </p:spPr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; </a:t>
            </a:r>
            <a:r>
              <a:rPr lang="pt-BR" dirty="0" err="1"/>
              <a:t>Navathe</a:t>
            </a:r>
            <a:r>
              <a:rPr lang="pt-BR" dirty="0"/>
              <a:t>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64" y="3429370"/>
            <a:ext cx="1978637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8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à Múltiplas Tabelas:</a:t>
            </a:r>
            <a:br>
              <a:rPr lang="pt-BR" dirty="0"/>
            </a:br>
            <a:r>
              <a:rPr lang="pt-BR"/>
              <a:t>Junções Internas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66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das múltiplas tabelas:</a:t>
            </a:r>
            <a:br>
              <a:rPr lang="pt-BR" dirty="0"/>
            </a:br>
            <a:r>
              <a:rPr lang="pt-BR" dirty="0"/>
              <a:t>O Produto Cartesiano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719"/>
          </a:xfrm>
        </p:spPr>
        <p:txBody>
          <a:bodyPr>
            <a:normAutofit/>
          </a:bodyPr>
          <a:lstStyle/>
          <a:p>
            <a:r>
              <a:rPr lang="pt-BR" dirty="0"/>
              <a:t>Definição: Gera todas as combinações de linhas das duas ou mais tabelas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Produto Cartesiano é o algoritmo usado pelo SGBD para resolver consultas em múltiplas tabelas	 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4</a:t>
            </a:fld>
            <a:endParaRPr lang="pt-BR"/>
          </a:p>
        </p:txBody>
      </p:sp>
      <p:graphicFrame>
        <p:nvGraphicFramePr>
          <p:cNvPr id="8" name="Group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335055"/>
              </p:ext>
            </p:extLst>
          </p:nvPr>
        </p:nvGraphicFramePr>
        <p:xfrm>
          <a:off x="2527138" y="2822225"/>
          <a:ext cx="936104" cy="118808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B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509873"/>
              </p:ext>
            </p:extLst>
          </p:nvPr>
        </p:nvGraphicFramePr>
        <p:xfrm>
          <a:off x="4955393" y="2823278"/>
          <a:ext cx="792088" cy="165123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val 36"/>
          <p:cNvSpPr>
            <a:spLocks noChangeArrowheads="1"/>
          </p:cNvSpPr>
          <p:nvPr/>
        </p:nvSpPr>
        <p:spPr bwMode="auto">
          <a:xfrm>
            <a:off x="3822395" y="3369328"/>
            <a:ext cx="803767" cy="331128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400" dirty="0"/>
              <a:t>X</a:t>
            </a:r>
            <a:endParaRPr lang="pt-BR" sz="2400" baseline="-15000" dirty="0"/>
          </a:p>
        </p:txBody>
      </p:sp>
      <p:graphicFrame>
        <p:nvGraphicFramePr>
          <p:cNvPr id="11" name="Group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517796"/>
              </p:ext>
            </p:extLst>
          </p:nvPr>
        </p:nvGraphicFramePr>
        <p:xfrm>
          <a:off x="8292343" y="2822225"/>
          <a:ext cx="1008112" cy="246697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089711710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Bookman Old Style" pitchFamily="18" charset="0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Bookman Old Style" pitchFamily="18" charset="0"/>
                        </a:rPr>
                        <a:t>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68675032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Bookman Old Style" pitchFamily="18" charset="0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Bookman Old Style" pitchFamily="18" charset="0"/>
                        </a:rPr>
                        <a:t>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36112497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Bookman Old Style" pitchFamily="18" charset="0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Bookman Old Style" pitchFamily="18" charset="0"/>
                        </a:rPr>
                        <a:t>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289855950"/>
                  </a:ext>
                </a:extLst>
              </a:tr>
            </a:tbl>
          </a:graphicData>
        </a:graphic>
      </p:graphicFrame>
      <p:sp>
        <p:nvSpPr>
          <p:cNvPr id="12" name="Igual a 11"/>
          <p:cNvSpPr/>
          <p:nvPr/>
        </p:nvSpPr>
        <p:spPr>
          <a:xfrm>
            <a:off x="6600056" y="3684568"/>
            <a:ext cx="576064" cy="50610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292343" y="241650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T1 X T2</a:t>
            </a:r>
          </a:p>
        </p:txBody>
      </p:sp>
    </p:spTree>
    <p:extLst>
      <p:ext uri="{BB962C8B-B14F-4D97-AF65-F5344CB8AC3E}">
        <p14:creationId xmlns:p14="http://schemas.microsoft.com/office/powerpoint/2010/main" val="103392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56378"/>
            <a:ext cx="8829600" cy="1295400"/>
          </a:xfrm>
        </p:spPr>
        <p:txBody>
          <a:bodyPr>
            <a:normAutofit fontScale="90000"/>
          </a:bodyPr>
          <a:lstStyle/>
          <a:p>
            <a:r>
              <a:rPr lang="pt-BR" dirty="0"/>
              <a:t>Produto Cartesiano </a:t>
            </a:r>
            <a:br>
              <a:rPr lang="pt-BR" dirty="0"/>
            </a:br>
            <a:r>
              <a:rPr lang="pt-BR" dirty="0"/>
              <a:t>Exemplo</a:t>
            </a:r>
            <a:endParaRPr lang="pt-BR" sz="3100" dirty="0"/>
          </a:p>
        </p:txBody>
      </p:sp>
      <p:sp>
        <p:nvSpPr>
          <p:cNvPr id="6256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55307" y="875728"/>
            <a:ext cx="6379168" cy="509413"/>
          </a:xfrm>
        </p:spPr>
        <p:txBody>
          <a:bodyPr>
            <a:normAutofit/>
          </a:bodyPr>
          <a:lstStyle/>
          <a:p>
            <a:pPr eaLnBrk="1" hangingPunct="1"/>
            <a:r>
              <a:rPr lang="pt-BR" dirty="0">
                <a:solidFill>
                  <a:srgbClr val="000099"/>
                </a:solidFill>
              </a:rPr>
              <a:t>Consulta: Listar estudante e suas </a:t>
            </a:r>
            <a:r>
              <a:rPr lang="pt-BR" dirty="0" err="1">
                <a:solidFill>
                  <a:srgbClr val="000099"/>
                </a:solidFill>
              </a:rPr>
              <a:t>UCs</a:t>
            </a:r>
            <a:endParaRPr lang="pt-BR" baseline="-12000" dirty="0">
              <a:solidFill>
                <a:srgbClr val="000099"/>
              </a:solidFill>
              <a:cs typeface="Arial" charset="0"/>
            </a:endParaRPr>
          </a:p>
        </p:txBody>
      </p:sp>
      <p:graphicFrame>
        <p:nvGraphicFramePr>
          <p:cNvPr id="451588" name="Group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59965740"/>
              </p:ext>
            </p:extLst>
          </p:nvPr>
        </p:nvGraphicFramePr>
        <p:xfrm>
          <a:off x="296729" y="1708869"/>
          <a:ext cx="4038600" cy="202805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4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SID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Idade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CR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142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Roberto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5,8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183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Andrea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8,1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898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Carlos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9,2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453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Bruno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7,5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1691" name="Group 10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97149458"/>
              </p:ext>
            </p:extLst>
          </p:nvPr>
        </p:nvGraphicFramePr>
        <p:xfrm>
          <a:off x="330993" y="5122226"/>
          <a:ext cx="2319338" cy="159924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4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SID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CID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142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CPS116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183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CPS114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898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CPS116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5716" name="Espaço Reservado para Rodapé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625717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C2438BFD-EA27-4C82-BD00-9E4288775A67}" type="slidenum">
              <a:rPr lang="pt-BR" altLang="en-US" smtClean="0">
                <a:latin typeface="Arial" charset="0"/>
              </a:rPr>
              <a:pPr/>
              <a:t>5</a:t>
            </a:fld>
            <a:endParaRPr lang="pt-BR" altLang="en-US">
              <a:latin typeface="Arial" charset="0"/>
            </a:endParaRPr>
          </a:p>
        </p:txBody>
      </p:sp>
      <p:sp>
        <p:nvSpPr>
          <p:cNvPr id="625718" name="Oval 36"/>
          <p:cNvSpPr>
            <a:spLocks noChangeArrowheads="1"/>
          </p:cNvSpPr>
          <p:nvPr/>
        </p:nvSpPr>
        <p:spPr bwMode="auto">
          <a:xfrm>
            <a:off x="1048859" y="4152384"/>
            <a:ext cx="1370856" cy="537592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800" dirty="0"/>
              <a:t>X</a:t>
            </a:r>
            <a:endParaRPr lang="pt-BR" sz="2800" baseline="-15000" dirty="0"/>
          </a:p>
        </p:txBody>
      </p:sp>
      <p:graphicFrame>
        <p:nvGraphicFramePr>
          <p:cNvPr id="45175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42850"/>
              </p:ext>
            </p:extLst>
          </p:nvPr>
        </p:nvGraphicFramePr>
        <p:xfrm>
          <a:off x="5217334" y="1751120"/>
          <a:ext cx="6477000" cy="50292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SID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Idade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CR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SID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CID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142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Roberto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5,8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142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CPS116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142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Roberto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5,8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183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CPS114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142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Roberto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5,8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898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CPS116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4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Andrea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8,1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142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CPS116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Andrea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8,1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183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CPS114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Andrea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8,1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898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CPS116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898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Carlos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9,2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142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CPS116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791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898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Carlos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9,2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183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CPS114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2432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898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Carlos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9,2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898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CPS116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3786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453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Bruno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7,5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142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CPS116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21609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453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Bruno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7,5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183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CPS114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9627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453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Bruno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7,5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898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CPS116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17445"/>
                  </a:ext>
                </a:extLst>
              </a:tr>
            </a:tbl>
          </a:graphicData>
        </a:graphic>
      </p:graphicFrame>
      <p:sp>
        <p:nvSpPr>
          <p:cNvPr id="2" name="Chave esquerda 1"/>
          <p:cNvSpPr/>
          <p:nvPr/>
        </p:nvSpPr>
        <p:spPr>
          <a:xfrm>
            <a:off x="4614592" y="1751120"/>
            <a:ext cx="360040" cy="49845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192280" y="4081054"/>
            <a:ext cx="142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registros</a:t>
            </a:r>
          </a:p>
        </p:txBody>
      </p:sp>
      <p:sp>
        <p:nvSpPr>
          <p:cNvPr id="4" name="Retângulo Arredondado 3"/>
          <p:cNvSpPr/>
          <p:nvPr/>
        </p:nvSpPr>
        <p:spPr>
          <a:xfrm>
            <a:off x="5255307" y="2132856"/>
            <a:ext cx="590634" cy="3600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9840416" y="2132856"/>
            <a:ext cx="590634" cy="3600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5255307" y="3693695"/>
            <a:ext cx="590634" cy="3600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Arredondado 18"/>
          <p:cNvSpPr/>
          <p:nvPr/>
        </p:nvSpPr>
        <p:spPr>
          <a:xfrm>
            <a:off x="9840416" y="3693695"/>
            <a:ext cx="590634" cy="3600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255307" y="5223348"/>
            <a:ext cx="590634" cy="3600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9840416" y="5223348"/>
            <a:ext cx="590634" cy="3600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0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Segundo ponto sobre múltiplas tabelas </a:t>
            </a:r>
            <a:br>
              <a:rPr lang="pt-BR" dirty="0"/>
            </a:br>
            <a:r>
              <a:rPr lang="pt-BR" dirty="0"/>
              <a:t>Relembrando Chave Estrangeira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que temos o seguinte esquema:</a:t>
            </a:r>
          </a:p>
          <a:p>
            <a:endParaRPr lang="pt-BR" dirty="0"/>
          </a:p>
          <a:p>
            <a:r>
              <a:rPr lang="pt-BR" dirty="0"/>
              <a:t>Para estar matriculado em um curso (</a:t>
            </a:r>
            <a:r>
              <a:rPr lang="pt-BR" dirty="0" err="1"/>
              <a:t>cid</a:t>
            </a:r>
            <a:r>
              <a:rPr lang="pt-BR" dirty="0"/>
              <a:t>), um estudante (</a:t>
            </a:r>
            <a:r>
              <a:rPr lang="pt-BR" dirty="0" err="1"/>
              <a:t>sid</a:t>
            </a:r>
            <a:r>
              <a:rPr lang="pt-BR" dirty="0"/>
              <a:t>) deve aparecer na tabela matrícula;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pPr/>
              <a:t>6</a:t>
            </a:fld>
            <a:endParaRPr lang="pt-BR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52492"/>
              </p:ext>
            </p:extLst>
          </p:nvPr>
        </p:nvGraphicFramePr>
        <p:xfrm>
          <a:off x="3351081" y="4210056"/>
          <a:ext cx="1752376" cy="862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0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sid</a:t>
                      </a:r>
                      <a:endParaRPr lang="en-US" sz="1400" b="1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/>
                        <a:t>nome</a:t>
                      </a:r>
                      <a:endParaRPr lang="en-US" sz="1400" b="1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CR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101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Mary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9.8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59073"/>
              </p:ext>
            </p:extLst>
          </p:nvPr>
        </p:nvGraphicFramePr>
        <p:xfrm>
          <a:off x="6090576" y="4210058"/>
          <a:ext cx="1661609" cy="1130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sid</a:t>
                      </a:r>
                      <a:endParaRPr lang="en-US" sz="1400" b="1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cid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grau</a:t>
                      </a:r>
                      <a:endParaRPr lang="en-US" sz="1400" b="1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123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564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8,4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123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537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7,8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101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9,1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24252" y="3933056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err="1"/>
              <a:t>Estudantes</a:t>
            </a:r>
            <a:endParaRPr lang="en-US" sz="135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25260" y="3933056"/>
            <a:ext cx="1036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err="1"/>
              <a:t>Matricula</a:t>
            </a:r>
            <a:endParaRPr lang="en-US" sz="13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43472" y="5617686"/>
            <a:ext cx="906562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100" dirty="0">
                <a:latin typeface="+mj-lt"/>
              </a:rPr>
              <a:t>Dizemos que </a:t>
            </a:r>
            <a:r>
              <a:rPr lang="pt-BR" sz="2100" i="1" dirty="0" err="1">
                <a:latin typeface="+mj-lt"/>
              </a:rPr>
              <a:t>sid</a:t>
            </a:r>
            <a:r>
              <a:rPr lang="pt-BR" sz="2100" dirty="0">
                <a:latin typeface="+mj-lt"/>
              </a:rPr>
              <a:t> é uma </a:t>
            </a:r>
            <a:r>
              <a:rPr lang="pt-BR" sz="2100" u="sng" dirty="0">
                <a:latin typeface="+mj-lt"/>
              </a:rPr>
              <a:t>chave estrangeira </a:t>
            </a:r>
            <a:r>
              <a:rPr lang="pt-BR" sz="2100" dirty="0">
                <a:latin typeface="+mj-lt"/>
              </a:rPr>
              <a:t>que se refere a tabela Estudantes (</a:t>
            </a:r>
            <a:r>
              <a:rPr lang="pt-BR" sz="2100" dirty="0" err="1">
                <a:latin typeface="+mj-lt"/>
              </a:rPr>
              <a:t>sid</a:t>
            </a:r>
            <a:r>
              <a:rPr lang="pt-BR" sz="2100" dirty="0">
                <a:latin typeface="+mj-lt"/>
              </a:rPr>
              <a:t>)</a:t>
            </a:r>
          </a:p>
          <a:p>
            <a:r>
              <a:rPr lang="pt-BR" sz="2100" dirty="0">
                <a:latin typeface="+mj-lt"/>
              </a:rPr>
              <a:t>e </a:t>
            </a:r>
            <a:r>
              <a:rPr lang="pt-BR" sz="2100" i="1" dirty="0" err="1">
                <a:latin typeface="+mj-lt"/>
              </a:rPr>
              <a:t>cid</a:t>
            </a:r>
            <a:r>
              <a:rPr lang="pt-BR" sz="2100" dirty="0">
                <a:latin typeface="+mj-lt"/>
              </a:rPr>
              <a:t> é uma </a:t>
            </a:r>
            <a:r>
              <a:rPr lang="pt-BR" sz="2100" u="sng" dirty="0">
                <a:latin typeface="+mj-lt"/>
              </a:rPr>
              <a:t>chave estrangeira </a:t>
            </a:r>
            <a:r>
              <a:rPr lang="pt-BR" sz="2100" dirty="0">
                <a:latin typeface="+mj-lt"/>
              </a:rPr>
              <a:t>que se refere a tabela Classe(</a:t>
            </a:r>
            <a:r>
              <a:rPr lang="pt-BR" sz="2100" dirty="0" err="1">
                <a:latin typeface="+mj-lt"/>
              </a:rPr>
              <a:t>cid</a:t>
            </a:r>
            <a:r>
              <a:rPr lang="pt-BR" sz="2100" dirty="0">
                <a:latin typeface="+mj-lt"/>
              </a:rPr>
              <a:t>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103458" y="4653137"/>
            <a:ext cx="987119" cy="249079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7392144" y="1651840"/>
            <a:ext cx="4320480" cy="120032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16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Estudante</a:t>
            </a: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16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6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CR: </a:t>
            </a:r>
            <a:r>
              <a:rPr lang="en-US" sz="16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16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Matricula</a:t>
            </a: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6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16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6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grau</a:t>
            </a: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6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16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Classe</a:t>
            </a: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6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; </a:t>
            </a:r>
            <a:r>
              <a:rPr lang="en-US" sz="1600" i="1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sz="16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</a:t>
            </a: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; </a:t>
            </a:r>
            <a:r>
              <a:rPr lang="en-US" sz="16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Amb</a:t>
            </a: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6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3458" y="4941168"/>
            <a:ext cx="98711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6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09532"/>
              </p:ext>
            </p:extLst>
          </p:nvPr>
        </p:nvGraphicFramePr>
        <p:xfrm>
          <a:off x="8328247" y="4274003"/>
          <a:ext cx="2159158" cy="1130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cid</a:t>
                      </a:r>
                      <a:endParaRPr lang="en-US" sz="1400" b="1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nome</a:t>
                      </a:r>
                      <a:endParaRPr lang="en-US" sz="1400" b="1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amb</a:t>
                      </a:r>
                      <a:endParaRPr lang="en-US" sz="1400" b="1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564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Banco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602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537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Projeto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502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568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MM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601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2"/>
          <p:cNvSpPr txBox="1"/>
          <p:nvPr/>
        </p:nvSpPr>
        <p:spPr>
          <a:xfrm>
            <a:off x="9450455" y="3993014"/>
            <a:ext cx="7569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err="1"/>
              <a:t>Classe</a:t>
            </a:r>
            <a:endParaRPr lang="en-US" sz="1350" b="1" dirty="0"/>
          </a:p>
        </p:txBody>
      </p:sp>
      <p:cxnSp>
        <p:nvCxnSpPr>
          <p:cNvPr id="18" name="Straight Arrow Connector 10"/>
          <p:cNvCxnSpPr/>
          <p:nvPr/>
        </p:nvCxnSpPr>
        <p:spPr>
          <a:xfrm>
            <a:off x="7062211" y="4645471"/>
            <a:ext cx="1245045" cy="78427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0"/>
          <p:cNvCxnSpPr/>
          <p:nvPr/>
        </p:nvCxnSpPr>
        <p:spPr>
          <a:xfrm>
            <a:off x="7032105" y="4934750"/>
            <a:ext cx="1245045" cy="78427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87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 animBg="1"/>
      <p:bldP spid="19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Ambiguidade em variáveis de múltiplas tabelas</a:t>
            </a:r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3467101" y="2132856"/>
            <a:ext cx="3966649" cy="87203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Pessoa(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end,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TrabalhaPara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Companhia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end)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67099" y="3313885"/>
            <a:ext cx="5130572" cy="7848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Pessoa.nome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Pessoa.end</a:t>
            </a:r>
            <a:br>
              <a:rPr lang="en-US" sz="1500" dirty="0">
                <a:latin typeface="Menlo" charset="0"/>
                <a:ea typeface="Menlo" charset="0"/>
                <a:cs typeface="Menlo" charset="0"/>
              </a:rPr>
            </a:b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    	    Pessoa,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Companhia</a:t>
            </a:r>
            <a:br>
              <a:rPr lang="en-US" sz="1500" dirty="0">
                <a:latin typeface="Menlo" charset="0"/>
                <a:ea typeface="Menlo" charset="0"/>
                <a:cs typeface="Menlo" charset="0"/>
              </a:rPr>
            </a:b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</a:t>
            </a:r>
            <a:r>
              <a:rPr lang="en-US" sz="15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Pessoa. </a:t>
            </a:r>
            <a:r>
              <a:rPr lang="en-US" sz="15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TrabalhaPara</a:t>
            </a:r>
            <a:r>
              <a:rPr lang="en-US" sz="15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5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Companhia.nome</a:t>
            </a:r>
            <a:endParaRPr lang="en-US" sz="15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467100" y="4345238"/>
            <a:ext cx="3548664" cy="7848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p.nome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p.end</a:t>
            </a:r>
            <a:br>
              <a:rPr lang="en-US" sz="1500" dirty="0">
                <a:latin typeface="Menlo" charset="0"/>
                <a:ea typeface="Menlo" charset="0"/>
                <a:cs typeface="Menlo" charset="0"/>
              </a:rPr>
            </a:b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    	    Pessoa p,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Companhia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c</a:t>
            </a:r>
            <a:br>
              <a:rPr lang="en-US" sz="1500" dirty="0">
                <a:latin typeface="Menlo" charset="0"/>
                <a:ea typeface="Menlo" charset="0"/>
                <a:cs typeface="Menlo" charset="0"/>
              </a:rPr>
            </a:b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</a:t>
            </a:r>
            <a:r>
              <a:rPr lang="en-US" sz="15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p.TrabalhaPara</a:t>
            </a:r>
            <a:r>
              <a:rPr lang="en-US" sz="15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5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c.nome</a:t>
            </a:r>
            <a:endParaRPr lang="en-US" sz="15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3133532" y="3194569"/>
            <a:ext cx="174949" cy="21063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1559496" y="3210395"/>
            <a:ext cx="14368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Ambas as formas são equivalentes para resolver a ambiguidade de variável</a:t>
            </a:r>
          </a:p>
        </p:txBody>
      </p:sp>
    </p:spTree>
    <p:extLst>
      <p:ext uri="{BB962C8B-B14F-4D97-AF65-F5344CB8AC3E}">
        <p14:creationId xmlns:p14="http://schemas.microsoft.com/office/powerpoint/2010/main" val="377202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Junções </a:t>
            </a:r>
            <a:br>
              <a:rPr lang="pt-BR" dirty="0"/>
            </a:br>
            <a:r>
              <a:rPr lang="pt-BR" dirty="0">
                <a:solidFill>
                  <a:srgbClr val="C00000"/>
                </a:solidFill>
              </a:rPr>
              <a:t>via cláusula WHERE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708884" y="5604847"/>
            <a:ext cx="4114800" cy="365125"/>
          </a:xfrm>
        </p:spPr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09034" y="2563583"/>
            <a:ext cx="22794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35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877188" y="2077519"/>
            <a:ext cx="7270517" cy="97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000" i="1" dirty="0"/>
              <a:t>Ex: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pt-PT" sz="2000" dirty="0"/>
              <a:t>Localizar todos os produtos abaixo de R$200 fabricados no Japão, apresentando seus nomes e preços.</a:t>
            </a:r>
            <a:endParaRPr lang="en-US" sz="2000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25925" y="4214633"/>
            <a:ext cx="3914854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PNome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PrecoP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Produto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p,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Empresa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e 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p.EmpNome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e.EmpNome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AND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Pais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           AND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Preco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512680" y="3024100"/>
            <a:ext cx="5516669" cy="88036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Produto(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PNome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Preco, Categoria, </a:t>
            </a:r>
            <a:r>
              <a:rPr lang="en-US" i="1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EmpNome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Empresa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EmpNome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Acao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Pais)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02388" y="4214633"/>
            <a:ext cx="3816423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A </a:t>
            </a:r>
            <a:r>
              <a:rPr lang="pt-PT" sz="2000" b="1" u="sng" dirty="0">
                <a:latin typeface="+mj-lt"/>
              </a:rPr>
              <a:t>junção</a:t>
            </a:r>
            <a:r>
              <a:rPr lang="pt-PT" sz="2000" dirty="0">
                <a:latin typeface="+mj-lt"/>
              </a:rPr>
              <a:t> entre tabelas retorna todas as combinações únicas de suas tuplas que </a:t>
            </a:r>
            <a:r>
              <a:rPr lang="pt-PT" sz="2000" b="1" dirty="0">
                <a:latin typeface="+mj-lt"/>
              </a:rPr>
              <a:t>satisfaçam alguma condição de junção especificada</a:t>
            </a:r>
            <a:r>
              <a:rPr lang="pt-PT" sz="2000" dirty="0"/>
              <a:t>. </a:t>
            </a:r>
            <a:endParaRPr lang="en-US" sz="2000" dirty="0">
              <a:latin typeface="+mj-lt"/>
            </a:endParaRPr>
          </a:p>
        </p:txBody>
      </p:sp>
      <p:sp>
        <p:nvSpPr>
          <p:cNvPr id="15" name="Rounded Rectangle 13"/>
          <p:cNvSpPr/>
          <p:nvPr/>
        </p:nvSpPr>
        <p:spPr>
          <a:xfrm>
            <a:off x="3441492" y="4876352"/>
            <a:ext cx="2935084" cy="331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8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Junções </a:t>
            </a:r>
            <a:br>
              <a:rPr lang="pt-BR" dirty="0"/>
            </a:br>
            <a:r>
              <a:rPr lang="pt-BR" dirty="0">
                <a:solidFill>
                  <a:srgbClr val="C00000"/>
                </a:solidFill>
              </a:rPr>
              <a:t>via comando JOIN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5238750" y="3315086"/>
            <a:ext cx="22794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35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206904" y="2829022"/>
            <a:ext cx="7270517" cy="97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000" i="1" dirty="0"/>
              <a:t>Ex: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pt-PT" sz="2000" dirty="0"/>
              <a:t>Localizar todos os produtos abaixo de R$200 fabricados no Japão, apresentando seus nomes e preços.</a:t>
            </a:r>
            <a:endParaRPr lang="en-US" sz="2000" dirty="0"/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842396" y="3775603"/>
            <a:ext cx="5516669" cy="88036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Produto(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PNome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Preco, Categoria, </a:t>
            </a:r>
            <a:r>
              <a:rPr lang="en-US" i="1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EmpNome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Empresa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EmpNome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Acao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Pais)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14400" y="1923724"/>
            <a:ext cx="972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Ao acessarmos múltiplas tabelas, utilizamos o conceito de </a:t>
            </a:r>
            <a:r>
              <a:rPr lang="pt-BR" sz="2400" dirty="0">
                <a:solidFill>
                  <a:srgbClr val="C00000"/>
                </a:solidFill>
              </a:rPr>
              <a:t>junção</a:t>
            </a:r>
            <a:r>
              <a:rPr lang="pt-BR" sz="2400" dirty="0"/>
              <a:t>;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7A9B985-AB19-4F87-8C14-EB911287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857" y="5002388"/>
            <a:ext cx="7270516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PNome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Preco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Produto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b="1" dirty="0">
                <a:solidFill>
                  <a:srgbClr val="FF9966"/>
                </a:solidFill>
                <a:latin typeface="Menlo" charset="0"/>
                <a:ea typeface="Menlo" charset="0"/>
                <a:cs typeface="Menlo" charset="0"/>
              </a:rPr>
              <a:t>INNER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Companhia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p.EmpNome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e.EmpNome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Preco&lt;= 200 AND Pais=‘Japan’</a:t>
            </a:r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21E74CA9-6FE6-4018-9275-E9C464ECB5FD}"/>
              </a:ext>
            </a:extLst>
          </p:cNvPr>
          <p:cNvSpPr/>
          <p:nvPr/>
        </p:nvSpPr>
        <p:spPr>
          <a:xfrm>
            <a:off x="3719736" y="5283499"/>
            <a:ext cx="6120680" cy="36110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6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18318</TotalTime>
  <Words>1350</Words>
  <Application>Microsoft Office PowerPoint</Application>
  <PresentationFormat>Widescreen</PresentationFormat>
  <Paragraphs>473</Paragraphs>
  <Slides>15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Menlo</vt:lpstr>
      <vt:lpstr>Times New Roman</vt:lpstr>
      <vt:lpstr>Wingdings</vt:lpstr>
      <vt:lpstr>Tema do Office</vt:lpstr>
      <vt:lpstr>Banco de Dados I Linguagens de Manipulação  SQL DML</vt:lpstr>
      <vt:lpstr>Referência</vt:lpstr>
      <vt:lpstr>Acesso à Múltiplas Tabelas: Junções Internas</vt:lpstr>
      <vt:lpstr>O Problema das múltiplas tabelas: O Produto Cartesiano</vt:lpstr>
      <vt:lpstr>Produto Cartesiano  Exemplo</vt:lpstr>
      <vt:lpstr>Um Segundo ponto sobre múltiplas tabelas  Relembrando Chave Estrangeira</vt:lpstr>
      <vt:lpstr>Ambiguidade em variáveis de múltiplas tabelas</vt:lpstr>
      <vt:lpstr>Junções  via cláusula WHERE</vt:lpstr>
      <vt:lpstr>Junções  via comando JOIN</vt:lpstr>
      <vt:lpstr>Dinâmica da resolução Junções exemplo</vt:lpstr>
      <vt:lpstr>Dinâmica da resolução Junções exemplo</vt:lpstr>
      <vt:lpstr>Junções  Via comando JOIN </vt:lpstr>
      <vt:lpstr>Tipos de Junções Internas – INNER JOIN</vt:lpstr>
      <vt:lpstr>Agora é com vocês...</vt:lpstr>
      <vt:lpstr>Atividade </vt:lpstr>
    </vt:vector>
  </TitlesOfParts>
  <Company>Petrobras Distribuidora S. 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e Engenharia de Software</dc:title>
  <dc:creator>zcqa</dc:creator>
  <cp:lastModifiedBy>Roberto Harkovsky da Cunha</cp:lastModifiedBy>
  <cp:revision>474</cp:revision>
  <dcterms:created xsi:type="dcterms:W3CDTF">2010-12-21T20:18:02Z</dcterms:created>
  <dcterms:modified xsi:type="dcterms:W3CDTF">2022-06-13T23:12:49Z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2022-06-13T23:12:49Z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ebd9559e-6c18-4cd8-a160-bb5a2037c2cd</vt:lpwstr>
  </property>
  <property fmtid="{D5CDD505-2E9C-101B-9397-08002B2CF9AE}" pid="8" name="MSIP_Label_22deaceb-9851-4663-bccf-596767454be3_ContentBits">
    <vt:lpwstr>2</vt:lpwstr>
  </property>
</Properties>
</file>