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1" r:id="rId1"/>
  </p:sldMasterIdLst>
  <p:notesMasterIdLst>
    <p:notesMasterId r:id="rId23"/>
  </p:notesMasterIdLst>
  <p:sldIdLst>
    <p:sldId id="457" r:id="rId2"/>
    <p:sldId id="458" r:id="rId3"/>
    <p:sldId id="455" r:id="rId4"/>
    <p:sldId id="321" r:id="rId5"/>
    <p:sldId id="446" r:id="rId6"/>
    <p:sldId id="322" r:id="rId7"/>
    <p:sldId id="323" r:id="rId8"/>
    <p:sldId id="324" r:id="rId9"/>
    <p:sldId id="325" r:id="rId10"/>
    <p:sldId id="447" r:id="rId11"/>
    <p:sldId id="453" r:id="rId12"/>
    <p:sldId id="426" r:id="rId13"/>
    <p:sldId id="326" r:id="rId14"/>
    <p:sldId id="461" r:id="rId15"/>
    <p:sldId id="327" r:id="rId16"/>
    <p:sldId id="328" r:id="rId17"/>
    <p:sldId id="427" r:id="rId18"/>
    <p:sldId id="463" r:id="rId19"/>
    <p:sldId id="462" r:id="rId20"/>
    <p:sldId id="429" r:id="rId21"/>
    <p:sldId id="363" r:id="rId22"/>
  </p:sldIdLst>
  <p:sldSz cx="12192000" cy="6858000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B3C5E5"/>
    <a:srgbClr val="F38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55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87FEBCB-D4DE-4C8B-BD1B-F4F90B5FE8F4}" type="datetimeFigureOut">
              <a:rPr lang="pt-BR" smtClean="0"/>
              <a:pPr/>
              <a:t>13/06/2022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3290015-801B-4ECE-9115-42BA3670AB0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17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F5720-CF32-4D17-BD2A-2ACB1D67E2D6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FAD7B-EE04-4739-8DC0-900DD1F116B9}" type="slidenum">
              <a:rPr lang="pt-BR" smtClean="0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2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FAD7B-EE04-4739-8DC0-900DD1F116B9}" type="slidenum">
              <a:rPr lang="pt-BR" smtClean="0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76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05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1B76D-6E7C-4D9D-94D7-7636269F3FDE}" type="slidenum">
              <a:rPr lang="pt-BR" smtClean="0">
                <a:latin typeface="Arial" charset="0"/>
              </a:rPr>
              <a:pPr/>
              <a:t>16</a:t>
            </a:fld>
            <a:endParaRPr lang="pt-BR">
              <a:latin typeface="Arial" charset="0"/>
            </a:endParaRPr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92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1B76D-6E7C-4D9D-94D7-7636269F3FDE}" type="slidenum">
              <a:rPr lang="pt-BR" smtClean="0">
                <a:latin typeface="Arial" charset="0"/>
              </a:rPr>
              <a:pPr/>
              <a:t>18</a:t>
            </a:fld>
            <a:endParaRPr lang="pt-BR">
              <a:latin typeface="Arial" charset="0"/>
            </a:endParaRPr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5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1B76D-6E7C-4D9D-94D7-7636269F3FDE}" type="slidenum">
              <a:rPr lang="pt-BR" smtClean="0">
                <a:latin typeface="Arial" charset="0"/>
              </a:rPr>
              <a:pPr/>
              <a:t>20</a:t>
            </a:fld>
            <a:endParaRPr lang="pt-BR">
              <a:latin typeface="Arial" charset="0"/>
            </a:endParaRPr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1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7B6E3-A017-4F99-B7A5-8F683D2C00AB}" type="slidenum">
              <a:rPr lang="pt-BR" smtClean="0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3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7B6E3-A017-4F99-B7A5-8F683D2C00AB}" type="slidenum">
              <a:rPr lang="pt-BR" smtClean="0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41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3F1B4-C359-4875-BD6E-0EC58299661B}" type="slidenum">
              <a:rPr lang="pt-BR" smtClean="0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3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0F0A1B-A75B-4CD1-A2BF-D6A88E320FB5}" type="slidenum">
              <a:rPr lang="pt-BR" smtClean="0">
                <a:latin typeface="Arial" charset="0"/>
              </a:rPr>
              <a:pPr/>
              <a:t>7</a:t>
            </a:fld>
            <a:endParaRPr lang="pt-BR">
              <a:latin typeface="Arial" charset="0"/>
            </a:endParaRP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12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57783-A3AB-4638-9EC2-FCC80C32AD7E}" type="slidenum">
              <a:rPr lang="pt-BR" smtClean="0">
                <a:latin typeface="Arial" charset="0"/>
              </a:rPr>
              <a:pPr/>
              <a:t>8</a:t>
            </a:fld>
            <a:endParaRPr lang="pt-BR">
              <a:latin typeface="Arial" charset="0"/>
            </a:endParaRPr>
          </a:p>
        </p:txBody>
      </p:sp>
      <p:sp>
        <p:nvSpPr>
          <p:cNvPr id="75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32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FA4630-B290-4080-9E12-8C3FEB079D3A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0015-801B-4ECE-9115-42BA3670AB09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681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DA2C5-D677-4492-AA9C-BADB1794E9F5}" type="slidenum">
              <a:rPr lang="pt-BR" smtClean="0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76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4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65314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86535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0193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26025-4CE0-48DB-8549-ACBAF869276E}" type="datetime1">
              <a:rPr lang="pt-BR" altLang="en-US" smtClean="0"/>
              <a:t>13/06/2022</a:t>
            </a:fld>
            <a:endParaRPr lang="pt-BR" altLang="en-US"/>
          </a:p>
        </p:txBody>
      </p:sp>
      <p:sp>
        <p:nvSpPr>
          <p:cNvPr id="7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Roberto Harkovsky</a:t>
            </a:r>
          </a:p>
        </p:txBody>
      </p:sp>
      <p:sp>
        <p:nvSpPr>
          <p:cNvPr id="8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A0A1C-040E-447A-BA99-D692AF6AFFD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1285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474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C8F8-317D-4A2B-A469-CC51FE160464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0E34-423C-42B2-8269-E80457F49876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28D5-44B1-48A5-BB1A-4D4E0F49C969}" type="datetime1">
              <a:rPr lang="pt-BR" smtClean="0"/>
              <a:t>13/06/2022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3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2743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F2393-D0E5-460F-83AB-0984F3CAB1F1}" type="datetime1">
              <a:rPr lang="pt-BR" smtClean="0"/>
              <a:t>13/06/2022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17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F84E5-BB95-43F9-B79C-8D1F4D836E16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94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D7F7-6E03-4C1A-A93A-002AC36F048F}" type="datetime1">
              <a:rPr lang="pt-BR" smtClean="0"/>
              <a:t>13/06/2022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03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2B91-E92B-4E13-AF28-F53C78EC9E75}" type="datetime1">
              <a:rPr lang="pt-BR" smtClean="0"/>
              <a:t>13/06/2022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Roberto Harkovsky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200A9-CB03-4EF2-9D99-353BA7EB6B77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CFE39EEE-F490-4503-A6D2-8C2C7DF4EFC9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9295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3676" y="254176"/>
            <a:ext cx="10404648" cy="2387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Linguagens de Manipulação </a:t>
            </a:r>
            <a:br>
              <a:rPr lang="pt-BR" dirty="0"/>
            </a:br>
            <a:r>
              <a:rPr lang="pt-BR" dirty="0"/>
              <a:t>SQL DML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22140"/>
            <a:ext cx="9144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Professor: Roberto Harkovsky, </a:t>
            </a:r>
            <a:r>
              <a:rPr lang="pt-BR" dirty="0" err="1"/>
              <a:t>MsC</a:t>
            </a:r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4079776" y="3480591"/>
            <a:ext cx="3478194" cy="3212679"/>
            <a:chOff x="3769934" y="1485492"/>
            <a:chExt cx="4652130" cy="4652131"/>
          </a:xfrm>
        </p:grpSpPr>
        <p:sp>
          <p:nvSpPr>
            <p:cNvPr id="3" name="Semicírculo 2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0800000"/>
                <a:gd name="adj2" fmla="val 162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lnRef>
            <a:fillRef idx="2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fillRef>
            <a:effectRef idx="1">
              <a:schemeClr val="accent1">
                <a:shade val="90000"/>
                <a:hueOff val="271295"/>
                <a:satOff val="-626"/>
                <a:lumOff val="19871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Semicírculo 4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5400000"/>
                <a:gd name="adj2" fmla="val 108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lnRef>
            <a:fillRef idx="2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fillRef>
            <a:effectRef idx="1">
              <a:schemeClr val="accent1">
                <a:shade val="90000"/>
                <a:hueOff val="180863"/>
                <a:satOff val="-417"/>
                <a:lumOff val="13247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Semicírculo 5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0"/>
                <a:gd name="adj2" fmla="val 540000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lnRef>
            <a:fillRef idx="2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fillRef>
            <a:effectRef idx="1">
              <a:schemeClr val="accent1">
                <a:shade val="90000"/>
                <a:hueOff val="90432"/>
                <a:satOff val="-209"/>
                <a:lumOff val="6624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Semicírculo 6"/>
            <p:cNvSpPr/>
            <p:nvPr/>
          </p:nvSpPr>
          <p:spPr>
            <a:xfrm>
              <a:off x="4304889" y="2020448"/>
              <a:ext cx="3582220" cy="3582220"/>
            </a:xfrm>
            <a:prstGeom prst="blockArc">
              <a:avLst>
                <a:gd name="adj1" fmla="val 16200000"/>
                <a:gd name="adj2" fmla="val 0"/>
                <a:gd name="adj3" fmla="val 4635"/>
              </a:avLst>
            </a:prstGeom>
          </p:spPr>
          <p:style>
            <a:lnRef idx="0">
              <a:schemeClr val="accent1">
                <a:shade val="90000"/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9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Forma Livre 7"/>
            <p:cNvSpPr/>
            <p:nvPr/>
          </p:nvSpPr>
          <p:spPr>
            <a:xfrm>
              <a:off x="5272484" y="2988042"/>
              <a:ext cx="1647031" cy="1647031"/>
            </a:xfrm>
            <a:custGeom>
              <a:avLst/>
              <a:gdLst>
                <a:gd name="connsiteX0" fmla="*/ 0 w 1647031"/>
                <a:gd name="connsiteY0" fmla="*/ 823516 h 1647031"/>
                <a:gd name="connsiteX1" fmla="*/ 823516 w 1647031"/>
                <a:gd name="connsiteY1" fmla="*/ 0 h 1647031"/>
                <a:gd name="connsiteX2" fmla="*/ 1647032 w 1647031"/>
                <a:gd name="connsiteY2" fmla="*/ 823516 h 1647031"/>
                <a:gd name="connsiteX3" fmla="*/ 823516 w 1647031"/>
                <a:gd name="connsiteY3" fmla="*/ 1647032 h 1647031"/>
                <a:gd name="connsiteX4" fmla="*/ 0 w 1647031"/>
                <a:gd name="connsiteY4" fmla="*/ 823516 h 164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031" h="1647031">
                  <a:moveTo>
                    <a:pt x="0" y="823516"/>
                  </a:moveTo>
                  <a:cubicBezTo>
                    <a:pt x="0" y="368701"/>
                    <a:pt x="368701" y="0"/>
                    <a:pt x="823516" y="0"/>
                  </a:cubicBezTo>
                  <a:cubicBezTo>
                    <a:pt x="1278331" y="0"/>
                    <a:pt x="1647032" y="368701"/>
                    <a:pt x="1647032" y="823516"/>
                  </a:cubicBezTo>
                  <a:cubicBezTo>
                    <a:pt x="1647032" y="1278331"/>
                    <a:pt x="1278331" y="1647032"/>
                    <a:pt x="823516" y="1647032"/>
                  </a:cubicBezTo>
                  <a:cubicBezTo>
                    <a:pt x="368701" y="1647032"/>
                    <a:pt x="0" y="1278331"/>
                    <a:pt x="0" y="823516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307242" tIns="307242" rIns="307242" bIns="30724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800" kern="1200" dirty="0"/>
                <a:t>SQL</a:t>
              </a:r>
            </a:p>
          </p:txBody>
        </p:sp>
        <p:sp>
          <p:nvSpPr>
            <p:cNvPr id="9" name="Forma Livre 8"/>
            <p:cNvSpPr/>
            <p:nvPr/>
          </p:nvSpPr>
          <p:spPr>
            <a:xfrm>
              <a:off x="5519539" y="148549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B3C5E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DDL</a:t>
              </a:r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7269143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accent1">
                <a:shade val="80000"/>
                <a:hueOff val="90421"/>
                <a:satOff val="1725"/>
                <a:lumOff val="7618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>
                  <a:solidFill>
                    <a:schemeClr val="tx1"/>
                  </a:solidFill>
                </a:rPr>
                <a:t>DCL</a:t>
              </a:r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5519539" y="4984702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fillRef>
            <a:effectRef idx="1">
              <a:schemeClr val="accent1">
                <a:shade val="80000"/>
                <a:hueOff val="180842"/>
                <a:satOff val="3450"/>
                <a:lumOff val="15237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TCL</a:t>
              </a:r>
            </a:p>
          </p:txBody>
        </p:sp>
        <p:sp>
          <p:nvSpPr>
            <p:cNvPr id="12" name="Forma Livre 11"/>
            <p:cNvSpPr/>
            <p:nvPr/>
          </p:nvSpPr>
          <p:spPr>
            <a:xfrm>
              <a:off x="3769934" y="3235097"/>
              <a:ext cx="1152921" cy="1152921"/>
            </a:xfrm>
            <a:custGeom>
              <a:avLst/>
              <a:gdLst>
                <a:gd name="connsiteX0" fmla="*/ 0 w 1152921"/>
                <a:gd name="connsiteY0" fmla="*/ 576461 h 1152921"/>
                <a:gd name="connsiteX1" fmla="*/ 576461 w 1152921"/>
                <a:gd name="connsiteY1" fmla="*/ 0 h 1152921"/>
                <a:gd name="connsiteX2" fmla="*/ 1152922 w 1152921"/>
                <a:gd name="connsiteY2" fmla="*/ 576461 h 1152921"/>
                <a:gd name="connsiteX3" fmla="*/ 576461 w 1152921"/>
                <a:gd name="connsiteY3" fmla="*/ 1152922 h 1152921"/>
                <a:gd name="connsiteX4" fmla="*/ 0 w 1152921"/>
                <a:gd name="connsiteY4" fmla="*/ 576461 h 115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921" h="1152921">
                  <a:moveTo>
                    <a:pt x="0" y="576461"/>
                  </a:moveTo>
                  <a:cubicBezTo>
                    <a:pt x="0" y="258090"/>
                    <a:pt x="258090" y="0"/>
                    <a:pt x="576461" y="0"/>
                  </a:cubicBezTo>
                  <a:cubicBezTo>
                    <a:pt x="894832" y="0"/>
                    <a:pt x="1152922" y="258090"/>
                    <a:pt x="1152922" y="576461"/>
                  </a:cubicBezTo>
                  <a:cubicBezTo>
                    <a:pt x="1152922" y="894832"/>
                    <a:pt x="894832" y="1152922"/>
                    <a:pt x="576461" y="1152922"/>
                  </a:cubicBezTo>
                  <a:cubicBezTo>
                    <a:pt x="258090" y="1152922"/>
                    <a:pt x="0" y="894832"/>
                    <a:pt x="0" y="576461"/>
                  </a:cubicBezTo>
                  <a:close/>
                </a:path>
              </a:pathLst>
            </a:custGeom>
            <a:solidFill>
              <a:srgbClr val="F38645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fillRef>
            <a:effectRef idx="1">
              <a:schemeClr val="accent1">
                <a:shade val="80000"/>
                <a:hueOff val="271263"/>
                <a:satOff val="5175"/>
                <a:lumOff val="22855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06941" tIns="206941" rIns="206941" bIns="206941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kern="1200" dirty="0"/>
                <a:t>DML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74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Agora é com vocês...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idx="1"/>
          </p:nvPr>
        </p:nvSpPr>
        <p:spPr>
          <a:xfrm>
            <a:off x="838200" y="2527970"/>
            <a:ext cx="10363200" cy="3637334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Dado o esquema acima, no seu ambiente SQL execute as seguintes consultas: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médicos e suas respectivas consultas, incluindo aqueles SEM consulta marcada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Pacientes e suas respectivas consultas, incluindo aqueles SEM consulta marcada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médicos e TODOS os paciente e suas respectivas consultas, incluindo aqueles SEM consulta marcada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médicos e os ambulatórios onde atendem, inclusive aqueles que não tem ambulatório associado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Listar Todos os ambulatórios, inclusive aqueles vazios, isto é, que não tem médicos associados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838200" y="1503590"/>
            <a:ext cx="6696743" cy="8402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pt-BR" dirty="0" err="1">
                <a:latin typeface="Menlo" charset="0"/>
                <a:ea typeface="Menlo" charset="0"/>
                <a:cs typeface="Menlo" charset="0"/>
              </a:rPr>
              <a:t>Medicos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idade, cidade, especialidade,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nroa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Pacientes</a:t>
            </a:r>
            <a:r>
              <a:rPr lang="pt-BR" b="1" dirty="0"/>
              <a:t> 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pt-BR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CPF, nome, sexo, idade, cidade, doença)</a:t>
            </a:r>
          </a:p>
          <a:p>
            <a:pPr>
              <a:lnSpc>
                <a:spcPct val="90000"/>
              </a:lnSpc>
            </a:pPr>
            <a:r>
              <a:rPr lang="pt-BR" dirty="0">
                <a:latin typeface="Menlo" charset="0"/>
                <a:ea typeface="Menlo" charset="0"/>
                <a:cs typeface="Menlo" charset="0"/>
              </a:rPr>
              <a:t>Consultas (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codm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pt-BR" i="1" dirty="0" err="1">
                <a:latin typeface="Menlo" charset="0"/>
                <a:ea typeface="Menlo" charset="0"/>
                <a:cs typeface="Menlo" charset="0"/>
              </a:rPr>
              <a:t>codp</a:t>
            </a:r>
            <a:r>
              <a:rPr lang="pt-BR" dirty="0">
                <a:latin typeface="Menlo" charset="0"/>
                <a:ea typeface="Menlo" charset="0"/>
                <a:cs typeface="Menlo" charset="0"/>
              </a:rPr>
              <a:t>, data, hora)</a:t>
            </a:r>
          </a:p>
        </p:txBody>
      </p:sp>
    </p:spTree>
    <p:extLst>
      <p:ext uri="{BB962C8B-B14F-4D97-AF65-F5344CB8AC3E}">
        <p14:creationId xmlns:p14="http://schemas.microsoft.com/office/powerpoint/2010/main" val="178637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Consultas utilizando JOIN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4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conjuntos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OPCIONAL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Roberto Harkovsky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AA0A1C-040E-447A-BA99-D692AF6AFFDC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0973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UNIÃO</a:t>
            </a:r>
          </a:p>
        </p:txBody>
      </p:sp>
      <p:sp>
        <p:nvSpPr>
          <p:cNvPr id="76083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73438"/>
            <a:ext cx="10363200" cy="2304256"/>
          </a:xfrm>
        </p:spPr>
        <p:txBody>
          <a:bodyPr>
            <a:noAutofit/>
          </a:bodyPr>
          <a:lstStyle/>
          <a:p>
            <a:r>
              <a:rPr lang="pt-BR" dirty="0"/>
              <a:t>Gera uma tabela resultado combinando duas outras tabelas resultado.</a:t>
            </a:r>
          </a:p>
          <a:p>
            <a:r>
              <a:rPr lang="pt-BR" dirty="0"/>
              <a:t>Cada comando SELECT é processado separadamente, produzindo uma tabela resultado;</a:t>
            </a:r>
          </a:p>
          <a:p>
            <a:r>
              <a:rPr lang="pt-BR" dirty="0"/>
              <a:t>Os dois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pt-BR" dirty="0"/>
              <a:t>devem ter o mesmo número de colunas, e as colunas correspondentes devem ter tipos de dado compatíveis</a:t>
            </a:r>
          </a:p>
          <a:p>
            <a:r>
              <a:rPr lang="pt-BR" dirty="0"/>
              <a:t>No final elas serão combinadas em uma única tabela resultado.</a:t>
            </a:r>
          </a:p>
        </p:txBody>
      </p:sp>
      <p:sp>
        <p:nvSpPr>
          <p:cNvPr id="76083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dirty="0"/>
              <a:t>Roberto Harkovsky</a:t>
            </a:r>
          </a:p>
        </p:txBody>
      </p:sp>
      <p:sp>
        <p:nvSpPr>
          <p:cNvPr id="76083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6F5F6-15BA-4119-9D5C-28FFD8033EA6}" type="slidenum">
              <a:rPr lang="pt-BR" altLang="en-US" smtClean="0"/>
              <a:pPr/>
              <a:t>13</a:t>
            </a:fld>
            <a:endParaRPr lang="pt-BR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478868" y="4723670"/>
            <a:ext cx="220506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Q1</a:t>
            </a:r>
          </a:p>
          <a:p>
            <a:pPr eaLnBrk="0" hangingPunct="0"/>
            <a:r>
              <a:rPr lang="en-US" b="1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Q2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5665786" y="5129934"/>
            <a:ext cx="1729211" cy="1036266"/>
            <a:chOff x="8905312" y="3952260"/>
            <a:chExt cx="2305614" cy="1381688"/>
          </a:xfrm>
        </p:grpSpPr>
        <p:sp>
          <p:nvSpPr>
            <p:cNvPr id="8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1</a:t>
              </a:r>
            </a:p>
          </p:txBody>
        </p:sp>
        <p:sp>
          <p:nvSpPr>
            <p:cNvPr id="9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2"/>
              <p:cNvSpPr txBox="1"/>
              <p:nvPr/>
            </p:nvSpPr>
            <p:spPr>
              <a:xfrm>
                <a:off x="5478652" y="4800478"/>
                <a:ext cx="2731902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sz="135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=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35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sz="135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sz="135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135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135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52" y="4800477"/>
                <a:ext cx="2731902" cy="207749"/>
              </a:xfrm>
              <a:prstGeom prst="rect">
                <a:avLst/>
              </a:prstGeom>
              <a:blipFill rotWithShape="0">
                <a:blip r:embed="rId3"/>
                <a:stretch>
                  <a:fillRect r="-1563" b="-342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27"/>
          <p:cNvSpPr txBox="1"/>
          <p:nvPr/>
        </p:nvSpPr>
        <p:spPr>
          <a:xfrm>
            <a:off x="7878896" y="5217462"/>
            <a:ext cx="2969631" cy="4154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NÃO </a:t>
            </a:r>
            <a:r>
              <a:rPr lang="en-US" sz="2100" dirty="0" err="1">
                <a:latin typeface="+mj-lt"/>
              </a:rPr>
              <a:t>existem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duplicatas</a:t>
            </a:r>
            <a:endParaRPr lang="en-US" sz="2100" dirty="0">
              <a:latin typeface="+mj-lt"/>
            </a:endParaRPr>
          </a:p>
        </p:txBody>
      </p:sp>
      <p:sp>
        <p:nvSpPr>
          <p:cNvPr id="12" name="TextBox 28"/>
          <p:cNvSpPr txBox="1"/>
          <p:nvPr/>
        </p:nvSpPr>
        <p:spPr>
          <a:xfrm>
            <a:off x="7878897" y="6074712"/>
            <a:ext cx="2969630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E se </a:t>
            </a:r>
            <a:r>
              <a:rPr lang="en-US" sz="2100" dirty="0" err="1">
                <a:latin typeface="+mj-lt"/>
              </a:rPr>
              <a:t>quisermos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duplicatas</a:t>
            </a:r>
            <a:r>
              <a:rPr lang="en-US" sz="21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38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UNION</a:t>
            </a:r>
            <a:br>
              <a:rPr lang="pt-BR" dirty="0"/>
            </a:br>
            <a:r>
              <a:rPr lang="pt-BR" sz="3100" dirty="0"/>
              <a:t>Exemplo</a:t>
            </a:r>
          </a:p>
        </p:txBody>
      </p:sp>
      <p:sp>
        <p:nvSpPr>
          <p:cNvPr id="7628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07492"/>
            <a:ext cx="9526179" cy="71603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comando </a:t>
            </a:r>
            <a:r>
              <a:rPr lang="pt-BR" dirty="0">
                <a:solidFill>
                  <a:srgbClr val="C00000"/>
                </a:solidFill>
              </a:rPr>
              <a:t>UNION</a:t>
            </a:r>
            <a:r>
              <a:rPr lang="pt-BR" dirty="0"/>
              <a:t> combina o conjunto de resultados de duas ou mais instruções SELECT (</a:t>
            </a:r>
            <a:r>
              <a:rPr lang="pt-BR" dirty="0">
                <a:solidFill>
                  <a:srgbClr val="C00000"/>
                </a:solidFill>
              </a:rPr>
              <a:t>apenas valores distintos</a:t>
            </a:r>
            <a:r>
              <a:rPr lang="pt-BR" dirty="0"/>
              <a:t>)</a:t>
            </a:r>
          </a:p>
        </p:txBody>
      </p:sp>
      <p:sp>
        <p:nvSpPr>
          <p:cNvPr id="76288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628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38AE0C78-373B-4C8C-B996-B4FAD521B34F}" type="slidenum">
              <a:rPr lang="pt-BR" altLang="en-US" smtClean="0">
                <a:latin typeface="Arial" charset="0"/>
              </a:rPr>
              <a:pPr/>
              <a:t>14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87488" y="3611491"/>
            <a:ext cx="220506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Q1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Q2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5283717" y="3264320"/>
            <a:ext cx="3044531" cy="1824499"/>
            <a:chOff x="8905312" y="3952260"/>
            <a:chExt cx="2305614" cy="1381688"/>
          </a:xfrm>
        </p:grpSpPr>
        <p:sp>
          <p:nvSpPr>
            <p:cNvPr id="8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1</a:t>
              </a:r>
            </a:p>
          </p:txBody>
        </p:sp>
        <p:sp>
          <p:nvSpPr>
            <p:cNvPr id="9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33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UNION ALL</a:t>
            </a:r>
            <a:br>
              <a:rPr lang="pt-BR" dirty="0"/>
            </a:br>
            <a:r>
              <a:rPr lang="pt-BR" sz="3100" dirty="0"/>
              <a:t>Exemplo</a:t>
            </a:r>
          </a:p>
        </p:txBody>
      </p:sp>
      <p:sp>
        <p:nvSpPr>
          <p:cNvPr id="76288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07492"/>
            <a:ext cx="9526179" cy="71603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comando </a:t>
            </a:r>
            <a:r>
              <a:rPr lang="pt-BR" dirty="0">
                <a:solidFill>
                  <a:srgbClr val="C00000"/>
                </a:solidFill>
              </a:rPr>
              <a:t>UNION ALL </a:t>
            </a:r>
            <a:r>
              <a:rPr lang="pt-BR" dirty="0"/>
              <a:t>combina o conjunto de resultados de duas ou mais instruções SELECT (</a:t>
            </a:r>
            <a:r>
              <a:rPr lang="pt-BR" dirty="0">
                <a:solidFill>
                  <a:srgbClr val="C00000"/>
                </a:solidFill>
              </a:rPr>
              <a:t>permite valores duplicados</a:t>
            </a:r>
            <a:r>
              <a:rPr lang="pt-BR" dirty="0"/>
              <a:t>).</a:t>
            </a:r>
          </a:p>
        </p:txBody>
      </p:sp>
      <p:sp>
        <p:nvSpPr>
          <p:cNvPr id="76288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628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38AE0C78-373B-4C8C-B996-B4FAD521B34F}" type="slidenum">
              <a:rPr lang="pt-BR" altLang="en-US" smtClean="0">
                <a:latin typeface="Arial" charset="0"/>
              </a:rPr>
              <a:pPr/>
              <a:t>15</a:t>
            </a:fld>
            <a:endParaRPr lang="pt-BR" altLang="en-US">
              <a:latin typeface="Arial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841115" y="3352396"/>
            <a:ext cx="220506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Q1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Q2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4863828" y="3248597"/>
            <a:ext cx="3680443" cy="1840222"/>
            <a:chOff x="5326045" y="3821445"/>
            <a:chExt cx="2072532" cy="1036266"/>
          </a:xfrm>
        </p:grpSpPr>
        <p:sp>
          <p:nvSpPr>
            <p:cNvPr id="8" name="Oval 20"/>
            <p:cNvSpPr/>
            <p:nvPr/>
          </p:nvSpPr>
          <p:spPr>
            <a:xfrm>
              <a:off x="5326045" y="3821445"/>
              <a:ext cx="1036266" cy="10362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1</a:t>
              </a:r>
            </a:p>
          </p:txBody>
        </p:sp>
        <p:sp>
          <p:nvSpPr>
            <p:cNvPr id="9" name="Oval 21"/>
            <p:cNvSpPr/>
            <p:nvPr/>
          </p:nvSpPr>
          <p:spPr>
            <a:xfrm>
              <a:off x="6362311" y="3821445"/>
              <a:ext cx="1036266" cy="103626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2</a:t>
              </a:r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8616022" y="4869160"/>
            <a:ext cx="2794569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i="1" dirty="0">
                <a:latin typeface="+mj-lt"/>
              </a:rPr>
              <a:t>ALL </a:t>
            </a:r>
            <a:r>
              <a:rPr lang="en-US" sz="2100" i="1" dirty="0" err="1">
                <a:latin typeface="+mj-lt"/>
              </a:rPr>
              <a:t>indica</a:t>
            </a:r>
            <a:r>
              <a:rPr lang="en-US" sz="2100" i="1" dirty="0">
                <a:latin typeface="+mj-lt"/>
              </a:rPr>
              <a:t> </a:t>
            </a:r>
            <a:r>
              <a:rPr lang="en-US" sz="2100" i="1" dirty="0" err="1">
                <a:latin typeface="+mj-lt"/>
              </a:rPr>
              <a:t>operação</a:t>
            </a:r>
            <a:r>
              <a:rPr lang="en-US" sz="2100" i="1" dirty="0">
                <a:latin typeface="+mj-lt"/>
              </a:rPr>
              <a:t> de UNIAO com </a:t>
            </a:r>
            <a:r>
              <a:rPr lang="en-US" sz="2100" i="1" dirty="0" err="1">
                <a:latin typeface="+mj-lt"/>
              </a:rPr>
              <a:t>elementos</a:t>
            </a:r>
            <a:r>
              <a:rPr lang="en-US" sz="2100" i="1" dirty="0">
                <a:latin typeface="+mj-lt"/>
              </a:rPr>
              <a:t>  </a:t>
            </a:r>
            <a:r>
              <a:rPr lang="en-US" sz="2100" i="1" dirty="0" err="1">
                <a:latin typeface="+mj-lt"/>
              </a:rPr>
              <a:t>duplicados</a:t>
            </a:r>
            <a:endParaRPr lang="en-US" sz="21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50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4300" dirty="0"/>
              <a:t>UNION [ALL]</a:t>
            </a:r>
            <a:br>
              <a:rPr lang="pt-BR" sz="4300" dirty="0"/>
            </a:br>
            <a:r>
              <a:rPr lang="pt-BR" sz="4300" dirty="0"/>
              <a:t>exemplo</a:t>
            </a:r>
          </a:p>
        </p:txBody>
      </p:sp>
      <p:graphicFrame>
        <p:nvGraphicFramePr>
          <p:cNvPr id="675844" name="Group 4"/>
          <p:cNvGraphicFramePr>
            <a:graphicFrameLocks noGrp="1"/>
          </p:cNvGraphicFramePr>
          <p:nvPr>
            <p:ph sz="quarter" idx="2"/>
          </p:nvPr>
        </p:nvGraphicFramePr>
        <p:xfrm>
          <a:off x="1981200" y="17526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4959" name="Espaço Reservado para Rodapé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>
                <a:latin typeface="Arial" charset="0"/>
              </a:rPr>
              <a:t>Roberto Harkovsky</a:t>
            </a:r>
          </a:p>
        </p:txBody>
      </p:sp>
      <p:sp>
        <p:nvSpPr>
          <p:cNvPr id="764960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1751CAB2-3410-4F8C-B36F-B2D1B497AC28}" type="slidenum">
              <a:rPr lang="pt-BR" altLang="en-US" smtClean="0">
                <a:latin typeface="Arial" charset="0"/>
              </a:rPr>
              <a:pPr/>
              <a:t>16</a:t>
            </a:fld>
            <a:endParaRPr lang="pt-BR" altLang="en-US">
              <a:latin typeface="Arial" charset="0"/>
            </a:endParaRPr>
          </a:p>
        </p:txBody>
      </p:sp>
      <p:graphicFrame>
        <p:nvGraphicFramePr>
          <p:cNvPr id="675990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9673"/>
              </p:ext>
            </p:extLst>
          </p:nvPr>
        </p:nvGraphicFramePr>
        <p:xfrm>
          <a:off x="7620000" y="228601"/>
          <a:ext cx="2438400" cy="6478589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Sisko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Picard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Riker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65011" name="Text Box 92"/>
          <p:cNvSpPr txBox="1">
            <a:spLocks noChangeArrowheads="1"/>
          </p:cNvSpPr>
          <p:nvPr/>
        </p:nvSpPr>
        <p:spPr bwMode="auto">
          <a:xfrm>
            <a:off x="2057400" y="1371600"/>
            <a:ext cx="1519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EmpregadosRJ</a:t>
            </a:r>
          </a:p>
        </p:txBody>
      </p:sp>
      <p:sp>
        <p:nvSpPr>
          <p:cNvPr id="765012" name="Text Box 93"/>
          <p:cNvSpPr txBox="1">
            <a:spLocks noChangeArrowheads="1"/>
          </p:cNvSpPr>
          <p:nvPr/>
        </p:nvSpPr>
        <p:spPr bwMode="auto">
          <a:xfrm>
            <a:off x="6477000" y="2286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Resultado</a:t>
            </a:r>
          </a:p>
        </p:txBody>
      </p:sp>
      <p:graphicFrame>
        <p:nvGraphicFramePr>
          <p:cNvPr id="67593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635893"/>
              </p:ext>
            </p:extLst>
          </p:nvPr>
        </p:nvGraphicFramePr>
        <p:xfrm>
          <a:off x="4267200" y="17526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Sisko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Picard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Riker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5042" name="Text Box 125"/>
          <p:cNvSpPr txBox="1">
            <a:spLocks noChangeArrowheads="1"/>
          </p:cNvSpPr>
          <p:nvPr/>
        </p:nvSpPr>
        <p:spPr bwMode="auto">
          <a:xfrm>
            <a:off x="4343401" y="1371600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EmpregadosSP</a:t>
            </a:r>
            <a:endParaRPr lang="pt-BR" sz="1400" dirty="0">
              <a:latin typeface="Arial Rounded MT Bold" pitchFamily="34" charset="0"/>
            </a:endParaRPr>
          </a:p>
        </p:txBody>
      </p:sp>
      <p:sp>
        <p:nvSpPr>
          <p:cNvPr id="765043" name="Text Box 151"/>
          <p:cNvSpPr txBox="1">
            <a:spLocks noChangeArrowheads="1"/>
          </p:cNvSpPr>
          <p:nvPr/>
        </p:nvSpPr>
        <p:spPr bwMode="auto">
          <a:xfrm>
            <a:off x="1981201" y="5335588"/>
            <a:ext cx="2385461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99"/>
                </a:solidFill>
              </a:rPr>
              <a:t>Select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mat</a:t>
            </a:r>
            <a:r>
              <a:rPr lang="pt-BR" dirty="0">
                <a:solidFill>
                  <a:srgbClr val="000099"/>
                </a:solidFill>
              </a:rPr>
              <a:t>, nome</a:t>
            </a:r>
          </a:p>
          <a:p>
            <a:r>
              <a:rPr lang="pt-BR" dirty="0" err="1">
                <a:solidFill>
                  <a:srgbClr val="000099"/>
                </a:solidFill>
              </a:rPr>
              <a:t>From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empregadosRJ</a:t>
            </a:r>
            <a:endParaRPr lang="pt-BR" dirty="0">
              <a:solidFill>
                <a:srgbClr val="000099"/>
              </a:solidFill>
            </a:endParaRPr>
          </a:p>
          <a:p>
            <a:r>
              <a:rPr lang="pt-BR" dirty="0">
                <a:solidFill>
                  <a:srgbClr val="000099"/>
                </a:solidFill>
              </a:rPr>
              <a:t>UNION ALL</a:t>
            </a:r>
          </a:p>
          <a:p>
            <a:r>
              <a:rPr lang="pt-BR" dirty="0" err="1">
                <a:solidFill>
                  <a:srgbClr val="000099"/>
                </a:solidFill>
              </a:rPr>
              <a:t>Select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mat</a:t>
            </a:r>
            <a:r>
              <a:rPr lang="pt-BR" dirty="0">
                <a:solidFill>
                  <a:srgbClr val="000099"/>
                </a:solidFill>
              </a:rPr>
              <a:t>, nome</a:t>
            </a:r>
          </a:p>
          <a:p>
            <a:r>
              <a:rPr lang="pt-BR" dirty="0" err="1">
                <a:solidFill>
                  <a:srgbClr val="000099"/>
                </a:solidFill>
              </a:rPr>
              <a:t>From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empregadosSP</a:t>
            </a:r>
            <a:endParaRPr lang="pt-BR" dirty="0">
              <a:solidFill>
                <a:srgbClr val="000099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2711624" y="6093296"/>
            <a:ext cx="7416825" cy="360040"/>
            <a:chOff x="1187623" y="6093296"/>
            <a:chExt cx="7416825" cy="360040"/>
          </a:xfrm>
        </p:grpSpPr>
        <p:cxnSp>
          <p:nvCxnSpPr>
            <p:cNvPr id="4" name="Conector reto 3"/>
            <p:cNvCxnSpPr/>
            <p:nvPr/>
          </p:nvCxnSpPr>
          <p:spPr>
            <a:xfrm>
              <a:off x="5868144" y="6453336"/>
              <a:ext cx="273630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187623" y="6093296"/>
              <a:ext cx="45959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72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MINUS - Diferença 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19399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>
                <a:solidFill>
                  <a:srgbClr val="C00000"/>
                </a:solidFill>
              </a:rPr>
              <a:t>MINUS</a:t>
            </a:r>
            <a:r>
              <a:rPr lang="pt-BR" dirty="0"/>
              <a:t> (também conhecido como </a:t>
            </a:r>
            <a:r>
              <a:rPr lang="pt-BR" dirty="0">
                <a:solidFill>
                  <a:srgbClr val="C00000"/>
                </a:solidFill>
              </a:rPr>
              <a:t>EXCEPT</a:t>
            </a:r>
            <a:r>
              <a:rPr lang="pt-BR" dirty="0"/>
              <a:t>) retorna a </a:t>
            </a:r>
            <a:r>
              <a:rPr lang="pt-BR" dirty="0">
                <a:solidFill>
                  <a:srgbClr val="C00000"/>
                </a:solidFill>
              </a:rPr>
              <a:t>diferença</a:t>
            </a:r>
            <a:r>
              <a:rPr lang="pt-BR" dirty="0"/>
              <a:t> entre a </a:t>
            </a:r>
            <a:r>
              <a:rPr lang="pt-BR" dirty="0">
                <a:solidFill>
                  <a:srgbClr val="C00000"/>
                </a:solidFill>
              </a:rPr>
              <a:t>primeira</a:t>
            </a:r>
            <a:r>
              <a:rPr lang="pt-BR" dirty="0"/>
              <a:t> e a </a:t>
            </a:r>
            <a:r>
              <a:rPr lang="pt-BR" dirty="0">
                <a:solidFill>
                  <a:srgbClr val="C00000"/>
                </a:solidFill>
              </a:rPr>
              <a:t>segunda</a:t>
            </a:r>
            <a:r>
              <a:rPr lang="pt-BR" dirty="0"/>
              <a:t> instrução </a:t>
            </a:r>
            <a:r>
              <a:rPr lang="pt-BR" dirty="0">
                <a:solidFill>
                  <a:srgbClr val="C00000"/>
                </a:solidFill>
              </a:rPr>
              <a:t>SELECT</a:t>
            </a:r>
            <a:r>
              <a:rPr lang="pt-BR" dirty="0"/>
              <a:t>. </a:t>
            </a:r>
          </a:p>
          <a:p>
            <a:r>
              <a:rPr lang="pt-BR" dirty="0"/>
              <a:t>É necessário ter cuidado com qual instrução será colocada em primeiro lugar, porque obteremos apenas os resultados que estão na primeira instrução SELECT e não na segunda.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23592" y="3933056"/>
            <a:ext cx="220506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Q1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MINUS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Q2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5856086" y="3759683"/>
            <a:ext cx="2754514" cy="1650701"/>
            <a:chOff x="5715045" y="3823671"/>
            <a:chExt cx="1729211" cy="1036266"/>
          </a:xfrm>
        </p:grpSpPr>
        <p:sp>
          <p:nvSpPr>
            <p:cNvPr id="19" name="Oval 18"/>
            <p:cNvSpPr/>
            <p:nvPr/>
          </p:nvSpPr>
          <p:spPr>
            <a:xfrm>
              <a:off x="5715045" y="3823671"/>
              <a:ext cx="1036266" cy="103626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07990" y="3823671"/>
              <a:ext cx="1036266" cy="1036266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3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4300" dirty="0"/>
              <a:t>MINUS</a:t>
            </a:r>
            <a:br>
              <a:rPr lang="pt-BR" sz="4300" dirty="0"/>
            </a:br>
            <a:r>
              <a:rPr lang="pt-BR" sz="4300" dirty="0"/>
              <a:t>exemplo</a:t>
            </a:r>
          </a:p>
        </p:txBody>
      </p:sp>
      <p:graphicFrame>
        <p:nvGraphicFramePr>
          <p:cNvPr id="675844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186321747"/>
              </p:ext>
            </p:extLst>
          </p:nvPr>
        </p:nvGraphicFramePr>
        <p:xfrm>
          <a:off x="1981200" y="2155476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4959" name="Espaço Reservado para Rodapé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>
                <a:latin typeface="Arial" charset="0"/>
              </a:rPr>
              <a:t>Roberto Harkovsky</a:t>
            </a:r>
          </a:p>
        </p:txBody>
      </p:sp>
      <p:sp>
        <p:nvSpPr>
          <p:cNvPr id="764960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1751CAB2-3410-4F8C-B36F-B2D1B497AC28}" type="slidenum">
              <a:rPr lang="pt-BR" altLang="en-US" smtClean="0">
                <a:latin typeface="Arial" charset="0"/>
              </a:rPr>
              <a:pPr/>
              <a:t>18</a:t>
            </a:fld>
            <a:endParaRPr lang="pt-BR" altLang="en-US">
              <a:latin typeface="Arial" charset="0"/>
            </a:endParaRPr>
          </a:p>
        </p:txBody>
      </p:sp>
      <p:sp>
        <p:nvSpPr>
          <p:cNvPr id="765011" name="Text Box 92"/>
          <p:cNvSpPr txBox="1">
            <a:spLocks noChangeArrowheads="1"/>
          </p:cNvSpPr>
          <p:nvPr/>
        </p:nvSpPr>
        <p:spPr bwMode="auto">
          <a:xfrm>
            <a:off x="2057400" y="1774476"/>
            <a:ext cx="1519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EmpregadosRJ</a:t>
            </a:r>
          </a:p>
        </p:txBody>
      </p:sp>
      <p:sp>
        <p:nvSpPr>
          <p:cNvPr id="765012" name="Text Box 93"/>
          <p:cNvSpPr txBox="1">
            <a:spLocks noChangeArrowheads="1"/>
          </p:cNvSpPr>
          <p:nvPr/>
        </p:nvSpPr>
        <p:spPr bwMode="auto">
          <a:xfrm>
            <a:off x="7550150" y="1762078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Resultado</a:t>
            </a:r>
          </a:p>
        </p:txBody>
      </p:sp>
      <p:graphicFrame>
        <p:nvGraphicFramePr>
          <p:cNvPr id="67593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93061"/>
              </p:ext>
            </p:extLst>
          </p:nvPr>
        </p:nvGraphicFramePr>
        <p:xfrm>
          <a:off x="4267200" y="2155476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Sisko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Picard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Riker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5042" name="Text Box 125"/>
          <p:cNvSpPr txBox="1">
            <a:spLocks noChangeArrowheads="1"/>
          </p:cNvSpPr>
          <p:nvPr/>
        </p:nvSpPr>
        <p:spPr bwMode="auto">
          <a:xfrm>
            <a:off x="4343401" y="1774476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EmpregadosSP</a:t>
            </a:r>
          </a:p>
        </p:txBody>
      </p:sp>
      <p:sp>
        <p:nvSpPr>
          <p:cNvPr id="765043" name="Text Box 151"/>
          <p:cNvSpPr txBox="1">
            <a:spLocks noChangeArrowheads="1"/>
          </p:cNvSpPr>
          <p:nvPr/>
        </p:nvSpPr>
        <p:spPr bwMode="auto">
          <a:xfrm>
            <a:off x="9840416" y="2155476"/>
            <a:ext cx="2113271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99"/>
                </a:solidFill>
              </a:rPr>
              <a:t>Select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mat</a:t>
            </a:r>
            <a:r>
              <a:rPr lang="pt-BR" dirty="0">
                <a:solidFill>
                  <a:srgbClr val="000099"/>
                </a:solidFill>
              </a:rPr>
              <a:t>, nome</a:t>
            </a:r>
          </a:p>
          <a:p>
            <a:r>
              <a:rPr lang="pt-BR" dirty="0" err="1">
                <a:solidFill>
                  <a:srgbClr val="000099"/>
                </a:solidFill>
              </a:rPr>
              <a:t>From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empregadosRJ</a:t>
            </a:r>
            <a:endParaRPr lang="pt-BR" dirty="0">
              <a:solidFill>
                <a:srgbClr val="000099"/>
              </a:solidFill>
            </a:endParaRPr>
          </a:p>
          <a:p>
            <a:r>
              <a:rPr lang="pt-BR" dirty="0">
                <a:solidFill>
                  <a:srgbClr val="000099"/>
                </a:solidFill>
              </a:rPr>
              <a:t>MINUS</a:t>
            </a:r>
          </a:p>
          <a:p>
            <a:r>
              <a:rPr lang="pt-BR" dirty="0" err="1">
                <a:solidFill>
                  <a:srgbClr val="000099"/>
                </a:solidFill>
              </a:rPr>
              <a:t>Select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mat</a:t>
            </a:r>
            <a:r>
              <a:rPr lang="pt-BR" dirty="0">
                <a:solidFill>
                  <a:srgbClr val="000099"/>
                </a:solidFill>
              </a:rPr>
              <a:t>, nome</a:t>
            </a:r>
          </a:p>
          <a:p>
            <a:r>
              <a:rPr lang="pt-BR" dirty="0" err="1">
                <a:solidFill>
                  <a:srgbClr val="000099"/>
                </a:solidFill>
              </a:rPr>
              <a:t>From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empregadosSP</a:t>
            </a:r>
            <a:endParaRPr lang="pt-BR" dirty="0">
              <a:solidFill>
                <a:srgbClr val="000099"/>
              </a:solidFill>
            </a:endParaRPr>
          </a:p>
        </p:txBody>
      </p:sp>
      <p:graphicFrame>
        <p:nvGraphicFramePr>
          <p:cNvPr id="12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8079614"/>
              </p:ext>
            </p:extLst>
          </p:nvPr>
        </p:nvGraphicFramePr>
        <p:xfrm>
          <a:off x="7320136" y="2224496"/>
          <a:ext cx="2057400" cy="2998789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57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INTERSECT - Interseção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20386"/>
          </a:xfrm>
        </p:spPr>
        <p:txBody>
          <a:bodyPr/>
          <a:lstStyle/>
          <a:p>
            <a:r>
              <a:rPr lang="pt-BR" dirty="0"/>
              <a:t>INTERSECT é o oposto de MINUS, pois nos retorna os resultados que podem ser encontrados na primeira e na segunda instrução SELECT.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33926" y="3300509"/>
            <a:ext cx="2205064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R, T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5663952" y="3269201"/>
            <a:ext cx="2602208" cy="1559428"/>
            <a:chOff x="5715045" y="3823671"/>
            <a:chExt cx="1729211" cy="1036266"/>
          </a:xfrm>
        </p:grpSpPr>
        <p:sp>
          <p:nvSpPr>
            <p:cNvPr id="19" name="Oval 18"/>
            <p:cNvSpPr/>
            <p:nvPr/>
          </p:nvSpPr>
          <p:spPr>
            <a:xfrm>
              <a:off x="5715045" y="3823671"/>
              <a:ext cx="1036266" cy="103626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07990" y="3823671"/>
              <a:ext cx="1036266" cy="103626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</a:t>
              </a:r>
              <a:r>
                <a:rPr lang="en-US" sz="135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9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4300" dirty="0"/>
              <a:t>INTERSECT</a:t>
            </a:r>
            <a:br>
              <a:rPr lang="pt-BR" sz="4300" dirty="0"/>
            </a:br>
            <a:r>
              <a:rPr lang="pt-BR" sz="4300" dirty="0"/>
              <a:t>exemplo</a:t>
            </a:r>
          </a:p>
        </p:txBody>
      </p:sp>
      <p:graphicFrame>
        <p:nvGraphicFramePr>
          <p:cNvPr id="675844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43071381"/>
              </p:ext>
            </p:extLst>
          </p:nvPr>
        </p:nvGraphicFramePr>
        <p:xfrm>
          <a:off x="1981200" y="17526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4959" name="Espaço Reservado para Rodapé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>
                <a:latin typeface="Arial" charset="0"/>
              </a:rPr>
              <a:t>Roberto Harkovsky</a:t>
            </a:r>
          </a:p>
        </p:txBody>
      </p:sp>
      <p:sp>
        <p:nvSpPr>
          <p:cNvPr id="764960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1751CAB2-3410-4F8C-B36F-B2D1B497AC28}" type="slidenum">
              <a:rPr lang="pt-BR" altLang="en-US" smtClean="0">
                <a:latin typeface="Arial" charset="0"/>
              </a:rPr>
              <a:pPr/>
              <a:t>20</a:t>
            </a:fld>
            <a:endParaRPr lang="pt-BR" altLang="en-US">
              <a:latin typeface="Arial" charset="0"/>
            </a:endParaRPr>
          </a:p>
        </p:txBody>
      </p:sp>
      <p:graphicFrame>
        <p:nvGraphicFramePr>
          <p:cNvPr id="675990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7250"/>
              </p:ext>
            </p:extLst>
          </p:nvPr>
        </p:nvGraphicFramePr>
        <p:xfrm>
          <a:off x="6861175" y="1785279"/>
          <a:ext cx="2438400" cy="820738"/>
        </p:xfrm>
        <a:graphic>
          <a:graphicData uri="http://schemas.openxmlformats.org/drawingml/2006/table">
            <a:tbl>
              <a:tblPr/>
              <a:tblGrid>
                <a:gridCol w="1140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65011" name="Text Box 92"/>
          <p:cNvSpPr txBox="1">
            <a:spLocks noChangeArrowheads="1"/>
          </p:cNvSpPr>
          <p:nvPr/>
        </p:nvSpPr>
        <p:spPr bwMode="auto">
          <a:xfrm>
            <a:off x="2057400" y="1371600"/>
            <a:ext cx="15192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EmpregadosRJ</a:t>
            </a:r>
          </a:p>
        </p:txBody>
      </p:sp>
      <p:sp>
        <p:nvSpPr>
          <p:cNvPr id="765012" name="Text Box 93"/>
          <p:cNvSpPr txBox="1">
            <a:spLocks noChangeArrowheads="1"/>
          </p:cNvSpPr>
          <p:nvPr/>
        </p:nvSpPr>
        <p:spPr bwMode="auto">
          <a:xfrm>
            <a:off x="6832134" y="1371600"/>
            <a:ext cx="106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 Rounded MT Bold" pitchFamily="34" charset="0"/>
              </a:rPr>
              <a:t>Resultado</a:t>
            </a:r>
          </a:p>
        </p:txBody>
      </p:sp>
      <p:graphicFrame>
        <p:nvGraphicFramePr>
          <p:cNvPr id="675936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41696"/>
              </p:ext>
            </p:extLst>
          </p:nvPr>
        </p:nvGraphicFramePr>
        <p:xfrm>
          <a:off x="4267200" y="17526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Mat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Sisko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Picard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Riker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5042" name="Text Box 125"/>
          <p:cNvSpPr txBox="1">
            <a:spLocks noChangeArrowheads="1"/>
          </p:cNvSpPr>
          <p:nvPr/>
        </p:nvSpPr>
        <p:spPr bwMode="auto">
          <a:xfrm>
            <a:off x="4343401" y="1371600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EmpregadosSP</a:t>
            </a:r>
          </a:p>
        </p:txBody>
      </p:sp>
      <p:sp>
        <p:nvSpPr>
          <p:cNvPr id="765043" name="Text Box 151"/>
          <p:cNvSpPr txBox="1">
            <a:spLocks noChangeArrowheads="1"/>
          </p:cNvSpPr>
          <p:nvPr/>
        </p:nvSpPr>
        <p:spPr bwMode="auto">
          <a:xfrm>
            <a:off x="9624392" y="1786928"/>
            <a:ext cx="2385461" cy="14773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99"/>
                </a:solidFill>
              </a:rPr>
              <a:t>Select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mat</a:t>
            </a:r>
            <a:r>
              <a:rPr lang="pt-BR" dirty="0">
                <a:solidFill>
                  <a:srgbClr val="000099"/>
                </a:solidFill>
              </a:rPr>
              <a:t>, nome</a:t>
            </a:r>
          </a:p>
          <a:p>
            <a:r>
              <a:rPr lang="pt-BR" dirty="0" err="1">
                <a:solidFill>
                  <a:srgbClr val="000099"/>
                </a:solidFill>
              </a:rPr>
              <a:t>From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empregadosRJ</a:t>
            </a:r>
            <a:endParaRPr lang="pt-BR" dirty="0">
              <a:solidFill>
                <a:srgbClr val="000099"/>
              </a:solidFill>
            </a:endParaRPr>
          </a:p>
          <a:p>
            <a:r>
              <a:rPr lang="pt-BR" dirty="0">
                <a:solidFill>
                  <a:srgbClr val="000099"/>
                </a:solidFill>
              </a:rPr>
              <a:t>INTERSECT</a:t>
            </a:r>
          </a:p>
          <a:p>
            <a:r>
              <a:rPr lang="pt-BR" dirty="0" err="1">
                <a:solidFill>
                  <a:srgbClr val="000099"/>
                </a:solidFill>
              </a:rPr>
              <a:t>Select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mat</a:t>
            </a:r>
            <a:r>
              <a:rPr lang="pt-BR" dirty="0">
                <a:solidFill>
                  <a:srgbClr val="000099"/>
                </a:solidFill>
              </a:rPr>
              <a:t>, nome</a:t>
            </a:r>
          </a:p>
          <a:p>
            <a:r>
              <a:rPr lang="pt-BR" dirty="0" err="1">
                <a:solidFill>
                  <a:srgbClr val="000099"/>
                </a:solidFill>
              </a:rPr>
              <a:t>From</a:t>
            </a:r>
            <a:r>
              <a:rPr lang="pt-BR" dirty="0">
                <a:solidFill>
                  <a:srgbClr val="000099"/>
                </a:solidFill>
              </a:rPr>
              <a:t> </a:t>
            </a:r>
            <a:r>
              <a:rPr lang="pt-BR" dirty="0" err="1">
                <a:solidFill>
                  <a:srgbClr val="000099"/>
                </a:solidFill>
              </a:rPr>
              <a:t>empregadosSP</a:t>
            </a:r>
            <a:endParaRPr lang="pt-BR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9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extra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Desafio do Boteco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41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Junções Externas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9067800" cy="1609344"/>
          </a:xfrm>
        </p:spPr>
        <p:txBody>
          <a:bodyPr/>
          <a:lstStyle/>
          <a:p>
            <a:r>
              <a:rPr lang="pt-BR" dirty="0"/>
              <a:t>Junções Externas</a:t>
            </a:r>
            <a:br>
              <a:rPr lang="pt-BR" dirty="0"/>
            </a:br>
            <a:r>
              <a:rPr lang="pt-BR" dirty="0"/>
              <a:t>OUTER JOINS</a:t>
            </a:r>
          </a:p>
        </p:txBody>
      </p:sp>
      <p:sp>
        <p:nvSpPr>
          <p:cNvPr id="7505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8840"/>
            <a:ext cx="10222160" cy="4248472"/>
          </a:xfrm>
        </p:spPr>
        <p:txBody>
          <a:bodyPr>
            <a:normAutofit/>
          </a:bodyPr>
          <a:lstStyle/>
          <a:p>
            <a:r>
              <a:rPr lang="pt-BR" dirty="0"/>
              <a:t>Externa: </a:t>
            </a:r>
            <a:r>
              <a:rPr lang="pt-BR" dirty="0">
                <a:solidFill>
                  <a:srgbClr val="C00000"/>
                </a:solidFill>
              </a:rPr>
              <a:t>OUTER JOIN</a:t>
            </a:r>
          </a:p>
          <a:p>
            <a:r>
              <a:rPr lang="pt-BR" dirty="0"/>
              <a:t>Junção Externa </a:t>
            </a:r>
            <a:r>
              <a:rPr lang="pt-BR" dirty="0">
                <a:solidFill>
                  <a:srgbClr val="C00000"/>
                </a:solidFill>
              </a:rPr>
              <a:t>–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 retornar linhas sem correspondências entre as tabelas da junção</a:t>
            </a:r>
          </a:p>
          <a:p>
            <a:pPr lvl="1"/>
            <a:r>
              <a:rPr lang="pt-BR" sz="2400" dirty="0"/>
              <a:t>Colunas sem correspondência são preenchidas com NULL</a:t>
            </a:r>
          </a:p>
          <a:p>
            <a:r>
              <a:rPr lang="pt-BR" dirty="0"/>
              <a:t>Variações</a:t>
            </a:r>
            <a:r>
              <a:rPr lang="pt-BR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75059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  <a:endParaRPr lang="pt-BR" altLang="en-US" dirty="0"/>
          </a:p>
        </p:txBody>
      </p:sp>
      <p:sp>
        <p:nvSpPr>
          <p:cNvPr id="75059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3E3-8735-49F1-B3C9-0C7C2BF747A5}" type="slidenum">
              <a:rPr lang="pt-BR" altLang="en-US" smtClean="0"/>
              <a:pPr/>
              <a:t>4</a:t>
            </a:fld>
            <a:endParaRPr lang="pt-BR" alt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2F6812-5703-427F-A903-3F5EEDF5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35" y="4963720"/>
            <a:ext cx="1912786" cy="11354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F270E5B-3C1F-489C-B793-285D6D08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694" y="4998998"/>
            <a:ext cx="1912786" cy="1150720"/>
          </a:xfrm>
          <a:prstGeom prst="rect">
            <a:avLst/>
          </a:prstGeom>
        </p:spPr>
      </p:pic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C3F34183-8E5A-4E06-9593-C44CE8D3A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50112"/>
              </p:ext>
            </p:extLst>
          </p:nvPr>
        </p:nvGraphicFramePr>
        <p:xfrm>
          <a:off x="2423592" y="4509120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9217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014067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09798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LEFT OUTER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RIGHT OUTER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FULL OUTER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707470"/>
                  </a:ext>
                </a:extLst>
              </a:tr>
            </a:tbl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8A7F0A58-4F87-4E93-BB9E-3A07DE641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16" y="4963720"/>
            <a:ext cx="1912786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4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9044832" cy="1609344"/>
          </a:xfrm>
        </p:spPr>
        <p:txBody>
          <a:bodyPr/>
          <a:lstStyle/>
          <a:p>
            <a:r>
              <a:rPr lang="pt-BR" dirty="0"/>
              <a:t>Junções</a:t>
            </a:r>
            <a:br>
              <a:rPr lang="pt-BR" dirty="0"/>
            </a:br>
            <a:r>
              <a:rPr lang="pt-BR" dirty="0"/>
              <a:t>OUTER JOINS</a:t>
            </a:r>
          </a:p>
        </p:txBody>
      </p:sp>
      <p:sp>
        <p:nvSpPr>
          <p:cNvPr id="750596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988840"/>
            <a:ext cx="8926760" cy="3384376"/>
          </a:xfrm>
        </p:spPr>
        <p:txBody>
          <a:bodyPr>
            <a:normAutofit/>
          </a:bodyPr>
          <a:lstStyle/>
          <a:p>
            <a:r>
              <a:rPr lang="pt-BR" dirty="0"/>
              <a:t>Variações</a:t>
            </a:r>
            <a:r>
              <a:rPr lang="pt-BR" dirty="0">
                <a:solidFill>
                  <a:srgbClr val="C00000"/>
                </a:solidFill>
              </a:rPr>
              <a:t>: LEFT, RIGHT</a:t>
            </a:r>
          </a:p>
          <a:p>
            <a:r>
              <a:rPr lang="pt-BR" dirty="0" err="1">
                <a:solidFill>
                  <a:srgbClr val="C00000"/>
                </a:solidFill>
              </a:rPr>
              <a:t>Ex</a:t>
            </a:r>
            <a:r>
              <a:rPr lang="pt-BR" dirty="0">
                <a:solidFill>
                  <a:srgbClr val="C00000"/>
                </a:solidFill>
              </a:rPr>
              <a:t>: Listar TODOS os médicos e suas respectivas consultas, incluindo aqueles SEM consulta marcada</a:t>
            </a:r>
          </a:p>
          <a:p>
            <a:endParaRPr lang="pt-BR" dirty="0">
              <a:solidFill>
                <a:srgbClr val="C00000"/>
              </a:solidFill>
            </a:endParaRPr>
          </a:p>
          <a:p>
            <a:endParaRPr lang="pt-BR" dirty="0">
              <a:solidFill>
                <a:srgbClr val="C00000"/>
              </a:solidFill>
            </a:endParaRPr>
          </a:p>
          <a:p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75059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dirty="0"/>
              <a:t>Roberto Harkovsky</a:t>
            </a:r>
          </a:p>
        </p:txBody>
      </p:sp>
      <p:sp>
        <p:nvSpPr>
          <p:cNvPr id="75059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F13E3-8735-49F1-B3C9-0C7C2BF747A5}" type="slidenum">
              <a:rPr lang="pt-BR" altLang="en-US" smtClean="0"/>
              <a:pPr/>
              <a:t>5</a:t>
            </a:fld>
            <a:endParaRPr lang="pt-B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89990" y="3465874"/>
            <a:ext cx="7522252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/>
              </a:rPr>
              <a:t>m.nome</a:t>
            </a:r>
            <a:r>
              <a:rPr lang="en-US" dirty="0">
                <a:latin typeface="Menlo"/>
              </a:rPr>
              <a:t>, </a:t>
            </a:r>
            <a:r>
              <a:rPr lang="en-US" dirty="0" err="1">
                <a:latin typeface="Menlo"/>
              </a:rPr>
              <a:t>c.data</a:t>
            </a:r>
            <a:endParaRPr lang="en-US" dirty="0">
              <a:latin typeface="Menlo"/>
            </a:endParaRPr>
          </a:p>
          <a:p>
            <a:r>
              <a:rPr lang="en-US" dirty="0">
                <a:solidFill>
                  <a:schemeClr val="accent2"/>
                </a:solidFill>
                <a:latin typeface="Menlo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/>
                <a:ea typeface="Menlo" charset="0"/>
                <a:cs typeface="Menlo" charset="0"/>
              </a:rPr>
              <a:t> </a:t>
            </a:r>
            <a:r>
              <a:rPr lang="en-US" dirty="0">
                <a:latin typeface="Menlo"/>
              </a:rPr>
              <a:t>medicos m </a:t>
            </a:r>
            <a:r>
              <a:rPr lang="en-US" dirty="0">
                <a:solidFill>
                  <a:srgbClr val="C00000"/>
                </a:solidFill>
                <a:latin typeface="Menlo"/>
              </a:rPr>
              <a:t>LEFT OUTER JOIN </a:t>
            </a:r>
            <a:r>
              <a:rPr lang="en-US" dirty="0" err="1">
                <a:latin typeface="Menlo"/>
              </a:rPr>
              <a:t>consultas</a:t>
            </a:r>
            <a:r>
              <a:rPr lang="en-US" dirty="0">
                <a:latin typeface="Menlo"/>
              </a:rPr>
              <a:t> c </a:t>
            </a:r>
            <a:r>
              <a:rPr lang="en-US" dirty="0">
                <a:latin typeface="Menlo"/>
                <a:ea typeface="Menlo" charset="0"/>
                <a:cs typeface="Menlo" charset="0"/>
              </a:rPr>
              <a:t>ON </a:t>
            </a:r>
            <a:r>
              <a:rPr lang="en-US" dirty="0" err="1">
                <a:latin typeface="Menlo"/>
              </a:rPr>
              <a:t>m.codm</a:t>
            </a:r>
            <a:r>
              <a:rPr lang="en-US" dirty="0">
                <a:latin typeface="Menlo"/>
              </a:rPr>
              <a:t>=</a:t>
            </a:r>
            <a:r>
              <a:rPr lang="en-US" dirty="0" err="1">
                <a:latin typeface="Menlo"/>
              </a:rPr>
              <a:t>c.codm</a:t>
            </a:r>
            <a:endParaRPr lang="en-US" dirty="0">
              <a:latin typeface="Menlo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9990" y="4266282"/>
            <a:ext cx="767614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/>
              </a:rPr>
              <a:t>m.nome</a:t>
            </a:r>
            <a:r>
              <a:rPr lang="en-US" dirty="0">
                <a:latin typeface="Menlo"/>
              </a:rPr>
              <a:t>, </a:t>
            </a:r>
            <a:r>
              <a:rPr lang="en-US" dirty="0" err="1">
                <a:latin typeface="Menlo"/>
              </a:rPr>
              <a:t>c.data</a:t>
            </a:r>
            <a:endParaRPr lang="en-US" dirty="0">
              <a:latin typeface="Menlo"/>
            </a:endParaRPr>
          </a:p>
          <a:p>
            <a:r>
              <a:rPr lang="en-US" dirty="0">
                <a:solidFill>
                  <a:schemeClr val="accent2"/>
                </a:solidFill>
                <a:latin typeface="Menlo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/>
              </a:rPr>
              <a:t>consultas</a:t>
            </a:r>
            <a:r>
              <a:rPr lang="en-US" dirty="0">
                <a:latin typeface="Menlo"/>
              </a:rPr>
              <a:t> c </a:t>
            </a:r>
            <a:r>
              <a:rPr lang="en-US" dirty="0">
                <a:solidFill>
                  <a:srgbClr val="C00000"/>
                </a:solidFill>
                <a:latin typeface="Menlo"/>
              </a:rPr>
              <a:t>RIGHT OUTER JOIN </a:t>
            </a:r>
            <a:r>
              <a:rPr lang="en-US" dirty="0">
                <a:latin typeface="Menlo"/>
              </a:rPr>
              <a:t>medicos m </a:t>
            </a:r>
            <a:r>
              <a:rPr lang="en-US" dirty="0">
                <a:latin typeface="Menlo"/>
                <a:ea typeface="Menlo" charset="0"/>
                <a:cs typeface="Menlo" charset="0"/>
              </a:rPr>
              <a:t>ON </a:t>
            </a:r>
            <a:r>
              <a:rPr lang="en-US" dirty="0" err="1">
                <a:latin typeface="Menlo"/>
              </a:rPr>
              <a:t>m.codm</a:t>
            </a:r>
            <a:r>
              <a:rPr lang="en-US" dirty="0">
                <a:latin typeface="Menlo"/>
              </a:rPr>
              <a:t>=</a:t>
            </a:r>
            <a:r>
              <a:rPr lang="en-US" dirty="0" err="1">
                <a:latin typeface="Menlo"/>
              </a:rPr>
              <a:t>c.codm</a:t>
            </a:r>
            <a:endParaRPr lang="en-US" dirty="0">
              <a:latin typeface="Menlo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71160" y="5347782"/>
            <a:ext cx="3384376" cy="4247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 err="1">
                <a:latin typeface="+mj-lt"/>
              </a:rPr>
              <a:t>Qual</a:t>
            </a:r>
            <a:r>
              <a:rPr lang="en-US" sz="2400" dirty="0">
                <a:latin typeface="+mj-lt"/>
              </a:rPr>
              <a:t> a </a:t>
            </a:r>
            <a:r>
              <a:rPr lang="en-US" sz="2400" dirty="0" err="1">
                <a:latin typeface="+mj-lt"/>
              </a:rPr>
              <a:t>diferença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aqui</a:t>
            </a:r>
            <a:r>
              <a:rPr lang="en-US" sz="2400" dirty="0">
                <a:latin typeface="+mj-lt"/>
              </a:rPr>
              <a:t>?</a:t>
            </a:r>
          </a:p>
        </p:txBody>
      </p:sp>
      <p:sp>
        <p:nvSpPr>
          <p:cNvPr id="2" name="Seta para a esquerda 1"/>
          <p:cNvSpPr/>
          <p:nvPr/>
        </p:nvSpPr>
        <p:spPr>
          <a:xfrm>
            <a:off x="9982200" y="3609019"/>
            <a:ext cx="505206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5" y="107310"/>
            <a:ext cx="9070775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3600" dirty="0">
                <a:solidFill>
                  <a:srgbClr val="C00000"/>
                </a:solidFill>
              </a:rPr>
              <a:t>INNER JOIN</a:t>
            </a:r>
          </a:p>
        </p:txBody>
      </p:sp>
      <p:sp>
        <p:nvSpPr>
          <p:cNvPr id="752642" name="Espaço Reservado para Rodapé 6"/>
          <p:cNvSpPr>
            <a:spLocks noGrp="1"/>
          </p:cNvSpPr>
          <p:nvPr>
            <p:ph type="ftr" sz="quarter" idx="11"/>
          </p:nvPr>
        </p:nvSpPr>
        <p:spPr bwMode="auto">
          <a:xfrm>
            <a:off x="4422775" y="6416676"/>
            <a:ext cx="3505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52643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2136775" y="6127751"/>
            <a:ext cx="1981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499D1209-C4BC-4151-A252-D2EE32CF0D23}" type="slidenum">
              <a:rPr lang="pt-BR" altLang="en-US" smtClean="0">
                <a:latin typeface="Arial" charset="0"/>
              </a:rPr>
              <a:pPr/>
              <a:t>6</a:t>
            </a:fld>
            <a:endParaRPr lang="pt-BR" altLang="en-US">
              <a:latin typeface="Arial" charset="0"/>
            </a:endParaRPr>
          </a:p>
        </p:txBody>
      </p:sp>
      <p:sp>
        <p:nvSpPr>
          <p:cNvPr id="15974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0099" y="1715577"/>
            <a:ext cx="7345363" cy="1162050"/>
          </a:xfrm>
        </p:spPr>
        <p:txBody>
          <a:bodyPr>
            <a:noAutofit/>
          </a:bodyPr>
          <a:lstStyle/>
          <a:p>
            <a:pPr marL="274320" indent="-274320">
              <a:lnSpc>
                <a:spcPct val="80000"/>
              </a:lnSpc>
              <a:buFont typeface="Wingdings 3"/>
              <a:buChar char=""/>
              <a:defRPr/>
            </a:pPr>
            <a:r>
              <a:rPr lang="pt-BR" sz="2200" dirty="0"/>
              <a:t>Apenas os registros relacionados entre as duas tabelas aparecem na resposta</a:t>
            </a:r>
          </a:p>
          <a:p>
            <a:pPr>
              <a:lnSpc>
                <a:spcPct val="80000"/>
              </a:lnSpc>
            </a:pPr>
            <a:r>
              <a:rPr lang="pt-BR" dirty="0" err="1">
                <a:solidFill>
                  <a:srgbClr val="C00000"/>
                </a:solidFill>
              </a:rPr>
              <a:t>Ex</a:t>
            </a:r>
            <a:r>
              <a:rPr lang="pt-BR" dirty="0">
                <a:solidFill>
                  <a:srgbClr val="C00000"/>
                </a:solidFill>
              </a:rPr>
              <a:t>: Listar TODAS as naves e sua tripulação.</a:t>
            </a:r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000" dirty="0"/>
          </a:p>
          <a:p>
            <a:pPr marL="548640" lvl="1" indent="-274320">
              <a:lnSpc>
                <a:spcPct val="8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pt-BR" sz="2000" dirty="0"/>
          </a:p>
        </p:txBody>
      </p:sp>
      <p:graphicFrame>
        <p:nvGraphicFramePr>
          <p:cNvPr id="531635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07733"/>
              </p:ext>
            </p:extLst>
          </p:nvPr>
        </p:nvGraphicFramePr>
        <p:xfrm>
          <a:off x="5105400" y="32004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Tripulante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1664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08440"/>
              </p:ext>
            </p:extLst>
          </p:nvPr>
        </p:nvGraphicFramePr>
        <p:xfrm>
          <a:off x="2057400" y="4038601"/>
          <a:ext cx="2286000" cy="25654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Defiant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Pasteur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Voyager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2697" name="Text Box 231"/>
          <p:cNvSpPr txBox="1">
            <a:spLocks noChangeArrowheads="1"/>
          </p:cNvSpPr>
          <p:nvPr/>
        </p:nvSpPr>
        <p:spPr bwMode="auto">
          <a:xfrm>
            <a:off x="2590800" y="37068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T1</a:t>
            </a:r>
          </a:p>
        </p:txBody>
      </p:sp>
      <p:sp>
        <p:nvSpPr>
          <p:cNvPr id="752698" name="Text Box 232"/>
          <p:cNvSpPr txBox="1">
            <a:spLocks noChangeArrowheads="1"/>
          </p:cNvSpPr>
          <p:nvPr/>
        </p:nvSpPr>
        <p:spPr bwMode="auto">
          <a:xfrm>
            <a:off x="5715000" y="27924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T2</a:t>
            </a:r>
          </a:p>
        </p:txBody>
      </p:sp>
      <p:graphicFrame>
        <p:nvGraphicFramePr>
          <p:cNvPr id="531722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49518"/>
              </p:ext>
            </p:extLst>
          </p:nvPr>
        </p:nvGraphicFramePr>
        <p:xfrm>
          <a:off x="8112224" y="3635375"/>
          <a:ext cx="2438400" cy="299878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Nave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Tripulante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Voyager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Janeway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Kirk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Spock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Worf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O’Brien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Dax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2725" name="Text Box 265"/>
          <p:cNvSpPr txBox="1">
            <a:spLocks noChangeArrowheads="1"/>
          </p:cNvSpPr>
          <p:nvPr/>
        </p:nvSpPr>
        <p:spPr bwMode="auto">
          <a:xfrm>
            <a:off x="8658224" y="3237736"/>
            <a:ext cx="1235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Arial Rounded MT Bold" pitchFamily="34" charset="0"/>
              </a:rPr>
              <a:t>INNER JOIN</a:t>
            </a:r>
          </a:p>
        </p:txBody>
      </p:sp>
      <p:sp>
        <p:nvSpPr>
          <p:cNvPr id="752726" name="Text Box 267"/>
          <p:cNvSpPr txBox="1">
            <a:spLocks noChangeArrowheads="1"/>
          </p:cNvSpPr>
          <p:nvPr/>
        </p:nvSpPr>
        <p:spPr bwMode="auto">
          <a:xfrm>
            <a:off x="8328248" y="1355046"/>
            <a:ext cx="2957264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eaLnBrk="0" hangingPunct="0">
              <a:defRPr sz="15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defRPr>
            </a:lvl1pPr>
          </a:lstStyle>
          <a:p>
            <a:r>
              <a:rPr lang="pt-BR" sz="1800" dirty="0" err="1">
                <a:solidFill>
                  <a:schemeClr val="tx1"/>
                </a:solidFill>
              </a:rPr>
              <a:t>Select</a:t>
            </a:r>
            <a:r>
              <a:rPr lang="pt-BR" sz="1800" dirty="0">
                <a:solidFill>
                  <a:schemeClr val="tx1"/>
                </a:solidFill>
              </a:rPr>
              <a:t> Nave, tripulante</a:t>
            </a:r>
          </a:p>
          <a:p>
            <a:r>
              <a:rPr lang="pt-BR" sz="1800" dirty="0" err="1">
                <a:solidFill>
                  <a:srgbClr val="C00000"/>
                </a:solidFill>
              </a:rPr>
              <a:t>From</a:t>
            </a:r>
            <a:r>
              <a:rPr lang="pt-BR" sz="1800" dirty="0">
                <a:solidFill>
                  <a:srgbClr val="C00000"/>
                </a:solidFill>
              </a:rPr>
              <a:t> t1 INNER JOIN t2</a:t>
            </a:r>
          </a:p>
          <a:p>
            <a:r>
              <a:rPr lang="pt-BR" sz="1800" dirty="0">
                <a:solidFill>
                  <a:srgbClr val="C00000"/>
                </a:solidFill>
              </a:rPr>
              <a:t>         </a:t>
            </a:r>
            <a:r>
              <a:rPr lang="pt-BR" sz="1800" dirty="0" err="1">
                <a:solidFill>
                  <a:srgbClr val="C00000"/>
                </a:solidFill>
              </a:rPr>
              <a:t>on</a:t>
            </a:r>
            <a:r>
              <a:rPr lang="pt-BR" sz="1800" dirty="0">
                <a:solidFill>
                  <a:srgbClr val="C00000"/>
                </a:solidFill>
              </a:rPr>
              <a:t> t1.Nid=t2.Nid</a:t>
            </a:r>
          </a:p>
        </p:txBody>
      </p:sp>
    </p:spTree>
    <p:extLst>
      <p:ext uri="{BB962C8B-B14F-4D97-AF65-F5344CB8AC3E}">
        <p14:creationId xmlns:p14="http://schemas.microsoft.com/office/powerpoint/2010/main" val="12581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>
                <a:solidFill>
                  <a:srgbClr val="C00000"/>
                </a:solidFill>
              </a:rPr>
              <a:t>LEFT OUTER JOIN</a:t>
            </a:r>
          </a:p>
        </p:txBody>
      </p:sp>
      <p:sp>
        <p:nvSpPr>
          <p:cNvPr id="7546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70870"/>
            <a:ext cx="7343146" cy="188612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dirty="0"/>
              <a:t>Todas as colunas da </a:t>
            </a:r>
            <a:r>
              <a:rPr lang="pt-BR" dirty="0">
                <a:solidFill>
                  <a:srgbClr val="0000FF"/>
                </a:solidFill>
              </a:rPr>
              <a:t>esquerda</a:t>
            </a:r>
            <a:r>
              <a:rPr lang="pt-BR" dirty="0"/>
              <a:t> estão no resultado</a:t>
            </a:r>
          </a:p>
          <a:p>
            <a:pPr>
              <a:lnSpc>
                <a:spcPct val="80000"/>
              </a:lnSpc>
            </a:pPr>
            <a:r>
              <a:rPr lang="pt-BR" dirty="0" err="1">
                <a:solidFill>
                  <a:srgbClr val="C00000"/>
                </a:solidFill>
              </a:rPr>
              <a:t>Ex</a:t>
            </a:r>
            <a:r>
              <a:rPr lang="pt-BR" dirty="0">
                <a:solidFill>
                  <a:srgbClr val="C00000"/>
                </a:solidFill>
              </a:rPr>
              <a:t>: Listar TODAS as naves e sua tripulação, independentemente se existe ou não tripulantes</a:t>
            </a:r>
          </a:p>
        </p:txBody>
      </p:sp>
      <p:graphicFrame>
        <p:nvGraphicFramePr>
          <p:cNvPr id="535556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69173544"/>
              </p:ext>
            </p:extLst>
          </p:nvPr>
        </p:nvGraphicFramePr>
        <p:xfrm>
          <a:off x="4953000" y="32766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Tripulante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5585" name="Group 3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01518738"/>
              </p:ext>
            </p:extLst>
          </p:nvPr>
        </p:nvGraphicFramePr>
        <p:xfrm>
          <a:off x="1905000" y="4114801"/>
          <a:ext cx="2286000" cy="25654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Defiant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Pasteur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Voyager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altLang="en-US"/>
              <a:t>Roberto Harkovsky</a:t>
            </a:r>
          </a:p>
        </p:txBody>
      </p:sp>
      <p:sp>
        <p:nvSpPr>
          <p:cNvPr id="754743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852AB100-EF86-43B5-AE21-AC937CE4B03B}" type="slidenum">
              <a:rPr lang="pt-BR" altLang="en-US" smtClean="0">
                <a:latin typeface="Arial" charset="0"/>
              </a:rPr>
              <a:pPr/>
              <a:t>7</a:t>
            </a:fld>
            <a:endParaRPr lang="pt-BR" altLang="en-US">
              <a:latin typeface="Arial" charset="0"/>
            </a:endParaRPr>
          </a:p>
        </p:txBody>
      </p:sp>
      <p:graphicFrame>
        <p:nvGraphicFramePr>
          <p:cNvPr id="535608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47170"/>
              </p:ext>
            </p:extLst>
          </p:nvPr>
        </p:nvGraphicFramePr>
        <p:xfrm>
          <a:off x="7952746" y="2841625"/>
          <a:ext cx="2415480" cy="3868739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Nave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Tripulante</a:t>
                      </a:r>
                      <a:endParaRPr kumimoji="0" lang="pt-BR" sz="14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Voyager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Janeway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Kirk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Spock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Worf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O’Brien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Dax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Pasteur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Columbia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4776" name="Text Box 88"/>
          <p:cNvSpPr txBox="1">
            <a:spLocks noChangeArrowheads="1"/>
          </p:cNvSpPr>
          <p:nvPr/>
        </p:nvSpPr>
        <p:spPr bwMode="auto">
          <a:xfrm>
            <a:off x="2438400" y="37830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T1</a:t>
            </a:r>
          </a:p>
        </p:txBody>
      </p:sp>
      <p:sp>
        <p:nvSpPr>
          <p:cNvPr id="754777" name="Text Box 89"/>
          <p:cNvSpPr txBox="1">
            <a:spLocks noChangeArrowheads="1"/>
          </p:cNvSpPr>
          <p:nvPr/>
        </p:nvSpPr>
        <p:spPr bwMode="auto">
          <a:xfrm>
            <a:off x="5562600" y="28686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 Rounded MT Bold" pitchFamily="34" charset="0"/>
              </a:rPr>
              <a:t>T2</a:t>
            </a:r>
          </a:p>
        </p:txBody>
      </p:sp>
      <p:sp>
        <p:nvSpPr>
          <p:cNvPr id="754779" name="Text Box 91"/>
          <p:cNvSpPr txBox="1">
            <a:spLocks noChangeArrowheads="1"/>
          </p:cNvSpPr>
          <p:nvPr/>
        </p:nvSpPr>
        <p:spPr bwMode="auto">
          <a:xfrm>
            <a:off x="7998760" y="1441529"/>
            <a:ext cx="331236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eaLnBrk="0" hangingPunct="0">
              <a:defRPr>
                <a:latin typeface="Menlo" charset="0"/>
                <a:ea typeface="Menlo" charset="0"/>
                <a:cs typeface="Menlo" charset="0"/>
              </a:defRPr>
            </a:lvl1pPr>
          </a:lstStyle>
          <a:p>
            <a:r>
              <a:rPr lang="pt-BR" dirty="0" err="1"/>
              <a:t>Select</a:t>
            </a:r>
            <a:r>
              <a:rPr lang="pt-BR" dirty="0"/>
              <a:t> Nave, tripulante</a:t>
            </a:r>
          </a:p>
          <a:p>
            <a:r>
              <a:rPr lang="pt-BR" dirty="0" err="1">
                <a:solidFill>
                  <a:srgbClr val="C00000"/>
                </a:solidFill>
              </a:rPr>
              <a:t>From</a:t>
            </a:r>
            <a:r>
              <a:rPr lang="pt-BR" dirty="0">
                <a:solidFill>
                  <a:srgbClr val="C00000"/>
                </a:solidFill>
              </a:rPr>
              <a:t> t1 LEFT OUTER JOIN t2</a:t>
            </a:r>
          </a:p>
          <a:p>
            <a:r>
              <a:rPr lang="pt-BR" dirty="0">
                <a:solidFill>
                  <a:srgbClr val="C00000"/>
                </a:solidFill>
              </a:rPr>
              <a:t>  </a:t>
            </a:r>
            <a:r>
              <a:rPr lang="pt-BR" dirty="0" err="1">
                <a:solidFill>
                  <a:srgbClr val="C00000"/>
                </a:solidFill>
              </a:rPr>
              <a:t>on</a:t>
            </a:r>
            <a:r>
              <a:rPr lang="pt-BR" dirty="0">
                <a:solidFill>
                  <a:srgbClr val="C00000"/>
                </a:solidFill>
              </a:rPr>
              <a:t> t1.Nid=t2.Nid</a:t>
            </a:r>
          </a:p>
        </p:txBody>
      </p:sp>
      <p:sp>
        <p:nvSpPr>
          <p:cNvPr id="13" name="Text Box 265"/>
          <p:cNvSpPr txBox="1">
            <a:spLocks noChangeArrowheads="1"/>
          </p:cNvSpPr>
          <p:nvPr/>
        </p:nvSpPr>
        <p:spPr bwMode="auto">
          <a:xfrm>
            <a:off x="8258636" y="2519889"/>
            <a:ext cx="18036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Arial Rounded MT Bold" pitchFamily="34" charset="0"/>
              </a:rPr>
              <a:t>LEFT OUTER JOIN</a:t>
            </a:r>
          </a:p>
        </p:txBody>
      </p:sp>
    </p:spTree>
    <p:extLst>
      <p:ext uri="{BB962C8B-B14F-4D97-AF65-F5344CB8AC3E}">
        <p14:creationId xmlns:p14="http://schemas.microsoft.com/office/powerpoint/2010/main" val="309809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3600" dirty="0">
                <a:solidFill>
                  <a:srgbClr val="C00000"/>
                </a:solidFill>
              </a:rPr>
              <a:t>RIGHT OUTER JOIN</a:t>
            </a:r>
          </a:p>
        </p:txBody>
      </p:sp>
      <p:sp>
        <p:nvSpPr>
          <p:cNvPr id="7567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321677"/>
            <a:ext cx="7032163" cy="18563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/>
              <a:t>Todas as colunas da </a:t>
            </a:r>
            <a:r>
              <a:rPr lang="pt-BR" dirty="0">
                <a:solidFill>
                  <a:srgbClr val="0000FF"/>
                </a:solidFill>
              </a:rPr>
              <a:t>direita</a:t>
            </a:r>
            <a:r>
              <a:rPr lang="pt-BR" dirty="0"/>
              <a:t> estão no resultado</a:t>
            </a:r>
          </a:p>
          <a:p>
            <a:pPr>
              <a:lnSpc>
                <a:spcPct val="80000"/>
              </a:lnSpc>
            </a:pPr>
            <a:r>
              <a:rPr lang="pt-BR" dirty="0" err="1">
                <a:solidFill>
                  <a:srgbClr val="C00000"/>
                </a:solidFill>
              </a:rPr>
              <a:t>Ex</a:t>
            </a:r>
            <a:r>
              <a:rPr lang="pt-BR" dirty="0">
                <a:solidFill>
                  <a:srgbClr val="C00000"/>
                </a:solidFill>
              </a:rPr>
              <a:t>: Listar as naves e TODA tripulação, incluindo aquelas ainda não associadas a alguma nave</a:t>
            </a:r>
          </a:p>
          <a:p>
            <a:pPr>
              <a:lnSpc>
                <a:spcPct val="80000"/>
              </a:lnSpc>
            </a:pPr>
            <a:endParaRPr lang="pt-BR" dirty="0"/>
          </a:p>
        </p:txBody>
      </p:sp>
      <p:graphicFrame>
        <p:nvGraphicFramePr>
          <p:cNvPr id="537604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1182923"/>
              </p:ext>
            </p:extLst>
          </p:nvPr>
        </p:nvGraphicFramePr>
        <p:xfrm>
          <a:off x="4953000" y="32766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Tripulante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7633" name="Group 3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87525686"/>
              </p:ext>
            </p:extLst>
          </p:nvPr>
        </p:nvGraphicFramePr>
        <p:xfrm>
          <a:off x="1828800" y="4114801"/>
          <a:ext cx="2286000" cy="25654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Defiant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Pasteur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Voyager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6792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0A73A112-9401-4B13-9065-4E6695B97C97}" type="slidenum">
              <a:rPr lang="pt-BR" altLang="en-US" smtClean="0">
                <a:latin typeface="Arial" charset="0"/>
              </a:rPr>
              <a:pPr/>
              <a:t>8</a:t>
            </a:fld>
            <a:endParaRPr lang="pt-BR" altLang="en-US">
              <a:latin typeface="Arial" charset="0"/>
            </a:endParaRPr>
          </a:p>
        </p:txBody>
      </p:sp>
      <p:graphicFrame>
        <p:nvGraphicFramePr>
          <p:cNvPr id="537691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9252"/>
              </p:ext>
            </p:extLst>
          </p:nvPr>
        </p:nvGraphicFramePr>
        <p:xfrm>
          <a:off x="7941564" y="3276600"/>
          <a:ext cx="2438400" cy="343376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Nave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Tripulante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Voyager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Janeway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Kirk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Spock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Worf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O’Brien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Dax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6822" name="Text Box 88"/>
          <p:cNvSpPr txBox="1">
            <a:spLocks noChangeArrowheads="1"/>
          </p:cNvSpPr>
          <p:nvPr/>
        </p:nvSpPr>
        <p:spPr bwMode="auto">
          <a:xfrm>
            <a:off x="2438401" y="3783013"/>
            <a:ext cx="354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t1</a:t>
            </a:r>
          </a:p>
        </p:txBody>
      </p:sp>
      <p:sp>
        <p:nvSpPr>
          <p:cNvPr id="756823" name="Text Box 89"/>
          <p:cNvSpPr txBox="1">
            <a:spLocks noChangeArrowheads="1"/>
          </p:cNvSpPr>
          <p:nvPr/>
        </p:nvSpPr>
        <p:spPr bwMode="auto">
          <a:xfrm>
            <a:off x="5562600" y="2868613"/>
            <a:ext cx="401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>
                <a:latin typeface="Arial Rounded MT Bold" pitchFamily="34" charset="0"/>
              </a:rPr>
              <a:t>T2</a:t>
            </a:r>
          </a:p>
        </p:txBody>
      </p:sp>
      <p:sp>
        <p:nvSpPr>
          <p:cNvPr id="756825" name="Text Box 92"/>
          <p:cNvSpPr txBox="1">
            <a:spLocks noChangeArrowheads="1"/>
          </p:cNvSpPr>
          <p:nvPr/>
        </p:nvSpPr>
        <p:spPr bwMode="auto">
          <a:xfrm>
            <a:off x="7641763" y="1482373"/>
            <a:ext cx="366936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eaLnBrk="0" hangingPunct="0">
              <a:defRPr>
                <a:latin typeface="Menlo" charset="0"/>
                <a:ea typeface="Menlo" charset="0"/>
                <a:cs typeface="Menlo" charset="0"/>
              </a:defRPr>
            </a:lvl1pPr>
          </a:lstStyle>
          <a:p>
            <a:r>
              <a:rPr lang="pt-BR" dirty="0" err="1"/>
              <a:t>Select</a:t>
            </a:r>
            <a:r>
              <a:rPr lang="pt-BR" dirty="0"/>
              <a:t> Nave, tripulante</a:t>
            </a:r>
          </a:p>
          <a:p>
            <a:r>
              <a:rPr lang="pt-BR" dirty="0" err="1">
                <a:solidFill>
                  <a:srgbClr val="C00000"/>
                </a:solidFill>
              </a:rPr>
              <a:t>From</a:t>
            </a:r>
            <a:r>
              <a:rPr lang="pt-BR" dirty="0">
                <a:solidFill>
                  <a:srgbClr val="C00000"/>
                </a:solidFill>
              </a:rPr>
              <a:t> t1 RIGHT OUTER JOIN t2</a:t>
            </a:r>
          </a:p>
          <a:p>
            <a:r>
              <a:rPr lang="pt-BR" dirty="0">
                <a:solidFill>
                  <a:srgbClr val="C00000"/>
                </a:solidFill>
              </a:rPr>
              <a:t>  </a:t>
            </a:r>
            <a:r>
              <a:rPr lang="pt-BR" dirty="0" err="1">
                <a:solidFill>
                  <a:srgbClr val="C00000"/>
                </a:solidFill>
              </a:rPr>
              <a:t>on</a:t>
            </a:r>
            <a:r>
              <a:rPr lang="pt-BR" dirty="0">
                <a:solidFill>
                  <a:srgbClr val="C00000"/>
                </a:solidFill>
              </a:rPr>
              <a:t> t1.Nid=t2.Nid</a:t>
            </a:r>
          </a:p>
        </p:txBody>
      </p:sp>
      <p:sp>
        <p:nvSpPr>
          <p:cNvPr id="13" name="Text Box 265"/>
          <p:cNvSpPr txBox="1">
            <a:spLocks noChangeArrowheads="1"/>
          </p:cNvSpPr>
          <p:nvPr/>
        </p:nvSpPr>
        <p:spPr bwMode="auto">
          <a:xfrm>
            <a:off x="8195595" y="2865636"/>
            <a:ext cx="193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Arial Rounded MT Bold" pitchFamily="34" charset="0"/>
              </a:rPr>
              <a:t>RIGHT OUTER JOIN</a:t>
            </a:r>
          </a:p>
        </p:txBody>
      </p:sp>
    </p:spTree>
    <p:extLst>
      <p:ext uri="{BB962C8B-B14F-4D97-AF65-F5344CB8AC3E}">
        <p14:creationId xmlns:p14="http://schemas.microsoft.com/office/powerpoint/2010/main" val="24047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pt-BR" sz="3600" dirty="0">
                <a:solidFill>
                  <a:srgbClr val="C00000"/>
                </a:solidFill>
              </a:rPr>
              <a:t>FULL OUTER JOIN</a:t>
            </a:r>
          </a:p>
        </p:txBody>
      </p:sp>
      <p:sp>
        <p:nvSpPr>
          <p:cNvPr id="7587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4073" y="1299941"/>
            <a:ext cx="7522679" cy="19353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pt-BR" dirty="0"/>
              <a:t>Todas as colunas </a:t>
            </a:r>
            <a:r>
              <a:rPr lang="pt-BR" dirty="0">
                <a:solidFill>
                  <a:srgbClr val="0000FF"/>
                </a:solidFill>
              </a:rPr>
              <a:t>da esquerda e direita</a:t>
            </a:r>
            <a:r>
              <a:rPr lang="pt-BR" dirty="0"/>
              <a:t> estão no resultado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000" dirty="0">
                <a:solidFill>
                  <a:srgbClr val="0000FF"/>
                </a:solidFill>
              </a:rPr>
              <a:t>Não é produto cartesiano</a:t>
            </a:r>
            <a:r>
              <a:rPr lang="pt-BR" sz="2000" dirty="0"/>
              <a:t>!</a:t>
            </a:r>
          </a:p>
          <a:p>
            <a:pPr>
              <a:lnSpc>
                <a:spcPct val="80000"/>
              </a:lnSpc>
            </a:pPr>
            <a:r>
              <a:rPr lang="pt-BR" dirty="0" err="1">
                <a:solidFill>
                  <a:srgbClr val="C00000"/>
                </a:solidFill>
              </a:rPr>
              <a:t>Ex</a:t>
            </a:r>
            <a:r>
              <a:rPr lang="pt-BR" dirty="0">
                <a:solidFill>
                  <a:srgbClr val="C00000"/>
                </a:solidFill>
              </a:rPr>
              <a:t>: Listar TODAS as naves e TODA tripulação, incluindo aquelas ainda não associadas</a:t>
            </a:r>
          </a:p>
          <a:p>
            <a:pPr>
              <a:lnSpc>
                <a:spcPct val="80000"/>
              </a:lnSpc>
            </a:pPr>
            <a:endParaRPr lang="pt-BR" dirty="0"/>
          </a:p>
        </p:txBody>
      </p:sp>
      <p:graphicFrame>
        <p:nvGraphicFramePr>
          <p:cNvPr id="539652" name="Group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31480717"/>
              </p:ext>
            </p:extLst>
          </p:nvPr>
        </p:nvGraphicFramePr>
        <p:xfrm>
          <a:off x="4953000" y="3276600"/>
          <a:ext cx="2057400" cy="343376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Tripulante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Janeway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Kirk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Spock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Worf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O’Brien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Odo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39681" name="Group 33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13187400"/>
              </p:ext>
            </p:extLst>
          </p:nvPr>
        </p:nvGraphicFramePr>
        <p:xfrm>
          <a:off x="1905000" y="4114801"/>
          <a:ext cx="2286000" cy="25654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NId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Nave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Enterprise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Defiant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Pasteur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Voyager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</a:rPr>
                        <a:t>Columbia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8839" name="Espaço Reservado para Rodapé 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58840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47C9FDC0-D6A9-40A6-9A04-773848369748}" type="slidenum">
              <a:rPr lang="pt-BR" altLang="en-US" smtClean="0">
                <a:latin typeface="Arial" charset="0"/>
              </a:rPr>
              <a:pPr/>
              <a:t>9</a:t>
            </a:fld>
            <a:endParaRPr lang="pt-BR" altLang="en-US">
              <a:latin typeface="Arial" charset="0"/>
            </a:endParaRPr>
          </a:p>
        </p:txBody>
      </p:sp>
      <p:graphicFrame>
        <p:nvGraphicFramePr>
          <p:cNvPr id="53975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7205"/>
              </p:ext>
            </p:extLst>
          </p:nvPr>
        </p:nvGraphicFramePr>
        <p:xfrm>
          <a:off x="8004048" y="2376488"/>
          <a:ext cx="2438400" cy="430371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Nave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Tripulante</a:t>
                      </a: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Voyager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Janeway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Kirk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Enterprise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Spock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Worf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O’Brien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Defiant</a:t>
                      </a:r>
                      <a:endParaRPr kumimoji="0" lang="pt-BR" sz="16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Dax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Pasteur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Columbia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NULL</a:t>
                      </a:r>
                      <a:endParaRPr kumimoji="0" lang="pt-BR" sz="1600" b="1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Bookman Old Style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58876" name="Text Box 88"/>
          <p:cNvSpPr txBox="1">
            <a:spLocks noChangeArrowheads="1"/>
          </p:cNvSpPr>
          <p:nvPr/>
        </p:nvSpPr>
        <p:spPr bwMode="auto">
          <a:xfrm>
            <a:off x="2438401" y="3783013"/>
            <a:ext cx="4042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 Rounded MT Bold" pitchFamily="34" charset="0"/>
              </a:rPr>
              <a:t>T1</a:t>
            </a:r>
          </a:p>
        </p:txBody>
      </p:sp>
      <p:sp>
        <p:nvSpPr>
          <p:cNvPr id="758877" name="Text Box 89"/>
          <p:cNvSpPr txBox="1">
            <a:spLocks noChangeArrowheads="1"/>
          </p:cNvSpPr>
          <p:nvPr/>
        </p:nvSpPr>
        <p:spPr bwMode="auto">
          <a:xfrm>
            <a:off x="4871864" y="2975680"/>
            <a:ext cx="4042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latin typeface="Arial Rounded MT Bold" pitchFamily="34" charset="0"/>
              </a:rPr>
              <a:t>T2</a:t>
            </a:r>
          </a:p>
        </p:txBody>
      </p:sp>
      <p:sp>
        <p:nvSpPr>
          <p:cNvPr id="758879" name="Text Box 108"/>
          <p:cNvSpPr txBox="1">
            <a:spLocks noChangeArrowheads="1"/>
          </p:cNvSpPr>
          <p:nvPr/>
        </p:nvSpPr>
        <p:spPr bwMode="auto">
          <a:xfrm>
            <a:off x="7926752" y="1067990"/>
            <a:ext cx="3384376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pt-BR"/>
            </a:defPPr>
            <a:lvl1pPr eaLnBrk="0" hangingPunct="0">
              <a:defRPr>
                <a:latin typeface="Menlo" charset="0"/>
                <a:ea typeface="Menlo" charset="0"/>
                <a:cs typeface="Menlo" charset="0"/>
              </a:defRPr>
            </a:lvl1pPr>
          </a:lstStyle>
          <a:p>
            <a:r>
              <a:rPr lang="pt-BR" dirty="0" err="1"/>
              <a:t>Select</a:t>
            </a:r>
            <a:r>
              <a:rPr lang="pt-BR" dirty="0"/>
              <a:t> Nave, tripulante</a:t>
            </a:r>
          </a:p>
          <a:p>
            <a:r>
              <a:rPr lang="pt-BR" dirty="0" err="1">
                <a:solidFill>
                  <a:srgbClr val="C00000"/>
                </a:solidFill>
              </a:rPr>
              <a:t>From</a:t>
            </a:r>
            <a:r>
              <a:rPr lang="pt-BR" dirty="0">
                <a:solidFill>
                  <a:srgbClr val="C00000"/>
                </a:solidFill>
              </a:rPr>
              <a:t> t1 FULL OUTER JOIN t2</a:t>
            </a:r>
          </a:p>
          <a:p>
            <a:r>
              <a:rPr lang="pt-BR" dirty="0">
                <a:solidFill>
                  <a:srgbClr val="C00000"/>
                </a:solidFill>
              </a:rPr>
              <a:t>  </a:t>
            </a:r>
            <a:r>
              <a:rPr lang="pt-BR" dirty="0" err="1">
                <a:solidFill>
                  <a:srgbClr val="C00000"/>
                </a:solidFill>
              </a:rPr>
              <a:t>on</a:t>
            </a:r>
            <a:r>
              <a:rPr lang="pt-BR" dirty="0">
                <a:solidFill>
                  <a:srgbClr val="C00000"/>
                </a:solidFill>
              </a:rPr>
              <a:t> t1.Nid=t2.Nid</a:t>
            </a:r>
          </a:p>
        </p:txBody>
      </p:sp>
      <p:sp>
        <p:nvSpPr>
          <p:cNvPr id="13" name="Text Box 265"/>
          <p:cNvSpPr txBox="1">
            <a:spLocks noChangeArrowheads="1"/>
          </p:cNvSpPr>
          <p:nvPr/>
        </p:nvSpPr>
        <p:spPr bwMode="auto">
          <a:xfrm>
            <a:off x="8314986" y="1991320"/>
            <a:ext cx="18165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Arial Rounded MT Bold" pitchFamily="34" charset="0"/>
              </a:rPr>
              <a:t>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1025156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18245</TotalTime>
  <Words>1240</Words>
  <Application>Microsoft Office PowerPoint</Application>
  <PresentationFormat>Widescreen</PresentationFormat>
  <Paragraphs>537</Paragraphs>
  <Slides>21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Arial Rounded MT Bold</vt:lpstr>
      <vt:lpstr>Bookman Old Style</vt:lpstr>
      <vt:lpstr>Calibri</vt:lpstr>
      <vt:lpstr>Calibri Light</vt:lpstr>
      <vt:lpstr>Cambria Math</vt:lpstr>
      <vt:lpstr>Menlo</vt:lpstr>
      <vt:lpstr>Wingdings</vt:lpstr>
      <vt:lpstr>Wingdings 3</vt:lpstr>
      <vt:lpstr>Tema do Office</vt:lpstr>
      <vt:lpstr>Banco de Dados I Linguagens de Manipulação  SQL DML</vt:lpstr>
      <vt:lpstr>Referência</vt:lpstr>
      <vt:lpstr>Junções Externas</vt:lpstr>
      <vt:lpstr>Junções Externas OUTER JOINS</vt:lpstr>
      <vt:lpstr>Junções OUTER JOINS</vt:lpstr>
      <vt:lpstr>INNER JOIN</vt:lpstr>
      <vt:lpstr>LEFT OUTER JOIN</vt:lpstr>
      <vt:lpstr>RIGHT OUTER JOIN</vt:lpstr>
      <vt:lpstr>FULL OUTER JOIN</vt:lpstr>
      <vt:lpstr>Agora é com vocês...</vt:lpstr>
      <vt:lpstr>Atividade</vt:lpstr>
      <vt:lpstr>Operações de conjuntos</vt:lpstr>
      <vt:lpstr>UNIÃO</vt:lpstr>
      <vt:lpstr>UNION Exemplo</vt:lpstr>
      <vt:lpstr>UNION ALL Exemplo</vt:lpstr>
      <vt:lpstr>UNION [ALL] exemplo</vt:lpstr>
      <vt:lpstr>MINUS - Diferença </vt:lpstr>
      <vt:lpstr>MINUS exemplo</vt:lpstr>
      <vt:lpstr>INTERSECT - Interseção</vt:lpstr>
      <vt:lpstr>INTERSECT exemplo</vt:lpstr>
      <vt:lpstr>Atividade extra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e Engenharia de Software</dc:title>
  <dc:creator>zcqa</dc:creator>
  <cp:lastModifiedBy>Roberto Harkovsky da Cunha</cp:lastModifiedBy>
  <cp:revision>471</cp:revision>
  <dcterms:created xsi:type="dcterms:W3CDTF">2010-12-21T20:18:02Z</dcterms:created>
  <dcterms:modified xsi:type="dcterms:W3CDTF">2022-06-13T23:14:56Z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2022-06-13T23:14:56Z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7909c62d-ec5d-45bb-892d-528de36ba3fe</vt:lpwstr>
  </property>
  <property fmtid="{D5CDD505-2E9C-101B-9397-08002B2CF9AE}" pid="8" name="MSIP_Label_22deaceb-9851-4663-bccf-596767454be3_ContentBits">
    <vt:lpwstr>2</vt:lpwstr>
  </property>
</Properties>
</file>