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3" r:id="rId2"/>
    <p:sldId id="329" r:id="rId3"/>
    <p:sldId id="326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2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2" autoAdjust="0"/>
    <p:restoredTop sz="95380" autoAdjust="0"/>
  </p:normalViewPr>
  <p:slideViewPr>
    <p:cSldViewPr snapToGrid="0">
      <p:cViewPr varScale="1">
        <p:scale>
          <a:sx n="105" d="100"/>
          <a:sy n="105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08858-6382-451C-A9E5-C0C5720F1EC3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1F524-707B-493E-BCE7-1D555958E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96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0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53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8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6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59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47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50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02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1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7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27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20C0-AAE9-46E3-B48C-6A040394A145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163" y="185738"/>
            <a:ext cx="20002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EC9F322F-D741-40B6-82A2-9EB7DF2A1DA9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97306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br.com.br/noticias/ibm-cloud-oferece-criptografia-quantica-segura-e-servicos-criptograficos-de-alta-protecao-para-ajudar-a-proteger-os-dados-na-era-hibrid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br.com.br/noticias/ibm-cloud-oferece-criptografia-quantica-segura-e-servicos-criptograficos-de-alta-protecao-para-ajudar-a-proteger-os-dados-na-era-hibrid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br.com.br/noticias/nova-ferramenta-ajuda-empresas-a-adaptar-compliance-para-a-nova-lgp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antosbancarios.com.br/artigo/7-dicas-de-seguranca-nas-redes-sociais" TargetMode="Externa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antosbancarios.com.br/artigo/7-dicas-de-seguranca-nas-redes-sociai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verbr.com.br/noticias/nova-ferramenta-ajuda-empresas-a-adaptar-compliance-para-a-nova-lgpd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br.com.br/artigos/a-realidade-das-ameacas-ciberneticas-para-2015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viantart.com/barrymieny/art/Layered-Database-Source-Documents-348798124" TargetMode="Externa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br.com.br/atualidades/cisco-lanca-novas-solucoes-de-protecao-avancadas-ineditas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www.revistamanutencao.com.br/literatura/tecnica/seguranca-do-trabalho/bloqueio-eletrico-conheca-dispositivos-indispensaveis-para-a-seguranca-do-trabalhador.html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70ABC1C-51BB-47EF-AD60-B6E220CA0C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583" r="-1" b="11994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5" name="Picture 2" descr="Resultado de imagem para instancia banco de dados sq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9" r="1" b="29795"/>
          <a:stretch/>
        </p:blipFill>
        <p:spPr bwMode="auto">
          <a:xfrm>
            <a:off x="4547938" y="3681409"/>
            <a:ext cx="7644062" cy="31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pt-BR" sz="5000">
                <a:solidFill>
                  <a:schemeClr val="bg1"/>
                </a:solidFill>
              </a:rPr>
              <a:t>SEGURANÇA EM 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</p:spPr>
        <p:txBody>
          <a:bodyPr>
            <a:normAutofit/>
          </a:bodyPr>
          <a:lstStyle/>
          <a:p>
            <a:pPr algn="l"/>
            <a:r>
              <a:rPr lang="pt-BR" sz="2000">
                <a:solidFill>
                  <a:schemeClr val="bg1"/>
                </a:solidFill>
              </a:rPr>
              <a:t>Prof. Roberto Harkovsky, MsC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89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67A9B-E01A-4A17-86B7-12AEE80C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9CA14-34B1-4E7E-BA4C-AAA28FF4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usuário que cria um objeto de banco de dados torna-se </a:t>
            </a:r>
            <a:r>
              <a:rPr lang="pt-BR" dirty="0">
                <a:solidFill>
                  <a:srgbClr val="C00000"/>
                </a:solidFill>
              </a:rPr>
              <a:t>proprietário do objeto </a:t>
            </a:r>
            <a:r>
              <a:rPr lang="pt-BR" dirty="0"/>
              <a:t>e obtém automaticamente </a:t>
            </a:r>
            <a:r>
              <a:rPr lang="pt-BR" dirty="0">
                <a:solidFill>
                  <a:srgbClr val="C00000"/>
                </a:solidFill>
              </a:rPr>
              <a:t>todos os privilégios </a:t>
            </a:r>
            <a:r>
              <a:rPr lang="pt-BR" dirty="0"/>
              <a:t>sobre o objeto</a:t>
            </a:r>
          </a:p>
          <a:p>
            <a:r>
              <a:rPr lang="pt-BR" dirty="0"/>
              <a:t>O SGBD mantém o controle de todos os </a:t>
            </a:r>
            <a:r>
              <a:rPr lang="pt-BR" dirty="0">
                <a:solidFill>
                  <a:srgbClr val="C00000"/>
                </a:solidFill>
              </a:rPr>
              <a:t>privilégios concedidos </a:t>
            </a:r>
            <a:r>
              <a:rPr lang="pt-BR" dirty="0"/>
              <a:t>para garantir que apenas o usuário selecionado possa acessar e executar operações nos objetos do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4927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67A9B-E01A-4A17-86B7-12AEE80C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9CA14-34B1-4E7E-BA4C-AAA28FF4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duas estratégias diferentes de controle de acesso: </a:t>
            </a:r>
            <a:r>
              <a:rPr lang="pt-BR" dirty="0">
                <a:solidFill>
                  <a:srgbClr val="C00000"/>
                </a:solidFill>
              </a:rPr>
              <a:t>Controle de acesso discricionário (DAC)</a:t>
            </a:r>
            <a:r>
              <a:rPr lang="pt-BR" dirty="0"/>
              <a:t> e </a:t>
            </a:r>
            <a:r>
              <a:rPr lang="pt-BR" dirty="0">
                <a:solidFill>
                  <a:srgbClr val="C00000"/>
                </a:solidFill>
              </a:rPr>
              <a:t>Controle de acesso obrigatório (MAC)</a:t>
            </a:r>
          </a:p>
          <a:p>
            <a:r>
              <a:rPr lang="pt-BR" dirty="0"/>
              <a:t>No </a:t>
            </a:r>
            <a:r>
              <a:rPr lang="pt-BR" dirty="0">
                <a:solidFill>
                  <a:srgbClr val="C00000"/>
                </a:solidFill>
              </a:rPr>
              <a:t>Controle de Acesso Discricionário</a:t>
            </a:r>
            <a:r>
              <a:rPr lang="pt-BR" dirty="0"/>
              <a:t>, cada usuário recebe os direitos de acesso (privilégios) nos objetos de banco de dados específicos</a:t>
            </a:r>
          </a:p>
          <a:p>
            <a:r>
              <a:rPr lang="pt-BR" dirty="0"/>
              <a:t>Um usuário obtém os privilégios no momento em que cria um objeto e o acesso de outros usuários ao objeto fica </a:t>
            </a:r>
            <a:r>
              <a:rPr lang="pt-BR" dirty="0">
                <a:solidFill>
                  <a:srgbClr val="C00000"/>
                </a:solidFill>
              </a:rPr>
              <a:t>a critério </a:t>
            </a:r>
            <a:r>
              <a:rPr lang="pt-BR" dirty="0"/>
              <a:t>do proprietário</a:t>
            </a:r>
          </a:p>
          <a:p>
            <a:r>
              <a:rPr lang="pt-BR" dirty="0"/>
              <a:t>É um sistema eficaz com alguns pontos fracos, por exemplo:</a:t>
            </a:r>
          </a:p>
        </p:txBody>
      </p:sp>
    </p:spTree>
    <p:extLst>
      <p:ext uri="{BB962C8B-B14F-4D97-AF65-F5344CB8AC3E}">
        <p14:creationId xmlns:p14="http://schemas.microsoft.com/office/powerpoint/2010/main" val="361284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67A9B-E01A-4A17-86B7-12AEE80C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9CA14-34B1-4E7E-BA4C-AAA28FF4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Existem duas estratégias diferentes de controle de acesso: </a:t>
            </a:r>
            <a:r>
              <a:rPr lang="pt-BR" dirty="0">
                <a:solidFill>
                  <a:srgbClr val="C00000"/>
                </a:solidFill>
              </a:rPr>
              <a:t>Controle de acesso discricionário (DAC)</a:t>
            </a:r>
            <a:r>
              <a:rPr lang="pt-BR" dirty="0"/>
              <a:t> e </a:t>
            </a:r>
            <a:r>
              <a:rPr lang="pt-BR" dirty="0">
                <a:solidFill>
                  <a:srgbClr val="C00000"/>
                </a:solidFill>
              </a:rPr>
              <a:t>Controle de acesso obrigatório (MAC)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rgbClr val="C00000"/>
                </a:solidFill>
              </a:rPr>
              <a:t>controle de acesso obrigatório </a:t>
            </a:r>
            <a:r>
              <a:rPr lang="pt-BR" dirty="0"/>
              <a:t>é baseado em políticas de todo o sistema que não podem ser alteradas pelos usuários individuais</a:t>
            </a:r>
          </a:p>
          <a:p>
            <a:r>
              <a:rPr lang="pt-BR" dirty="0"/>
              <a:t>Cada objeto de banco de dados recebe uma </a:t>
            </a:r>
            <a:r>
              <a:rPr lang="pt-BR" dirty="0">
                <a:solidFill>
                  <a:srgbClr val="C00000"/>
                </a:solidFill>
              </a:rPr>
              <a:t>classe de segurança </a:t>
            </a:r>
            <a:r>
              <a:rPr lang="pt-BR" dirty="0"/>
              <a:t>e cada usuário recebe uma </a:t>
            </a:r>
            <a:r>
              <a:rPr lang="pt-BR" dirty="0">
                <a:solidFill>
                  <a:srgbClr val="C00000"/>
                </a:solidFill>
              </a:rPr>
              <a:t>liberação</a:t>
            </a:r>
            <a:r>
              <a:rPr lang="pt-BR" dirty="0"/>
              <a:t> para uma </a:t>
            </a:r>
            <a:r>
              <a:rPr lang="pt-BR" dirty="0">
                <a:solidFill>
                  <a:srgbClr val="C00000"/>
                </a:solidFill>
              </a:rPr>
              <a:t>classe de segurança </a:t>
            </a:r>
            <a:r>
              <a:rPr lang="pt-BR" dirty="0"/>
              <a:t>e as </a:t>
            </a:r>
            <a:r>
              <a:rPr lang="pt-BR" dirty="0">
                <a:solidFill>
                  <a:srgbClr val="C00000"/>
                </a:solidFill>
              </a:rPr>
              <a:t>regras</a:t>
            </a:r>
            <a:r>
              <a:rPr lang="pt-BR" dirty="0"/>
              <a:t> são impostas na leitura e escrita dos objetos de banco de dados pelos usuários</a:t>
            </a:r>
          </a:p>
          <a:p>
            <a:r>
              <a:rPr lang="pt-BR" dirty="0"/>
              <a:t>O SGBD determina se um usuário pode ler ou gravar um objeto de banco de dados com base em certas regras, que envolvem um nível de segurança do objeto e uma autorização do usuário</a:t>
            </a:r>
          </a:p>
        </p:txBody>
      </p:sp>
    </p:spTree>
    <p:extLst>
      <p:ext uri="{BB962C8B-B14F-4D97-AF65-F5344CB8AC3E}">
        <p14:creationId xmlns:p14="http://schemas.microsoft.com/office/powerpoint/2010/main" val="64113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2DC06-A953-455D-ADD1-3211C731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EDA65F-F831-46F1-8A07-9B59B74F6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Criptografia</a:t>
            </a:r>
            <a:r>
              <a:rPr lang="pt-BR" dirty="0"/>
              <a:t> de dados significa codificação de dados por um algoritmo especial, que torna os dados ilegíveis por qualquer programa sem a chave de </a:t>
            </a:r>
            <a:r>
              <a:rPr lang="pt-BR" dirty="0" err="1"/>
              <a:t>decriptografia</a:t>
            </a:r>
            <a:endParaRPr lang="pt-BR" dirty="0"/>
          </a:p>
          <a:p>
            <a:r>
              <a:rPr lang="pt-BR" dirty="0"/>
              <a:t>Dados confidenciais podem ser codificados para protegê-los contra ameaças externas ou acesso</a:t>
            </a:r>
          </a:p>
          <a:p>
            <a:r>
              <a:rPr lang="pt-BR" dirty="0"/>
              <a:t>Alguns </a:t>
            </a:r>
            <a:r>
              <a:rPr lang="pt-BR" dirty="0" err="1"/>
              <a:t>SGBDs</a:t>
            </a:r>
            <a:r>
              <a:rPr lang="pt-BR" dirty="0"/>
              <a:t> fornecem recursos especiais para criptografar dados e acessar dados criptografados após decodificá-los</a:t>
            </a:r>
          </a:p>
          <a:p>
            <a:r>
              <a:rPr lang="pt-BR" dirty="0"/>
              <a:t>Geralmente há uma degradação no desempenho devido ao tempo necessário para decodificar os dados</a:t>
            </a:r>
          </a:p>
        </p:txBody>
      </p:sp>
    </p:spTree>
    <p:extLst>
      <p:ext uri="{BB962C8B-B14F-4D97-AF65-F5344CB8AC3E}">
        <p14:creationId xmlns:p14="http://schemas.microsoft.com/office/powerpoint/2010/main" val="6396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70ABC1C-51BB-47EF-AD60-B6E220CA0C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583" r="-1" b="11994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5" name="Picture 2" descr="Resultado de imagem para instancia banco de dados sq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9" r="1" b="29795"/>
          <a:stretch/>
        </p:blipFill>
        <p:spPr bwMode="auto">
          <a:xfrm>
            <a:off x="4547938" y="3681409"/>
            <a:ext cx="7644062" cy="31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pt-BR" sz="5000">
                <a:solidFill>
                  <a:schemeClr val="bg1"/>
                </a:solidFill>
              </a:rPr>
              <a:t>SEGURANÇA EM 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</p:spPr>
        <p:txBody>
          <a:bodyPr>
            <a:normAutofit/>
          </a:bodyPr>
          <a:lstStyle/>
          <a:p>
            <a:pPr algn="l"/>
            <a:r>
              <a:rPr lang="pt-BR" sz="2000">
                <a:solidFill>
                  <a:schemeClr val="bg1"/>
                </a:solidFill>
              </a:rPr>
              <a:t>Prof. Roberto Harkovsky, MsC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21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78DC0-F20A-4714-A0C0-F22E1A88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026" y="534248"/>
            <a:ext cx="4888306" cy="1325563"/>
          </a:xfrm>
        </p:spPr>
        <p:txBody>
          <a:bodyPr>
            <a:normAutofit/>
          </a:bodyPr>
          <a:lstStyle/>
          <a:p>
            <a:r>
              <a:rPr lang="pt-BR"/>
              <a:t>Segurança em Bancos de Dados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5809B1F-0726-44C0-B0A1-7FCE2A12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2560321" y="4232366"/>
            <a:ext cx="5610120" cy="2625634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6EE9A0B-C601-4E3F-8541-29CA20DE1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5904411" cy="4406393"/>
          </a:xfrm>
          <a:custGeom>
            <a:avLst/>
            <a:gdLst>
              <a:gd name="connsiteX0" fmla="*/ 2562355 w 6855833"/>
              <a:gd name="connsiteY0" fmla="*/ 0 h 5116428"/>
              <a:gd name="connsiteX1" fmla="*/ 6855833 w 6855833"/>
              <a:gd name="connsiteY1" fmla="*/ 4293479 h 5116428"/>
              <a:gd name="connsiteX2" fmla="*/ 6833667 w 6855833"/>
              <a:gd name="connsiteY2" fmla="*/ 4732462 h 5116428"/>
              <a:gd name="connsiteX3" fmla="*/ 6775067 w 6855833"/>
              <a:gd name="connsiteY3" fmla="*/ 5116428 h 5116428"/>
              <a:gd name="connsiteX4" fmla="*/ 0 w 6855833"/>
              <a:gd name="connsiteY4" fmla="*/ 5116428 h 5116428"/>
              <a:gd name="connsiteX5" fmla="*/ 0 w 6855833"/>
              <a:gd name="connsiteY5" fmla="*/ 854273 h 5116428"/>
              <a:gd name="connsiteX6" fmla="*/ 161831 w 6855833"/>
              <a:gd name="connsiteY6" fmla="*/ 733259 h 5116428"/>
              <a:gd name="connsiteX7" fmla="*/ 2562355 w 6855833"/>
              <a:gd name="connsiteY7" fmla="*/ 0 h 511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5833" h="5116428">
                <a:moveTo>
                  <a:pt x="2562355" y="0"/>
                </a:moveTo>
                <a:cubicBezTo>
                  <a:pt x="4933578" y="0"/>
                  <a:pt x="6855833" y="1922255"/>
                  <a:pt x="6855833" y="4293479"/>
                </a:cubicBezTo>
                <a:cubicBezTo>
                  <a:pt x="6855833" y="4441680"/>
                  <a:pt x="6848324" y="4588128"/>
                  <a:pt x="6833667" y="4732462"/>
                </a:cubicBezTo>
                <a:lnTo>
                  <a:pt x="6775067" y="5116428"/>
                </a:lnTo>
                <a:lnTo>
                  <a:pt x="0" y="5116428"/>
                </a:lnTo>
                <a:lnTo>
                  <a:pt x="0" y="854273"/>
                </a:lnTo>
                <a:lnTo>
                  <a:pt x="161831" y="733259"/>
                </a:lnTo>
                <a:cubicBezTo>
                  <a:pt x="847074" y="270317"/>
                  <a:pt x="1673147" y="0"/>
                  <a:pt x="2562355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9617E72-B19F-4F6A-85A9-CF534025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561" r="-3" b="-3"/>
          <a:stretch/>
        </p:blipFill>
        <p:spPr>
          <a:xfrm>
            <a:off x="1" y="10"/>
            <a:ext cx="5681097" cy="4151910"/>
          </a:xfrm>
          <a:custGeom>
            <a:avLst/>
            <a:gdLst/>
            <a:ahLst/>
            <a:cxnLst/>
            <a:rect l="l" t="t" r="r" b="b"/>
            <a:pathLst>
              <a:path w="5681097" h="4151920">
                <a:moveTo>
                  <a:pt x="0" y="0"/>
                </a:moveTo>
                <a:lnTo>
                  <a:pt x="5611423" y="0"/>
                </a:lnTo>
                <a:lnTo>
                  <a:pt x="5663241" y="339527"/>
                </a:lnTo>
                <a:cubicBezTo>
                  <a:pt x="5675049" y="455800"/>
                  <a:pt x="5681097" y="573775"/>
                  <a:pt x="5681097" y="693164"/>
                </a:cubicBezTo>
                <a:cubicBezTo>
                  <a:pt x="5681097" y="2603383"/>
                  <a:pt x="4132560" y="4151920"/>
                  <a:pt x="2222343" y="4151920"/>
                </a:cubicBezTo>
                <a:cubicBezTo>
                  <a:pt x="1386622" y="4151920"/>
                  <a:pt x="620129" y="3855520"/>
                  <a:pt x="22252" y="3362108"/>
                </a:cubicBezTo>
                <a:lnTo>
                  <a:pt x="0" y="3341884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019DFB-CF92-4B8A-BB33-EE232D73B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42" y="2009941"/>
            <a:ext cx="4884189" cy="24388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3200" dirty="0"/>
              <a:t>Segurança de banco de dados significa proteção de um banco de dados contra acesso não autorizado, intencional ou não</a:t>
            </a:r>
          </a:p>
        </p:txBody>
      </p:sp>
      <p:pic>
        <p:nvPicPr>
          <p:cNvPr id="5" name="Imagem 4" descr="Uma imagem contendo no interior, pequeno, mesa, teclado&#10;&#10;Descrição gerada automaticamente">
            <a:extLst>
              <a:ext uri="{FF2B5EF4-FFF2-40B4-BE49-F238E27FC236}">
                <a16:creationId xmlns:a16="http://schemas.microsoft.com/office/drawing/2014/main" id="{EB72AE9F-82E0-4C10-A07D-70FD84B8B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-2" b="16815"/>
          <a:stretch/>
        </p:blipFill>
        <p:spPr>
          <a:xfrm>
            <a:off x="2785874" y="4448810"/>
            <a:ext cx="5148922" cy="2409190"/>
          </a:xfrm>
          <a:custGeom>
            <a:avLst/>
            <a:gdLst/>
            <a:ahLst/>
            <a:cxnLst/>
            <a:rect l="l" t="t" r="r" b="b"/>
            <a:pathLst>
              <a:path w="5148922" h="2409190">
                <a:moveTo>
                  <a:pt x="2574461" y="0"/>
                </a:moveTo>
                <a:cubicBezTo>
                  <a:pt x="3911983" y="0"/>
                  <a:pt x="5012087" y="1016507"/>
                  <a:pt x="5144375" y="2319127"/>
                </a:cubicBezTo>
                <a:lnTo>
                  <a:pt x="5148922" y="2409190"/>
                </a:lnTo>
                <a:lnTo>
                  <a:pt x="0" y="2409190"/>
                </a:lnTo>
                <a:lnTo>
                  <a:pt x="4548" y="2319127"/>
                </a:lnTo>
                <a:cubicBezTo>
                  <a:pt x="136837" y="1016507"/>
                  <a:pt x="1236939" y="0"/>
                  <a:pt x="25744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0697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78DC0-F20A-4714-A0C0-F22E1A88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999" y="1023839"/>
            <a:ext cx="5277333" cy="1325563"/>
          </a:xfrm>
        </p:spPr>
        <p:txBody>
          <a:bodyPr>
            <a:normAutofit/>
          </a:bodyPr>
          <a:lstStyle/>
          <a:p>
            <a:r>
              <a:rPr lang="pt-BR" dirty="0"/>
              <a:t>Segurança em Bancos de Dados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32691CC-4AB8-48AF-B822-EBF7F4E9E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2056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Uma imagem contendo no interior, pequeno, mesa, teclado&#10;&#10;Descrição gerada automaticamente">
            <a:extLst>
              <a:ext uri="{FF2B5EF4-FFF2-40B4-BE49-F238E27FC236}">
                <a16:creationId xmlns:a16="http://schemas.microsoft.com/office/drawing/2014/main" id="{EB72AE9F-82E0-4C10-A07D-70FD84B8B7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3" r="306" b="2"/>
          <a:stretch/>
        </p:blipFill>
        <p:spPr>
          <a:xfrm>
            <a:off x="1516648" y="1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6A8E1B4-B839-4C58-B08A-F0B094580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09477"/>
            <a:ext cx="4966870" cy="3948522"/>
          </a:xfrm>
          <a:custGeom>
            <a:avLst/>
            <a:gdLst>
              <a:gd name="connsiteX0" fmla="*/ 2748962 w 4966870"/>
              <a:gd name="connsiteY0" fmla="*/ 0 h 3948522"/>
              <a:gd name="connsiteX1" fmla="*/ 4870195 w 4966870"/>
              <a:gd name="connsiteY1" fmla="*/ 1000367 h 3948522"/>
              <a:gd name="connsiteX2" fmla="*/ 4966870 w 4966870"/>
              <a:gd name="connsiteY2" fmla="*/ 1129649 h 3948522"/>
              <a:gd name="connsiteX3" fmla="*/ 4966870 w 4966870"/>
              <a:gd name="connsiteY3" fmla="*/ 3948522 h 3948522"/>
              <a:gd name="connsiteX4" fmla="*/ 278430 w 4966870"/>
              <a:gd name="connsiteY4" fmla="*/ 3948522 h 3948522"/>
              <a:gd name="connsiteX5" fmla="*/ 216027 w 4966870"/>
              <a:gd name="connsiteY5" fmla="*/ 3818982 h 3948522"/>
              <a:gd name="connsiteX6" fmla="*/ 0 w 4966870"/>
              <a:gd name="connsiteY6" fmla="*/ 2748962 h 3948522"/>
              <a:gd name="connsiteX7" fmla="*/ 2748962 w 4966870"/>
              <a:gd name="connsiteY7" fmla="*/ 0 h 394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6870" h="3948522">
                <a:moveTo>
                  <a:pt x="2748962" y="0"/>
                </a:moveTo>
                <a:cubicBezTo>
                  <a:pt x="3602955" y="0"/>
                  <a:pt x="4365995" y="389418"/>
                  <a:pt x="4870195" y="1000367"/>
                </a:cubicBezTo>
                <a:lnTo>
                  <a:pt x="4966870" y="1129649"/>
                </a:lnTo>
                <a:lnTo>
                  <a:pt x="4966870" y="3948522"/>
                </a:lnTo>
                <a:lnTo>
                  <a:pt x="278430" y="3948522"/>
                </a:lnTo>
                <a:lnTo>
                  <a:pt x="216027" y="3818982"/>
                </a:lnTo>
                <a:cubicBezTo>
                  <a:pt x="76922" y="3490101"/>
                  <a:pt x="0" y="3128515"/>
                  <a:pt x="0" y="2748962"/>
                </a:cubicBezTo>
                <a:cubicBezTo>
                  <a:pt x="0" y="1230752"/>
                  <a:pt x="1230752" y="0"/>
                  <a:pt x="274896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9617E72-B19F-4F6A-85A9-CF534025A2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1473" r="-2" b="-2"/>
          <a:stretch/>
        </p:blipFill>
        <p:spPr>
          <a:xfrm>
            <a:off x="20" y="3075259"/>
            <a:ext cx="4801068" cy="3782741"/>
          </a:xfrm>
          <a:custGeom>
            <a:avLst/>
            <a:gdLst/>
            <a:ahLst/>
            <a:cxnLst/>
            <a:rect l="l" t="t" r="r" b="b"/>
            <a:pathLst>
              <a:path w="4801088" h="3782741">
                <a:moveTo>
                  <a:pt x="2217908" y="0"/>
                </a:moveTo>
                <a:cubicBezTo>
                  <a:pt x="3644559" y="0"/>
                  <a:pt x="4801088" y="1156529"/>
                  <a:pt x="4801088" y="2583180"/>
                </a:cubicBezTo>
                <a:cubicBezTo>
                  <a:pt x="4801088" y="2939843"/>
                  <a:pt x="4728805" y="3279623"/>
                  <a:pt x="4598089" y="3588671"/>
                </a:cubicBezTo>
                <a:lnTo>
                  <a:pt x="4504600" y="3782741"/>
                </a:lnTo>
                <a:lnTo>
                  <a:pt x="0" y="3782741"/>
                </a:lnTo>
                <a:lnTo>
                  <a:pt x="0" y="1263826"/>
                </a:lnTo>
                <a:lnTo>
                  <a:pt x="75894" y="1138900"/>
                </a:lnTo>
                <a:cubicBezTo>
                  <a:pt x="540111" y="451769"/>
                  <a:pt x="1326251" y="0"/>
                  <a:pt x="2217908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019DFB-CF92-4B8A-BB33-EE232D73B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444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pt-BR" sz="2400" dirty="0"/>
              <a:t>A segurança do banco de dados requer os mecanismos que protegem um banco de dados contra ameaças intencionais ou acidentais</a:t>
            </a:r>
          </a:p>
          <a:p>
            <a:r>
              <a:rPr lang="pt-BR" sz="2400" dirty="0"/>
              <a:t>Tais mecanismos afetam o hardware, software, pessoas e componentes de dados de um sistema de gerenciamento de banco de dados (SGBD)</a:t>
            </a:r>
          </a:p>
        </p:txBody>
      </p:sp>
    </p:spTree>
    <p:extLst>
      <p:ext uri="{BB962C8B-B14F-4D97-AF65-F5344CB8AC3E}">
        <p14:creationId xmlns:p14="http://schemas.microsoft.com/office/powerpoint/2010/main" val="184452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609DBD-7105-4BFC-B26D-9E2E2CDF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Segurança em Bancos de Dados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236EE9-1363-4115-8BA7-DECDE3F6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pt-BR" sz="2400" dirty="0"/>
              <a:t>A segurança do banco de dados protege contra:</a:t>
            </a:r>
          </a:p>
          <a:p>
            <a:pPr lvl="1"/>
            <a:r>
              <a:rPr lang="pt-BR" dirty="0"/>
              <a:t>Roubo e fraude</a:t>
            </a:r>
          </a:p>
          <a:p>
            <a:pPr lvl="1"/>
            <a:r>
              <a:rPr lang="pt-BR" dirty="0"/>
              <a:t>Perda de confidencialidade</a:t>
            </a:r>
          </a:p>
          <a:p>
            <a:pPr lvl="1"/>
            <a:r>
              <a:rPr lang="pt-BR" dirty="0"/>
              <a:t>Perda de privacidade</a:t>
            </a:r>
          </a:p>
          <a:p>
            <a:pPr lvl="1"/>
            <a:r>
              <a:rPr lang="pt-BR" dirty="0"/>
              <a:t>Perda de integridade</a:t>
            </a:r>
          </a:p>
          <a:p>
            <a:pPr lvl="1"/>
            <a:r>
              <a:rPr lang="pt-BR" dirty="0"/>
              <a:t>Perda de disponibilidade</a:t>
            </a:r>
          </a:p>
        </p:txBody>
      </p:sp>
    </p:spTree>
    <p:extLst>
      <p:ext uri="{BB962C8B-B14F-4D97-AF65-F5344CB8AC3E}">
        <p14:creationId xmlns:p14="http://schemas.microsoft.com/office/powerpoint/2010/main" val="1693448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567E4-87EB-401E-8EF4-1874DDB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152" y="0"/>
            <a:ext cx="5277333" cy="1325563"/>
          </a:xfrm>
        </p:spPr>
        <p:txBody>
          <a:bodyPr>
            <a:normAutofit/>
          </a:bodyPr>
          <a:lstStyle/>
          <a:p>
            <a:r>
              <a:rPr lang="pt-BR" dirty="0"/>
              <a:t>Ameaças</a:t>
            </a: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432691CC-4AB8-48AF-B822-EBF7F4E9E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2056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C7D7E102-660F-4DB2-80F2-12C705E15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102" r="660" b="2"/>
          <a:stretch/>
        </p:blipFill>
        <p:spPr>
          <a:xfrm>
            <a:off x="1516648" y="1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</p:spPr>
      </p:pic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D6A8E1B4-B839-4C58-B08A-F0B094580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09477"/>
            <a:ext cx="4966870" cy="3948522"/>
          </a:xfrm>
          <a:custGeom>
            <a:avLst/>
            <a:gdLst>
              <a:gd name="connsiteX0" fmla="*/ 2748962 w 4966870"/>
              <a:gd name="connsiteY0" fmla="*/ 0 h 3948522"/>
              <a:gd name="connsiteX1" fmla="*/ 4870195 w 4966870"/>
              <a:gd name="connsiteY1" fmla="*/ 1000367 h 3948522"/>
              <a:gd name="connsiteX2" fmla="*/ 4966870 w 4966870"/>
              <a:gd name="connsiteY2" fmla="*/ 1129649 h 3948522"/>
              <a:gd name="connsiteX3" fmla="*/ 4966870 w 4966870"/>
              <a:gd name="connsiteY3" fmla="*/ 3948522 h 3948522"/>
              <a:gd name="connsiteX4" fmla="*/ 278430 w 4966870"/>
              <a:gd name="connsiteY4" fmla="*/ 3948522 h 3948522"/>
              <a:gd name="connsiteX5" fmla="*/ 216027 w 4966870"/>
              <a:gd name="connsiteY5" fmla="*/ 3818982 h 3948522"/>
              <a:gd name="connsiteX6" fmla="*/ 0 w 4966870"/>
              <a:gd name="connsiteY6" fmla="*/ 2748962 h 3948522"/>
              <a:gd name="connsiteX7" fmla="*/ 2748962 w 4966870"/>
              <a:gd name="connsiteY7" fmla="*/ 0 h 394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6870" h="3948522">
                <a:moveTo>
                  <a:pt x="2748962" y="0"/>
                </a:moveTo>
                <a:cubicBezTo>
                  <a:pt x="3602955" y="0"/>
                  <a:pt x="4365995" y="389418"/>
                  <a:pt x="4870195" y="1000367"/>
                </a:cubicBezTo>
                <a:lnTo>
                  <a:pt x="4966870" y="1129649"/>
                </a:lnTo>
                <a:lnTo>
                  <a:pt x="4966870" y="3948522"/>
                </a:lnTo>
                <a:lnTo>
                  <a:pt x="278430" y="3948522"/>
                </a:lnTo>
                <a:lnTo>
                  <a:pt x="216027" y="3818982"/>
                </a:lnTo>
                <a:cubicBezTo>
                  <a:pt x="76922" y="3490101"/>
                  <a:pt x="0" y="3128515"/>
                  <a:pt x="0" y="2748962"/>
                </a:cubicBezTo>
                <a:cubicBezTo>
                  <a:pt x="0" y="1230752"/>
                  <a:pt x="1230752" y="0"/>
                  <a:pt x="274896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Ícone, Gráfico de funil&#10;&#10;Descrição gerada automaticamente">
            <a:extLst>
              <a:ext uri="{FF2B5EF4-FFF2-40B4-BE49-F238E27FC236}">
                <a16:creationId xmlns:a16="http://schemas.microsoft.com/office/drawing/2014/main" id="{4A3E9722-4364-4729-A924-22A73AEB64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4981" r="3" b="6232"/>
          <a:stretch/>
        </p:blipFill>
        <p:spPr>
          <a:xfrm>
            <a:off x="20" y="3075259"/>
            <a:ext cx="4801068" cy="3782741"/>
          </a:xfrm>
          <a:custGeom>
            <a:avLst/>
            <a:gdLst/>
            <a:ahLst/>
            <a:cxnLst/>
            <a:rect l="l" t="t" r="r" b="b"/>
            <a:pathLst>
              <a:path w="4801088" h="3782741">
                <a:moveTo>
                  <a:pt x="2217908" y="0"/>
                </a:moveTo>
                <a:cubicBezTo>
                  <a:pt x="3644559" y="0"/>
                  <a:pt x="4801088" y="1156529"/>
                  <a:pt x="4801088" y="2583180"/>
                </a:cubicBezTo>
                <a:cubicBezTo>
                  <a:pt x="4801088" y="2939843"/>
                  <a:pt x="4728805" y="3279623"/>
                  <a:pt x="4598089" y="3588671"/>
                </a:cubicBezTo>
                <a:lnTo>
                  <a:pt x="4504600" y="3782741"/>
                </a:lnTo>
                <a:lnTo>
                  <a:pt x="0" y="3782741"/>
                </a:lnTo>
                <a:lnTo>
                  <a:pt x="0" y="1263826"/>
                </a:lnTo>
                <a:lnTo>
                  <a:pt x="75894" y="1138900"/>
                </a:lnTo>
                <a:cubicBezTo>
                  <a:pt x="540111" y="451769"/>
                  <a:pt x="1326251" y="0"/>
                  <a:pt x="2217908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65E35-AE2B-4BF0-8E96-595354F7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444" y="1183341"/>
            <a:ext cx="5247057" cy="4907820"/>
          </a:xfrm>
        </p:spPr>
        <p:txBody>
          <a:bodyPr anchor="t">
            <a:noAutofit/>
          </a:bodyPr>
          <a:lstStyle/>
          <a:p>
            <a:r>
              <a:rPr lang="pt-BR" sz="2000" dirty="0"/>
              <a:t>Uma ameaça é qualquer situação ou evento, intencional ou acidental, que pode afetar adversamente um sistema</a:t>
            </a:r>
          </a:p>
          <a:p>
            <a:r>
              <a:rPr lang="pt-BR" sz="2000" dirty="0"/>
              <a:t>Exemplos de ameaças:</a:t>
            </a:r>
          </a:p>
          <a:p>
            <a:r>
              <a:rPr lang="pt-BR" sz="2000" dirty="0"/>
              <a:t>Alteração ou cópia não autorizada de dados</a:t>
            </a:r>
          </a:p>
          <a:p>
            <a:r>
              <a:rPr lang="pt-BR" sz="2000" dirty="0"/>
              <a:t>Uso do meio de acesso de outra pessoa</a:t>
            </a:r>
          </a:p>
          <a:p>
            <a:r>
              <a:rPr lang="pt-BR" sz="2000" dirty="0"/>
              <a:t>Alteração do programa</a:t>
            </a:r>
          </a:p>
          <a:p>
            <a:r>
              <a:rPr lang="pt-BR" sz="2000" dirty="0" err="1"/>
              <a:t>Wiring</a:t>
            </a:r>
            <a:r>
              <a:rPr lang="pt-BR" sz="2000" dirty="0"/>
              <a:t> </a:t>
            </a:r>
            <a:r>
              <a:rPr lang="pt-BR" sz="2000" dirty="0" err="1"/>
              <a:t>Tapping</a:t>
            </a:r>
            <a:endParaRPr lang="pt-BR" sz="2000" dirty="0"/>
          </a:p>
          <a:p>
            <a:r>
              <a:rPr lang="pt-BR" sz="2000" dirty="0"/>
              <a:t>Entrada ilegal de hacker</a:t>
            </a:r>
          </a:p>
          <a:p>
            <a:r>
              <a:rPr lang="pt-BR" sz="2000" dirty="0"/>
              <a:t>Chantagem</a:t>
            </a:r>
          </a:p>
          <a:p>
            <a:r>
              <a:rPr lang="pt-BR" sz="2000" dirty="0"/>
              <a:t>Roubo</a:t>
            </a:r>
          </a:p>
          <a:p>
            <a:r>
              <a:rPr lang="pt-BR" sz="2000" dirty="0"/>
              <a:t>Falha dos mecanismos de segurança</a:t>
            </a:r>
          </a:p>
          <a:p>
            <a:r>
              <a:rPr lang="pt-BR" sz="2000" dirty="0"/>
              <a:t>E os outros …</a:t>
            </a:r>
          </a:p>
        </p:txBody>
      </p:sp>
    </p:spTree>
    <p:extLst>
      <p:ext uri="{BB962C8B-B14F-4D97-AF65-F5344CB8AC3E}">
        <p14:creationId xmlns:p14="http://schemas.microsoft.com/office/powerpoint/2010/main" val="2142110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4161D-81DA-467A-BD33-1E0EB18D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87" y="94331"/>
            <a:ext cx="4249006" cy="1325563"/>
          </a:xfrm>
        </p:spPr>
        <p:txBody>
          <a:bodyPr>
            <a:normAutofit/>
          </a:bodyPr>
          <a:lstStyle/>
          <a:p>
            <a:r>
              <a:rPr lang="pt-BR" dirty="0"/>
              <a:t>Contramedidas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F69CA3-FE46-4AAA-A60D-3F1F39FC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89" y="1247887"/>
            <a:ext cx="4744123" cy="5260489"/>
          </a:xfrm>
        </p:spPr>
        <p:txBody>
          <a:bodyPr anchor="t">
            <a:normAutofit fontScale="92500"/>
          </a:bodyPr>
          <a:lstStyle/>
          <a:p>
            <a:r>
              <a:rPr lang="pt-BR" sz="2400" dirty="0"/>
              <a:t>As contramedidas vão desde os </a:t>
            </a:r>
            <a:r>
              <a:rPr lang="pt-BR" sz="2400" b="1" dirty="0"/>
              <a:t>controles físicos </a:t>
            </a:r>
            <a:r>
              <a:rPr lang="pt-BR" sz="2400" dirty="0"/>
              <a:t>até os </a:t>
            </a:r>
            <a:r>
              <a:rPr lang="pt-BR" sz="2400" b="1" dirty="0"/>
              <a:t>controles administrativos</a:t>
            </a:r>
          </a:p>
          <a:p>
            <a:r>
              <a:rPr lang="pt-BR" sz="2400" dirty="0"/>
              <a:t>A segurança do sistema de gerenciamento de banco de dados (SGBD) deve ser tão boa quanto a segurança do S.O. executando o SGBD</a:t>
            </a:r>
          </a:p>
          <a:p>
            <a:r>
              <a:rPr lang="pt-BR" sz="2400" dirty="0"/>
              <a:t>Então consideramos os seguintes controles de segurança baseados em um ambiente multiusuário: </a:t>
            </a:r>
          </a:p>
          <a:p>
            <a:pPr lvl="1"/>
            <a:r>
              <a:rPr lang="pt-BR" dirty="0"/>
              <a:t>Autorização e autenticação</a:t>
            </a:r>
          </a:p>
          <a:p>
            <a:pPr lvl="1"/>
            <a:r>
              <a:rPr lang="pt-BR" dirty="0"/>
              <a:t>Criptografia</a:t>
            </a:r>
          </a:p>
          <a:p>
            <a:pPr lvl="1"/>
            <a:r>
              <a:rPr lang="pt-BR" dirty="0"/>
              <a:t>Visualizações</a:t>
            </a:r>
          </a:p>
          <a:p>
            <a:pPr lvl="1"/>
            <a:r>
              <a:rPr lang="pt-BR" dirty="0"/>
              <a:t>Backups e Recuperação</a:t>
            </a:r>
          </a:p>
          <a:p>
            <a:pPr lvl="1"/>
            <a:r>
              <a:rPr lang="pt-BR" dirty="0"/>
              <a:t>Integridade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Imagem 17" descr="Uma imagem contendo no interior, mesa, xícara, pequeno&#10;&#10;Descrição gerada automaticamente">
            <a:extLst>
              <a:ext uri="{FF2B5EF4-FFF2-40B4-BE49-F238E27FC236}">
                <a16:creationId xmlns:a16="http://schemas.microsoft.com/office/drawing/2014/main" id="{F618B52C-A453-4EF8-96AD-EC4E3454EB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763" b="12422"/>
          <a:stretch/>
        </p:blipFill>
        <p:spPr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Imagem 14" descr="Texto&#10;&#10;Descrição gerada automaticamente">
            <a:extLst>
              <a:ext uri="{FF2B5EF4-FFF2-40B4-BE49-F238E27FC236}">
                <a16:creationId xmlns:a16="http://schemas.microsoft.com/office/drawing/2014/main" id="{55A87DBA-2693-437C-B919-37ECA59634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9248" r="4" b="4"/>
          <a:stretch/>
        </p:blipFill>
        <p:spPr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299E385-AA54-45D1-95B3-FD8D1E515F46}"/>
              </a:ext>
            </a:extLst>
          </p:cNvPr>
          <p:cNvSpPr txBox="1"/>
          <p:nvPr/>
        </p:nvSpPr>
        <p:spPr>
          <a:xfrm>
            <a:off x="9739085" y="6870700"/>
            <a:ext cx="245291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5" tooltip="https://www.revistamanutencao.com.br/literatura/tecnica/seguranca-do-trabalho/bloqueio-eletrico-conheca-dispositivos-indispensaveis-para-a-seguranca-do-trabalhador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>
              <a:solidFill>
                <a:srgbClr val="FFFFFF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F147E46-CA07-4316-A5C5-55CC28F9A0D1}"/>
              </a:ext>
            </a:extLst>
          </p:cNvPr>
          <p:cNvSpPr txBox="1"/>
          <p:nvPr/>
        </p:nvSpPr>
        <p:spPr>
          <a:xfrm>
            <a:off x="7393695" y="6870700"/>
            <a:ext cx="233269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overbr.com.br/atualidades/cisco-lanca-novas-solucoes-de-protecao-avancadas-inedita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7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07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5B767-AB86-47C4-BE24-070E4F85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Autorização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C82ED-B2D9-4E2A-A43F-89A7D74CB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Autorização</a:t>
            </a:r>
            <a:r>
              <a:rPr lang="pt-BR" dirty="0"/>
              <a:t> significa </a:t>
            </a:r>
            <a:r>
              <a:rPr lang="pt-BR" dirty="0">
                <a:solidFill>
                  <a:srgbClr val="C00000"/>
                </a:solidFill>
              </a:rPr>
              <a:t>conceder</a:t>
            </a:r>
            <a:r>
              <a:rPr lang="pt-BR" dirty="0"/>
              <a:t> um </a:t>
            </a:r>
            <a:r>
              <a:rPr lang="pt-BR" dirty="0">
                <a:solidFill>
                  <a:srgbClr val="C00000"/>
                </a:solidFill>
              </a:rPr>
              <a:t>direito</a:t>
            </a:r>
            <a:r>
              <a:rPr lang="pt-BR" dirty="0"/>
              <a:t> ou </a:t>
            </a:r>
            <a:r>
              <a:rPr lang="pt-BR" dirty="0">
                <a:solidFill>
                  <a:srgbClr val="C00000"/>
                </a:solidFill>
              </a:rPr>
              <a:t>privilégio</a:t>
            </a:r>
            <a:r>
              <a:rPr lang="pt-BR" dirty="0"/>
              <a:t> de ter um acesso legítimo a um sistema ou aos recursos operados por um sistema</a:t>
            </a:r>
          </a:p>
          <a:p>
            <a:r>
              <a:rPr lang="pt-BR" dirty="0"/>
              <a:t>A autorização geralmente é incorporada ao software e determina qual sistema ou </a:t>
            </a:r>
            <a:r>
              <a:rPr lang="pt-BR" dirty="0">
                <a:solidFill>
                  <a:srgbClr val="C00000"/>
                </a:solidFill>
              </a:rPr>
              <a:t>objeto</a:t>
            </a:r>
            <a:r>
              <a:rPr lang="pt-BR" dirty="0"/>
              <a:t> um usuário </a:t>
            </a:r>
            <a:r>
              <a:rPr lang="pt-BR" dirty="0">
                <a:solidFill>
                  <a:srgbClr val="C00000"/>
                </a:solidFill>
              </a:rPr>
              <a:t>pode</a:t>
            </a:r>
            <a:r>
              <a:rPr lang="pt-BR" dirty="0"/>
              <a:t> </a:t>
            </a:r>
            <a:r>
              <a:rPr lang="pt-BR" dirty="0">
                <a:solidFill>
                  <a:srgbClr val="C00000"/>
                </a:solidFill>
              </a:rPr>
              <a:t>acessar</a:t>
            </a:r>
            <a:r>
              <a:rPr lang="pt-BR" dirty="0"/>
              <a:t> e </a:t>
            </a:r>
            <a:r>
              <a:rPr lang="pt-BR" dirty="0">
                <a:solidFill>
                  <a:srgbClr val="C00000"/>
                </a:solidFill>
              </a:rPr>
              <a:t>o</a:t>
            </a:r>
            <a:r>
              <a:rPr lang="pt-BR" dirty="0"/>
              <a:t> </a:t>
            </a:r>
            <a:r>
              <a:rPr lang="pt-BR" dirty="0">
                <a:solidFill>
                  <a:srgbClr val="C00000"/>
                </a:solidFill>
              </a:rPr>
              <a:t>que</a:t>
            </a:r>
            <a:r>
              <a:rPr lang="pt-BR" dirty="0"/>
              <a:t> </a:t>
            </a:r>
            <a:r>
              <a:rPr lang="pt-BR" dirty="0">
                <a:solidFill>
                  <a:srgbClr val="C00000"/>
                </a:solidFill>
              </a:rPr>
              <a:t>pode</a:t>
            </a:r>
            <a:r>
              <a:rPr lang="pt-BR" dirty="0"/>
              <a:t> </a:t>
            </a:r>
            <a:r>
              <a:rPr lang="pt-BR" dirty="0">
                <a:solidFill>
                  <a:srgbClr val="C00000"/>
                </a:solidFill>
              </a:rPr>
              <a:t>fazer</a:t>
            </a:r>
            <a:r>
              <a:rPr lang="pt-BR" dirty="0"/>
              <a:t> </a:t>
            </a:r>
          </a:p>
          <a:p>
            <a:r>
              <a:rPr lang="pt-BR" dirty="0"/>
              <a:t>Em um processo de autorização um sujeito </a:t>
            </a:r>
            <a:r>
              <a:rPr lang="pt-BR" dirty="0">
                <a:solidFill>
                  <a:srgbClr val="C00000"/>
                </a:solidFill>
              </a:rPr>
              <a:t>representando</a:t>
            </a:r>
            <a:r>
              <a:rPr lang="pt-BR" dirty="0"/>
              <a:t> um </a:t>
            </a:r>
            <a:r>
              <a:rPr lang="pt-BR" dirty="0">
                <a:solidFill>
                  <a:srgbClr val="C00000"/>
                </a:solidFill>
              </a:rPr>
              <a:t>usuário</a:t>
            </a:r>
            <a:r>
              <a:rPr lang="pt-BR" dirty="0"/>
              <a:t> ou um </a:t>
            </a:r>
            <a:r>
              <a:rPr lang="pt-BR" dirty="0">
                <a:solidFill>
                  <a:srgbClr val="C00000"/>
                </a:solidFill>
              </a:rPr>
              <a:t>programa</a:t>
            </a:r>
            <a:r>
              <a:rPr lang="pt-BR" dirty="0"/>
              <a:t> solicita e obtém </a:t>
            </a:r>
            <a:r>
              <a:rPr lang="pt-BR" dirty="0">
                <a:solidFill>
                  <a:srgbClr val="C00000"/>
                </a:solidFill>
              </a:rPr>
              <a:t>acesso</a:t>
            </a:r>
            <a:r>
              <a:rPr lang="pt-BR" dirty="0"/>
              <a:t> a um </a:t>
            </a:r>
            <a:r>
              <a:rPr lang="pt-BR" dirty="0">
                <a:solidFill>
                  <a:srgbClr val="C00000"/>
                </a:solidFill>
              </a:rPr>
              <a:t>objeto do BD</a:t>
            </a:r>
            <a:r>
              <a:rPr lang="pt-BR" dirty="0"/>
              <a:t>, que representa uma  tabela relacional, visão relacional, etc.</a:t>
            </a:r>
          </a:p>
          <a:p>
            <a:r>
              <a:rPr lang="pt-BR" dirty="0"/>
              <a:t>Um processo de </a:t>
            </a:r>
            <a:r>
              <a:rPr lang="pt-BR" dirty="0">
                <a:solidFill>
                  <a:srgbClr val="C00000"/>
                </a:solidFill>
              </a:rPr>
              <a:t>autorização</a:t>
            </a:r>
            <a:r>
              <a:rPr lang="pt-BR" dirty="0"/>
              <a:t> requer </a:t>
            </a:r>
            <a:r>
              <a:rPr lang="pt-BR" dirty="0">
                <a:solidFill>
                  <a:srgbClr val="C00000"/>
                </a:solidFill>
              </a:rPr>
              <a:t>autenticação</a:t>
            </a:r>
            <a:r>
              <a:rPr lang="pt-BR" dirty="0"/>
              <a:t> do sujeito</a:t>
            </a:r>
          </a:p>
        </p:txBody>
      </p:sp>
    </p:spTree>
    <p:extLst>
      <p:ext uri="{BB962C8B-B14F-4D97-AF65-F5344CB8AC3E}">
        <p14:creationId xmlns:p14="http://schemas.microsoft.com/office/powerpoint/2010/main" val="32849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20434-6CE4-42E1-90D6-80CB7D98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Autenticação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002567-BC6C-4725-9CEC-18B0F6FF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rgbClr val="C00000"/>
                </a:solidFill>
              </a:rPr>
              <a:t>autenticação</a:t>
            </a:r>
            <a:r>
              <a:rPr lang="pt-BR" dirty="0"/>
              <a:t> é um mecanismo que determina </a:t>
            </a:r>
            <a:r>
              <a:rPr lang="pt-BR" dirty="0">
                <a:solidFill>
                  <a:srgbClr val="C00000"/>
                </a:solidFill>
              </a:rPr>
              <a:t>se um usuário </a:t>
            </a:r>
            <a:r>
              <a:rPr lang="pt-BR" dirty="0"/>
              <a:t>é </a:t>
            </a:r>
            <a:r>
              <a:rPr lang="pt-BR" dirty="0">
                <a:solidFill>
                  <a:srgbClr val="C00000"/>
                </a:solidFill>
              </a:rPr>
              <a:t>quem ele afirma ser</a:t>
            </a:r>
          </a:p>
          <a:p>
            <a:r>
              <a:rPr lang="pt-BR" dirty="0"/>
              <a:t>O administrador de sistema é responsável por permitir que os </a:t>
            </a:r>
            <a:r>
              <a:rPr lang="pt-BR" dirty="0">
                <a:solidFill>
                  <a:srgbClr val="C00000"/>
                </a:solidFill>
              </a:rPr>
              <a:t>usuários</a:t>
            </a:r>
            <a:r>
              <a:rPr lang="pt-BR" dirty="0"/>
              <a:t> tenham </a:t>
            </a:r>
            <a:r>
              <a:rPr lang="pt-BR" dirty="0">
                <a:solidFill>
                  <a:srgbClr val="C00000"/>
                </a:solidFill>
              </a:rPr>
              <a:t>acesso a um sistema </a:t>
            </a:r>
            <a:r>
              <a:rPr lang="pt-BR" dirty="0"/>
              <a:t>criando as </a:t>
            </a:r>
            <a:r>
              <a:rPr lang="pt-BR" dirty="0">
                <a:solidFill>
                  <a:srgbClr val="C00000"/>
                </a:solidFill>
              </a:rPr>
              <a:t>contas</a:t>
            </a:r>
            <a:r>
              <a:rPr lang="pt-BR" dirty="0"/>
              <a:t> de usuário individuais</a:t>
            </a:r>
          </a:p>
          <a:p>
            <a:r>
              <a:rPr lang="pt-BR" dirty="0"/>
              <a:t>Quando uma conta é criada, um usuário recebe um identificador único e um usuário escolhe uma senha associada ao identificador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2060"/>
                </a:solidFill>
              </a:rPr>
              <a:t>Para reduzir o número total de nomes de usuário e senhas, é possível autenticar o acesso do usuário a um sistema de banco de dados por meio de autenticação anterior de acesso a um sistema operacional</a:t>
            </a:r>
          </a:p>
        </p:txBody>
      </p:sp>
    </p:spTree>
    <p:extLst>
      <p:ext uri="{BB962C8B-B14F-4D97-AF65-F5344CB8AC3E}">
        <p14:creationId xmlns:p14="http://schemas.microsoft.com/office/powerpoint/2010/main" val="262729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67A9B-E01A-4A17-86B7-12AEE80C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9CA14-34B1-4E7E-BA4C-AAA28FF4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maneira típica de </a:t>
            </a:r>
            <a:r>
              <a:rPr lang="pt-BR" dirty="0">
                <a:solidFill>
                  <a:srgbClr val="C00000"/>
                </a:solidFill>
              </a:rPr>
              <a:t>controlar o acesso </a:t>
            </a:r>
            <a:r>
              <a:rPr lang="pt-BR" dirty="0"/>
              <a:t>a um sistema de banco de dados é baseada na </a:t>
            </a:r>
            <a:r>
              <a:rPr lang="pt-BR" dirty="0">
                <a:solidFill>
                  <a:srgbClr val="C00000"/>
                </a:solidFill>
              </a:rPr>
              <a:t>concessão </a:t>
            </a:r>
            <a:r>
              <a:rPr lang="pt-BR" dirty="0"/>
              <a:t>e</a:t>
            </a:r>
            <a:r>
              <a:rPr lang="pt-BR" dirty="0">
                <a:solidFill>
                  <a:srgbClr val="C00000"/>
                </a:solidFill>
              </a:rPr>
              <a:t> revogação de privilégios</a:t>
            </a:r>
          </a:p>
          <a:p>
            <a:r>
              <a:rPr lang="pt-BR" dirty="0"/>
              <a:t>Um </a:t>
            </a:r>
            <a:r>
              <a:rPr lang="pt-BR" dirty="0">
                <a:solidFill>
                  <a:srgbClr val="C00000"/>
                </a:solidFill>
              </a:rPr>
              <a:t>privilégio</a:t>
            </a:r>
            <a:r>
              <a:rPr lang="pt-BR" dirty="0"/>
              <a:t> permite que um usuário </a:t>
            </a:r>
            <a:r>
              <a:rPr lang="pt-BR" dirty="0">
                <a:solidFill>
                  <a:srgbClr val="002060"/>
                </a:solidFill>
              </a:rPr>
              <a:t>crie</a:t>
            </a:r>
            <a:r>
              <a:rPr lang="pt-BR" dirty="0"/>
              <a:t>, </a:t>
            </a:r>
            <a:r>
              <a:rPr lang="pt-BR" dirty="0">
                <a:solidFill>
                  <a:srgbClr val="002060"/>
                </a:solidFill>
              </a:rPr>
              <a:t>descarte</a:t>
            </a:r>
            <a:r>
              <a:rPr lang="pt-BR" dirty="0"/>
              <a:t> ou </a:t>
            </a:r>
            <a:r>
              <a:rPr lang="pt-BR" dirty="0">
                <a:solidFill>
                  <a:srgbClr val="002060"/>
                </a:solidFill>
              </a:rPr>
              <a:t>acesse</a:t>
            </a:r>
            <a:r>
              <a:rPr lang="pt-BR" dirty="0"/>
              <a:t> em modo de </a:t>
            </a:r>
            <a:r>
              <a:rPr lang="pt-BR" dirty="0">
                <a:solidFill>
                  <a:srgbClr val="002060"/>
                </a:solidFill>
              </a:rPr>
              <a:t>leitura</a:t>
            </a:r>
            <a:r>
              <a:rPr lang="pt-BR" dirty="0"/>
              <a:t> ou </a:t>
            </a:r>
            <a:r>
              <a:rPr lang="pt-BR" dirty="0">
                <a:solidFill>
                  <a:srgbClr val="002060"/>
                </a:solidFill>
              </a:rPr>
              <a:t>gravação</a:t>
            </a:r>
            <a:r>
              <a:rPr lang="pt-BR" dirty="0"/>
              <a:t> alguns objetos de banco de dados como tabelas relacionais, visualizações relaciona </a:t>
            </a:r>
            <a:r>
              <a:rPr lang="pt-BR" dirty="0" err="1"/>
              <a:t>is</a:t>
            </a:r>
            <a:r>
              <a:rPr lang="pt-BR" dirty="0"/>
              <a:t>, índice, etc.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rgbClr val="C00000"/>
                </a:solidFill>
              </a:rPr>
              <a:t>privilégios</a:t>
            </a:r>
            <a:r>
              <a:rPr lang="pt-BR" dirty="0"/>
              <a:t> são </a:t>
            </a:r>
            <a:r>
              <a:rPr lang="pt-BR" dirty="0">
                <a:solidFill>
                  <a:srgbClr val="C00000"/>
                </a:solidFill>
              </a:rPr>
              <a:t>concedidos</a:t>
            </a:r>
            <a:r>
              <a:rPr lang="pt-BR" dirty="0"/>
              <a:t> a um </a:t>
            </a:r>
            <a:r>
              <a:rPr lang="pt-BR" dirty="0">
                <a:solidFill>
                  <a:srgbClr val="C00000"/>
                </a:solidFill>
              </a:rPr>
              <a:t>usuário</a:t>
            </a:r>
            <a:r>
              <a:rPr lang="pt-BR" dirty="0"/>
              <a:t> para realizar sua tarefa</a:t>
            </a:r>
          </a:p>
          <a:p>
            <a:r>
              <a:rPr lang="pt-BR" dirty="0"/>
              <a:t>Contudo, os </a:t>
            </a:r>
            <a:r>
              <a:rPr lang="pt-BR" dirty="0">
                <a:solidFill>
                  <a:srgbClr val="C00000"/>
                </a:solidFill>
              </a:rPr>
              <a:t>privilégios excessivos </a:t>
            </a:r>
            <a:r>
              <a:rPr lang="pt-BR" dirty="0"/>
              <a:t>podem </a:t>
            </a:r>
            <a:r>
              <a:rPr lang="pt-BR" dirty="0">
                <a:solidFill>
                  <a:srgbClr val="C00000"/>
                </a:solidFill>
              </a:rPr>
              <a:t>comprometer a 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147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2587</TotalTime>
  <Words>858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Tema do Office</vt:lpstr>
      <vt:lpstr>SEGURANÇA EM BANCO DE DADOS</vt:lpstr>
      <vt:lpstr>Segurança em Bancos de Dados</vt:lpstr>
      <vt:lpstr>Segurança em Bancos de Dados</vt:lpstr>
      <vt:lpstr>Segurança em Bancos de Dados</vt:lpstr>
      <vt:lpstr>Ameaças</vt:lpstr>
      <vt:lpstr>Contramedidas</vt:lpstr>
      <vt:lpstr>Autorização</vt:lpstr>
      <vt:lpstr>Autenticação</vt:lpstr>
      <vt:lpstr>Controle de Acesso</vt:lpstr>
      <vt:lpstr>Controle de Acesso</vt:lpstr>
      <vt:lpstr>Controle de Acesso</vt:lpstr>
      <vt:lpstr>Controle de Acesso</vt:lpstr>
      <vt:lpstr>Criptografia</vt:lpstr>
      <vt:lpstr>SEGURANÇA EM BANCO DE DADOS</vt:lpstr>
    </vt:vector>
  </TitlesOfParts>
  <Company>PETROBRAS DISTRIBUIDORA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Roteamento</dc:title>
  <dc:creator>Roberto Harkovsky da Cunha</dc:creator>
  <cp:lastModifiedBy>Roberto Harkovsky da Cunha</cp:lastModifiedBy>
  <cp:revision>152</cp:revision>
  <dcterms:created xsi:type="dcterms:W3CDTF">2017-06-04T00:53:11Z</dcterms:created>
  <dcterms:modified xsi:type="dcterms:W3CDTF">2022-02-25T00:07:56Z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2022-02-25T00:07:56Z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922003c6-e0dd-47ff-9a9e-846343dffad4</vt:lpwstr>
  </property>
  <property fmtid="{D5CDD505-2E9C-101B-9397-08002B2CF9AE}" pid="8" name="MSIP_Label_22deaceb-9851-4663-bccf-596767454be3_ContentBits">
    <vt:lpwstr>2</vt:lpwstr>
  </property>
</Properties>
</file>