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0" r:id="rId1"/>
  </p:sldMasterIdLst>
  <p:notesMasterIdLst>
    <p:notesMasterId r:id="rId17"/>
  </p:notesMasterIdLst>
  <p:sldIdLst>
    <p:sldId id="257" r:id="rId2"/>
    <p:sldId id="441" r:id="rId3"/>
    <p:sldId id="450" r:id="rId4"/>
    <p:sldId id="451" r:id="rId5"/>
    <p:sldId id="455" r:id="rId6"/>
    <p:sldId id="452" r:id="rId7"/>
    <p:sldId id="453" r:id="rId8"/>
    <p:sldId id="454" r:id="rId9"/>
    <p:sldId id="467" r:id="rId10"/>
    <p:sldId id="470" r:id="rId11"/>
    <p:sldId id="471" r:id="rId12"/>
    <p:sldId id="464" r:id="rId13"/>
    <p:sldId id="468" r:id="rId14"/>
    <p:sldId id="469" r:id="rId15"/>
    <p:sldId id="448" r:id="rId16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88504" autoAdjust="0"/>
  </p:normalViewPr>
  <p:slideViewPr>
    <p:cSldViewPr>
      <p:cViewPr varScale="1">
        <p:scale>
          <a:sx n="75" d="100"/>
          <a:sy n="75" d="100"/>
        </p:scale>
        <p:origin x="883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Cunha" userId="f2c5d9e3-e1cd-491b-8eea-425a4d9cf1c2" providerId="ADAL" clId="{F001A371-FF74-4CFD-B1FF-A1949D07700F}"/>
    <pc:docChg chg="undo custSel modSld">
      <pc:chgData name="Roberto Cunha" userId="f2c5d9e3-e1cd-491b-8eea-425a4d9cf1c2" providerId="ADAL" clId="{F001A371-FF74-4CFD-B1FF-A1949D07700F}" dt="2022-03-31T23:52:00.289" v="48" actId="20577"/>
      <pc:docMkLst>
        <pc:docMk/>
      </pc:docMkLst>
      <pc:sldChg chg="modSp mod">
        <pc:chgData name="Roberto Cunha" userId="f2c5d9e3-e1cd-491b-8eea-425a4d9cf1c2" providerId="ADAL" clId="{F001A371-FF74-4CFD-B1FF-A1949D07700F}" dt="2022-03-31T23:52:00.289" v="48" actId="20577"/>
        <pc:sldMkLst>
          <pc:docMk/>
          <pc:sldMk cId="1420835957" sldId="448"/>
        </pc:sldMkLst>
        <pc:spChg chg="mod">
          <ac:chgData name="Roberto Cunha" userId="f2c5d9e3-e1cd-491b-8eea-425a4d9cf1c2" providerId="ADAL" clId="{F001A371-FF74-4CFD-B1FF-A1949D07700F}" dt="2022-03-31T23:52:00.289" v="48" actId="20577"/>
          <ac:spMkLst>
            <pc:docMk/>
            <pc:sldMk cId="1420835957" sldId="448"/>
            <ac:spMk id="13" creationId="{00000000-0000-0000-0000-000000000000}"/>
          </ac:spMkLst>
        </pc:spChg>
      </pc:sldChg>
      <pc:sldChg chg="modSp mod">
        <pc:chgData name="Roberto Cunha" userId="f2c5d9e3-e1cd-491b-8eea-425a4d9cf1c2" providerId="ADAL" clId="{F001A371-FF74-4CFD-B1FF-A1949D07700F}" dt="2022-03-21T19:51:28.514" v="29" actId="207"/>
        <pc:sldMkLst>
          <pc:docMk/>
          <pc:sldMk cId="1782148720" sldId="464"/>
        </pc:sldMkLst>
        <pc:spChg chg="mod">
          <ac:chgData name="Roberto Cunha" userId="f2c5d9e3-e1cd-491b-8eea-425a4d9cf1c2" providerId="ADAL" clId="{F001A371-FF74-4CFD-B1FF-A1949D07700F}" dt="2022-03-21T19:51:07.616" v="26" actId="14861"/>
          <ac:spMkLst>
            <pc:docMk/>
            <pc:sldMk cId="1782148720" sldId="464"/>
            <ac:spMk id="6" creationId="{00000000-0000-0000-0000-000000000000}"/>
          </ac:spMkLst>
        </pc:spChg>
        <pc:spChg chg="mod">
          <ac:chgData name="Roberto Cunha" userId="f2c5d9e3-e1cd-491b-8eea-425a4d9cf1c2" providerId="ADAL" clId="{F001A371-FF74-4CFD-B1FF-A1949D07700F}" dt="2022-03-21T19:51:28.514" v="29" actId="207"/>
          <ac:spMkLst>
            <pc:docMk/>
            <pc:sldMk cId="1782148720" sldId="464"/>
            <ac:spMk id="7" creationId="{00000000-0000-0000-0000-000000000000}"/>
          </ac:spMkLst>
        </pc:spChg>
      </pc:sldChg>
      <pc:sldChg chg="delSp modSp mod">
        <pc:chgData name="Roberto Cunha" userId="f2c5d9e3-e1cd-491b-8eea-425a4d9cf1c2" providerId="ADAL" clId="{F001A371-FF74-4CFD-B1FF-A1949D07700F}" dt="2022-03-25T00:27:31.065" v="47" actId="478"/>
        <pc:sldMkLst>
          <pc:docMk/>
          <pc:sldMk cId="3194058264" sldId="468"/>
        </pc:sldMkLst>
        <pc:spChg chg="mod">
          <ac:chgData name="Roberto Cunha" userId="f2c5d9e3-e1cd-491b-8eea-425a4d9cf1c2" providerId="ADAL" clId="{F001A371-FF74-4CFD-B1FF-A1949D07700F}" dt="2022-03-21T19:53:22.613" v="37" actId="27636"/>
          <ac:spMkLst>
            <pc:docMk/>
            <pc:sldMk cId="3194058264" sldId="468"/>
            <ac:spMk id="3" creationId="{00000000-0000-0000-0000-000000000000}"/>
          </ac:spMkLst>
        </pc:spChg>
        <pc:spChg chg="del">
          <ac:chgData name="Roberto Cunha" userId="f2c5d9e3-e1cd-491b-8eea-425a4d9cf1c2" providerId="ADAL" clId="{F001A371-FF74-4CFD-B1FF-A1949D07700F}" dt="2022-03-25T00:27:31.065" v="47" actId="478"/>
          <ac:spMkLst>
            <pc:docMk/>
            <pc:sldMk cId="3194058264" sldId="468"/>
            <ac:spMk id="5" creationId="{00000000-0000-0000-0000-000000000000}"/>
          </ac:spMkLst>
        </pc:spChg>
        <pc:spChg chg="mod">
          <ac:chgData name="Roberto Cunha" userId="f2c5d9e3-e1cd-491b-8eea-425a4d9cf1c2" providerId="ADAL" clId="{F001A371-FF74-4CFD-B1FF-A1949D07700F}" dt="2022-03-21T19:53:30.957" v="38" actId="1076"/>
          <ac:spMkLst>
            <pc:docMk/>
            <pc:sldMk cId="3194058264" sldId="468"/>
            <ac:spMk id="6" creationId="{00000000-0000-0000-0000-000000000000}"/>
          </ac:spMkLst>
        </pc:spChg>
        <pc:spChg chg="mod">
          <ac:chgData name="Roberto Cunha" userId="f2c5d9e3-e1cd-491b-8eea-425a4d9cf1c2" providerId="ADAL" clId="{F001A371-FF74-4CFD-B1FF-A1949D07700F}" dt="2022-03-21T19:52:16.440" v="35" actId="207"/>
          <ac:spMkLst>
            <pc:docMk/>
            <pc:sldMk cId="3194058264" sldId="468"/>
            <ac:spMk id="7" creationId="{00000000-0000-0000-0000-000000000000}"/>
          </ac:spMkLst>
        </pc:spChg>
      </pc:sldChg>
      <pc:sldChg chg="modSp mod">
        <pc:chgData name="Roberto Cunha" userId="f2c5d9e3-e1cd-491b-8eea-425a4d9cf1c2" providerId="ADAL" clId="{F001A371-FF74-4CFD-B1FF-A1949D07700F}" dt="2022-03-21T19:54:42.835" v="46" actId="14861"/>
        <pc:sldMkLst>
          <pc:docMk/>
          <pc:sldMk cId="2802145518" sldId="469"/>
        </pc:sldMkLst>
        <pc:spChg chg="mod">
          <ac:chgData name="Roberto Cunha" userId="f2c5d9e3-e1cd-491b-8eea-425a4d9cf1c2" providerId="ADAL" clId="{F001A371-FF74-4CFD-B1FF-A1949D07700F}" dt="2022-03-21T19:54:30.460" v="43" actId="14861"/>
          <ac:spMkLst>
            <pc:docMk/>
            <pc:sldMk cId="2802145518" sldId="469"/>
            <ac:spMk id="6" creationId="{00000000-0000-0000-0000-000000000000}"/>
          </ac:spMkLst>
        </pc:spChg>
        <pc:spChg chg="mod">
          <ac:chgData name="Roberto Cunha" userId="f2c5d9e3-e1cd-491b-8eea-425a4d9cf1c2" providerId="ADAL" clId="{F001A371-FF74-4CFD-B1FF-A1949D07700F}" dt="2022-03-21T19:54:42.835" v="46" actId="14861"/>
          <ac:spMkLst>
            <pc:docMk/>
            <pc:sldMk cId="2802145518" sldId="469"/>
            <ac:spMk id="7" creationId="{00000000-0000-0000-0000-000000000000}"/>
          </ac:spMkLst>
        </pc:spChg>
      </pc:sldChg>
      <pc:sldChg chg="modSp mod">
        <pc:chgData name="Roberto Cunha" userId="f2c5d9e3-e1cd-491b-8eea-425a4d9cf1c2" providerId="ADAL" clId="{F001A371-FF74-4CFD-B1FF-A1949D07700F}" dt="2022-03-21T19:39:06.871" v="24" actId="27636"/>
        <pc:sldMkLst>
          <pc:docMk/>
          <pc:sldMk cId="2620040213" sldId="471"/>
        </pc:sldMkLst>
        <pc:spChg chg="mod">
          <ac:chgData name="Roberto Cunha" userId="f2c5d9e3-e1cd-491b-8eea-425a4d9cf1c2" providerId="ADAL" clId="{F001A371-FF74-4CFD-B1FF-A1949D07700F}" dt="2022-03-21T19:39:06.871" v="24" actId="27636"/>
          <ac:spMkLst>
            <pc:docMk/>
            <pc:sldMk cId="2620040213" sldId="471"/>
            <ac:spMk id="7" creationId="{EBA8E03F-E2DD-4806-A310-4B312B2149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08/08/2022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DCE03-6CD4-4989-9027-2FD3DD677E96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2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73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25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5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6311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87357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32687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03630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8F8-317D-4A2B-A469-CC51FE160464}" type="datetime1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8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0E34-423C-42B2-8269-E80457F49876}" type="datetime1">
              <a:rPr lang="pt-BR" smtClean="0"/>
              <a:t>08/08/2022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81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8D5-44B1-48A5-BB1A-4D4E0F49C969}" type="datetime1">
              <a:rPr lang="pt-BR" smtClean="0"/>
              <a:t>08/08/2022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8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08/08/2022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28283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393-D0E5-460F-83AB-0984F3CAB1F1}" type="datetime1">
              <a:rPr lang="pt-BR" smtClean="0"/>
              <a:t>08/08/2022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1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4E5-BB95-43F9-B79C-8D1F4D836E16}" type="datetime1">
              <a:rPr lang="pt-BR" smtClean="0"/>
              <a:t>08/08/2022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0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7F7-6E03-4C1A-A93A-002AC36F048F}" type="datetime1">
              <a:rPr lang="pt-BR" smtClean="0"/>
              <a:t>08/08/2022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95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B91-E92B-4E13-AF28-F53C78EC9E75}" type="datetime1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90085"/>
            <a:ext cx="2667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181D4D75-0B67-43BB-BBBC-8E5B41720E8F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41150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4094" y="851517"/>
            <a:ext cx="7306161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Banco de Dados  II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 Roberto Harkovsky,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4" name="Graphic 83" descr="Wind Chime">
            <a:extLst>
              <a:ext uri="{FF2B5EF4-FFF2-40B4-BE49-F238E27FC236}">
                <a16:creationId xmlns:a16="http://schemas.microsoft.com/office/drawing/2014/main" id="{6CF0C274-E377-4AB8-A2EB-1B304DB1E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0496778-38A6-4F24-A956-CDE8920E4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298E67B-C5AC-41D4-8E9C-5B6E91F8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no SQL</a:t>
            </a:r>
            <a:br>
              <a:rPr lang="pt-BR" dirty="0"/>
            </a:br>
            <a:r>
              <a:rPr lang="pt-BR" dirty="0"/>
              <a:t>Funções integradas(</a:t>
            </a:r>
            <a:r>
              <a:rPr lang="pt-BR" i="1" dirty="0" err="1"/>
              <a:t>built</a:t>
            </a:r>
            <a:r>
              <a:rPr lang="pt-BR" i="1" dirty="0"/>
              <a:t>-in</a:t>
            </a:r>
            <a:r>
              <a:rPr lang="pt-BR" dirty="0"/>
              <a:t>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BA8E03F-E2DD-4806-A310-4B312B214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SQL tem uma serie de funções predefinidas</a:t>
            </a:r>
          </a:p>
          <a:p>
            <a:r>
              <a:rPr lang="pt-BR" dirty="0"/>
              <a:t>Elas operam  conforme definido na Referência </a:t>
            </a:r>
            <a:r>
              <a:rPr lang="pt-BR" dirty="0" err="1"/>
              <a:t>Transact</a:t>
            </a:r>
            <a:r>
              <a:rPr lang="pt-BR" dirty="0"/>
              <a:t>-SQL e não podem ser modificadas. </a:t>
            </a:r>
          </a:p>
          <a:p>
            <a:r>
              <a:rPr lang="pt-BR" dirty="0"/>
              <a:t>As funções podem ser referenciadas apenas em instruções </a:t>
            </a:r>
            <a:r>
              <a:rPr lang="pt-BR" dirty="0" err="1"/>
              <a:t>Transact</a:t>
            </a:r>
            <a:r>
              <a:rPr lang="pt-BR" dirty="0"/>
              <a:t>-SQL usando a sintaxe definida.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EFEFA6-6DAD-4C26-AAE3-E693476B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D58940-0442-4DB0-8048-D3867EA4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/>
              <a:pPr/>
              <a:t>10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283D92-1DF4-48EE-92F2-C4F0AE30A575}"/>
              </a:ext>
            </a:extLst>
          </p:cNvPr>
          <p:cNvSpPr txBox="1"/>
          <p:nvPr/>
        </p:nvSpPr>
        <p:spPr>
          <a:xfrm>
            <a:off x="1055440" y="3665945"/>
            <a:ext cx="3789698" cy="260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Funções agregadas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AVG ()	- Retorna o valor médio.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COUNT() - Retorna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número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linhas.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FIRST() - Retorna o primeiro valor.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LAST () - Retorna o último valor.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MAX () 	- Retorna o maior valor.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MIN () 	- Retorna o menor valor.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SUM () 	- Retorna a soma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A0CA68-1A40-4000-9BDC-C5AEC7FA02EE}"/>
              </a:ext>
            </a:extLst>
          </p:cNvPr>
          <p:cNvSpPr txBox="1"/>
          <p:nvPr/>
        </p:nvSpPr>
        <p:spPr>
          <a:xfrm>
            <a:off x="6291207" y="3645942"/>
            <a:ext cx="5544616" cy="2846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Funções escalares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UCASE() - Converte um campo em maiúsculas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LCASE() - Converte um campo em minúsculas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MID() - Extraia caracteres de um campo de texto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LEN() - Retorna o comprimento de um campo texto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ROUND() - Arredonda um campo numérico para o número de decimais especificado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GETDATE() - Retorna a data e hora atuais do sistema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FORMAT() - Formata como um campo deve ser exibido</a:t>
            </a:r>
          </a:p>
        </p:txBody>
      </p:sp>
    </p:spTree>
    <p:extLst>
      <p:ext uri="{BB962C8B-B14F-4D97-AF65-F5344CB8AC3E}">
        <p14:creationId xmlns:p14="http://schemas.microsoft.com/office/powerpoint/2010/main" val="249080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298E67B-C5AC-41D4-8E9C-5B6E91F8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66" y="201813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Funções definidas pelo usuário </a:t>
            </a:r>
            <a:br>
              <a:rPr lang="pt-BR" dirty="0"/>
            </a:br>
            <a:r>
              <a:rPr lang="en-US" dirty="0"/>
              <a:t>UDF (User Defined Functions)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BA8E03F-E2DD-4806-A310-4B312B214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42" y="1556792"/>
            <a:ext cx="10515600" cy="2808312"/>
          </a:xfrm>
        </p:spPr>
        <p:txBody>
          <a:bodyPr>
            <a:normAutofit/>
          </a:bodyPr>
          <a:lstStyle/>
          <a:p>
            <a:r>
              <a:rPr lang="pt-BR" dirty="0"/>
              <a:t>SQL permite definir funções do usuário (</a:t>
            </a:r>
            <a:r>
              <a:rPr lang="pt-BR" dirty="0" err="1"/>
              <a:t>Transact</a:t>
            </a:r>
            <a:r>
              <a:rPr lang="pt-BR" dirty="0"/>
              <a:t>-SQL) usando a instrução </a:t>
            </a:r>
            <a:r>
              <a:rPr lang="pt-BR" dirty="0">
                <a:solidFill>
                  <a:srgbClr val="C00000"/>
                </a:solidFill>
              </a:rPr>
              <a:t>CREATE FUNCTION</a:t>
            </a:r>
            <a:r>
              <a:rPr lang="pt-BR" dirty="0"/>
              <a:t>. </a:t>
            </a:r>
          </a:p>
          <a:p>
            <a:r>
              <a:rPr lang="pt-BR" dirty="0"/>
              <a:t>As funções definidas pelo usuário usam zero ou mais parâmetros de entrada e retornam um único valor. </a:t>
            </a:r>
          </a:p>
          <a:p>
            <a:r>
              <a:rPr lang="pt-BR" dirty="0"/>
              <a:t>Algumas funções definidas pelo usuário retornam um único valor de dados escalar, como um valor </a:t>
            </a:r>
            <a:r>
              <a:rPr lang="pt-BR" dirty="0" err="1"/>
              <a:t>int</a:t>
            </a:r>
            <a:r>
              <a:rPr lang="pt-BR" dirty="0"/>
              <a:t>, char ou decimal.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EFEFA6-6DAD-4C26-AAE3-E693476B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D58940-0442-4DB0-8048-D3867EA4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/>
              <a:pPr/>
              <a:t>11</a:t>
            </a:fld>
            <a:endParaRPr lang="pt-BR"/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9E0614B4-1833-4DAA-B1BD-3EC41A372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66" y="4202543"/>
            <a:ext cx="5333906" cy="245364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9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CREATE FUNCTION </a:t>
            </a:r>
            <a:r>
              <a:rPr lang="pt-BR" sz="1900" b="1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nome_função</a:t>
            </a:r>
            <a:r>
              <a:rPr lang="pt-BR" sz="19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(parâmetros)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9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RETURNS </a:t>
            </a:r>
            <a:r>
              <a:rPr lang="pt-BR" sz="1900" b="1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Tipo_dados_retorno</a:t>
            </a:r>
            <a:r>
              <a:rPr lang="pt-BR" sz="19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9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9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BEGIN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900" dirty="0">
                <a:latin typeface="Menlo" charset="0"/>
                <a:ea typeface="Menlo" charset="0"/>
                <a:cs typeface="Menlo" charset="0"/>
              </a:rPr>
              <a:t>	Bloco de Códigos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9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pt-BR" sz="19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pt-BR" sz="19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1900" dirty="0" err="1">
                <a:latin typeface="Menlo" charset="0"/>
                <a:ea typeface="Menlo" charset="0"/>
                <a:cs typeface="Menlo" charset="0"/>
              </a:rPr>
              <a:t>expressão_de_retorno</a:t>
            </a:r>
            <a:endParaRPr lang="pt-BR" sz="19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9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END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A26B2B-63D2-475C-B6F9-646137203D34}"/>
              </a:ext>
            </a:extLst>
          </p:cNvPr>
          <p:cNvSpPr txBox="1"/>
          <p:nvPr/>
        </p:nvSpPr>
        <p:spPr>
          <a:xfrm>
            <a:off x="6301659" y="4202543"/>
            <a:ext cx="3623481" cy="2518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400" dirty="0"/>
              <a:t>TIPOS DE FUNÇÃO: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2400" dirty="0"/>
              <a:t>Escalares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2400" dirty="0" err="1"/>
              <a:t>Multi-statement</a:t>
            </a:r>
            <a:r>
              <a:rPr lang="pt-BR" sz="2400" dirty="0"/>
              <a:t> </a:t>
            </a:r>
            <a:r>
              <a:rPr lang="pt-BR" sz="2400" dirty="0" err="1"/>
              <a:t>table-valued</a:t>
            </a:r>
            <a:endParaRPr lang="pt-BR" sz="2400" dirty="0"/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2400" dirty="0" err="1"/>
              <a:t>Inline</a:t>
            </a:r>
            <a:r>
              <a:rPr lang="pt-BR" sz="2400" dirty="0"/>
              <a:t> </a:t>
            </a:r>
            <a:r>
              <a:rPr lang="pt-BR" sz="2400" dirty="0" err="1"/>
              <a:t>table-valued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2004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4203700" y="2849808"/>
            <a:ext cx="7340600" cy="222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FUNCTION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QUADRADO (@X INT)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INT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RETURN @X*@X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203700" y="5607050"/>
            <a:ext cx="7340600" cy="7493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pt-BR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dbo.QUADRADO</a:t>
            </a:r>
            <a:r>
              <a:rPr lang="pt-BR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Escalares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03700" y="1844824"/>
            <a:ext cx="7340600" cy="1228576"/>
          </a:xfrm>
        </p:spPr>
        <p:txBody>
          <a:bodyPr wrap="square" anchor="t">
            <a:normAutofit/>
          </a:bodyPr>
          <a:lstStyle/>
          <a:p>
            <a:r>
              <a:rPr lang="pt-BR" dirty="0"/>
              <a:t>Crie uma função que calcule o quadrado de um inteiro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BA0200A9-CB03-4EF2-9D99-353BA7EB6B77}" type="slidenum">
              <a:rPr lang="en-US" smtClean="0"/>
              <a:pPr algn="l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4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4203699" y="2086059"/>
            <a:ext cx="7724949" cy="351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FUNCTION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DtsMinutos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(@min int, @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dti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datetime, @dtf datetime)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TABLE(dt datetime)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WHILE @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dti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 @dtf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BEGIN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INSERT INTO @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(dt) VALUES (@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dti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SET @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dti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DATEADD(MINUTE,@min,@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dti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END  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03700" y="5971083"/>
            <a:ext cx="7724948" cy="67729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t"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 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DtsMinutos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(12,'2011-01-01 12:00','2011-01-01 17:00')</a:t>
            </a:r>
            <a:endParaRPr lang="pt-BR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>
                <a:solidFill>
                  <a:srgbClr val="FFFFFF"/>
                </a:solidFill>
              </a:rPr>
              <a:t>Multi-statement table-valued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39102" y="871612"/>
            <a:ext cx="7833562" cy="1228576"/>
          </a:xfrm>
        </p:spPr>
        <p:txBody>
          <a:bodyPr wrap="square" anchor="t">
            <a:normAutofit fontScale="92500"/>
          </a:bodyPr>
          <a:lstStyle/>
          <a:p>
            <a:r>
              <a:rPr lang="pt-BR" dirty="0"/>
              <a:t>Crie uma função que retorne uma tabela com os registros de todos os tempos possíveis em intervalos de minutos parametrizáveis entre duas datas quaisquer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</p:spTree>
    <p:extLst>
      <p:ext uri="{BB962C8B-B14F-4D97-AF65-F5344CB8AC3E}">
        <p14:creationId xmlns:p14="http://schemas.microsoft.com/office/powerpoint/2010/main" val="319405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4203699" y="2542310"/>
            <a:ext cx="7724949" cy="2728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FUNCTION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funcionariosApos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(@dt datetime)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TABLE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(SELECT *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FROM  FUNCIONARIO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WHERE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dataContratacao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&gt;= @dt)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203700" y="5801542"/>
            <a:ext cx="7724948" cy="7493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</a:t>
            </a:r>
            <a:r>
              <a:rPr lang="pt-B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pt-BR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funcionariosApos</a:t>
            </a:r>
            <a:r>
              <a:rPr lang="pt-B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('2000-01-01')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>
                <a:solidFill>
                  <a:srgbClr val="FFFFFF"/>
                </a:solidFill>
              </a:rPr>
              <a:t>Inline table-valued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03700" y="1085925"/>
            <a:ext cx="7724948" cy="1228576"/>
          </a:xfrm>
        </p:spPr>
        <p:txBody>
          <a:bodyPr wrap="square" anchor="t">
            <a:normAutofit lnSpcReduction="10000"/>
          </a:bodyPr>
          <a:lstStyle/>
          <a:p>
            <a:r>
              <a:rPr lang="pt-BR" dirty="0"/>
              <a:t>Crie uma função que retorne uma tabela com os FUNCIONÁRIOS contratados após uma data específica.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BA0200A9-CB03-4EF2-9D99-353BA7EB6B77}" type="slidenum">
              <a:rPr lang="en-US" smtClean="0"/>
              <a:pPr algn="l"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4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055440" y="44624"/>
            <a:ext cx="8926760" cy="1609344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2276872"/>
            <a:ext cx="11277600" cy="4361039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Dado o esquema acima, no seu ambiente SQL crie uma procedure que: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Escreva “Bem-vindo a UC banco de </a:t>
            </a:r>
            <a:r>
              <a:rPr lang="pt-BR" sz="2400"/>
              <a:t>dados II”</a:t>
            </a:r>
            <a:endParaRPr lang="pt-BR" sz="2400" dirty="0"/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Liste os médicos que moram no RJ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Dado CPF, liste as informações de um paciente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Dado uma idade, liste os nomes e especialidade dos médicos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Dado um código de médico (</a:t>
            </a:r>
            <a:r>
              <a:rPr lang="pt-BR" sz="2400" dirty="0" err="1"/>
              <a:t>codm</a:t>
            </a:r>
            <a:r>
              <a:rPr lang="pt-BR" sz="2400" dirty="0"/>
              <a:t>) liste o andar e numero do </a:t>
            </a:r>
            <a:r>
              <a:rPr lang="pt-BR" sz="2400" dirty="0" err="1"/>
              <a:t>ambulatorio</a:t>
            </a:r>
            <a:endParaRPr lang="pt-BR" sz="2400" dirty="0"/>
          </a:p>
          <a:p>
            <a:r>
              <a:rPr lang="pt-BR" sz="2400" b="1" dirty="0"/>
              <a:t>Dado o esquema acima, no seu ambiente SQL crie uma Função que: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Calcule a média de 5 números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Retorne as 2 raízes de uma equação do 2º grau, dado os coeficientes A, B e C (testar com os seguintes parâmetros: (3,-7,4), (9,-12,4) e (5,3,5) )</a:t>
            </a:r>
          </a:p>
          <a:p>
            <a:endParaRPr lang="pt-BR" sz="2400" dirty="0"/>
          </a:p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855641" y="1268760"/>
            <a:ext cx="6696743" cy="84023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idade, cidade, especialidade, 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Pacientes</a:t>
            </a:r>
            <a:r>
              <a:rPr lang="pt-BR" b="1" dirty="0"/>
              <a:t> 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sexo, idade, cidade, doença)</a:t>
            </a:r>
          </a:p>
          <a:p>
            <a:pPr>
              <a:lnSpc>
                <a:spcPct val="90000"/>
              </a:lnSpc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Ambulatorio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andar, capacidade)</a:t>
            </a:r>
          </a:p>
        </p:txBody>
      </p:sp>
    </p:spTree>
    <p:extLst>
      <p:ext uri="{BB962C8B-B14F-4D97-AF65-F5344CB8AC3E}">
        <p14:creationId xmlns:p14="http://schemas.microsoft.com/office/powerpoint/2010/main" val="142083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Stored Procedures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1331480" y="1234285"/>
            <a:ext cx="5013661" cy="1683292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A0200A9-CB03-4EF2-9D99-353BA7EB6B77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F5C787-68D4-46AF-9452-B7DCB2C23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4314674" y="3933056"/>
            <a:ext cx="7390218" cy="111600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CREATE PROCEDURE </a:t>
            </a: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nome_proc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 (@parâmetros </a:t>
            </a: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tipo_dados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Declarações;</a:t>
            </a:r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7680176" y="5313625"/>
            <a:ext cx="4024716" cy="111600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2200" b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EXEC</a:t>
            </a:r>
            <a:r>
              <a:rPr lang="pt-BR" sz="22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2200" err="1">
                <a:latin typeface="Menlo" charset="0"/>
                <a:ea typeface="Menlo" charset="0"/>
                <a:cs typeface="Menlo" charset="0"/>
              </a:rPr>
              <a:t>nome_proc</a:t>
            </a:r>
            <a:r>
              <a:rPr lang="pt-BR" sz="2200">
                <a:latin typeface="Menlo" charset="0"/>
                <a:ea typeface="Menlo" charset="0"/>
                <a:cs typeface="Menlo" charset="0"/>
              </a:rPr>
              <a:t> (parâmetros)</a:t>
            </a:r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4314674" y="5313625"/>
            <a:ext cx="3195736" cy="111600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pt-BR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DROP PROCEDURE 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nome_proc</a:t>
            </a:r>
            <a:endParaRPr lang="pt-BR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07368" y="404664"/>
            <a:ext cx="3031202" cy="3154837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Stored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Procedures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235716" y="934593"/>
            <a:ext cx="7251700" cy="2946400"/>
          </a:xfrm>
        </p:spPr>
        <p:txBody>
          <a:bodyPr wrap="square" anchor="t">
            <a:normAutofit/>
          </a:bodyPr>
          <a:lstStyle/>
          <a:p>
            <a:r>
              <a:rPr lang="pt-BR" sz="2400" dirty="0"/>
              <a:t>Conjunto de </a:t>
            </a:r>
            <a:r>
              <a:rPr lang="pt-BR" sz="2400" dirty="0">
                <a:solidFill>
                  <a:srgbClr val="C00000"/>
                </a:solidFill>
              </a:rPr>
              <a:t>comandos SQL </a:t>
            </a:r>
            <a:r>
              <a:rPr lang="pt-BR" sz="2400" dirty="0"/>
              <a:t>que podem ser executados como uma </a:t>
            </a:r>
            <a:r>
              <a:rPr lang="pt-BR" sz="2400" dirty="0">
                <a:solidFill>
                  <a:srgbClr val="C00000"/>
                </a:solidFill>
              </a:rPr>
              <a:t>sub-rotina</a:t>
            </a:r>
            <a:r>
              <a:rPr lang="pt-BR" sz="2400" dirty="0"/>
              <a:t> </a:t>
            </a:r>
          </a:p>
          <a:p>
            <a:r>
              <a:rPr lang="pt-BR" sz="2400" dirty="0"/>
              <a:t>Disponível para as aplicações que acessam o SGBD</a:t>
            </a:r>
          </a:p>
          <a:p>
            <a:r>
              <a:rPr lang="pt-BR" sz="2400" dirty="0"/>
              <a:t>Rodam no Servidor </a:t>
            </a:r>
          </a:p>
          <a:p>
            <a:r>
              <a:rPr lang="pt-BR" sz="2400" dirty="0"/>
              <a:t>Usadas para diversas funções, como  validação de dados, controle de acesso</a:t>
            </a:r>
          </a:p>
          <a:p>
            <a:r>
              <a:rPr lang="pt-BR" sz="2400" dirty="0"/>
              <a:t>Sintaxe</a:t>
            </a:r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Stored</a:t>
            </a:r>
            <a:r>
              <a:rPr lang="pt-BR" dirty="0"/>
              <a:t> Procedures</a:t>
            </a:r>
            <a:br>
              <a:rPr lang="pt-BR" dirty="0"/>
            </a:br>
            <a:r>
              <a:rPr lang="pt-BR" dirty="0"/>
              <a:t>Exemplos (sem parâmetros)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1456657" y="2151591"/>
            <a:ext cx="6696743" cy="1021556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CREATE PROCEDURE </a:t>
            </a:r>
            <a:r>
              <a:rPr lang="pt-BR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teste</a:t>
            </a:r>
            <a:r>
              <a:rPr lang="pt-BR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</a:p>
          <a:p>
            <a:pPr>
              <a:lnSpc>
                <a:spcPct val="9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SELECT ‘Banco de Dados I </a:t>
            </a:r>
            <a:r>
              <a:rPr lang="pt-BR" sz="20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ROCKs</a:t>
            </a:r>
            <a:r>
              <a:rPr lang="pt-BR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!!!’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03512" y="21328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1454727" y="4306819"/>
            <a:ext cx="6696743" cy="1328023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CREATE PROCEDURE </a:t>
            </a:r>
            <a:r>
              <a:rPr lang="pt-BR" sz="20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p_especialista</a:t>
            </a:r>
            <a:r>
              <a:rPr lang="pt-BR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</a:p>
          <a:p>
            <a:pPr>
              <a:lnSpc>
                <a:spcPct val="9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SELECT nome, especialidade</a:t>
            </a:r>
          </a:p>
          <a:p>
            <a:pPr>
              <a:lnSpc>
                <a:spcPct val="9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pt-BR" sz="20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medicos</a:t>
            </a:r>
            <a:endParaRPr lang="pt-BR" sz="20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 Box 48">
            <a:extLst>
              <a:ext uri="{FF2B5EF4-FFF2-40B4-BE49-F238E27FC236}">
                <a16:creationId xmlns:a16="http://schemas.microsoft.com/office/drawing/2014/main" id="{31D84034-6E39-42CE-A5F1-DCD8B84B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26" y="3276231"/>
            <a:ext cx="6696743" cy="408623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EXEC </a:t>
            </a:r>
            <a:r>
              <a:rPr lang="pt-BR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teste</a:t>
            </a:r>
            <a:r>
              <a:rPr lang="pt-BR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  <p:sp>
        <p:nvSpPr>
          <p:cNvPr id="12" name="Text Box 48">
            <a:extLst>
              <a:ext uri="{FF2B5EF4-FFF2-40B4-BE49-F238E27FC236}">
                <a16:creationId xmlns:a16="http://schemas.microsoft.com/office/drawing/2014/main" id="{26471CF4-39C2-456B-8FB2-0EB52BF4E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27" y="5789278"/>
            <a:ext cx="6696743" cy="408623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EXEC </a:t>
            </a:r>
            <a:r>
              <a:rPr lang="pt-BR" sz="2000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p_especialista</a:t>
            </a:r>
            <a:r>
              <a:rPr lang="pt-BR" sz="2000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864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Stored</a:t>
            </a:r>
            <a:r>
              <a:rPr lang="pt-BR" dirty="0"/>
              <a:t> Procedures</a:t>
            </a:r>
            <a:br>
              <a:rPr lang="pt-BR" dirty="0"/>
            </a:br>
            <a:r>
              <a:rPr lang="pt-BR" dirty="0"/>
              <a:t>Exemplos (com parâmetros)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703512" y="21328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1271464" y="2502188"/>
            <a:ext cx="6696743" cy="1940957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CREATE PROCEDURE </a:t>
            </a:r>
            <a:r>
              <a:rPr lang="pt-BR" sz="2400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p_especialista</a:t>
            </a:r>
            <a:r>
              <a:rPr lang="pt-BR" sz="2400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 (@p1 AS </a:t>
            </a:r>
            <a:r>
              <a:rPr lang="pt-BR" sz="2400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pt-BR" sz="2400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>
              <a:lnSpc>
                <a:spcPct val="90000"/>
              </a:lnSpc>
              <a:buNone/>
            </a:pP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>
                <a:latin typeface="Menlo" charset="0"/>
                <a:ea typeface="Menlo" charset="0"/>
                <a:cs typeface="Menlo" charset="0"/>
              </a:rPr>
              <a:t>SELECT nome, especialidade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>
                <a:latin typeface="Menlo" charset="0"/>
                <a:ea typeface="Menlo" charset="0"/>
                <a:cs typeface="Menlo" charset="0"/>
              </a:rPr>
              <a:t>FROM médicos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>
                <a:latin typeface="Menlo" charset="0"/>
                <a:ea typeface="Menlo" charset="0"/>
                <a:cs typeface="Menlo" charset="0"/>
              </a:rPr>
              <a:t>WHERE especialidade = @p1</a:t>
            </a:r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1271463" y="4675890"/>
            <a:ext cx="6696743" cy="469916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EXEC </a:t>
            </a:r>
            <a:r>
              <a:rPr lang="pt-BR" sz="2400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p_especialista</a:t>
            </a:r>
            <a:r>
              <a:rPr lang="pt-BR" sz="2400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 ‘Pediatria’</a:t>
            </a:r>
          </a:p>
        </p:txBody>
      </p:sp>
    </p:spTree>
    <p:extLst>
      <p:ext uri="{BB962C8B-B14F-4D97-AF65-F5344CB8AC3E}">
        <p14:creationId xmlns:p14="http://schemas.microsoft.com/office/powerpoint/2010/main" val="63776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Visualizando </a:t>
            </a:r>
            <a:r>
              <a:rPr lang="pt-BR" dirty="0" err="1"/>
              <a:t>Stored</a:t>
            </a:r>
            <a:r>
              <a:rPr lang="pt-BR" dirty="0"/>
              <a:t> Procedures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0019"/>
          </a:xfrm>
        </p:spPr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rgbClr val="C00000"/>
                </a:solidFill>
              </a:rPr>
              <a:t>visualizar</a:t>
            </a:r>
            <a:r>
              <a:rPr lang="pt-BR" dirty="0"/>
              <a:t> um </a:t>
            </a:r>
            <a:r>
              <a:rPr lang="pt-BR" dirty="0">
                <a:solidFill>
                  <a:srgbClr val="C00000"/>
                </a:solidFill>
              </a:rPr>
              <a:t>procedimento armazenado </a:t>
            </a:r>
            <a:r>
              <a:rPr lang="pt-BR" dirty="0"/>
              <a:t>utilize um procedimento armazenado do SQL preexistente chamado </a:t>
            </a:r>
            <a:r>
              <a:rPr lang="pt-BR" b="1" dirty="0" err="1">
                <a:solidFill>
                  <a:srgbClr val="C00000"/>
                </a:solidFill>
              </a:rPr>
              <a:t>sp_helptext</a:t>
            </a:r>
            <a:endParaRPr lang="pt-BR" b="1" dirty="0">
              <a:solidFill>
                <a:srgbClr val="C00000"/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703512" y="21328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1456656" y="3614915"/>
            <a:ext cx="6696743" cy="469916"/>
          </a:xfrm>
          <a:prstGeom prst="round2Diag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EXEC </a:t>
            </a:r>
            <a:r>
              <a:rPr lang="pt-BR" sz="2400" b="1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sp_helptext</a:t>
            </a: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2400" dirty="0" err="1">
                <a:latin typeface="Menlo" charset="0"/>
                <a:ea typeface="Menlo" charset="0"/>
                <a:cs typeface="Menlo" charset="0"/>
              </a:rPr>
              <a:t>nome_procedimento</a:t>
            </a:r>
            <a:endParaRPr lang="pt-BR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4C5D26CF-4751-4FA9-816B-7666441A3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304" y="4291478"/>
            <a:ext cx="6696743" cy="469916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EXEC </a:t>
            </a:r>
            <a:r>
              <a:rPr lang="pt-BR" sz="2400" b="1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sp_helptext</a:t>
            </a: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2400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teste</a:t>
            </a:r>
          </a:p>
        </p:txBody>
      </p:sp>
    </p:spTree>
    <p:extLst>
      <p:ext uri="{BB962C8B-B14F-4D97-AF65-F5344CB8AC3E}">
        <p14:creationId xmlns:p14="http://schemas.microsoft.com/office/powerpoint/2010/main" val="302862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Stored</a:t>
            </a:r>
            <a:r>
              <a:rPr lang="pt-BR" dirty="0"/>
              <a:t> Procedures Criptografadas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rgbClr val="C00000"/>
                </a:solidFill>
              </a:rPr>
              <a:t>criar</a:t>
            </a:r>
            <a:r>
              <a:rPr lang="pt-BR" dirty="0"/>
              <a:t> um procedimento armazenado </a:t>
            </a:r>
            <a:r>
              <a:rPr lang="pt-BR" dirty="0">
                <a:solidFill>
                  <a:srgbClr val="C00000"/>
                </a:solidFill>
              </a:rPr>
              <a:t>criptografado</a:t>
            </a:r>
            <a:r>
              <a:rPr lang="pt-BR" dirty="0"/>
              <a:t> utilize a variante </a:t>
            </a:r>
            <a:r>
              <a:rPr lang="pt-BR" b="1" dirty="0">
                <a:solidFill>
                  <a:srgbClr val="C00000"/>
                </a:solidFill>
              </a:rPr>
              <a:t>WITH ENCRYPTION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703512" y="21328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1271464" y="3079230"/>
            <a:ext cx="7992888" cy="1573197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buNone/>
              <a:defRPr sz="2000" b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CREATE PROCEDURE </a:t>
            </a:r>
            <a:r>
              <a:rPr lang="pt-BR" sz="2400" dirty="0" err="1">
                <a:solidFill>
                  <a:srgbClr val="002060"/>
                </a:solidFill>
              </a:rPr>
              <a:t>nome_proc</a:t>
            </a:r>
            <a:r>
              <a:rPr lang="pt-BR" sz="2400" dirty="0">
                <a:solidFill>
                  <a:srgbClr val="002060"/>
                </a:solidFill>
              </a:rPr>
              <a:t> (@parâmetros </a:t>
            </a:r>
            <a:r>
              <a:rPr lang="pt-BR" sz="2400" dirty="0" err="1">
                <a:solidFill>
                  <a:srgbClr val="002060"/>
                </a:solidFill>
              </a:rPr>
              <a:t>tipo_dados</a:t>
            </a:r>
            <a:r>
              <a:rPr lang="pt-BR" sz="2400" dirty="0">
                <a:solidFill>
                  <a:srgbClr val="002060"/>
                </a:solidFill>
              </a:rPr>
              <a:t>)</a:t>
            </a:r>
          </a:p>
          <a:p>
            <a:r>
              <a:rPr lang="pt-BR" sz="2400" dirty="0"/>
              <a:t>WITH ENCRYPTION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>
                <a:solidFill>
                  <a:srgbClr val="002060"/>
                </a:solidFill>
              </a:rPr>
              <a:t>Declarações;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C71170-1EE9-40E2-8CFF-0D7B70EE7976}"/>
              </a:ext>
            </a:extLst>
          </p:cNvPr>
          <p:cNvSpPr txBox="1"/>
          <p:nvPr/>
        </p:nvSpPr>
        <p:spPr>
          <a:xfrm>
            <a:off x="1355832" y="5589240"/>
            <a:ext cx="6528006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Procedimentos criptografados não podem ser visualizados</a:t>
            </a:r>
          </a:p>
        </p:txBody>
      </p:sp>
    </p:spTree>
    <p:extLst>
      <p:ext uri="{BB962C8B-B14F-4D97-AF65-F5344CB8AC3E}">
        <p14:creationId xmlns:p14="http://schemas.microsoft.com/office/powerpoint/2010/main" val="132480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Stored</a:t>
            </a:r>
            <a:r>
              <a:rPr lang="pt-BR" dirty="0"/>
              <a:t> Procedures</a:t>
            </a:r>
            <a:br>
              <a:rPr lang="pt-BR" dirty="0"/>
            </a:br>
            <a:r>
              <a:rPr lang="pt-BR" dirty="0"/>
              <a:t>Alteração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3794"/>
          </a:xfrm>
        </p:spPr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rgbClr val="C00000"/>
                </a:solidFill>
              </a:rPr>
              <a:t>Alterar</a:t>
            </a:r>
            <a:r>
              <a:rPr lang="pt-BR" dirty="0"/>
              <a:t> um procedimento armazenado utilize um o seguinte:</a:t>
            </a:r>
            <a:endParaRPr lang="pt-BR" b="1" dirty="0">
              <a:solidFill>
                <a:srgbClr val="C00000"/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703512" y="21328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1484901" y="2809419"/>
            <a:ext cx="7733732" cy="1205436"/>
          </a:xfrm>
          <a:prstGeom prst="round2Diag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ALTER PROCEDURE </a:t>
            </a:r>
            <a:r>
              <a:rPr lang="pt-BR" sz="2400" dirty="0" err="1">
                <a:latin typeface="Menlo" charset="0"/>
                <a:ea typeface="Menlo" charset="0"/>
                <a:cs typeface="Menlo" charset="0"/>
              </a:rPr>
              <a:t>nome_proc</a:t>
            </a:r>
            <a:r>
              <a:rPr lang="pt-BR" sz="2400" dirty="0">
                <a:latin typeface="Menlo" charset="0"/>
                <a:ea typeface="Menlo" charset="0"/>
                <a:cs typeface="Menlo" charset="0"/>
              </a:rPr>
              <a:t> (@parâmetros </a:t>
            </a:r>
            <a:r>
              <a:rPr lang="pt-BR" sz="2400" dirty="0" err="1">
                <a:latin typeface="Menlo" charset="0"/>
                <a:ea typeface="Menlo" charset="0"/>
                <a:cs typeface="Menlo" charset="0"/>
              </a:rPr>
              <a:t>tipo_dados</a:t>
            </a:r>
            <a:r>
              <a:rPr lang="pt-BR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pt-BR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>
                <a:latin typeface="Menlo" charset="0"/>
                <a:ea typeface="Menlo" charset="0"/>
                <a:cs typeface="Menlo" charset="0"/>
              </a:rPr>
              <a:t>Declarações;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12F37965-444B-4DD7-95AB-DAB52418F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304" y="4291478"/>
            <a:ext cx="6696743" cy="408623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ALTER PROCEDURE teste AS declarações </a:t>
            </a:r>
            <a:endParaRPr lang="pt-BR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8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56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FUNÇÕES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1331480" y="1234285"/>
            <a:ext cx="5013661" cy="1683292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0" name="Group 58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A0200A9-CB03-4EF2-9D99-353BA7EB6B77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7CC896-B38B-44FB-A7DF-6F4266F6A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22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940</Words>
  <Application>Microsoft Office PowerPoint</Application>
  <PresentationFormat>Widescreen</PresentationFormat>
  <Paragraphs>173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Menlo</vt:lpstr>
      <vt:lpstr>Wingdings</vt:lpstr>
      <vt:lpstr>Tema do Office</vt:lpstr>
      <vt:lpstr>Banco de Dados  II</vt:lpstr>
      <vt:lpstr>Stored Procedures</vt:lpstr>
      <vt:lpstr>Stored Procedures</vt:lpstr>
      <vt:lpstr>Stored Procedures Exemplos (sem parâmetros)</vt:lpstr>
      <vt:lpstr>Stored Procedures Exemplos (com parâmetros)</vt:lpstr>
      <vt:lpstr>Visualizando Stored Procedures</vt:lpstr>
      <vt:lpstr>Stored Procedures Criptografadas</vt:lpstr>
      <vt:lpstr>Stored Procedures Alteração</vt:lpstr>
      <vt:lpstr>FUNÇÕES</vt:lpstr>
      <vt:lpstr>Funções no SQL Funções integradas(built-in)</vt:lpstr>
      <vt:lpstr>Funções definidas pelo usuário  UDF (User Defined Functions)</vt:lpstr>
      <vt:lpstr>Funções Escalares</vt:lpstr>
      <vt:lpstr>Funções Multi-statement table-valued </vt:lpstr>
      <vt:lpstr>Funções Inline table-valued </vt:lpstr>
      <vt:lpstr>Agora é com vocês...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 II</dc:title>
  <dc:creator>Roberto Harkovsky da Cunha</dc:creator>
  <cp:lastModifiedBy>Roberto Harkovsky da Cunha</cp:lastModifiedBy>
  <cp:revision>10</cp:revision>
  <dcterms:created xsi:type="dcterms:W3CDTF">2021-01-24T20:00:30Z</dcterms:created>
  <dcterms:modified xsi:type="dcterms:W3CDTF">2022-08-08T23:00:06Z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2022-08-04T19:24:21Z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cf1b7685-4004-428a-9d5e-adcd081f0eb4</vt:lpwstr>
  </property>
  <property fmtid="{D5CDD505-2E9C-101B-9397-08002B2CF9AE}" pid="8" name="MSIP_Label_22deaceb-9851-4663-bccf-596767454be3_ContentBits">
    <vt:lpwstr>2</vt:lpwstr>
  </property>
</Properties>
</file>