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</p:sldMasterIdLst>
  <p:notesMasterIdLst>
    <p:notesMasterId r:id="rId40"/>
  </p:notesMasterIdLst>
  <p:sldIdLst>
    <p:sldId id="401" r:id="rId2"/>
    <p:sldId id="414" r:id="rId3"/>
    <p:sldId id="417" r:id="rId4"/>
    <p:sldId id="471" r:id="rId5"/>
    <p:sldId id="429" r:id="rId6"/>
    <p:sldId id="402" r:id="rId7"/>
    <p:sldId id="474" r:id="rId8"/>
    <p:sldId id="476" r:id="rId9"/>
    <p:sldId id="475" r:id="rId10"/>
    <p:sldId id="478" r:id="rId11"/>
    <p:sldId id="416" r:id="rId12"/>
    <p:sldId id="480" r:id="rId13"/>
    <p:sldId id="483" r:id="rId14"/>
    <p:sldId id="420" r:id="rId15"/>
    <p:sldId id="456" r:id="rId16"/>
    <p:sldId id="459" r:id="rId17"/>
    <p:sldId id="469" r:id="rId18"/>
    <p:sldId id="502" r:id="rId19"/>
    <p:sldId id="448" r:id="rId20"/>
    <p:sldId id="424" r:id="rId21"/>
    <p:sldId id="425" r:id="rId22"/>
    <p:sldId id="426" r:id="rId23"/>
    <p:sldId id="501" r:id="rId24"/>
    <p:sldId id="500" r:id="rId25"/>
    <p:sldId id="430" r:id="rId26"/>
    <p:sldId id="504" r:id="rId27"/>
    <p:sldId id="482" r:id="rId28"/>
    <p:sldId id="499" r:id="rId29"/>
    <p:sldId id="503" r:id="rId30"/>
    <p:sldId id="492" r:id="rId31"/>
    <p:sldId id="493" r:id="rId32"/>
    <p:sldId id="495" r:id="rId33"/>
    <p:sldId id="496" r:id="rId34"/>
    <p:sldId id="488" r:id="rId35"/>
    <p:sldId id="494" r:id="rId36"/>
    <p:sldId id="427" r:id="rId37"/>
    <p:sldId id="472" r:id="rId38"/>
    <p:sldId id="415" r:id="rId3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arkovsky da Cunha" initials="RHdC" lastIdx="1" clrIdx="0">
    <p:extLst>
      <p:ext uri="{19B8F6BF-5375-455C-9EA6-DF929625EA0E}">
        <p15:presenceInfo xmlns:p15="http://schemas.microsoft.com/office/powerpoint/2012/main" userId="S-1-5-21-1644491937-152049171-682003330-5736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A5C3E6"/>
    <a:srgbClr val="70AD47"/>
    <a:srgbClr val="FFD993"/>
    <a:srgbClr val="FFD890"/>
    <a:srgbClr val="C5E0B4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5634E-9C55-4CB0-B698-AD5A497A6EE0}" v="38" dt="2022-10-31T20:25:39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5165" autoAdjust="0"/>
  </p:normalViewPr>
  <p:slideViewPr>
    <p:cSldViewPr>
      <p:cViewPr varScale="1">
        <p:scale>
          <a:sx n="76" d="100"/>
          <a:sy n="76" d="100"/>
        </p:scale>
        <p:origin x="20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BE95634E-9C55-4CB0-B698-AD5A497A6EE0}"/>
    <pc:docChg chg="modSld modMainMaster">
      <pc:chgData name="Roberto Cunha" userId="f2c5d9e3-e1cd-491b-8eea-425a4d9cf1c2" providerId="ADAL" clId="{BE95634E-9C55-4CB0-B698-AD5A497A6EE0}" dt="2022-10-31T20:25:39.072" v="37"/>
      <pc:docMkLst>
        <pc:docMk/>
      </pc:docMkLst>
      <pc:sldChg chg="setBg">
        <pc:chgData name="Roberto Cunha" userId="f2c5d9e3-e1cd-491b-8eea-425a4d9cf1c2" providerId="ADAL" clId="{BE95634E-9C55-4CB0-B698-AD5A497A6EE0}" dt="2022-10-31T20:25:39.072" v="37"/>
        <pc:sldMkLst>
          <pc:docMk/>
          <pc:sldMk cId="3029214596" sldId="425"/>
        </pc:sldMkLst>
      </pc:sldChg>
      <pc:sldChg chg="setBg">
        <pc:chgData name="Roberto Cunha" userId="f2c5d9e3-e1cd-491b-8eea-425a4d9cf1c2" providerId="ADAL" clId="{BE95634E-9C55-4CB0-B698-AD5A497A6EE0}" dt="2022-10-31T20:25:39.072" v="37"/>
        <pc:sldMkLst>
          <pc:docMk/>
          <pc:sldMk cId="1570605468" sldId="429"/>
        </pc:sldMkLst>
      </pc:sldChg>
      <pc:sldChg chg="setBg">
        <pc:chgData name="Roberto Cunha" userId="f2c5d9e3-e1cd-491b-8eea-425a4d9cf1c2" providerId="ADAL" clId="{BE95634E-9C55-4CB0-B698-AD5A497A6EE0}" dt="2022-10-31T20:25:39.072" v="37"/>
        <pc:sldMkLst>
          <pc:docMk/>
          <pc:sldMk cId="1462933963" sldId="469"/>
        </pc:sldMkLst>
      </pc:sldChg>
      <pc:sldChg chg="setBg">
        <pc:chgData name="Roberto Cunha" userId="f2c5d9e3-e1cd-491b-8eea-425a4d9cf1c2" providerId="ADAL" clId="{BE95634E-9C55-4CB0-B698-AD5A497A6EE0}" dt="2022-10-31T20:25:39.072" v="37"/>
        <pc:sldMkLst>
          <pc:docMk/>
          <pc:sldMk cId="3003282584" sldId="478"/>
        </pc:sldMkLst>
      </pc:sldChg>
      <pc:sldChg chg="setBg">
        <pc:chgData name="Roberto Cunha" userId="f2c5d9e3-e1cd-491b-8eea-425a4d9cf1c2" providerId="ADAL" clId="{BE95634E-9C55-4CB0-B698-AD5A497A6EE0}" dt="2022-10-31T20:25:39.072" v="37"/>
        <pc:sldMkLst>
          <pc:docMk/>
          <pc:sldMk cId="3245062131" sldId="502"/>
        </pc:sldMkLst>
      </pc:sldChg>
      <pc:sldChg chg="setBg">
        <pc:chgData name="Roberto Cunha" userId="f2c5d9e3-e1cd-491b-8eea-425a4d9cf1c2" providerId="ADAL" clId="{BE95634E-9C55-4CB0-B698-AD5A497A6EE0}" dt="2022-10-31T20:25:39.072" v="37"/>
        <pc:sldMkLst>
          <pc:docMk/>
          <pc:sldMk cId="4052900170" sldId="504"/>
        </pc:sldMkLst>
      </pc:sldChg>
      <pc:sldMasterChg chg="setBg modSldLayout">
        <pc:chgData name="Roberto Cunha" userId="f2c5d9e3-e1cd-491b-8eea-425a4d9cf1c2" providerId="ADAL" clId="{BE95634E-9C55-4CB0-B698-AD5A497A6EE0}" dt="2022-10-31T20:25:39.072" v="37"/>
        <pc:sldMasterMkLst>
          <pc:docMk/>
          <pc:sldMasterMk cId="2411918106" sldId="2147483905"/>
        </pc:sldMasterMkLst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2908659808" sldId="2147483906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1453922852" sldId="2147483907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696640731" sldId="2147483908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2082774825" sldId="2147483909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1210703466" sldId="2147483910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2603945776" sldId="2147483911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4278542008" sldId="2147483912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3369194215" sldId="2147483913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2054036307" sldId="2147483914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2738813496" sldId="2147483915"/>
          </pc:sldLayoutMkLst>
        </pc:sldLayoutChg>
        <pc:sldLayoutChg chg="setBg">
          <pc:chgData name="Roberto Cunha" userId="f2c5d9e3-e1cd-491b-8eea-425a4d9cf1c2" providerId="ADAL" clId="{BE95634E-9C55-4CB0-B698-AD5A497A6EE0}" dt="2022-10-31T20:25:39.072" v="37"/>
          <pc:sldLayoutMkLst>
            <pc:docMk/>
            <pc:sldMasterMk cId="2411918106" sldId="2147483905"/>
            <pc:sldLayoutMk cId="1952890623" sldId="214748391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Planilha1!$B$1</c:f>
              <c:strCache>
                <c:ptCount val="1"/>
                <c:pt idx="0">
                  <c:v>Pesquisa sequencial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Planilha1!$B$2:$B$32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B1-4360-99C3-AEC3F959A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130800"/>
        <c:axId val="629214544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Planilha1!$C$1</c15:sqref>
                        </c15:formulaRef>
                      </c:ext>
                    </c:extLst>
                    <c:strCache>
                      <c:ptCount val="1"/>
                      <c:pt idx="0">
                        <c:v>Pesquisa binária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Planilha1!$A$2:$A$32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Planilha1!$C$2:$C$32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1">
                        <c:v>0</c:v>
                      </c:pt>
                      <c:pt idx="2">
                        <c:v>1</c:v>
                      </c:pt>
                      <c:pt idx="3">
                        <c:v>1.5849625007211563</c:v>
                      </c:pt>
                      <c:pt idx="4">
                        <c:v>2</c:v>
                      </c:pt>
                      <c:pt idx="5">
                        <c:v>2.3219280948873622</c:v>
                      </c:pt>
                      <c:pt idx="6">
                        <c:v>2.5849625007211561</c:v>
                      </c:pt>
                      <c:pt idx="7">
                        <c:v>2.8073549220576042</c:v>
                      </c:pt>
                      <c:pt idx="8">
                        <c:v>3</c:v>
                      </c:pt>
                      <c:pt idx="9">
                        <c:v>3.1699250014423126</c:v>
                      </c:pt>
                      <c:pt idx="10">
                        <c:v>3.3219280948873626</c:v>
                      </c:pt>
                      <c:pt idx="11">
                        <c:v>3.4594316186372978</c:v>
                      </c:pt>
                      <c:pt idx="12">
                        <c:v>3.5849625007211565</c:v>
                      </c:pt>
                      <c:pt idx="13">
                        <c:v>3.7004397181410922</c:v>
                      </c:pt>
                      <c:pt idx="14">
                        <c:v>3.8073549220576037</c:v>
                      </c:pt>
                      <c:pt idx="15">
                        <c:v>3.9068905956085187</c:v>
                      </c:pt>
                      <c:pt idx="16">
                        <c:v>4</c:v>
                      </c:pt>
                      <c:pt idx="17">
                        <c:v>4.08746284125034</c:v>
                      </c:pt>
                      <c:pt idx="18">
                        <c:v>4.1699250014423122</c:v>
                      </c:pt>
                      <c:pt idx="19">
                        <c:v>4.2479275134435852</c:v>
                      </c:pt>
                      <c:pt idx="20">
                        <c:v>4.3219280948873626</c:v>
                      </c:pt>
                      <c:pt idx="21">
                        <c:v>4.3923174227787607</c:v>
                      </c:pt>
                      <c:pt idx="22">
                        <c:v>4.4594316186372973</c:v>
                      </c:pt>
                      <c:pt idx="23">
                        <c:v>4.5235619560570131</c:v>
                      </c:pt>
                      <c:pt idx="24">
                        <c:v>4.584962500721157</c:v>
                      </c:pt>
                      <c:pt idx="25">
                        <c:v>4.6438561897747244</c:v>
                      </c:pt>
                      <c:pt idx="26">
                        <c:v>4.7004397181410926</c:v>
                      </c:pt>
                      <c:pt idx="27">
                        <c:v>4.7548875021634691</c:v>
                      </c:pt>
                      <c:pt idx="28">
                        <c:v>4.8073549220576037</c:v>
                      </c:pt>
                      <c:pt idx="29">
                        <c:v>4.8579809951275728</c:v>
                      </c:pt>
                      <c:pt idx="30">
                        <c:v>4.9068905956085187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9B1-4360-99C3-AEC3F959A180}"/>
                  </c:ext>
                </c:extLst>
              </c15:ser>
            </c15:filteredLineSeries>
          </c:ext>
        </c:extLst>
      </c:lineChart>
      <c:catAx>
        <c:axId val="638130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9214544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6292145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813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1"/>
          <c:tx>
            <c:strRef>
              <c:f>Planilha1!$C$1</c:f>
              <c:strCache>
                <c:ptCount val="1"/>
                <c:pt idx="0">
                  <c:v>Pesquisa binária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Planilha1!$C$2:$C$32</c:f>
              <c:numCache>
                <c:formatCode>General</c:formatCode>
                <c:ptCount val="31"/>
                <c:pt idx="1">
                  <c:v>0</c:v>
                </c:pt>
                <c:pt idx="2">
                  <c:v>1</c:v>
                </c:pt>
                <c:pt idx="3">
                  <c:v>1.5849625007211563</c:v>
                </c:pt>
                <c:pt idx="4">
                  <c:v>2</c:v>
                </c:pt>
                <c:pt idx="5">
                  <c:v>2.3219280948873622</c:v>
                </c:pt>
                <c:pt idx="6">
                  <c:v>2.5849625007211561</c:v>
                </c:pt>
                <c:pt idx="7">
                  <c:v>2.8073549220576042</c:v>
                </c:pt>
                <c:pt idx="8">
                  <c:v>3</c:v>
                </c:pt>
                <c:pt idx="9">
                  <c:v>3.1699250014423126</c:v>
                </c:pt>
                <c:pt idx="10">
                  <c:v>3.3219280948873626</c:v>
                </c:pt>
                <c:pt idx="11">
                  <c:v>3.4594316186372978</c:v>
                </c:pt>
                <c:pt idx="12">
                  <c:v>3.5849625007211565</c:v>
                </c:pt>
                <c:pt idx="13">
                  <c:v>3.7004397181410922</c:v>
                </c:pt>
                <c:pt idx="14">
                  <c:v>3.8073549220576037</c:v>
                </c:pt>
                <c:pt idx="15">
                  <c:v>3.9068905956085187</c:v>
                </c:pt>
                <c:pt idx="16">
                  <c:v>4</c:v>
                </c:pt>
                <c:pt idx="17">
                  <c:v>4.08746284125034</c:v>
                </c:pt>
                <c:pt idx="18">
                  <c:v>4.1699250014423122</c:v>
                </c:pt>
                <c:pt idx="19">
                  <c:v>4.2479275134435852</c:v>
                </c:pt>
                <c:pt idx="20">
                  <c:v>4.3219280948873626</c:v>
                </c:pt>
                <c:pt idx="21">
                  <c:v>4.3923174227787607</c:v>
                </c:pt>
                <c:pt idx="22">
                  <c:v>4.4594316186372973</c:v>
                </c:pt>
                <c:pt idx="23">
                  <c:v>4.5235619560570131</c:v>
                </c:pt>
                <c:pt idx="24">
                  <c:v>4.584962500721157</c:v>
                </c:pt>
                <c:pt idx="25">
                  <c:v>4.6438561897747244</c:v>
                </c:pt>
                <c:pt idx="26">
                  <c:v>4.7004397181410926</c:v>
                </c:pt>
                <c:pt idx="27">
                  <c:v>4.7548875021634691</c:v>
                </c:pt>
                <c:pt idx="28">
                  <c:v>4.8073549220576037</c:v>
                </c:pt>
                <c:pt idx="29">
                  <c:v>4.8579809951275728</c:v>
                </c:pt>
                <c:pt idx="30">
                  <c:v>4.9068905956085187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D7-456E-A7CF-727AAA8A7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130800"/>
        <c:axId val="629214544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Planilha1!$B$1</c15:sqref>
                        </c15:formulaRef>
                      </c:ext>
                    </c:extLst>
                    <c:strCache>
                      <c:ptCount val="1"/>
                      <c:pt idx="0">
                        <c:v>Pesquisa sequencial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Planilha1!$A$2:$A$32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Planilha1!$B$2:$B$32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21D7-456E-A7CF-727AAA8A7D01}"/>
                  </c:ext>
                </c:extLst>
              </c15:ser>
            </c15:filteredLineSeries>
          </c:ext>
        </c:extLst>
      </c:lineChart>
      <c:catAx>
        <c:axId val="638130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9214544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6292145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813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562A1-FF5E-42E9-A99B-7EB0026E5F1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D7C8903C-6E6C-4B3F-895F-037378041A09}">
      <dgm:prSet phldrT="[Texto]"/>
      <dgm:spPr/>
      <dgm:t>
        <a:bodyPr/>
        <a:lstStyle/>
        <a:p>
          <a:r>
            <a:rPr lang="pt-BR" noProof="0" dirty="0" err="1"/>
            <a:t>Table</a:t>
          </a:r>
          <a:r>
            <a:rPr lang="pt-BR" noProof="0" dirty="0"/>
            <a:t> </a:t>
          </a:r>
          <a:r>
            <a:rPr lang="pt-BR" noProof="0" dirty="0" err="1"/>
            <a:t>scan</a:t>
          </a:r>
          <a:r>
            <a:rPr lang="pt-BR" noProof="0" dirty="0"/>
            <a:t> é utilizado para recuperar dados de uma tabela </a:t>
          </a:r>
          <a:r>
            <a:rPr lang="pt-BR" noProof="0" dirty="0" err="1"/>
            <a:t>Heap</a:t>
          </a:r>
          <a:r>
            <a:rPr lang="pt-BR" noProof="0" dirty="0"/>
            <a:t>, isto é, de uma organização não ordenada</a:t>
          </a:r>
        </a:p>
      </dgm:t>
    </dgm:pt>
    <dgm:pt modelId="{B2B4E225-E11B-4DFB-B533-8DE0C58F75FE}" type="parTrans" cxnId="{BE2F7719-3A0C-48CC-A836-F26DE30758C4}">
      <dgm:prSet/>
      <dgm:spPr/>
      <dgm:t>
        <a:bodyPr/>
        <a:lstStyle/>
        <a:p>
          <a:endParaRPr lang="pt-BR" noProof="0" dirty="0"/>
        </a:p>
      </dgm:t>
    </dgm:pt>
    <dgm:pt modelId="{9DDAE04E-97E1-42FE-BAE1-086FC669424D}" type="sibTrans" cxnId="{BE2F7719-3A0C-48CC-A836-F26DE30758C4}">
      <dgm:prSet/>
      <dgm:spPr/>
      <dgm:t>
        <a:bodyPr/>
        <a:lstStyle/>
        <a:p>
          <a:endParaRPr lang="pt-BR" noProof="0" dirty="0"/>
        </a:p>
      </dgm:t>
    </dgm:pt>
    <dgm:pt modelId="{7C94AFD0-EABD-406D-93FB-472A6DAE9A06}">
      <dgm:prSet/>
      <dgm:spPr/>
      <dgm:t>
        <a:bodyPr/>
        <a:lstStyle/>
        <a:p>
          <a:r>
            <a:rPr lang="pt-BR" noProof="0" dirty="0"/>
            <a:t>Nem sempre a </a:t>
          </a:r>
          <a:r>
            <a:rPr lang="pt-BR" noProof="0" dirty="0" err="1"/>
            <a:t>table</a:t>
          </a:r>
          <a:r>
            <a:rPr lang="pt-BR" noProof="0" dirty="0"/>
            <a:t> </a:t>
          </a:r>
          <a:r>
            <a:rPr lang="pt-BR" noProof="0" dirty="0" err="1"/>
            <a:t>scan</a:t>
          </a:r>
          <a:r>
            <a:rPr lang="pt-BR" noProof="0" dirty="0"/>
            <a:t> traz a pior performance na recuperação dos dados</a:t>
          </a:r>
        </a:p>
      </dgm:t>
    </dgm:pt>
    <dgm:pt modelId="{0FE2C003-D40C-4B53-BD05-E8B38E2E21A7}" type="parTrans" cxnId="{53799254-CCE5-4048-A4B7-88831BD9807F}">
      <dgm:prSet/>
      <dgm:spPr/>
      <dgm:t>
        <a:bodyPr/>
        <a:lstStyle/>
        <a:p>
          <a:endParaRPr lang="pt-BR" noProof="0" dirty="0"/>
        </a:p>
      </dgm:t>
    </dgm:pt>
    <dgm:pt modelId="{DC27EF2B-F477-432F-BBA0-D95F6E1E9815}" type="sibTrans" cxnId="{53799254-CCE5-4048-A4B7-88831BD9807F}">
      <dgm:prSet/>
      <dgm:spPr/>
      <dgm:t>
        <a:bodyPr/>
        <a:lstStyle/>
        <a:p>
          <a:endParaRPr lang="pt-BR" noProof="0" dirty="0"/>
        </a:p>
      </dgm:t>
    </dgm:pt>
    <dgm:pt modelId="{79A6CE67-95A7-4E7E-80F7-E90BFDAB496A}">
      <dgm:prSet/>
      <dgm:spPr/>
      <dgm:t>
        <a:bodyPr/>
        <a:lstStyle/>
        <a:p>
          <a:r>
            <a:rPr lang="pt-BR" noProof="0" dirty="0"/>
            <a:t>Mesmo em organizações ordenadas (veremos a seguir) é possível que a busca sequencial do </a:t>
          </a:r>
          <a:r>
            <a:rPr lang="pt-BR" noProof="0" dirty="0" err="1"/>
            <a:t>Table</a:t>
          </a:r>
          <a:r>
            <a:rPr lang="pt-BR" noProof="0" dirty="0"/>
            <a:t> </a:t>
          </a:r>
          <a:r>
            <a:rPr lang="pt-BR" noProof="0" dirty="0" err="1"/>
            <a:t>Scan</a:t>
          </a:r>
          <a:r>
            <a:rPr lang="pt-BR" noProof="0" dirty="0"/>
            <a:t> seja mais performática, especialmente para pequenas tabelas</a:t>
          </a:r>
        </a:p>
      </dgm:t>
    </dgm:pt>
    <dgm:pt modelId="{8E8E7187-66AF-47D6-85B8-1A695160769D}" type="parTrans" cxnId="{19F3879A-9A2E-4B22-863C-F90845727EAE}">
      <dgm:prSet/>
      <dgm:spPr/>
      <dgm:t>
        <a:bodyPr/>
        <a:lstStyle/>
        <a:p>
          <a:endParaRPr lang="pt-BR" noProof="0" dirty="0"/>
        </a:p>
      </dgm:t>
    </dgm:pt>
    <dgm:pt modelId="{F902992C-1C38-4905-B11A-594AB52B4782}" type="sibTrans" cxnId="{19F3879A-9A2E-4B22-863C-F90845727EAE}">
      <dgm:prSet/>
      <dgm:spPr/>
      <dgm:t>
        <a:bodyPr/>
        <a:lstStyle/>
        <a:p>
          <a:endParaRPr lang="pt-BR" noProof="0" dirty="0"/>
        </a:p>
      </dgm:t>
    </dgm:pt>
    <dgm:pt modelId="{C8854976-A6F9-4533-A518-22A129274BE8}" type="pres">
      <dgm:prSet presAssocID="{9E4562A1-FF5E-42E9-A99B-7EB0026E5F1F}" presName="linear" presStyleCnt="0">
        <dgm:presLayoutVars>
          <dgm:animLvl val="lvl"/>
          <dgm:resizeHandles val="exact"/>
        </dgm:presLayoutVars>
      </dgm:prSet>
      <dgm:spPr/>
    </dgm:pt>
    <dgm:pt modelId="{8B5CDA80-B4F1-42FF-B946-A1CFFCBDFBA4}" type="pres">
      <dgm:prSet presAssocID="{D7C8903C-6E6C-4B3F-895F-037378041A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95CFD9-BCFE-4002-B0C0-0D147922A4CF}" type="pres">
      <dgm:prSet presAssocID="{9DDAE04E-97E1-42FE-BAE1-086FC669424D}" presName="spacer" presStyleCnt="0"/>
      <dgm:spPr/>
    </dgm:pt>
    <dgm:pt modelId="{B5E7AAF3-E115-451F-A39D-727420C188A0}" type="pres">
      <dgm:prSet presAssocID="{7C94AFD0-EABD-406D-93FB-472A6DAE9A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AF8EF1-0A10-46B8-B9C4-865BE33BB092}" type="pres">
      <dgm:prSet presAssocID="{DC27EF2B-F477-432F-BBA0-D95F6E1E9815}" presName="spacer" presStyleCnt="0"/>
      <dgm:spPr/>
    </dgm:pt>
    <dgm:pt modelId="{3ECE5286-6211-4B8E-BD2D-8CC62BEE4EDB}" type="pres">
      <dgm:prSet presAssocID="{79A6CE67-95A7-4E7E-80F7-E90BFDAB496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3E9100-7720-4C5F-9F35-3A4DAF88A003}" type="presOf" srcId="{D7C8903C-6E6C-4B3F-895F-037378041A09}" destId="{8B5CDA80-B4F1-42FF-B946-A1CFFCBDFBA4}" srcOrd="0" destOrd="0" presId="urn:microsoft.com/office/officeart/2005/8/layout/vList2"/>
    <dgm:cxn modelId="{C1629F09-E610-4F6B-AEDA-28276EDB31AD}" type="presOf" srcId="{7C94AFD0-EABD-406D-93FB-472A6DAE9A06}" destId="{B5E7AAF3-E115-451F-A39D-727420C188A0}" srcOrd="0" destOrd="0" presId="urn:microsoft.com/office/officeart/2005/8/layout/vList2"/>
    <dgm:cxn modelId="{BE2F7719-3A0C-48CC-A836-F26DE30758C4}" srcId="{9E4562A1-FF5E-42E9-A99B-7EB0026E5F1F}" destId="{D7C8903C-6E6C-4B3F-895F-037378041A09}" srcOrd="0" destOrd="0" parTransId="{B2B4E225-E11B-4DFB-B533-8DE0C58F75FE}" sibTransId="{9DDAE04E-97E1-42FE-BAE1-086FC669424D}"/>
    <dgm:cxn modelId="{96F2961E-608D-40EE-A68B-61061FCEBF18}" type="presOf" srcId="{79A6CE67-95A7-4E7E-80F7-E90BFDAB496A}" destId="{3ECE5286-6211-4B8E-BD2D-8CC62BEE4EDB}" srcOrd="0" destOrd="0" presId="urn:microsoft.com/office/officeart/2005/8/layout/vList2"/>
    <dgm:cxn modelId="{53799254-CCE5-4048-A4B7-88831BD9807F}" srcId="{9E4562A1-FF5E-42E9-A99B-7EB0026E5F1F}" destId="{7C94AFD0-EABD-406D-93FB-472A6DAE9A06}" srcOrd="1" destOrd="0" parTransId="{0FE2C003-D40C-4B53-BD05-E8B38E2E21A7}" sibTransId="{DC27EF2B-F477-432F-BBA0-D95F6E1E9815}"/>
    <dgm:cxn modelId="{19F3879A-9A2E-4B22-863C-F90845727EAE}" srcId="{9E4562A1-FF5E-42E9-A99B-7EB0026E5F1F}" destId="{79A6CE67-95A7-4E7E-80F7-E90BFDAB496A}" srcOrd="2" destOrd="0" parTransId="{8E8E7187-66AF-47D6-85B8-1A695160769D}" sibTransId="{F902992C-1C38-4905-B11A-594AB52B4782}"/>
    <dgm:cxn modelId="{21B8D4C8-6C4A-4A07-9EF9-EC8D6087E8F4}" type="presOf" srcId="{9E4562A1-FF5E-42E9-A99B-7EB0026E5F1F}" destId="{C8854976-A6F9-4533-A518-22A129274BE8}" srcOrd="0" destOrd="0" presId="urn:microsoft.com/office/officeart/2005/8/layout/vList2"/>
    <dgm:cxn modelId="{68EF1B9B-B496-40E2-8DAB-6891588AAD10}" type="presParOf" srcId="{C8854976-A6F9-4533-A518-22A129274BE8}" destId="{8B5CDA80-B4F1-42FF-B946-A1CFFCBDFBA4}" srcOrd="0" destOrd="0" presId="urn:microsoft.com/office/officeart/2005/8/layout/vList2"/>
    <dgm:cxn modelId="{E7B471AE-19F2-4809-919D-D80969EF17D2}" type="presParOf" srcId="{C8854976-A6F9-4533-A518-22A129274BE8}" destId="{1995CFD9-BCFE-4002-B0C0-0D147922A4CF}" srcOrd="1" destOrd="0" presId="urn:microsoft.com/office/officeart/2005/8/layout/vList2"/>
    <dgm:cxn modelId="{ED8E7F70-6601-4C4F-BC9C-3206DB486A9F}" type="presParOf" srcId="{C8854976-A6F9-4533-A518-22A129274BE8}" destId="{B5E7AAF3-E115-451F-A39D-727420C188A0}" srcOrd="2" destOrd="0" presId="urn:microsoft.com/office/officeart/2005/8/layout/vList2"/>
    <dgm:cxn modelId="{473CAD4E-8F36-4221-8DA9-85CC16CE895B}" type="presParOf" srcId="{C8854976-A6F9-4533-A518-22A129274BE8}" destId="{28AF8EF1-0A10-46B8-B9C4-865BE33BB092}" srcOrd="3" destOrd="0" presId="urn:microsoft.com/office/officeart/2005/8/layout/vList2"/>
    <dgm:cxn modelId="{9F26DCCF-9A19-40AA-AB29-7B61C2F7B297}" type="presParOf" srcId="{C8854976-A6F9-4533-A518-22A129274BE8}" destId="{3ECE5286-6211-4B8E-BD2D-8CC62BEE4E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5C1F78-A01B-4644-B74D-86C13E0388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86125-8A25-4BB6-B6F6-F0FDF15DA0FA}">
      <dgm:prSet/>
      <dgm:spPr/>
      <dgm:t>
        <a:bodyPr/>
        <a:lstStyle/>
        <a:p>
          <a:r>
            <a:rPr lang="pt-BR" dirty="0"/>
            <a:t>Índices são tabelas ordenadas extras no </a:t>
          </a:r>
          <a:r>
            <a:rPr lang="pt-BR" dirty="0" err="1"/>
            <a:t>Database</a:t>
          </a:r>
          <a:endParaRPr lang="en-US" dirty="0"/>
        </a:p>
      </dgm:t>
    </dgm:pt>
    <dgm:pt modelId="{C8ECDAA6-2E5F-4533-ABF8-D4DD6BCA665B}" type="parTrans" cxnId="{59960E01-D310-4BEE-B0DB-1BAB2837BFFE}">
      <dgm:prSet/>
      <dgm:spPr/>
      <dgm:t>
        <a:bodyPr/>
        <a:lstStyle/>
        <a:p>
          <a:endParaRPr lang="en-US"/>
        </a:p>
      </dgm:t>
    </dgm:pt>
    <dgm:pt modelId="{2AA1A1E7-5AAE-4A83-A7A2-E3A81B350EB4}" type="sibTrans" cxnId="{59960E01-D310-4BEE-B0DB-1BAB2837BFFE}">
      <dgm:prSet/>
      <dgm:spPr/>
      <dgm:t>
        <a:bodyPr/>
        <a:lstStyle/>
        <a:p>
          <a:endParaRPr lang="en-US"/>
        </a:p>
      </dgm:t>
    </dgm:pt>
    <dgm:pt modelId="{DDC4ABED-D4B0-4F81-A25A-14454E2B4198}">
      <dgm:prSet/>
      <dgm:spPr/>
      <dgm:t>
        <a:bodyPr/>
        <a:lstStyle/>
        <a:p>
          <a:r>
            <a:rPr lang="pt-BR"/>
            <a:t>Um registro de índice contém dois campos</a:t>
          </a:r>
          <a:endParaRPr lang="en-US"/>
        </a:p>
      </dgm:t>
    </dgm:pt>
    <dgm:pt modelId="{C3CFD160-03E7-49EA-9B7C-385883DA3399}" type="parTrans" cxnId="{91B8075F-11FD-48CB-85D5-8E7EB5E462F9}">
      <dgm:prSet/>
      <dgm:spPr/>
      <dgm:t>
        <a:bodyPr/>
        <a:lstStyle/>
        <a:p>
          <a:endParaRPr lang="en-US"/>
        </a:p>
      </dgm:t>
    </dgm:pt>
    <dgm:pt modelId="{C8BEE2D6-57AB-4B91-B250-633C90E70310}" type="sibTrans" cxnId="{91B8075F-11FD-48CB-85D5-8E7EB5E462F9}">
      <dgm:prSet/>
      <dgm:spPr/>
      <dgm:t>
        <a:bodyPr/>
        <a:lstStyle/>
        <a:p>
          <a:endParaRPr lang="en-US"/>
        </a:p>
      </dgm:t>
    </dgm:pt>
    <dgm:pt modelId="{2A13F861-8CFF-4E87-A15F-AAE89506FE2E}">
      <dgm:prSet/>
      <dgm:spPr/>
      <dgm:t>
        <a:bodyPr/>
        <a:lstStyle/>
        <a:p>
          <a:r>
            <a:rPr lang="pt-BR"/>
            <a:t>A chave referente a um campo do arquivo original</a:t>
          </a:r>
          <a:endParaRPr lang="en-US"/>
        </a:p>
      </dgm:t>
    </dgm:pt>
    <dgm:pt modelId="{D049AA26-AB8E-4A57-AB40-4E6D4A6CAFE3}" type="parTrans" cxnId="{3D87DF4E-7BCB-425E-AA8C-9CCD3F4C680A}">
      <dgm:prSet/>
      <dgm:spPr/>
      <dgm:t>
        <a:bodyPr/>
        <a:lstStyle/>
        <a:p>
          <a:endParaRPr lang="en-US"/>
        </a:p>
      </dgm:t>
    </dgm:pt>
    <dgm:pt modelId="{023F7A15-C806-4C03-8FDC-260607791E93}" type="sibTrans" cxnId="{3D87DF4E-7BCB-425E-AA8C-9CCD3F4C680A}">
      <dgm:prSet/>
      <dgm:spPr/>
      <dgm:t>
        <a:bodyPr/>
        <a:lstStyle/>
        <a:p>
          <a:endParaRPr lang="en-US"/>
        </a:p>
      </dgm:t>
    </dgm:pt>
    <dgm:pt modelId="{46113EC9-0F44-418F-BFE1-366E1EEDF3AC}">
      <dgm:prSet/>
      <dgm:spPr/>
      <dgm:t>
        <a:bodyPr/>
        <a:lstStyle/>
        <a:p>
          <a:r>
            <a:rPr lang="pt-BR"/>
            <a:t>Um Ponteiro para o bloco em que a chave está disponível nos registros de dados originais</a:t>
          </a:r>
          <a:endParaRPr lang="en-US"/>
        </a:p>
      </dgm:t>
    </dgm:pt>
    <dgm:pt modelId="{18131361-EFCA-4B35-8893-B17CA0192B08}" type="parTrans" cxnId="{53AC9C14-3902-49E9-A220-9A174B249F91}">
      <dgm:prSet/>
      <dgm:spPr/>
      <dgm:t>
        <a:bodyPr/>
        <a:lstStyle/>
        <a:p>
          <a:endParaRPr lang="en-US"/>
        </a:p>
      </dgm:t>
    </dgm:pt>
    <dgm:pt modelId="{CB5EFF64-EE64-486C-9DDD-DE3B99C143E6}" type="sibTrans" cxnId="{53AC9C14-3902-49E9-A220-9A174B249F91}">
      <dgm:prSet/>
      <dgm:spPr/>
      <dgm:t>
        <a:bodyPr/>
        <a:lstStyle/>
        <a:p>
          <a:endParaRPr lang="en-US"/>
        </a:p>
      </dgm:t>
    </dgm:pt>
    <dgm:pt modelId="{E031F2EA-5384-4B0C-9A97-CC381CC1F125}">
      <dgm:prSet/>
      <dgm:spPr/>
      <dgm:t>
        <a:bodyPr/>
        <a:lstStyle/>
        <a:p>
          <a:r>
            <a:rPr lang="pt-BR" dirty="0"/>
            <a:t>A pesquisa binária é usada para varrer os índices(Index </a:t>
          </a:r>
          <a:r>
            <a:rPr lang="pt-BR" dirty="0" err="1"/>
            <a:t>Seek</a:t>
          </a:r>
          <a:r>
            <a:rPr lang="pt-BR" dirty="0"/>
            <a:t>)</a:t>
          </a:r>
          <a:endParaRPr lang="en-US" dirty="0"/>
        </a:p>
      </dgm:t>
    </dgm:pt>
    <dgm:pt modelId="{F1EC2C3F-2387-45CA-8CC4-EF4107D103E2}" type="parTrans" cxnId="{296AD3FC-3272-4AC9-9655-A23F2C5D5A09}">
      <dgm:prSet/>
      <dgm:spPr/>
      <dgm:t>
        <a:bodyPr/>
        <a:lstStyle/>
        <a:p>
          <a:endParaRPr lang="en-US"/>
        </a:p>
      </dgm:t>
    </dgm:pt>
    <dgm:pt modelId="{E12CBED9-F15D-4E50-84D3-913086F7B7FD}" type="sibTrans" cxnId="{296AD3FC-3272-4AC9-9655-A23F2C5D5A09}">
      <dgm:prSet/>
      <dgm:spPr/>
      <dgm:t>
        <a:bodyPr/>
        <a:lstStyle/>
        <a:p>
          <a:endParaRPr lang="en-US"/>
        </a:p>
      </dgm:t>
    </dgm:pt>
    <dgm:pt modelId="{35AEE4F2-11B9-48C6-9A5D-9B1380BC4568}" type="pres">
      <dgm:prSet presAssocID="{4A5C1F78-A01B-4644-B74D-86C13E0388BD}" presName="linear" presStyleCnt="0">
        <dgm:presLayoutVars>
          <dgm:animLvl val="lvl"/>
          <dgm:resizeHandles val="exact"/>
        </dgm:presLayoutVars>
      </dgm:prSet>
      <dgm:spPr/>
    </dgm:pt>
    <dgm:pt modelId="{F337DAF2-15ED-4C0F-8952-0134D66BE988}" type="pres">
      <dgm:prSet presAssocID="{43886125-8A25-4BB6-B6F6-F0FDF15DA0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36613D-3DFE-43FE-8A23-090DAE3C7CED}" type="pres">
      <dgm:prSet presAssocID="{2AA1A1E7-5AAE-4A83-A7A2-E3A81B350EB4}" presName="spacer" presStyleCnt="0"/>
      <dgm:spPr/>
    </dgm:pt>
    <dgm:pt modelId="{C10A2431-6999-4404-A227-9F912EFBEBDB}" type="pres">
      <dgm:prSet presAssocID="{DDC4ABED-D4B0-4F81-A25A-14454E2B41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D49A99-5E16-497E-863D-E9448E66D022}" type="pres">
      <dgm:prSet presAssocID="{DDC4ABED-D4B0-4F81-A25A-14454E2B4198}" presName="childText" presStyleLbl="revTx" presStyleIdx="0" presStyleCnt="1">
        <dgm:presLayoutVars>
          <dgm:bulletEnabled val="1"/>
        </dgm:presLayoutVars>
      </dgm:prSet>
      <dgm:spPr/>
    </dgm:pt>
    <dgm:pt modelId="{8F6034B5-2F3D-45E7-98CD-6F7B03EA2DA7}" type="pres">
      <dgm:prSet presAssocID="{E031F2EA-5384-4B0C-9A97-CC381CC1F1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960E01-D310-4BEE-B0DB-1BAB2837BFFE}" srcId="{4A5C1F78-A01B-4644-B74D-86C13E0388BD}" destId="{43886125-8A25-4BB6-B6F6-F0FDF15DA0FA}" srcOrd="0" destOrd="0" parTransId="{C8ECDAA6-2E5F-4533-ABF8-D4DD6BCA665B}" sibTransId="{2AA1A1E7-5AAE-4A83-A7A2-E3A81B350EB4}"/>
    <dgm:cxn modelId="{53AC9C14-3902-49E9-A220-9A174B249F91}" srcId="{DDC4ABED-D4B0-4F81-A25A-14454E2B4198}" destId="{46113EC9-0F44-418F-BFE1-366E1EEDF3AC}" srcOrd="1" destOrd="0" parTransId="{18131361-EFCA-4B35-8893-B17CA0192B08}" sibTransId="{CB5EFF64-EE64-486C-9DDD-DE3B99C143E6}"/>
    <dgm:cxn modelId="{D5F7FD1B-E6F0-44E5-BDD7-77441701F44E}" type="presOf" srcId="{DDC4ABED-D4B0-4F81-A25A-14454E2B4198}" destId="{C10A2431-6999-4404-A227-9F912EFBEBDB}" srcOrd="0" destOrd="0" presId="urn:microsoft.com/office/officeart/2005/8/layout/vList2"/>
    <dgm:cxn modelId="{D517685B-196F-41F7-BEC0-CD6803D2653F}" type="presOf" srcId="{2A13F861-8CFF-4E87-A15F-AAE89506FE2E}" destId="{FED49A99-5E16-497E-863D-E9448E66D022}" srcOrd="0" destOrd="0" presId="urn:microsoft.com/office/officeart/2005/8/layout/vList2"/>
    <dgm:cxn modelId="{91B8075F-11FD-48CB-85D5-8E7EB5E462F9}" srcId="{4A5C1F78-A01B-4644-B74D-86C13E0388BD}" destId="{DDC4ABED-D4B0-4F81-A25A-14454E2B4198}" srcOrd="1" destOrd="0" parTransId="{C3CFD160-03E7-49EA-9B7C-385883DA3399}" sibTransId="{C8BEE2D6-57AB-4B91-B250-633C90E70310}"/>
    <dgm:cxn modelId="{3D87DF4E-7BCB-425E-AA8C-9CCD3F4C680A}" srcId="{DDC4ABED-D4B0-4F81-A25A-14454E2B4198}" destId="{2A13F861-8CFF-4E87-A15F-AAE89506FE2E}" srcOrd="0" destOrd="0" parTransId="{D049AA26-AB8E-4A57-AB40-4E6D4A6CAFE3}" sibTransId="{023F7A15-C806-4C03-8FDC-260607791E93}"/>
    <dgm:cxn modelId="{FC120274-E1EB-4794-981B-FB494F1176E8}" type="presOf" srcId="{43886125-8A25-4BB6-B6F6-F0FDF15DA0FA}" destId="{F337DAF2-15ED-4C0F-8952-0134D66BE988}" srcOrd="0" destOrd="0" presId="urn:microsoft.com/office/officeart/2005/8/layout/vList2"/>
    <dgm:cxn modelId="{4DC13590-7E6D-4AE1-9C80-0D03B9B92FFA}" type="presOf" srcId="{4A5C1F78-A01B-4644-B74D-86C13E0388BD}" destId="{35AEE4F2-11B9-48C6-9A5D-9B1380BC4568}" srcOrd="0" destOrd="0" presId="urn:microsoft.com/office/officeart/2005/8/layout/vList2"/>
    <dgm:cxn modelId="{512B54A7-D217-4F3C-A509-67F4CA4AFC7B}" type="presOf" srcId="{E031F2EA-5384-4B0C-9A97-CC381CC1F125}" destId="{8F6034B5-2F3D-45E7-98CD-6F7B03EA2DA7}" srcOrd="0" destOrd="0" presId="urn:microsoft.com/office/officeart/2005/8/layout/vList2"/>
    <dgm:cxn modelId="{E647C7AE-1155-491C-9ACB-AE20CB929C38}" type="presOf" srcId="{46113EC9-0F44-418F-BFE1-366E1EEDF3AC}" destId="{FED49A99-5E16-497E-863D-E9448E66D022}" srcOrd="0" destOrd="1" presId="urn:microsoft.com/office/officeart/2005/8/layout/vList2"/>
    <dgm:cxn modelId="{296AD3FC-3272-4AC9-9655-A23F2C5D5A09}" srcId="{4A5C1F78-A01B-4644-B74D-86C13E0388BD}" destId="{E031F2EA-5384-4B0C-9A97-CC381CC1F125}" srcOrd="2" destOrd="0" parTransId="{F1EC2C3F-2387-45CA-8CC4-EF4107D103E2}" sibTransId="{E12CBED9-F15D-4E50-84D3-913086F7B7FD}"/>
    <dgm:cxn modelId="{AEFBB1FF-66F0-4142-BC98-D947062A6CC5}" type="presParOf" srcId="{35AEE4F2-11B9-48C6-9A5D-9B1380BC4568}" destId="{F337DAF2-15ED-4C0F-8952-0134D66BE988}" srcOrd="0" destOrd="0" presId="urn:microsoft.com/office/officeart/2005/8/layout/vList2"/>
    <dgm:cxn modelId="{059F73CD-090F-45FB-BA68-42D06FF7EDD8}" type="presParOf" srcId="{35AEE4F2-11B9-48C6-9A5D-9B1380BC4568}" destId="{5E36613D-3DFE-43FE-8A23-090DAE3C7CED}" srcOrd="1" destOrd="0" presId="urn:microsoft.com/office/officeart/2005/8/layout/vList2"/>
    <dgm:cxn modelId="{5A02414B-17FB-403F-8358-DC8CF7BA214C}" type="presParOf" srcId="{35AEE4F2-11B9-48C6-9A5D-9B1380BC4568}" destId="{C10A2431-6999-4404-A227-9F912EFBEBDB}" srcOrd="2" destOrd="0" presId="urn:microsoft.com/office/officeart/2005/8/layout/vList2"/>
    <dgm:cxn modelId="{94A37AB6-CC58-4A07-A12F-BB882178B468}" type="presParOf" srcId="{35AEE4F2-11B9-48C6-9A5D-9B1380BC4568}" destId="{FED49A99-5E16-497E-863D-E9448E66D022}" srcOrd="3" destOrd="0" presId="urn:microsoft.com/office/officeart/2005/8/layout/vList2"/>
    <dgm:cxn modelId="{9D3148C1-4A2F-4888-B307-5DAF29170AA1}" type="presParOf" srcId="{35AEE4F2-11B9-48C6-9A5D-9B1380BC4568}" destId="{8F6034B5-2F3D-45E7-98CD-6F7B03EA2D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1415F-0846-488E-8903-BCF4C8B832D9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24FDA247-5AC4-465B-8D6B-39EB7186AB82}">
      <dgm:prSet phldrT="[Texto]"/>
      <dgm:spPr/>
      <dgm:t>
        <a:bodyPr/>
        <a:lstStyle/>
        <a:p>
          <a:r>
            <a:rPr lang="pt-BR" dirty="0"/>
            <a:t>Busca pelo campo (chave primária) no qual a organização está ordenada</a:t>
          </a:r>
        </a:p>
      </dgm:t>
    </dgm:pt>
    <dgm:pt modelId="{122FED0B-03F3-42EC-9D2B-EDCEFBE561DE}" type="parTrans" cxnId="{F92AC7DA-6EE2-44B2-9973-CBBEFBBC75DE}">
      <dgm:prSet/>
      <dgm:spPr/>
      <dgm:t>
        <a:bodyPr/>
        <a:lstStyle/>
        <a:p>
          <a:endParaRPr lang="pt-BR"/>
        </a:p>
      </dgm:t>
    </dgm:pt>
    <dgm:pt modelId="{1C842226-6F7C-4166-A248-B03EAE1AED80}" type="sibTrans" cxnId="{F92AC7DA-6EE2-44B2-9973-CBBEFBBC75DE}">
      <dgm:prSet/>
      <dgm:spPr/>
      <dgm:t>
        <a:bodyPr/>
        <a:lstStyle/>
        <a:p>
          <a:endParaRPr lang="pt-BR"/>
        </a:p>
      </dgm:t>
    </dgm:pt>
    <dgm:pt modelId="{95CF2291-3C67-4347-86CB-C74CAE899AEA}">
      <dgm:prSet phldrT="[Texto]"/>
      <dgm:spPr/>
      <dgm:t>
        <a:bodyPr/>
        <a:lstStyle/>
        <a:p>
          <a:r>
            <a:rPr lang="pt-BR" dirty="0"/>
            <a:t>Varredura pelo campo numa organização ordenada por outro campo</a:t>
          </a:r>
        </a:p>
      </dgm:t>
    </dgm:pt>
    <dgm:pt modelId="{BBFFFA8F-A1E1-45FC-90FB-597CC8E43DAD}" type="parTrans" cxnId="{5233E639-E75D-4FCB-B5F2-0E4DD95D3297}">
      <dgm:prSet/>
      <dgm:spPr/>
      <dgm:t>
        <a:bodyPr/>
        <a:lstStyle/>
        <a:p>
          <a:endParaRPr lang="pt-BR"/>
        </a:p>
      </dgm:t>
    </dgm:pt>
    <dgm:pt modelId="{BDC85B9D-0B38-448B-B0FD-10128968B547}" type="sibTrans" cxnId="{5233E639-E75D-4FCB-B5F2-0E4DD95D3297}">
      <dgm:prSet/>
      <dgm:spPr/>
      <dgm:t>
        <a:bodyPr/>
        <a:lstStyle/>
        <a:p>
          <a:endParaRPr lang="pt-BR"/>
        </a:p>
      </dgm:t>
    </dgm:pt>
    <dgm:pt modelId="{630A47ED-3A66-414B-BD7C-7018F3D51549}">
      <dgm:prSet phldrT="[Texto]"/>
      <dgm:spPr/>
      <dgm:t>
        <a:bodyPr/>
        <a:lstStyle/>
        <a:p>
          <a:r>
            <a:rPr lang="pt-BR" dirty="0"/>
            <a:t>Varredura numa organização não  ordenada</a:t>
          </a:r>
        </a:p>
      </dgm:t>
    </dgm:pt>
    <dgm:pt modelId="{8FCFB718-C109-48CD-90B2-12F5FFA727B3}" type="parTrans" cxnId="{031FBEFF-2FF9-4048-8E48-901C36A27772}">
      <dgm:prSet/>
      <dgm:spPr/>
      <dgm:t>
        <a:bodyPr/>
        <a:lstStyle/>
        <a:p>
          <a:endParaRPr lang="pt-BR"/>
        </a:p>
      </dgm:t>
    </dgm:pt>
    <dgm:pt modelId="{0199A680-DD2A-441A-8A2D-ECBCAEA14A4E}" type="sibTrans" cxnId="{031FBEFF-2FF9-4048-8E48-901C36A27772}">
      <dgm:prSet/>
      <dgm:spPr/>
      <dgm:t>
        <a:bodyPr/>
        <a:lstStyle/>
        <a:p>
          <a:endParaRPr lang="pt-BR"/>
        </a:p>
      </dgm:t>
    </dgm:pt>
    <dgm:pt modelId="{5CDB33A1-38F0-4B34-9D78-6C0CC76141F4}" type="pres">
      <dgm:prSet presAssocID="{28F1415F-0846-488E-8903-BCF4C8B832D9}" presName="linear" presStyleCnt="0">
        <dgm:presLayoutVars>
          <dgm:animLvl val="lvl"/>
          <dgm:resizeHandles val="exact"/>
        </dgm:presLayoutVars>
      </dgm:prSet>
      <dgm:spPr/>
    </dgm:pt>
    <dgm:pt modelId="{7EEE09AA-C722-402A-9DBC-B51DD7B39751}" type="pres">
      <dgm:prSet presAssocID="{24FDA247-5AC4-465B-8D6B-39EB7186AB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2E8CEE-1D8B-4B32-BD50-41A5B2BB8E4F}" type="pres">
      <dgm:prSet presAssocID="{1C842226-6F7C-4166-A248-B03EAE1AED80}" presName="spacer" presStyleCnt="0"/>
      <dgm:spPr/>
    </dgm:pt>
    <dgm:pt modelId="{6CB233EA-ECE0-4DB8-AE4F-922D772F0354}" type="pres">
      <dgm:prSet presAssocID="{95CF2291-3C67-4347-86CB-C74CAE899A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71B0D7-A6AF-4286-9646-0D0CF106F70B}" type="pres">
      <dgm:prSet presAssocID="{BDC85B9D-0B38-448B-B0FD-10128968B547}" presName="spacer" presStyleCnt="0"/>
      <dgm:spPr/>
    </dgm:pt>
    <dgm:pt modelId="{0094F6C8-AA26-4452-8ADE-F7913561DBD2}" type="pres">
      <dgm:prSet presAssocID="{630A47ED-3A66-414B-BD7C-7018F3D515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103905-1322-40C2-A81B-45EE9DDCC185}" type="presOf" srcId="{95CF2291-3C67-4347-86CB-C74CAE899AEA}" destId="{6CB233EA-ECE0-4DB8-AE4F-922D772F0354}" srcOrd="0" destOrd="0" presId="urn:microsoft.com/office/officeart/2005/8/layout/vList2"/>
    <dgm:cxn modelId="{5233E639-E75D-4FCB-B5F2-0E4DD95D3297}" srcId="{28F1415F-0846-488E-8903-BCF4C8B832D9}" destId="{95CF2291-3C67-4347-86CB-C74CAE899AEA}" srcOrd="1" destOrd="0" parTransId="{BBFFFA8F-A1E1-45FC-90FB-597CC8E43DAD}" sibTransId="{BDC85B9D-0B38-448B-B0FD-10128968B547}"/>
    <dgm:cxn modelId="{75C23751-6783-45FF-A63E-485099BBD45A}" type="presOf" srcId="{630A47ED-3A66-414B-BD7C-7018F3D51549}" destId="{0094F6C8-AA26-4452-8ADE-F7913561DBD2}" srcOrd="0" destOrd="0" presId="urn:microsoft.com/office/officeart/2005/8/layout/vList2"/>
    <dgm:cxn modelId="{216001C4-E579-4C71-B299-B85CD7A1D157}" type="presOf" srcId="{24FDA247-5AC4-465B-8D6B-39EB7186AB82}" destId="{7EEE09AA-C722-402A-9DBC-B51DD7B39751}" srcOrd="0" destOrd="0" presId="urn:microsoft.com/office/officeart/2005/8/layout/vList2"/>
    <dgm:cxn modelId="{EF8C52D3-47F6-4D8F-ACB8-522B27E7DCBE}" type="presOf" srcId="{28F1415F-0846-488E-8903-BCF4C8B832D9}" destId="{5CDB33A1-38F0-4B34-9D78-6C0CC76141F4}" srcOrd="0" destOrd="0" presId="urn:microsoft.com/office/officeart/2005/8/layout/vList2"/>
    <dgm:cxn modelId="{F92AC7DA-6EE2-44B2-9973-CBBEFBBC75DE}" srcId="{28F1415F-0846-488E-8903-BCF4C8B832D9}" destId="{24FDA247-5AC4-465B-8D6B-39EB7186AB82}" srcOrd="0" destOrd="0" parTransId="{122FED0B-03F3-42EC-9D2B-EDCEFBE561DE}" sibTransId="{1C842226-6F7C-4166-A248-B03EAE1AED80}"/>
    <dgm:cxn modelId="{031FBEFF-2FF9-4048-8E48-901C36A27772}" srcId="{28F1415F-0846-488E-8903-BCF4C8B832D9}" destId="{630A47ED-3A66-414B-BD7C-7018F3D51549}" srcOrd="2" destOrd="0" parTransId="{8FCFB718-C109-48CD-90B2-12F5FFA727B3}" sibTransId="{0199A680-DD2A-441A-8A2D-ECBCAEA14A4E}"/>
    <dgm:cxn modelId="{9AA8E7C2-09FF-401B-9177-FFA88574231C}" type="presParOf" srcId="{5CDB33A1-38F0-4B34-9D78-6C0CC76141F4}" destId="{7EEE09AA-C722-402A-9DBC-B51DD7B39751}" srcOrd="0" destOrd="0" presId="urn:microsoft.com/office/officeart/2005/8/layout/vList2"/>
    <dgm:cxn modelId="{5E8C2197-701D-42D8-A53A-357FE5948F75}" type="presParOf" srcId="{5CDB33A1-38F0-4B34-9D78-6C0CC76141F4}" destId="{412E8CEE-1D8B-4B32-BD50-41A5B2BB8E4F}" srcOrd="1" destOrd="0" presId="urn:microsoft.com/office/officeart/2005/8/layout/vList2"/>
    <dgm:cxn modelId="{D930D6DB-11B3-4E41-87E0-E96043085575}" type="presParOf" srcId="{5CDB33A1-38F0-4B34-9D78-6C0CC76141F4}" destId="{6CB233EA-ECE0-4DB8-AE4F-922D772F0354}" srcOrd="2" destOrd="0" presId="urn:microsoft.com/office/officeart/2005/8/layout/vList2"/>
    <dgm:cxn modelId="{918D47D7-E072-4532-94CA-AD56C13402A6}" type="presParOf" srcId="{5CDB33A1-38F0-4B34-9D78-6C0CC76141F4}" destId="{5A71B0D7-A6AF-4286-9646-0D0CF106F70B}" srcOrd="3" destOrd="0" presId="urn:microsoft.com/office/officeart/2005/8/layout/vList2"/>
    <dgm:cxn modelId="{7507EE66-678C-46DF-81EC-B248C23C0AA5}" type="presParOf" srcId="{5CDB33A1-38F0-4B34-9D78-6C0CC76141F4}" destId="{0094F6C8-AA26-4452-8ADE-F7913561DB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CDA80-B4F1-42FF-B946-A1CFFCBDFBA4}">
      <dsp:nvSpPr>
        <dsp:cNvPr id="0" name=""/>
        <dsp:cNvSpPr/>
      </dsp:nvSpPr>
      <dsp:spPr>
        <a:xfrm>
          <a:off x="0" y="6498"/>
          <a:ext cx="10515600" cy="13985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 err="1"/>
            <a:t>Table</a:t>
          </a:r>
          <a:r>
            <a:rPr lang="pt-BR" sz="2500" kern="1200" noProof="0" dirty="0"/>
            <a:t> </a:t>
          </a:r>
          <a:r>
            <a:rPr lang="pt-BR" sz="2500" kern="1200" noProof="0" dirty="0" err="1"/>
            <a:t>scan</a:t>
          </a:r>
          <a:r>
            <a:rPr lang="pt-BR" sz="2500" kern="1200" noProof="0" dirty="0"/>
            <a:t> é utilizado para recuperar dados de uma tabela </a:t>
          </a:r>
          <a:r>
            <a:rPr lang="pt-BR" sz="2500" kern="1200" noProof="0" dirty="0" err="1"/>
            <a:t>Heap</a:t>
          </a:r>
          <a:r>
            <a:rPr lang="pt-BR" sz="2500" kern="1200" noProof="0" dirty="0"/>
            <a:t>, isto é, de uma organização não ordenada</a:t>
          </a:r>
        </a:p>
      </dsp:txBody>
      <dsp:txXfrm>
        <a:off x="68270" y="74768"/>
        <a:ext cx="10379060" cy="1261975"/>
      </dsp:txXfrm>
    </dsp:sp>
    <dsp:sp modelId="{B5E7AAF3-E115-451F-A39D-727420C188A0}">
      <dsp:nvSpPr>
        <dsp:cNvPr id="0" name=""/>
        <dsp:cNvSpPr/>
      </dsp:nvSpPr>
      <dsp:spPr>
        <a:xfrm>
          <a:off x="0" y="1477014"/>
          <a:ext cx="10515600" cy="13985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/>
            <a:t>Nem sempre a </a:t>
          </a:r>
          <a:r>
            <a:rPr lang="pt-BR" sz="2500" kern="1200" noProof="0" dirty="0" err="1"/>
            <a:t>table</a:t>
          </a:r>
          <a:r>
            <a:rPr lang="pt-BR" sz="2500" kern="1200" noProof="0" dirty="0"/>
            <a:t> </a:t>
          </a:r>
          <a:r>
            <a:rPr lang="pt-BR" sz="2500" kern="1200" noProof="0" dirty="0" err="1"/>
            <a:t>scan</a:t>
          </a:r>
          <a:r>
            <a:rPr lang="pt-BR" sz="2500" kern="1200" noProof="0" dirty="0"/>
            <a:t> traz a pior performance na recuperação dos dados</a:t>
          </a:r>
        </a:p>
      </dsp:txBody>
      <dsp:txXfrm>
        <a:off x="68270" y="1545284"/>
        <a:ext cx="10379060" cy="1261975"/>
      </dsp:txXfrm>
    </dsp:sp>
    <dsp:sp modelId="{3ECE5286-6211-4B8E-BD2D-8CC62BEE4EDB}">
      <dsp:nvSpPr>
        <dsp:cNvPr id="0" name=""/>
        <dsp:cNvSpPr/>
      </dsp:nvSpPr>
      <dsp:spPr>
        <a:xfrm>
          <a:off x="0" y="2947529"/>
          <a:ext cx="10515600" cy="13985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/>
            <a:t>Mesmo em organizações ordenadas (veremos a seguir) é possível que a busca sequencial do </a:t>
          </a:r>
          <a:r>
            <a:rPr lang="pt-BR" sz="2500" kern="1200" noProof="0" dirty="0" err="1"/>
            <a:t>Table</a:t>
          </a:r>
          <a:r>
            <a:rPr lang="pt-BR" sz="2500" kern="1200" noProof="0" dirty="0"/>
            <a:t> </a:t>
          </a:r>
          <a:r>
            <a:rPr lang="pt-BR" sz="2500" kern="1200" noProof="0" dirty="0" err="1"/>
            <a:t>Scan</a:t>
          </a:r>
          <a:r>
            <a:rPr lang="pt-BR" sz="2500" kern="1200" noProof="0" dirty="0"/>
            <a:t> seja mais performática, especialmente para pequenas tabelas</a:t>
          </a:r>
        </a:p>
      </dsp:txBody>
      <dsp:txXfrm>
        <a:off x="68270" y="3015799"/>
        <a:ext cx="10379060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7DAF2-15ED-4C0F-8952-0134D66BE988}">
      <dsp:nvSpPr>
        <dsp:cNvPr id="0" name=""/>
        <dsp:cNvSpPr/>
      </dsp:nvSpPr>
      <dsp:spPr>
        <a:xfrm>
          <a:off x="0" y="107666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Índices são tabelas ordenadas extras no </a:t>
          </a:r>
          <a:r>
            <a:rPr lang="pt-BR" sz="2700" kern="1200" dirty="0" err="1"/>
            <a:t>Database</a:t>
          </a:r>
          <a:endParaRPr lang="en-US" sz="2700" kern="1200" dirty="0"/>
        </a:p>
      </dsp:txBody>
      <dsp:txXfrm>
        <a:off x="31613" y="139279"/>
        <a:ext cx="10452374" cy="584369"/>
      </dsp:txXfrm>
    </dsp:sp>
    <dsp:sp modelId="{C10A2431-6999-4404-A227-9F912EFBEBDB}">
      <dsp:nvSpPr>
        <dsp:cNvPr id="0" name=""/>
        <dsp:cNvSpPr/>
      </dsp:nvSpPr>
      <dsp:spPr>
        <a:xfrm>
          <a:off x="0" y="833021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Um registro de índice contém dois campos</a:t>
          </a:r>
          <a:endParaRPr lang="en-US" sz="2700" kern="1200"/>
        </a:p>
      </dsp:txBody>
      <dsp:txXfrm>
        <a:off x="31613" y="864634"/>
        <a:ext cx="10452374" cy="584369"/>
      </dsp:txXfrm>
    </dsp:sp>
    <dsp:sp modelId="{FED49A99-5E16-497E-863D-E9448E66D022}">
      <dsp:nvSpPr>
        <dsp:cNvPr id="0" name=""/>
        <dsp:cNvSpPr/>
      </dsp:nvSpPr>
      <dsp:spPr>
        <a:xfrm>
          <a:off x="0" y="1480616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kern="1200"/>
            <a:t>A chave referente a um campo do arquivo original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kern="1200"/>
            <a:t>Um Ponteiro para o bloco em que a chave está disponível nos registros de dados originais</a:t>
          </a:r>
          <a:endParaRPr lang="en-US" sz="2100" kern="1200"/>
        </a:p>
      </dsp:txBody>
      <dsp:txXfrm>
        <a:off x="0" y="1480616"/>
        <a:ext cx="10515600" cy="726570"/>
      </dsp:txXfrm>
    </dsp:sp>
    <dsp:sp modelId="{8F6034B5-2F3D-45E7-98CD-6F7B03EA2DA7}">
      <dsp:nvSpPr>
        <dsp:cNvPr id="0" name=""/>
        <dsp:cNvSpPr/>
      </dsp:nvSpPr>
      <dsp:spPr>
        <a:xfrm>
          <a:off x="0" y="2207186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 pesquisa binária é usada para varrer os índices(Index </a:t>
          </a:r>
          <a:r>
            <a:rPr lang="pt-BR" sz="2700" kern="1200" dirty="0" err="1"/>
            <a:t>Seek</a:t>
          </a:r>
          <a:r>
            <a:rPr lang="pt-BR" sz="2700" kern="1200" dirty="0"/>
            <a:t>)</a:t>
          </a:r>
          <a:endParaRPr lang="en-US" sz="2700" kern="1200" dirty="0"/>
        </a:p>
      </dsp:txBody>
      <dsp:txXfrm>
        <a:off x="31613" y="2238799"/>
        <a:ext cx="10452374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E09AA-C722-402A-9DBC-B51DD7B39751}">
      <dsp:nvSpPr>
        <dsp:cNvPr id="0" name=""/>
        <dsp:cNvSpPr/>
      </dsp:nvSpPr>
      <dsp:spPr>
        <a:xfrm>
          <a:off x="0" y="37513"/>
          <a:ext cx="7825208" cy="9149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Busca pelo campo (chave primária) no qual a organização está ordenada</a:t>
          </a:r>
        </a:p>
      </dsp:txBody>
      <dsp:txXfrm>
        <a:off x="44664" y="82177"/>
        <a:ext cx="7735880" cy="825612"/>
      </dsp:txXfrm>
    </dsp:sp>
    <dsp:sp modelId="{6CB233EA-ECE0-4DB8-AE4F-922D772F0354}">
      <dsp:nvSpPr>
        <dsp:cNvPr id="0" name=""/>
        <dsp:cNvSpPr/>
      </dsp:nvSpPr>
      <dsp:spPr>
        <a:xfrm>
          <a:off x="0" y="1018693"/>
          <a:ext cx="7825208" cy="914940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Varredura pelo campo numa organização ordenada por outro campo</a:t>
          </a:r>
        </a:p>
      </dsp:txBody>
      <dsp:txXfrm>
        <a:off x="44664" y="1063357"/>
        <a:ext cx="7735880" cy="825612"/>
      </dsp:txXfrm>
    </dsp:sp>
    <dsp:sp modelId="{0094F6C8-AA26-4452-8ADE-F7913561DBD2}">
      <dsp:nvSpPr>
        <dsp:cNvPr id="0" name=""/>
        <dsp:cNvSpPr/>
      </dsp:nvSpPr>
      <dsp:spPr>
        <a:xfrm>
          <a:off x="0" y="1999874"/>
          <a:ext cx="7825208" cy="91494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Varredura numa organização não  ordenada</a:t>
          </a:r>
        </a:p>
      </dsp:txBody>
      <dsp:txXfrm>
        <a:off x="44664" y="2044538"/>
        <a:ext cx="7735880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31/10/2022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10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09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1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1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1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53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6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48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96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97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75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98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134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906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228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92E2-B2A5-4DAC-BFF5-99CE7CE98613}" type="datetime1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2A97-3ABB-4D3E-A0F4-F7885017D0B7}" type="datetime1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A9D6-34FC-4138-BC6D-CFEDCEE22F59}" type="datetime1">
              <a:rPr lang="pt-BR" smtClean="0"/>
              <a:t>31/10/2022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31/10/2022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457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2705-1055-4A5E-BDBF-8CE2C1BD3497}" type="datetime1">
              <a:rPr lang="pt-BR" smtClean="0"/>
              <a:t>31/10/2022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4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433-1520-4B83-AABD-69B656C2D449}" type="datetime1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</a:t>
            </a:r>
            <a:r>
              <a:rPr lang="pt-BR"/>
              <a:t>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1D5-E194-44B0-A313-B8CD927C325D}" type="datetime1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6E80-5B7B-43B7-8F10-D0AAE69668AF}" type="datetime1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Logo Senac RJ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1" y="76772"/>
            <a:ext cx="1699921" cy="54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10416481" y="76772"/>
            <a:ext cx="1775519" cy="61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1" y="373832"/>
            <a:ext cx="1419225" cy="314325"/>
          </a:xfrm>
          <a:prstGeom prst="rect">
            <a:avLst/>
          </a:prstGeom>
        </p:spPr>
      </p:pic>
      <p:sp>
        <p:nvSpPr>
          <p:cNvPr id="11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B335807F-ADF7-4CAB-A158-DC5E9CD6CEE4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4119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2</a:t>
            </a:r>
            <a:br>
              <a:rPr lang="pt-BR" dirty="0"/>
            </a:br>
            <a:r>
              <a:rPr lang="pt-BR" dirty="0"/>
              <a:t>Índices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Roberto Harkovsky, </a:t>
            </a:r>
            <a:r>
              <a:rPr lang="pt-BR" dirty="0" err="1"/>
              <a:t>MSc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3" name="Imagem 2" descr="File:Btree index.PNG - Wikipedia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07563"/>
            <a:ext cx="4724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pt-BR" sz="3600"/>
              <a:t>Organização não Ordenada</a:t>
            </a:r>
            <a:br>
              <a:rPr lang="pt-BR" sz="3600"/>
            </a:br>
            <a:r>
              <a:rPr lang="pt-BR" sz="3600"/>
              <a:t>Heap Table – Considerações Finais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21B20D4-E7E6-45E5-92EE-2F8C02DBB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88487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328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Ordenada</a:t>
            </a:r>
            <a:br>
              <a:rPr lang="pt-BR" dirty="0"/>
            </a:b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690687"/>
            <a:ext cx="10874424" cy="3322489"/>
          </a:xfrm>
        </p:spPr>
        <p:txBody>
          <a:bodyPr>
            <a:noAutofit/>
          </a:bodyPr>
          <a:lstStyle/>
          <a:p>
            <a:r>
              <a:rPr lang="pt-BR" sz="2400" dirty="0"/>
              <a:t>Todos os registros em um arquivo </a:t>
            </a:r>
            <a:r>
              <a:rPr lang="pt-BR" sz="2400" dirty="0">
                <a:solidFill>
                  <a:srgbClr val="C00000"/>
                </a:solidFill>
              </a:rPr>
              <a:t>são ordenados </a:t>
            </a:r>
            <a:r>
              <a:rPr lang="pt-BR" sz="2400" dirty="0"/>
              <a:t>sobre algum valor de </a:t>
            </a:r>
            <a:r>
              <a:rPr lang="pt-BR" sz="2400" dirty="0" err="1"/>
              <a:t>algun</a:t>
            </a:r>
            <a:r>
              <a:rPr lang="pt-BR" sz="2400" dirty="0"/>
              <a:t>(s) campo(s) da tabela. </a:t>
            </a:r>
          </a:p>
          <a:p>
            <a:r>
              <a:rPr lang="pt-BR" sz="2400" dirty="0"/>
              <a:t>Com estrutura ordenada é possível utilizar a </a:t>
            </a:r>
            <a:r>
              <a:rPr lang="pt-BR" sz="2400" dirty="0">
                <a:solidFill>
                  <a:srgbClr val="C00000"/>
                </a:solidFill>
              </a:rPr>
              <a:t>pesquisa binária </a:t>
            </a:r>
            <a:r>
              <a:rPr lang="pt-BR" sz="2400" dirty="0"/>
              <a:t>para buscar qualquer quantidade de registos dentro do arquivo solicitado. </a:t>
            </a:r>
          </a:p>
          <a:p>
            <a:r>
              <a:rPr lang="pt-BR" sz="2400" dirty="0"/>
              <a:t>Isso torna a pesquisa muito eficiente, pois a complexidade do tempo de pesquisa permanece dentro do </a:t>
            </a:r>
            <a:r>
              <a:rPr lang="pt-BR" sz="2400" dirty="0">
                <a:solidFill>
                  <a:srgbClr val="C00000"/>
                </a:solidFill>
              </a:rPr>
              <a:t>tempo logarítmico</a:t>
            </a:r>
            <a:r>
              <a:rPr lang="pt-BR" sz="2400" dirty="0"/>
              <a:t>. </a:t>
            </a:r>
          </a:p>
          <a:p>
            <a:r>
              <a:rPr lang="pt-BR" sz="2400" dirty="0"/>
              <a:t>Mas a </a:t>
            </a:r>
            <a:r>
              <a:rPr lang="pt-BR" sz="2400" dirty="0">
                <a:solidFill>
                  <a:srgbClr val="C00000"/>
                </a:solidFill>
              </a:rPr>
              <a:t>inserção</a:t>
            </a:r>
            <a:r>
              <a:rPr lang="pt-BR" sz="2400" dirty="0"/>
              <a:t> no arquivo se torna uma </a:t>
            </a:r>
            <a:r>
              <a:rPr lang="pt-BR" sz="2400" dirty="0">
                <a:solidFill>
                  <a:srgbClr val="C00000"/>
                </a:solidFill>
              </a:rPr>
              <a:t>operação custosa</a:t>
            </a:r>
            <a:r>
              <a:rPr lang="pt-BR" sz="2400" dirty="0"/>
              <a:t>, pois talvez se precise </a:t>
            </a:r>
            <a:r>
              <a:rPr lang="pt-BR" sz="2400" dirty="0">
                <a:solidFill>
                  <a:srgbClr val="C00000"/>
                </a:solidFill>
              </a:rPr>
              <a:t>reorganizar</a:t>
            </a:r>
            <a:r>
              <a:rPr lang="pt-BR" sz="2400" dirty="0"/>
              <a:t> o </a:t>
            </a:r>
            <a:r>
              <a:rPr lang="pt-BR" sz="2400" dirty="0">
                <a:solidFill>
                  <a:srgbClr val="C00000"/>
                </a:solidFill>
              </a:rPr>
              <a:t>arquivo inteiro </a:t>
            </a:r>
            <a:r>
              <a:rPr lang="pt-BR" sz="2400" dirty="0"/>
              <a:t>para adicionar o novo item.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61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F3FC9E72-1FDD-4CE5-ADBF-3BA8928C6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961"/>
              </p:ext>
            </p:extLst>
          </p:nvPr>
        </p:nvGraphicFramePr>
        <p:xfrm>
          <a:off x="3263897" y="3297317"/>
          <a:ext cx="4752527" cy="3315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4191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2044345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884191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Id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Nome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Email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Curso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2459529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212615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59230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82068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98538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78743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267697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886764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99937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61661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Flavia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Flavia@rj.senac.br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0975798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Claudio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Claudio@rj.senac.br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083619"/>
                  </a:ext>
                </a:extLst>
              </a:tr>
            </a:tbl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Ordenada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CB71F1-868B-4D78-B452-C2C5BEEE637C}"/>
              </a:ext>
            </a:extLst>
          </p:cNvPr>
          <p:cNvSpPr txBox="1"/>
          <p:nvPr/>
        </p:nvSpPr>
        <p:spPr>
          <a:xfrm>
            <a:off x="3575720" y="2060848"/>
            <a:ext cx="342762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SELECT * FROM ESTUDANTES</a:t>
            </a:r>
          </a:p>
          <a:p>
            <a:r>
              <a:rPr lang="pt-BR" dirty="0"/>
              <a:t>WHERE id=4</a:t>
            </a:r>
            <a:endParaRPr lang="pt-BR" b="1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02025D-F15E-4D44-921C-39E3D3372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09" b="36782"/>
          <a:stretch/>
        </p:blipFill>
        <p:spPr>
          <a:xfrm>
            <a:off x="8152859" y="2388692"/>
            <a:ext cx="3048000" cy="864097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0887613-33C4-474B-8C38-B556890956D3}"/>
              </a:ext>
            </a:extLst>
          </p:cNvPr>
          <p:cNvSpPr/>
          <p:nvPr/>
        </p:nvSpPr>
        <p:spPr>
          <a:xfrm>
            <a:off x="3108052" y="4885725"/>
            <a:ext cx="5081736" cy="36512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1A3929-9098-4ED7-9FBB-CDBA88EDC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69" t="60957" r="45549" b="6174"/>
          <a:stretch/>
        </p:blipFill>
        <p:spPr>
          <a:xfrm>
            <a:off x="8152859" y="3297317"/>
            <a:ext cx="3048000" cy="2493818"/>
          </a:xfrm>
          <a:prstGeom prst="rect">
            <a:avLst/>
          </a:prstGeom>
        </p:spPr>
      </p:pic>
      <p:pic>
        <p:nvPicPr>
          <p:cNvPr id="18" name="Gráfico 17" descr="Seta Reta">
            <a:extLst>
              <a:ext uri="{FF2B5EF4-FFF2-40B4-BE49-F238E27FC236}">
                <a16:creationId xmlns:a16="http://schemas.microsoft.com/office/drawing/2014/main" id="{481F2B83-9143-4AF9-A66D-921DC007F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00859" y="4182928"/>
            <a:ext cx="914400" cy="6936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496F7-7C3F-4DAF-8249-E222A870A28F}"/>
              </a:ext>
            </a:extLst>
          </p:cNvPr>
          <p:cNvSpPr txBox="1"/>
          <p:nvPr/>
        </p:nvSpPr>
        <p:spPr>
          <a:xfrm>
            <a:off x="8380715" y="1273551"/>
            <a:ext cx="2592288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INDEX SCAN utiliza a pesquisa binária para recuperação de dados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13 -0.1236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12361 L 0.0013 -0.081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Comparação de Desempenho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02025D-F15E-4D44-921C-39E3D3372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09" b="36782"/>
          <a:stretch/>
        </p:blipFill>
        <p:spPr>
          <a:xfrm>
            <a:off x="7086600" y="2183130"/>
            <a:ext cx="3193356" cy="9053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1A3929-9098-4ED7-9FBB-CDBA88EDC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69" t="60957" r="45549" b="6174"/>
          <a:stretch/>
        </p:blipFill>
        <p:spPr>
          <a:xfrm>
            <a:off x="7086600" y="3091755"/>
            <a:ext cx="3193356" cy="2612746"/>
          </a:xfrm>
          <a:prstGeom prst="rect">
            <a:avLst/>
          </a:prstGeom>
        </p:spPr>
      </p:pic>
      <p:pic>
        <p:nvPicPr>
          <p:cNvPr id="18" name="Gráfico 17" descr="Seta Reta">
            <a:extLst>
              <a:ext uri="{FF2B5EF4-FFF2-40B4-BE49-F238E27FC236}">
                <a16:creationId xmlns:a16="http://schemas.microsoft.com/office/drawing/2014/main" id="{481F2B83-9143-4AF9-A66D-921DC007F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9956" y="4037124"/>
            <a:ext cx="958007" cy="7267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1A12E1-3AE3-4720-9F77-B904F7DCAF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829" t="61662" r="41177" b="6769"/>
          <a:stretch/>
        </p:blipFill>
        <p:spPr>
          <a:xfrm>
            <a:off x="2492583" y="3110674"/>
            <a:ext cx="3168352" cy="2612747"/>
          </a:xfrm>
          <a:prstGeom prst="rect">
            <a:avLst/>
          </a:prstGeom>
        </p:spPr>
      </p:pic>
      <p:pic>
        <p:nvPicPr>
          <p:cNvPr id="13" name="Gráfico 12" descr="Seta Reta">
            <a:extLst>
              <a:ext uri="{FF2B5EF4-FFF2-40B4-BE49-F238E27FC236}">
                <a16:creationId xmlns:a16="http://schemas.microsoft.com/office/drawing/2014/main" id="{FA104EFD-4829-4C25-8597-A856CA64E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8009" y="4070205"/>
            <a:ext cx="914400" cy="69368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009979D-F401-4377-80DD-DC0256FA5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66320" r="18" b="2071"/>
          <a:stretch/>
        </p:blipFill>
        <p:spPr>
          <a:xfrm>
            <a:off x="2514600" y="2280435"/>
            <a:ext cx="3048000" cy="8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5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 Pesquisa Binária...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4784"/>
            <a:ext cx="10735778" cy="3907631"/>
          </a:xfrm>
        </p:spPr>
        <p:txBody>
          <a:bodyPr>
            <a:normAutofit/>
          </a:bodyPr>
          <a:lstStyle/>
          <a:p>
            <a:r>
              <a:rPr lang="pt-BR" sz="2400" dirty="0"/>
              <a:t>A pesquisa binária funciona comparando o valor de destino com o elemento do meio da matriz. </a:t>
            </a:r>
          </a:p>
          <a:p>
            <a:r>
              <a:rPr lang="pt-BR" sz="2400" dirty="0"/>
              <a:t>Se o </a:t>
            </a:r>
            <a:r>
              <a:rPr lang="pt-BR" sz="2400" dirty="0">
                <a:solidFill>
                  <a:srgbClr val="C00000"/>
                </a:solidFill>
              </a:rPr>
              <a:t>valor de destino </a:t>
            </a:r>
            <a:r>
              <a:rPr lang="pt-BR" sz="2400" dirty="0"/>
              <a:t>for </a:t>
            </a:r>
            <a:r>
              <a:rPr lang="pt-BR" sz="2400" dirty="0">
                <a:solidFill>
                  <a:srgbClr val="C00000"/>
                </a:solidFill>
              </a:rPr>
              <a:t>maior</a:t>
            </a:r>
            <a:r>
              <a:rPr lang="pt-BR" sz="2400" dirty="0"/>
              <a:t> que o </a:t>
            </a:r>
            <a:r>
              <a:rPr lang="pt-BR" sz="2400" dirty="0">
                <a:solidFill>
                  <a:srgbClr val="C00000"/>
                </a:solidFill>
              </a:rPr>
              <a:t>valor intermediário</a:t>
            </a:r>
            <a:r>
              <a:rPr lang="pt-BR" sz="2400" dirty="0"/>
              <a:t>, a </a:t>
            </a:r>
            <a:r>
              <a:rPr lang="pt-BR" sz="2400" dirty="0">
                <a:solidFill>
                  <a:srgbClr val="C00000"/>
                </a:solidFill>
              </a:rPr>
              <a:t>metade esquerda da lista será eliminada</a:t>
            </a:r>
            <a:r>
              <a:rPr lang="pt-BR" sz="2400" dirty="0"/>
              <a:t> do espaço de pesquisa e a busca </a:t>
            </a:r>
            <a:r>
              <a:rPr lang="pt-BR" sz="2400" dirty="0">
                <a:solidFill>
                  <a:srgbClr val="C00000"/>
                </a:solidFill>
              </a:rPr>
              <a:t>continuará na metade direita</a:t>
            </a:r>
            <a:r>
              <a:rPr lang="pt-BR" sz="2400" dirty="0"/>
              <a:t>. </a:t>
            </a:r>
          </a:p>
          <a:p>
            <a:r>
              <a:rPr lang="pt-BR" sz="2400" dirty="0"/>
              <a:t>Se o </a:t>
            </a:r>
            <a:r>
              <a:rPr lang="pt-BR" sz="2400" dirty="0">
                <a:solidFill>
                  <a:srgbClr val="C00000"/>
                </a:solidFill>
              </a:rPr>
              <a:t>valor de destino </a:t>
            </a:r>
            <a:r>
              <a:rPr lang="pt-BR" sz="2400" dirty="0"/>
              <a:t>for </a:t>
            </a:r>
            <a:r>
              <a:rPr lang="pt-BR" sz="2400" dirty="0">
                <a:solidFill>
                  <a:srgbClr val="C00000"/>
                </a:solidFill>
              </a:rPr>
              <a:t>menor</a:t>
            </a:r>
            <a:r>
              <a:rPr lang="pt-BR" sz="2400" dirty="0"/>
              <a:t> que o </a:t>
            </a:r>
            <a:r>
              <a:rPr lang="pt-BR" sz="2400" dirty="0">
                <a:solidFill>
                  <a:srgbClr val="C00000"/>
                </a:solidFill>
              </a:rPr>
              <a:t>valor intermediário</a:t>
            </a:r>
            <a:r>
              <a:rPr lang="pt-BR" sz="2400" dirty="0"/>
              <a:t>, a </a:t>
            </a:r>
            <a:r>
              <a:rPr lang="pt-BR" sz="2400" dirty="0">
                <a:solidFill>
                  <a:srgbClr val="C00000"/>
                </a:solidFill>
              </a:rPr>
              <a:t>metade direita da lista será eliminada</a:t>
            </a:r>
            <a:r>
              <a:rPr lang="pt-BR" sz="2400" dirty="0"/>
              <a:t> do espaço de pesquisa e a busca </a:t>
            </a:r>
            <a:r>
              <a:rPr lang="pt-BR" sz="2400" dirty="0">
                <a:solidFill>
                  <a:srgbClr val="C00000"/>
                </a:solidFill>
              </a:rPr>
              <a:t>continuará na metade esquerda</a:t>
            </a:r>
            <a:r>
              <a:rPr lang="pt-BR" sz="2400" dirty="0"/>
              <a:t>. </a:t>
            </a:r>
          </a:p>
          <a:p>
            <a:r>
              <a:rPr lang="pt-BR" sz="2400" dirty="0"/>
              <a:t>Esse processo é repetido até que o </a:t>
            </a:r>
            <a:r>
              <a:rPr lang="pt-BR" sz="2400" dirty="0">
                <a:solidFill>
                  <a:srgbClr val="C00000"/>
                </a:solidFill>
              </a:rPr>
              <a:t>valor intermediário seja igual ao valor de destino </a:t>
            </a:r>
            <a:r>
              <a:rPr lang="pt-BR" sz="2400" dirty="0"/>
              <a:t>ou se o algoritmo retornar que o elemento não está na lista.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1026" name="Picture 2" descr="Visualization of the binary search algorithm where 4 is the target valu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4455995"/>
            <a:ext cx="36385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Linear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  <p:grpSp>
        <p:nvGrpSpPr>
          <p:cNvPr id="10" name="Agrupar 9"/>
          <p:cNvGrpSpPr/>
          <p:nvPr/>
        </p:nvGrpSpPr>
        <p:grpSpPr>
          <a:xfrm>
            <a:off x="2783632" y="1598547"/>
            <a:ext cx="6290477" cy="4776103"/>
            <a:chOff x="2631256" y="1418417"/>
            <a:chExt cx="7136606" cy="5418534"/>
          </a:xfrm>
        </p:grpSpPr>
        <p:sp>
          <p:nvSpPr>
            <p:cNvPr id="11" name="Forma Livre 10"/>
            <p:cNvSpPr/>
            <p:nvPr/>
          </p:nvSpPr>
          <p:spPr>
            <a:xfrm>
              <a:off x="2631256" y="1418417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23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4085009" y="1418417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4</a:t>
              </a:r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5538763" y="1418417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32</a:t>
              </a:r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6992516" y="1418417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7</a:t>
              </a:r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8446269" y="1418417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24</a:t>
              </a:r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2631256" y="2343532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1</a:t>
              </a:r>
            </a:p>
          </p:txBody>
        </p:sp>
        <p:sp>
          <p:nvSpPr>
            <p:cNvPr id="17" name="Forma Livre 16"/>
            <p:cNvSpPr/>
            <p:nvPr/>
          </p:nvSpPr>
          <p:spPr>
            <a:xfrm>
              <a:off x="4085009" y="2343532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9</a:t>
              </a:r>
            </a:p>
          </p:txBody>
        </p:sp>
        <p:sp>
          <p:nvSpPr>
            <p:cNvPr id="18" name="Forma Livre 17"/>
            <p:cNvSpPr/>
            <p:nvPr/>
          </p:nvSpPr>
          <p:spPr>
            <a:xfrm>
              <a:off x="5538763" y="2343532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2</a:t>
              </a:r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6992516" y="2343532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19</a:t>
              </a:r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8446269" y="2343532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22</a:t>
              </a:r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2631256" y="3268648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55</a:t>
              </a:r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4085009" y="3268648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40</a:t>
              </a:r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5538763" y="3268648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33</a:t>
              </a:r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6992516" y="3268648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11</a:t>
              </a:r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8446269" y="3268648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5</a:t>
              </a:r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2631256" y="4193764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3</a:t>
              </a:r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4085009" y="4193764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0</a:t>
              </a:r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5538763" y="4193764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25</a:t>
              </a:r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6992516" y="4193764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13</a:t>
              </a:r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8446269" y="4193764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15</a:t>
              </a:r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2631256" y="5118879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12</a:t>
              </a:r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4085009" y="5118879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8</a:t>
              </a:r>
            </a:p>
          </p:txBody>
        </p:sp>
        <p:sp>
          <p:nvSpPr>
            <p:cNvPr id="33" name="Forma Livre 32"/>
            <p:cNvSpPr/>
            <p:nvPr/>
          </p:nvSpPr>
          <p:spPr>
            <a:xfrm>
              <a:off x="5538763" y="5118879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6</a:t>
              </a:r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6992516" y="5118879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31</a:t>
              </a:r>
            </a:p>
          </p:txBody>
        </p:sp>
        <p:sp>
          <p:nvSpPr>
            <p:cNvPr id="35" name="Forma Livre 34"/>
            <p:cNvSpPr/>
            <p:nvPr/>
          </p:nvSpPr>
          <p:spPr>
            <a:xfrm>
              <a:off x="8446269" y="5118879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34</a:t>
              </a:r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2631256" y="6043995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45</a:t>
              </a:r>
            </a:p>
          </p:txBody>
        </p:sp>
        <p:sp>
          <p:nvSpPr>
            <p:cNvPr id="37" name="Forma Livre 36"/>
            <p:cNvSpPr/>
            <p:nvPr/>
          </p:nvSpPr>
          <p:spPr>
            <a:xfrm>
              <a:off x="4085009" y="6043995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44</a:t>
              </a:r>
            </a:p>
          </p:txBody>
        </p:sp>
        <p:sp>
          <p:nvSpPr>
            <p:cNvPr id="38" name="Forma Livre 37"/>
            <p:cNvSpPr/>
            <p:nvPr/>
          </p:nvSpPr>
          <p:spPr>
            <a:xfrm>
              <a:off x="5538763" y="6043995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16</a:t>
              </a:r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6992516" y="6043995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39</a:t>
              </a:r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8446269" y="6043995"/>
              <a:ext cx="1321593" cy="792956"/>
            </a:xfrm>
            <a:custGeom>
              <a:avLst/>
              <a:gdLst>
                <a:gd name="connsiteX0" fmla="*/ 0 w 1321593"/>
                <a:gd name="connsiteY0" fmla="*/ 0 h 792956"/>
                <a:gd name="connsiteX1" fmla="*/ 1321593 w 1321593"/>
                <a:gd name="connsiteY1" fmla="*/ 0 h 792956"/>
                <a:gd name="connsiteX2" fmla="*/ 1321593 w 1321593"/>
                <a:gd name="connsiteY2" fmla="*/ 792956 h 792956"/>
                <a:gd name="connsiteX3" fmla="*/ 0 w 1321593"/>
                <a:gd name="connsiteY3" fmla="*/ 792956 h 792956"/>
                <a:gd name="connsiteX4" fmla="*/ 0 w 1321593"/>
                <a:gd name="connsiteY4" fmla="*/ 0 h 7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1593" h="792956">
                  <a:moveTo>
                    <a:pt x="0" y="0"/>
                  </a:moveTo>
                  <a:lnTo>
                    <a:pt x="1321593" y="0"/>
                  </a:lnTo>
                  <a:lnTo>
                    <a:pt x="1321593" y="792956"/>
                  </a:lnTo>
                  <a:lnTo>
                    <a:pt x="0" y="7929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600" kern="1200" dirty="0"/>
                <a:t>28</a:t>
              </a:r>
            </a:p>
          </p:txBody>
        </p:sp>
      </p:grpSp>
      <p:sp>
        <p:nvSpPr>
          <p:cNvPr id="41" name="Seta para Baixo 40"/>
          <p:cNvSpPr/>
          <p:nvPr/>
        </p:nvSpPr>
        <p:spPr>
          <a:xfrm>
            <a:off x="3186063" y="1355892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804748" y="1490649"/>
            <a:ext cx="1207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31?</a:t>
            </a:r>
          </a:p>
        </p:txBody>
      </p:sp>
      <p:sp>
        <p:nvSpPr>
          <p:cNvPr id="44" name="Seta para Baixo 43"/>
          <p:cNvSpPr/>
          <p:nvPr/>
        </p:nvSpPr>
        <p:spPr>
          <a:xfrm>
            <a:off x="3186063" y="2259705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Baixo 44"/>
          <p:cNvSpPr/>
          <p:nvPr/>
        </p:nvSpPr>
        <p:spPr>
          <a:xfrm>
            <a:off x="3186063" y="3094995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>
            <a:off x="3186063" y="3803244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48"/>
          <p:cNvSpPr/>
          <p:nvPr/>
        </p:nvSpPr>
        <p:spPr>
          <a:xfrm>
            <a:off x="3186063" y="4618677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9221723" y="3601702"/>
            <a:ext cx="2771613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Na </a:t>
            </a:r>
            <a:r>
              <a:rPr lang="pt-BR" b="1" dirty="0">
                <a:solidFill>
                  <a:srgbClr val="C00000"/>
                </a:solidFill>
              </a:rPr>
              <a:t>pesquisa linear </a:t>
            </a:r>
            <a:r>
              <a:rPr lang="pt-BR" dirty="0"/>
              <a:t>o tempo necessário para acessar o dado é da ordem N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9304481" y="1576806"/>
            <a:ext cx="260609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Tempo de </a:t>
            </a:r>
          </a:p>
          <a:p>
            <a:pPr algn="ctr"/>
            <a:r>
              <a:rPr lang="pt-B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busca=24</a:t>
            </a:r>
          </a:p>
        </p:txBody>
      </p:sp>
      <p:graphicFrame>
        <p:nvGraphicFramePr>
          <p:cNvPr id="46" name="Gráfico 45">
            <a:extLst>
              <a:ext uri="{FF2B5EF4-FFF2-40B4-BE49-F238E27FC236}">
                <a16:creationId xmlns:a16="http://schemas.microsoft.com/office/drawing/2014/main" id="{707E3D7A-7D2C-4B57-AF3A-3F4CBE281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227668"/>
              </p:ext>
            </p:extLst>
          </p:nvPr>
        </p:nvGraphicFramePr>
        <p:xfrm>
          <a:off x="63770" y="4887145"/>
          <a:ext cx="2479176" cy="148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44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0521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4.44444E-6 L 0.21029 4.44444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9 4.44444E-6 L 0.3125 4.44444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4.44444E-6 L 0.41888 4.4444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10521 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1.48148E-6 L 0.21029 1.48148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9 1.48148E-6 L 0.3125 1.4814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3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1.48148E-6 L 0.41888 1.48148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50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10521 7.40741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5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7.40741E-7 L 0.21029 7.40741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9 7.40741E-7 L 0.3125 7.40741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500"/>
                            </p:stCondLst>
                            <p:childTnLst>
                              <p:par>
                                <p:cTn id="5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7.40741E-7 L 0.41888 7.40741E-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61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0521 0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500"/>
                            </p:stCondLst>
                            <p:childTnLst>
                              <p:par>
                                <p:cTn id="7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0 L 0.21029 0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1500"/>
                            </p:stCondLst>
                            <p:childTnLst>
                              <p:par>
                                <p:cTn id="7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9 0 L 0.3125 0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35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0 L 0.41888 0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500"/>
                            </p:stCondLst>
                            <p:childTnLst>
                              <p:par>
                                <p:cTn id="81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6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6500"/>
                            </p:stCondLst>
                            <p:childTnLst>
                              <p:par>
                                <p:cTn id="8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0521 0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8500"/>
                            </p:stCondLst>
                            <p:childTnLst>
                              <p:par>
                                <p:cTn id="9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0 L 0.21029 0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500"/>
                            </p:stCondLst>
                            <p:childTnLst>
                              <p:par>
                                <p:cTn id="9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9 0 L 0.3125 0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2500"/>
                            </p:stCondLst>
                            <p:childTnLst>
                              <p:par>
                                <p:cTn id="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9" grpId="0" animBg="1"/>
      <p:bldP spid="49" grpId="1" animBg="1"/>
      <p:bldP spid="49" grpId="2" animBg="1"/>
      <p:bldP spid="49" grpId="3" animBg="1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rma Livre 81"/>
          <p:cNvSpPr/>
          <p:nvPr/>
        </p:nvSpPr>
        <p:spPr>
          <a:xfrm>
            <a:off x="2782800" y="1598400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0</a:t>
            </a:r>
          </a:p>
        </p:txBody>
      </p:sp>
      <p:sp>
        <p:nvSpPr>
          <p:cNvPr id="83" name="Forma Livre 82"/>
          <p:cNvSpPr/>
          <p:nvPr/>
        </p:nvSpPr>
        <p:spPr>
          <a:xfrm>
            <a:off x="4063933" y="1598400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1</a:t>
            </a:r>
          </a:p>
        </p:txBody>
      </p:sp>
      <p:sp>
        <p:nvSpPr>
          <p:cNvPr id="84" name="Forma Livre 83"/>
          <p:cNvSpPr/>
          <p:nvPr/>
        </p:nvSpPr>
        <p:spPr>
          <a:xfrm>
            <a:off x="5345067" y="1598400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2</a:t>
            </a:r>
          </a:p>
        </p:txBody>
      </p:sp>
      <p:sp>
        <p:nvSpPr>
          <p:cNvPr id="85" name="Forma Livre 84"/>
          <p:cNvSpPr/>
          <p:nvPr/>
        </p:nvSpPr>
        <p:spPr>
          <a:xfrm>
            <a:off x="6626201" y="1598400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3</a:t>
            </a:r>
          </a:p>
        </p:txBody>
      </p:sp>
      <p:sp>
        <p:nvSpPr>
          <p:cNvPr id="86" name="Forma Livre 85"/>
          <p:cNvSpPr/>
          <p:nvPr/>
        </p:nvSpPr>
        <p:spPr>
          <a:xfrm>
            <a:off x="7907334" y="1598400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4</a:t>
            </a:r>
          </a:p>
        </p:txBody>
      </p:sp>
      <p:sp>
        <p:nvSpPr>
          <p:cNvPr id="87" name="Forma Livre 86"/>
          <p:cNvSpPr/>
          <p:nvPr/>
        </p:nvSpPr>
        <p:spPr>
          <a:xfrm>
            <a:off x="2782800" y="241401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5</a:t>
            </a:r>
          </a:p>
        </p:txBody>
      </p:sp>
      <p:sp>
        <p:nvSpPr>
          <p:cNvPr id="88" name="Forma Livre 87"/>
          <p:cNvSpPr/>
          <p:nvPr/>
        </p:nvSpPr>
        <p:spPr>
          <a:xfrm>
            <a:off x="4063933" y="241401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6</a:t>
            </a:r>
          </a:p>
        </p:txBody>
      </p:sp>
      <p:sp>
        <p:nvSpPr>
          <p:cNvPr id="89" name="Forma Livre 88"/>
          <p:cNvSpPr/>
          <p:nvPr/>
        </p:nvSpPr>
        <p:spPr>
          <a:xfrm>
            <a:off x="5345067" y="241401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7</a:t>
            </a:r>
          </a:p>
        </p:txBody>
      </p:sp>
      <p:sp>
        <p:nvSpPr>
          <p:cNvPr id="90" name="Forma Livre 89"/>
          <p:cNvSpPr/>
          <p:nvPr/>
        </p:nvSpPr>
        <p:spPr>
          <a:xfrm>
            <a:off x="6626201" y="241401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 dirty="0"/>
              <a:t>8</a:t>
            </a:r>
          </a:p>
        </p:txBody>
      </p:sp>
      <p:sp>
        <p:nvSpPr>
          <p:cNvPr id="91" name="Forma Livre 90"/>
          <p:cNvSpPr/>
          <p:nvPr/>
        </p:nvSpPr>
        <p:spPr>
          <a:xfrm>
            <a:off x="7907334" y="241401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9</a:t>
            </a:r>
          </a:p>
        </p:txBody>
      </p:sp>
      <p:sp>
        <p:nvSpPr>
          <p:cNvPr id="92" name="Forma Livre 91"/>
          <p:cNvSpPr/>
          <p:nvPr/>
        </p:nvSpPr>
        <p:spPr>
          <a:xfrm>
            <a:off x="2782800" y="322963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11</a:t>
            </a:r>
          </a:p>
        </p:txBody>
      </p:sp>
      <p:sp>
        <p:nvSpPr>
          <p:cNvPr id="93" name="Forma Livre 92"/>
          <p:cNvSpPr/>
          <p:nvPr/>
        </p:nvSpPr>
        <p:spPr>
          <a:xfrm>
            <a:off x="4063933" y="322963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12</a:t>
            </a:r>
          </a:p>
        </p:txBody>
      </p:sp>
      <p:sp>
        <p:nvSpPr>
          <p:cNvPr id="94" name="Forma Livre 93"/>
          <p:cNvSpPr/>
          <p:nvPr/>
        </p:nvSpPr>
        <p:spPr>
          <a:xfrm>
            <a:off x="5345067" y="322963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13</a:t>
            </a:r>
          </a:p>
        </p:txBody>
      </p:sp>
      <p:sp>
        <p:nvSpPr>
          <p:cNvPr id="95" name="Forma Livre 94"/>
          <p:cNvSpPr/>
          <p:nvPr/>
        </p:nvSpPr>
        <p:spPr>
          <a:xfrm>
            <a:off x="6626201" y="322963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15</a:t>
            </a:r>
          </a:p>
        </p:txBody>
      </p:sp>
      <p:sp>
        <p:nvSpPr>
          <p:cNvPr id="96" name="Forma Livre 95"/>
          <p:cNvSpPr/>
          <p:nvPr/>
        </p:nvSpPr>
        <p:spPr>
          <a:xfrm>
            <a:off x="7907334" y="322963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16</a:t>
            </a:r>
          </a:p>
        </p:txBody>
      </p:sp>
      <p:sp>
        <p:nvSpPr>
          <p:cNvPr id="97" name="Forma Livre 96"/>
          <p:cNvSpPr/>
          <p:nvPr/>
        </p:nvSpPr>
        <p:spPr>
          <a:xfrm>
            <a:off x="2782800" y="404525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 dirty="0"/>
              <a:t>19</a:t>
            </a:r>
          </a:p>
        </p:txBody>
      </p:sp>
      <p:sp>
        <p:nvSpPr>
          <p:cNvPr id="98" name="Forma Livre 97"/>
          <p:cNvSpPr/>
          <p:nvPr/>
        </p:nvSpPr>
        <p:spPr>
          <a:xfrm>
            <a:off x="4063933" y="404525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22</a:t>
            </a:r>
          </a:p>
        </p:txBody>
      </p:sp>
      <p:sp>
        <p:nvSpPr>
          <p:cNvPr id="99" name="Forma Livre 98"/>
          <p:cNvSpPr/>
          <p:nvPr/>
        </p:nvSpPr>
        <p:spPr>
          <a:xfrm>
            <a:off x="5345067" y="404525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23</a:t>
            </a:r>
          </a:p>
        </p:txBody>
      </p:sp>
      <p:sp>
        <p:nvSpPr>
          <p:cNvPr id="100" name="Forma Livre 99"/>
          <p:cNvSpPr/>
          <p:nvPr/>
        </p:nvSpPr>
        <p:spPr>
          <a:xfrm>
            <a:off x="6626201" y="404525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 dirty="0"/>
              <a:t>24</a:t>
            </a:r>
          </a:p>
        </p:txBody>
      </p:sp>
      <p:sp>
        <p:nvSpPr>
          <p:cNvPr id="101" name="Forma Livre 100"/>
          <p:cNvSpPr/>
          <p:nvPr/>
        </p:nvSpPr>
        <p:spPr>
          <a:xfrm>
            <a:off x="7907334" y="4045259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25</a:t>
            </a:r>
          </a:p>
        </p:txBody>
      </p:sp>
      <p:sp>
        <p:nvSpPr>
          <p:cNvPr id="102" name="Forma Livre 101"/>
          <p:cNvSpPr/>
          <p:nvPr/>
        </p:nvSpPr>
        <p:spPr>
          <a:xfrm>
            <a:off x="2782800" y="486087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28</a:t>
            </a:r>
          </a:p>
        </p:txBody>
      </p:sp>
      <p:sp>
        <p:nvSpPr>
          <p:cNvPr id="103" name="Forma Livre 102"/>
          <p:cNvSpPr/>
          <p:nvPr/>
        </p:nvSpPr>
        <p:spPr>
          <a:xfrm>
            <a:off x="4063933" y="486087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31</a:t>
            </a:r>
          </a:p>
        </p:txBody>
      </p:sp>
      <p:sp>
        <p:nvSpPr>
          <p:cNvPr id="104" name="Forma Livre 103"/>
          <p:cNvSpPr/>
          <p:nvPr/>
        </p:nvSpPr>
        <p:spPr>
          <a:xfrm>
            <a:off x="5345067" y="486087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32</a:t>
            </a:r>
          </a:p>
        </p:txBody>
      </p:sp>
      <p:sp>
        <p:nvSpPr>
          <p:cNvPr id="105" name="Forma Livre 104"/>
          <p:cNvSpPr/>
          <p:nvPr/>
        </p:nvSpPr>
        <p:spPr>
          <a:xfrm>
            <a:off x="6626201" y="486087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 dirty="0"/>
              <a:t>33</a:t>
            </a:r>
          </a:p>
        </p:txBody>
      </p:sp>
      <p:sp>
        <p:nvSpPr>
          <p:cNvPr id="106" name="Forma Livre 105"/>
          <p:cNvSpPr/>
          <p:nvPr/>
        </p:nvSpPr>
        <p:spPr>
          <a:xfrm>
            <a:off x="7907334" y="486087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34</a:t>
            </a:r>
          </a:p>
        </p:txBody>
      </p:sp>
      <p:sp>
        <p:nvSpPr>
          <p:cNvPr id="107" name="Forma Livre 106"/>
          <p:cNvSpPr/>
          <p:nvPr/>
        </p:nvSpPr>
        <p:spPr>
          <a:xfrm>
            <a:off x="2782800" y="567649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39</a:t>
            </a:r>
          </a:p>
        </p:txBody>
      </p:sp>
      <p:sp>
        <p:nvSpPr>
          <p:cNvPr id="108" name="Forma Livre 107"/>
          <p:cNvSpPr/>
          <p:nvPr/>
        </p:nvSpPr>
        <p:spPr>
          <a:xfrm>
            <a:off x="4063933" y="567649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40</a:t>
            </a:r>
          </a:p>
        </p:txBody>
      </p:sp>
      <p:sp>
        <p:nvSpPr>
          <p:cNvPr id="109" name="Forma Livre 108"/>
          <p:cNvSpPr/>
          <p:nvPr/>
        </p:nvSpPr>
        <p:spPr>
          <a:xfrm>
            <a:off x="5345067" y="567649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44</a:t>
            </a:r>
          </a:p>
        </p:txBody>
      </p:sp>
      <p:sp>
        <p:nvSpPr>
          <p:cNvPr id="110" name="Forma Livre 109"/>
          <p:cNvSpPr/>
          <p:nvPr/>
        </p:nvSpPr>
        <p:spPr>
          <a:xfrm>
            <a:off x="6626201" y="567649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45</a:t>
            </a:r>
          </a:p>
        </p:txBody>
      </p:sp>
      <p:sp>
        <p:nvSpPr>
          <p:cNvPr id="111" name="Forma Livre 110"/>
          <p:cNvSpPr/>
          <p:nvPr/>
        </p:nvSpPr>
        <p:spPr>
          <a:xfrm>
            <a:off x="7907334" y="5676498"/>
            <a:ext cx="1164666" cy="699102"/>
          </a:xfrm>
          <a:custGeom>
            <a:avLst/>
            <a:gdLst>
              <a:gd name="connsiteX0" fmla="*/ 0 w 1321593"/>
              <a:gd name="connsiteY0" fmla="*/ 0 h 792956"/>
              <a:gd name="connsiteX1" fmla="*/ 1321593 w 1321593"/>
              <a:gd name="connsiteY1" fmla="*/ 0 h 792956"/>
              <a:gd name="connsiteX2" fmla="*/ 1321593 w 1321593"/>
              <a:gd name="connsiteY2" fmla="*/ 792956 h 792956"/>
              <a:gd name="connsiteX3" fmla="*/ 0 w 1321593"/>
              <a:gd name="connsiteY3" fmla="*/ 792956 h 792956"/>
              <a:gd name="connsiteX4" fmla="*/ 0 w 1321593"/>
              <a:gd name="connsiteY4" fmla="*/ 0 h 79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593" h="792956">
                <a:moveTo>
                  <a:pt x="0" y="0"/>
                </a:moveTo>
                <a:lnTo>
                  <a:pt x="1321593" y="0"/>
                </a:lnTo>
                <a:lnTo>
                  <a:pt x="1321593" y="792956"/>
                </a:lnTo>
                <a:lnTo>
                  <a:pt x="0" y="7929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600" kern="1200"/>
              <a:t>55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Binária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804748" y="1490649"/>
            <a:ext cx="1207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31?</a:t>
            </a:r>
          </a:p>
        </p:txBody>
      </p:sp>
      <p:sp>
        <p:nvSpPr>
          <p:cNvPr id="47" name="Seta para Baixo 46"/>
          <p:cNvSpPr/>
          <p:nvPr/>
        </p:nvSpPr>
        <p:spPr>
          <a:xfrm>
            <a:off x="3186063" y="3803244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9221723" y="3601702"/>
            <a:ext cx="2771613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a </a:t>
            </a:r>
            <a:r>
              <a:rPr lang="pt-BR" b="1" dirty="0">
                <a:solidFill>
                  <a:srgbClr val="C00000"/>
                </a:solidFill>
              </a:rPr>
              <a:t>Pesquisa Binária </a:t>
            </a:r>
            <a:r>
              <a:rPr lang="pt-BR" dirty="0"/>
              <a:t>O tempo necessário para acessar o dado é da ordem de Log</a:t>
            </a:r>
            <a:r>
              <a:rPr lang="pt-BR" baseline="-25000" dirty="0"/>
              <a:t>2</a:t>
            </a:r>
            <a:r>
              <a:rPr lang="pt-BR" dirty="0"/>
              <a:t>N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9304481" y="1576806"/>
            <a:ext cx="260609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Tempo de </a:t>
            </a:r>
          </a:p>
          <a:p>
            <a:pPr algn="ctr"/>
            <a:r>
              <a:rPr lang="pt-B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busca=5</a:t>
            </a:r>
          </a:p>
        </p:txBody>
      </p:sp>
      <p:sp>
        <p:nvSpPr>
          <p:cNvPr id="112" name="Seta para Baixo 111"/>
          <p:cNvSpPr/>
          <p:nvPr/>
        </p:nvSpPr>
        <p:spPr>
          <a:xfrm>
            <a:off x="5791731" y="4687150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Seta para Baixo 112"/>
          <p:cNvSpPr/>
          <p:nvPr/>
        </p:nvSpPr>
        <p:spPr>
          <a:xfrm>
            <a:off x="7045141" y="3903835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Seta para Baixo 113"/>
          <p:cNvSpPr/>
          <p:nvPr/>
        </p:nvSpPr>
        <p:spPr>
          <a:xfrm>
            <a:off x="3186834" y="4706877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Seta para Baixo 114"/>
          <p:cNvSpPr/>
          <p:nvPr/>
        </p:nvSpPr>
        <p:spPr>
          <a:xfrm>
            <a:off x="4427599" y="4674601"/>
            <a:ext cx="360040" cy="3667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4" name="Gráfico 43">
            <a:extLst>
              <a:ext uri="{FF2B5EF4-FFF2-40B4-BE49-F238E27FC236}">
                <a16:creationId xmlns:a16="http://schemas.microsoft.com/office/drawing/2014/main" id="{707E3D7A-7D2C-4B57-AF3A-3F4CBE281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015753"/>
              </p:ext>
            </p:extLst>
          </p:nvPr>
        </p:nvGraphicFramePr>
        <p:xfrm>
          <a:off x="-69915" y="4650579"/>
          <a:ext cx="2699321" cy="161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8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DEEF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DEEF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DEE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DEEF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DEEF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7CC1F7-F803-428D-A848-650A3546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5400" dirty="0"/>
              <a:t>Pesquisa Linear x Pesquisa Binária</a:t>
            </a:r>
            <a:br>
              <a:rPr lang="pt-BR" sz="5400" dirty="0"/>
            </a:br>
            <a:r>
              <a:rPr lang="en-US" sz="5200" kern="1200" dirty="0">
                <a:latin typeface="+mj-lt"/>
                <a:ea typeface="+mj-ea"/>
                <a:cs typeface="+mj-cs"/>
              </a:rPr>
              <a:t>Tempo de </a:t>
            </a:r>
            <a:r>
              <a:rPr lang="en-US" sz="5200" kern="1200" dirty="0" err="1">
                <a:latin typeface="+mj-lt"/>
                <a:ea typeface="+mj-ea"/>
                <a:cs typeface="+mj-cs"/>
              </a:rPr>
              <a:t>Pesquisa</a:t>
            </a:r>
            <a:endParaRPr lang="en-US" sz="5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A5FB7-407C-4221-B304-04962747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75" y="1845426"/>
            <a:ext cx="7394197" cy="4450303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42BE8E-2ED2-4526-BE3E-035C018D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B4549B-6DA8-4507-B6B8-660BF1BA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A0200A9-CB03-4EF2-9D99-353BA7EB6B77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8B2E2E-C874-43E8-A1EE-B062054DEB1A}"/>
              </a:ext>
            </a:extLst>
          </p:cNvPr>
          <p:cNvSpPr txBox="1"/>
          <p:nvPr/>
        </p:nvSpPr>
        <p:spPr>
          <a:xfrm>
            <a:off x="1801987" y="1988840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C78508-C269-4A45-A074-4BA718CD0F34}"/>
              </a:ext>
            </a:extLst>
          </p:cNvPr>
          <p:cNvSpPr txBox="1"/>
          <p:nvPr/>
        </p:nvSpPr>
        <p:spPr>
          <a:xfrm>
            <a:off x="9164477" y="626191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146293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Mecanismos de Pesquisa do </a:t>
            </a:r>
            <a:br>
              <a:rPr lang="en-US" sz="7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Server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AAC83C2-9C5E-4CEC-9354-CC5E16DD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159" y="4965614"/>
            <a:ext cx="9623404" cy="8344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0200A9-CB03-4EF2-9D99-353BA7EB6B77}" type="slidenum">
              <a:rPr lang="en-US" sz="32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18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324506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e Índices – uma introdução 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353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Um dos caminhos mais importantes para o </a:t>
            </a:r>
            <a:r>
              <a:rPr lang="pt-BR" dirty="0">
                <a:solidFill>
                  <a:srgbClr val="C00000"/>
                </a:solidFill>
              </a:rPr>
              <a:t>alto desempenho </a:t>
            </a:r>
            <a:r>
              <a:rPr lang="pt-BR" dirty="0"/>
              <a:t>em um banco de dados do SQL Server é o uso de organizações ordenadas; </a:t>
            </a:r>
          </a:p>
          <a:p>
            <a:r>
              <a:rPr lang="pt-BR" dirty="0"/>
              <a:t>As tabelas no SQL Server são </a:t>
            </a:r>
            <a:r>
              <a:rPr lang="pt-BR" dirty="0">
                <a:solidFill>
                  <a:srgbClr val="C00000"/>
                </a:solidFill>
              </a:rPr>
              <a:t>ordenadas fisicamente </a:t>
            </a:r>
            <a:r>
              <a:rPr lang="pt-BR" dirty="0"/>
              <a:t>no disco pela sua </a:t>
            </a:r>
            <a:r>
              <a:rPr lang="pt-BR" dirty="0">
                <a:solidFill>
                  <a:srgbClr val="C00000"/>
                </a:solidFill>
              </a:rPr>
              <a:t>chave primária;</a:t>
            </a:r>
          </a:p>
          <a:p>
            <a:r>
              <a:rPr lang="pt-BR" dirty="0"/>
              <a:t>Contudo é possível criar outras </a:t>
            </a:r>
            <a:r>
              <a:rPr lang="pt-BR" dirty="0">
                <a:solidFill>
                  <a:srgbClr val="C00000"/>
                </a:solidFill>
              </a:rPr>
              <a:t>estruturas organizadas </a:t>
            </a:r>
            <a:r>
              <a:rPr lang="pt-BR" dirty="0"/>
              <a:t>chamadas </a:t>
            </a:r>
            <a:r>
              <a:rPr lang="pt-BR" dirty="0">
                <a:solidFill>
                  <a:srgbClr val="C00000"/>
                </a:solidFill>
              </a:rPr>
              <a:t>Índices</a:t>
            </a:r>
            <a:r>
              <a:rPr lang="pt-BR" dirty="0"/>
              <a:t>, que referenciam outras colunas da tabela; 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rgbClr val="C00000"/>
                </a:solidFill>
              </a:rPr>
              <a:t>índices aceleram o processo de consulta</a:t>
            </a:r>
            <a:r>
              <a:rPr lang="pt-BR" dirty="0"/>
              <a:t>, fornecendo acesso rápido às linhas nas tabelas de dados, da mesma forma que o índice de um livro ajuda a encontrar informações rapidamente nesse livro.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12563" b="6560"/>
          <a:stretch/>
        </p:blipFill>
        <p:spPr>
          <a:xfrm>
            <a:off x="6528048" y="4584874"/>
            <a:ext cx="2305342" cy="18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Indexação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007C9E14-79DE-4B06-B518-1199E293A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229457"/>
              </p:ext>
            </p:extLst>
          </p:nvPr>
        </p:nvGraphicFramePr>
        <p:xfrm>
          <a:off x="838200" y="1690689"/>
          <a:ext cx="10515600" cy="296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66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Estratégias de Indexação</a:t>
            </a:r>
            <a:br>
              <a:rPr lang="pt-BR"/>
            </a:br>
            <a:r>
              <a:rPr lang="pt-BR"/>
              <a:t>Indexação Densa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uma entrada de índice for criada para cada valor da chave de pesquisa, será uma indexação densa.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/>
              <a:pPr/>
              <a:t>21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17" y="2734056"/>
            <a:ext cx="8549358" cy="34838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600056" y="3019231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Arquivo de dados</a:t>
            </a:r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143672" y="328498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Índice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Indexação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431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Indexação esparsa: </a:t>
            </a:r>
          </a:p>
          <a:p>
            <a:r>
              <a:rPr lang="pt-BR" dirty="0"/>
              <a:t>Se </a:t>
            </a:r>
            <a:r>
              <a:rPr lang="pt-BR" dirty="0">
                <a:solidFill>
                  <a:srgbClr val="C00000"/>
                </a:solidFill>
              </a:rPr>
              <a:t>uma entrada de índice </a:t>
            </a:r>
            <a:r>
              <a:rPr lang="pt-BR" dirty="0"/>
              <a:t>for </a:t>
            </a:r>
            <a:r>
              <a:rPr lang="pt-BR" dirty="0">
                <a:solidFill>
                  <a:srgbClr val="C00000"/>
                </a:solidFill>
              </a:rPr>
              <a:t>criada</a:t>
            </a:r>
            <a:r>
              <a:rPr lang="pt-BR" dirty="0"/>
              <a:t> apenas para </a:t>
            </a:r>
            <a:r>
              <a:rPr lang="pt-BR" dirty="0">
                <a:solidFill>
                  <a:srgbClr val="C00000"/>
                </a:solidFill>
              </a:rPr>
              <a:t>alguns registros</a:t>
            </a:r>
            <a:r>
              <a:rPr lang="pt-BR" dirty="0"/>
              <a:t>, será uma indexação esparsa.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85" y="3690962"/>
            <a:ext cx="6563230" cy="28479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431704" y="35970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09950" y="3321630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de dados</a:t>
            </a:r>
          </a:p>
        </p:txBody>
      </p:sp>
    </p:spTree>
    <p:extLst>
      <p:ext uri="{BB962C8B-B14F-4D97-AF65-F5344CB8AC3E}">
        <p14:creationId xmlns:p14="http://schemas.microsoft.com/office/powerpoint/2010/main" val="2544024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SQL Armazena os dados das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B6F7F-E89D-4DD0-AE71-4CE0AC5D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776"/>
            <a:ext cx="5565323" cy="3294257"/>
          </a:xfrm>
        </p:spPr>
        <p:txBody>
          <a:bodyPr>
            <a:normAutofit/>
          </a:bodyPr>
          <a:lstStyle/>
          <a:p>
            <a:r>
              <a:rPr lang="pt-BR" dirty="0"/>
              <a:t>Para explicar o funcionamento dos índices, é importante antes entender como o SQL armazena seus dados</a:t>
            </a:r>
          </a:p>
          <a:p>
            <a:r>
              <a:rPr lang="pt-BR" dirty="0"/>
              <a:t>O SQL </a:t>
            </a:r>
            <a:r>
              <a:rPr lang="pt-BR" dirty="0">
                <a:solidFill>
                  <a:srgbClr val="C00000"/>
                </a:solidFill>
              </a:rPr>
              <a:t>armazena</a:t>
            </a:r>
            <a:r>
              <a:rPr lang="pt-BR" dirty="0"/>
              <a:t> seus </a:t>
            </a:r>
            <a:r>
              <a:rPr lang="pt-BR" dirty="0">
                <a:solidFill>
                  <a:srgbClr val="C00000"/>
                </a:solidFill>
              </a:rPr>
              <a:t>dados</a:t>
            </a:r>
            <a:r>
              <a:rPr lang="pt-BR" dirty="0"/>
              <a:t> em </a:t>
            </a:r>
            <a:r>
              <a:rPr lang="pt-BR" dirty="0">
                <a:solidFill>
                  <a:srgbClr val="C00000"/>
                </a:solidFill>
              </a:rPr>
              <a:t>páginas</a:t>
            </a:r>
            <a:r>
              <a:rPr lang="pt-BR" dirty="0"/>
              <a:t> de dados com 8 KB de tamanho organizados numa </a:t>
            </a:r>
            <a:r>
              <a:rPr lang="pt-BR" dirty="0">
                <a:solidFill>
                  <a:srgbClr val="C00000"/>
                </a:solidFill>
              </a:rPr>
              <a:t>estrutura em árvore</a:t>
            </a:r>
          </a:p>
          <a:p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226" name="Gráfico 225" descr="Documento">
            <a:extLst>
              <a:ext uri="{FF2B5EF4-FFF2-40B4-BE49-F238E27FC236}">
                <a16:creationId xmlns:a16="http://schemas.microsoft.com/office/drawing/2014/main" id="{8E56C107-30E8-4FBE-824B-562A0F338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2147" y="5259091"/>
            <a:ext cx="1194245" cy="1194245"/>
          </a:xfrm>
          <a:prstGeom prst="rect">
            <a:avLst/>
          </a:prstGeom>
        </p:spPr>
      </p:pic>
      <p:pic>
        <p:nvPicPr>
          <p:cNvPr id="43" name="Gráfico 42" descr="Documento">
            <a:extLst>
              <a:ext uri="{FF2B5EF4-FFF2-40B4-BE49-F238E27FC236}">
                <a16:creationId xmlns:a16="http://schemas.microsoft.com/office/drawing/2014/main" id="{AE9CE58D-7965-4CE5-B1DB-8A9D74E14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656" y="5259091"/>
            <a:ext cx="1194245" cy="1194245"/>
          </a:xfrm>
          <a:prstGeom prst="rect">
            <a:avLst/>
          </a:prstGeom>
        </p:spPr>
      </p:pic>
      <p:pic>
        <p:nvPicPr>
          <p:cNvPr id="44" name="Gráfico 43" descr="Documento">
            <a:extLst>
              <a:ext uri="{FF2B5EF4-FFF2-40B4-BE49-F238E27FC236}">
                <a16:creationId xmlns:a16="http://schemas.microsoft.com/office/drawing/2014/main" id="{D249FC2E-8812-4E1D-94F1-D20479197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9174" y="5259091"/>
            <a:ext cx="1194245" cy="1194245"/>
          </a:xfrm>
          <a:prstGeom prst="rect">
            <a:avLst/>
          </a:prstGeom>
        </p:spPr>
      </p:pic>
      <p:pic>
        <p:nvPicPr>
          <p:cNvPr id="45" name="Gráfico 44" descr="Documento">
            <a:extLst>
              <a:ext uri="{FF2B5EF4-FFF2-40B4-BE49-F238E27FC236}">
                <a16:creationId xmlns:a16="http://schemas.microsoft.com/office/drawing/2014/main" id="{B0C1AA9F-6C75-4764-BF44-71E2E6D02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83" y="5259091"/>
            <a:ext cx="1194245" cy="1194245"/>
          </a:xfrm>
          <a:prstGeom prst="rect">
            <a:avLst/>
          </a:prstGeom>
        </p:spPr>
      </p:pic>
      <p:pic>
        <p:nvPicPr>
          <p:cNvPr id="46" name="Gráfico 45" descr="Documento">
            <a:extLst>
              <a:ext uri="{FF2B5EF4-FFF2-40B4-BE49-F238E27FC236}">
                <a16:creationId xmlns:a16="http://schemas.microsoft.com/office/drawing/2014/main" id="{E03D1E30-966D-4428-9BC3-F5E839371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6201" y="5259091"/>
            <a:ext cx="1194245" cy="1194245"/>
          </a:xfrm>
          <a:prstGeom prst="rect">
            <a:avLst/>
          </a:prstGeom>
        </p:spPr>
      </p:pic>
      <p:pic>
        <p:nvPicPr>
          <p:cNvPr id="47" name="Gráfico 46" descr="Documento">
            <a:extLst>
              <a:ext uri="{FF2B5EF4-FFF2-40B4-BE49-F238E27FC236}">
                <a16:creationId xmlns:a16="http://schemas.microsoft.com/office/drawing/2014/main" id="{E19E5B10-8E75-49DB-81D4-37EBFADE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3710" y="5259091"/>
            <a:ext cx="1194245" cy="1194245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F719CB3F-622A-4D2A-95FB-AA3567D9B4C8}"/>
              </a:ext>
            </a:extLst>
          </p:cNvPr>
          <p:cNvGrpSpPr/>
          <p:nvPr/>
        </p:nvGrpSpPr>
        <p:grpSpPr>
          <a:xfrm>
            <a:off x="5739483" y="5552988"/>
            <a:ext cx="574071" cy="861606"/>
            <a:chOff x="5638800" y="2971800"/>
            <a:chExt cx="574071" cy="861606"/>
          </a:xfrm>
        </p:grpSpPr>
        <p:pic>
          <p:nvPicPr>
            <p:cNvPr id="6" name="Gráfico 5" descr="Seta de linha reta">
              <a:extLst>
                <a:ext uri="{FF2B5EF4-FFF2-40B4-BE49-F238E27FC236}">
                  <a16:creationId xmlns:a16="http://schemas.microsoft.com/office/drawing/2014/main" id="{2A47B6A0-D6FC-42B7-B84B-1362BD72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558381" cy="558381"/>
            </a:xfrm>
            <a:prstGeom prst="rect">
              <a:avLst/>
            </a:prstGeom>
          </p:spPr>
        </p:pic>
        <p:pic>
          <p:nvPicPr>
            <p:cNvPr id="51" name="Gráfico 50" descr="Seta de linha reta">
              <a:extLst>
                <a:ext uri="{FF2B5EF4-FFF2-40B4-BE49-F238E27FC236}">
                  <a16:creationId xmlns:a16="http://schemas.microsoft.com/office/drawing/2014/main" id="{930BCC9C-02EB-4534-A62C-ED0C3301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654490" y="3275025"/>
              <a:ext cx="558381" cy="558381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0619FB9-EB65-49EC-A8F4-5A104F58A6E4}"/>
              </a:ext>
            </a:extLst>
          </p:cNvPr>
          <p:cNvGrpSpPr/>
          <p:nvPr/>
        </p:nvGrpSpPr>
        <p:grpSpPr>
          <a:xfrm>
            <a:off x="7350804" y="5580630"/>
            <a:ext cx="574071" cy="861606"/>
            <a:chOff x="5638800" y="2971800"/>
            <a:chExt cx="574071" cy="861606"/>
          </a:xfrm>
        </p:grpSpPr>
        <p:pic>
          <p:nvPicPr>
            <p:cNvPr id="54" name="Gráfico 53" descr="Seta de linha reta">
              <a:extLst>
                <a:ext uri="{FF2B5EF4-FFF2-40B4-BE49-F238E27FC236}">
                  <a16:creationId xmlns:a16="http://schemas.microsoft.com/office/drawing/2014/main" id="{3FFE69CE-7917-4D61-8C28-1D8127F0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558381" cy="558381"/>
            </a:xfrm>
            <a:prstGeom prst="rect">
              <a:avLst/>
            </a:prstGeom>
          </p:spPr>
        </p:pic>
        <p:pic>
          <p:nvPicPr>
            <p:cNvPr id="55" name="Gráfico 54" descr="Seta de linha reta">
              <a:extLst>
                <a:ext uri="{FF2B5EF4-FFF2-40B4-BE49-F238E27FC236}">
                  <a16:creationId xmlns:a16="http://schemas.microsoft.com/office/drawing/2014/main" id="{BF1D14AA-AC25-4BF3-8390-84DE1BBC0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654490" y="3275025"/>
              <a:ext cx="558381" cy="558381"/>
            </a:xfrm>
            <a:prstGeom prst="rect">
              <a:avLst/>
            </a:prstGeom>
          </p:spPr>
        </p:pic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F9FFD6ED-F1AA-40DC-8A0B-B33EAD3AFF9B}"/>
              </a:ext>
            </a:extLst>
          </p:cNvPr>
          <p:cNvGrpSpPr/>
          <p:nvPr/>
        </p:nvGrpSpPr>
        <p:grpSpPr>
          <a:xfrm>
            <a:off x="8862972" y="5578140"/>
            <a:ext cx="574071" cy="861606"/>
            <a:chOff x="5638800" y="2971800"/>
            <a:chExt cx="574071" cy="861606"/>
          </a:xfrm>
        </p:grpSpPr>
        <p:pic>
          <p:nvPicPr>
            <p:cNvPr id="57" name="Gráfico 56" descr="Seta de linha reta">
              <a:extLst>
                <a:ext uri="{FF2B5EF4-FFF2-40B4-BE49-F238E27FC236}">
                  <a16:creationId xmlns:a16="http://schemas.microsoft.com/office/drawing/2014/main" id="{438D426C-81CB-47E0-811D-8FB1E6889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558381" cy="558381"/>
            </a:xfrm>
            <a:prstGeom prst="rect">
              <a:avLst/>
            </a:prstGeom>
          </p:spPr>
        </p:pic>
        <p:pic>
          <p:nvPicPr>
            <p:cNvPr id="58" name="Gráfico 57" descr="Seta de linha reta">
              <a:extLst>
                <a:ext uri="{FF2B5EF4-FFF2-40B4-BE49-F238E27FC236}">
                  <a16:creationId xmlns:a16="http://schemas.microsoft.com/office/drawing/2014/main" id="{A8C38D83-52CE-41F0-AF2A-97C7AFE9C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654490" y="3275025"/>
              <a:ext cx="558381" cy="558381"/>
            </a:xfrm>
            <a:prstGeom prst="rect">
              <a:avLst/>
            </a:prstGeom>
          </p:spPr>
        </p:pic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91EA41CA-3B49-4E8B-B28D-5C5A4C588C62}"/>
              </a:ext>
            </a:extLst>
          </p:cNvPr>
          <p:cNvGrpSpPr/>
          <p:nvPr/>
        </p:nvGrpSpPr>
        <p:grpSpPr>
          <a:xfrm>
            <a:off x="2524275" y="5578140"/>
            <a:ext cx="574071" cy="861606"/>
            <a:chOff x="5638800" y="2971800"/>
            <a:chExt cx="574071" cy="861606"/>
          </a:xfrm>
        </p:grpSpPr>
        <p:pic>
          <p:nvPicPr>
            <p:cNvPr id="60" name="Gráfico 59" descr="Seta de linha reta">
              <a:extLst>
                <a:ext uri="{FF2B5EF4-FFF2-40B4-BE49-F238E27FC236}">
                  <a16:creationId xmlns:a16="http://schemas.microsoft.com/office/drawing/2014/main" id="{CBDFDF81-A025-411F-8494-5215C488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558381" cy="558381"/>
            </a:xfrm>
            <a:prstGeom prst="rect">
              <a:avLst/>
            </a:prstGeom>
          </p:spPr>
        </p:pic>
        <p:pic>
          <p:nvPicPr>
            <p:cNvPr id="61" name="Gráfico 60" descr="Seta de linha reta">
              <a:extLst>
                <a:ext uri="{FF2B5EF4-FFF2-40B4-BE49-F238E27FC236}">
                  <a16:creationId xmlns:a16="http://schemas.microsoft.com/office/drawing/2014/main" id="{F4F757C2-BCCA-4CFB-9F94-9C7B65303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654490" y="3275025"/>
              <a:ext cx="558381" cy="558381"/>
            </a:xfrm>
            <a:prstGeom prst="rect">
              <a:avLst/>
            </a:prstGeom>
          </p:spPr>
        </p:pic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78FEF742-006F-4F61-A783-FC98D944F984}"/>
              </a:ext>
            </a:extLst>
          </p:cNvPr>
          <p:cNvGrpSpPr/>
          <p:nvPr/>
        </p:nvGrpSpPr>
        <p:grpSpPr>
          <a:xfrm>
            <a:off x="4110444" y="5578140"/>
            <a:ext cx="574071" cy="861606"/>
            <a:chOff x="5638800" y="2971800"/>
            <a:chExt cx="574071" cy="861606"/>
          </a:xfrm>
        </p:grpSpPr>
        <p:pic>
          <p:nvPicPr>
            <p:cNvPr id="63" name="Gráfico 62" descr="Seta de linha reta">
              <a:extLst>
                <a:ext uri="{FF2B5EF4-FFF2-40B4-BE49-F238E27FC236}">
                  <a16:creationId xmlns:a16="http://schemas.microsoft.com/office/drawing/2014/main" id="{276900E6-8468-4086-897F-50B183734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558381" cy="558381"/>
            </a:xfrm>
            <a:prstGeom prst="rect">
              <a:avLst/>
            </a:prstGeom>
          </p:spPr>
        </p:pic>
        <p:pic>
          <p:nvPicPr>
            <p:cNvPr id="64" name="Gráfico 63" descr="Seta de linha reta">
              <a:extLst>
                <a:ext uri="{FF2B5EF4-FFF2-40B4-BE49-F238E27FC236}">
                  <a16:creationId xmlns:a16="http://schemas.microsoft.com/office/drawing/2014/main" id="{FE678E41-47A9-4728-8596-E201A7B99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654490" y="3275025"/>
              <a:ext cx="558381" cy="558381"/>
            </a:xfrm>
            <a:prstGeom prst="rect">
              <a:avLst/>
            </a:prstGeom>
          </p:spPr>
        </p:pic>
      </p:grpSp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E7D75D73-99B5-4E16-AD00-BC3A5BAA4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17614"/>
              </p:ext>
            </p:extLst>
          </p:nvPr>
        </p:nvGraphicFramePr>
        <p:xfrm>
          <a:off x="6502398" y="1412776"/>
          <a:ext cx="4752527" cy="1117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4191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2044345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884191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2888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Nome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Email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Curso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2459529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212615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59230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820686"/>
                  </a:ext>
                </a:extLst>
              </a:tr>
            </a:tbl>
          </a:graphicData>
        </a:graphic>
      </p:graphicFrame>
      <p:graphicFrame>
        <p:nvGraphicFramePr>
          <p:cNvPr id="68" name="Tabela 67">
            <a:extLst>
              <a:ext uri="{FF2B5EF4-FFF2-40B4-BE49-F238E27FC236}">
                <a16:creationId xmlns:a16="http://schemas.microsoft.com/office/drawing/2014/main" id="{63E17408-9422-4271-A827-752BC6F57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90016"/>
              </p:ext>
            </p:extLst>
          </p:nvPr>
        </p:nvGraphicFramePr>
        <p:xfrm>
          <a:off x="6502398" y="3378180"/>
          <a:ext cx="4752527" cy="8289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4191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2044345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884191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886764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99937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616612"/>
                  </a:ext>
                </a:extLst>
              </a:tr>
            </a:tbl>
          </a:graphicData>
        </a:graphic>
      </p:graphicFrame>
      <p:graphicFrame>
        <p:nvGraphicFramePr>
          <p:cNvPr id="69" name="Tabela 68">
            <a:extLst>
              <a:ext uri="{FF2B5EF4-FFF2-40B4-BE49-F238E27FC236}">
                <a16:creationId xmlns:a16="http://schemas.microsoft.com/office/drawing/2014/main" id="{0357029B-C43E-4604-B724-1B8210180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5911"/>
              </p:ext>
            </p:extLst>
          </p:nvPr>
        </p:nvGraphicFramePr>
        <p:xfrm>
          <a:off x="6502398" y="2534878"/>
          <a:ext cx="4752527" cy="8289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4191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2044345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884191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98538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78743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267697"/>
                  </a:ext>
                </a:extLst>
              </a:tr>
            </a:tbl>
          </a:graphicData>
        </a:graphic>
      </p:graphicFrame>
      <p:graphicFrame>
        <p:nvGraphicFramePr>
          <p:cNvPr id="71" name="Tabela 70">
            <a:extLst>
              <a:ext uri="{FF2B5EF4-FFF2-40B4-BE49-F238E27FC236}">
                <a16:creationId xmlns:a16="http://schemas.microsoft.com/office/drawing/2014/main" id="{1DC085C0-000C-4538-A225-4E68E3E8D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64758"/>
              </p:ext>
            </p:extLst>
          </p:nvPr>
        </p:nvGraphicFramePr>
        <p:xfrm>
          <a:off x="987277" y="5010258"/>
          <a:ext cx="1364308" cy="2379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3825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269788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586870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253825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793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Maria@rj.senac.br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2734" marR="2734" marT="2734" marB="0" anchor="b"/>
                </a:tc>
                <a:extLst>
                  <a:ext uri="{0D108BD9-81ED-4DB2-BD59-A6C34878D82A}">
                    <a16:rowId xmlns:a16="http://schemas.microsoft.com/office/drawing/2014/main" val="2989212615"/>
                  </a:ext>
                </a:extLst>
              </a:tr>
              <a:tr h="793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Joao@rj.senac.br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2734" marR="2734" marT="2734" marB="0" anchor="b"/>
                </a:tc>
                <a:extLst>
                  <a:ext uri="{0D108BD9-81ED-4DB2-BD59-A6C34878D82A}">
                    <a16:rowId xmlns:a16="http://schemas.microsoft.com/office/drawing/2014/main" val="1787592306"/>
                  </a:ext>
                </a:extLst>
              </a:tr>
              <a:tr h="793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Sara@rj.senac.br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2734" marR="2734" marT="2734" marB="0" anchor="b"/>
                </a:tc>
                <a:extLst>
                  <a:ext uri="{0D108BD9-81ED-4DB2-BD59-A6C34878D82A}">
                    <a16:rowId xmlns:a16="http://schemas.microsoft.com/office/drawing/2014/main" val="1922820686"/>
                  </a:ext>
                </a:extLst>
              </a:tr>
            </a:tbl>
          </a:graphicData>
        </a:graphic>
      </p:graphicFrame>
      <p:graphicFrame>
        <p:nvGraphicFramePr>
          <p:cNvPr id="72" name="Tabela 71">
            <a:extLst>
              <a:ext uri="{FF2B5EF4-FFF2-40B4-BE49-F238E27FC236}">
                <a16:creationId xmlns:a16="http://schemas.microsoft.com/office/drawing/2014/main" id="{943F6893-CA53-4FBE-8DF4-A666E008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78772"/>
              </p:ext>
            </p:extLst>
          </p:nvPr>
        </p:nvGraphicFramePr>
        <p:xfrm>
          <a:off x="2999656" y="4980897"/>
          <a:ext cx="1364308" cy="23733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3824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269789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586871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253824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748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</a:t>
                      </a: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Priscilla@rj.senac.br</a:t>
                      </a: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991985383"/>
                  </a:ext>
                </a:extLst>
              </a:tr>
              <a:tr h="748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</a:t>
                      </a: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Marcos@rj.senac.br</a:t>
                      </a: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3174787433"/>
                  </a:ext>
                </a:extLst>
              </a:tr>
              <a:tr h="748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</a:t>
                      </a: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Jonathan@rj.senac.br</a:t>
                      </a: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2924267697"/>
                  </a:ext>
                </a:extLst>
              </a:tr>
            </a:tbl>
          </a:graphicData>
        </a:graphic>
      </p:graphicFrame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60B6922E-0BA0-4939-B33F-0ADF3B78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72"/>
              </p:ext>
            </p:extLst>
          </p:nvPr>
        </p:nvGraphicFramePr>
        <p:xfrm>
          <a:off x="4578843" y="4952035"/>
          <a:ext cx="1364309" cy="2379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3825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269789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586870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253825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793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Jose@rj.senac.br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2734" marR="2734" marT="2734" marB="0" anchor="b"/>
                </a:tc>
                <a:extLst>
                  <a:ext uri="{0D108BD9-81ED-4DB2-BD59-A6C34878D82A}">
                    <a16:rowId xmlns:a16="http://schemas.microsoft.com/office/drawing/2014/main" val="1025886764"/>
                  </a:ext>
                </a:extLst>
              </a:tr>
              <a:tr h="793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Dave@rj.senac.br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2734" marR="2734" marT="2734" marB="0" anchor="b"/>
                </a:tc>
                <a:extLst>
                  <a:ext uri="{0D108BD9-81ED-4DB2-BD59-A6C34878D82A}">
                    <a16:rowId xmlns:a16="http://schemas.microsoft.com/office/drawing/2014/main" val="4206999372"/>
                  </a:ext>
                </a:extLst>
              </a:tr>
              <a:tr h="793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Igor@rj.senac.br</a:t>
                      </a:r>
                    </a:p>
                  </a:txBody>
                  <a:tcPr marL="2734" marR="2734" marT="2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2734" marR="2734" marT="2734" marB="0" anchor="b"/>
                </a:tc>
                <a:extLst>
                  <a:ext uri="{0D108BD9-81ED-4DB2-BD59-A6C34878D82A}">
                    <a16:rowId xmlns:a16="http://schemas.microsoft.com/office/drawing/2014/main" val="350361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3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SQL Armazena os dados das tabelas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6159AB-01BF-467A-87AB-0133CC8E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2" y="1565507"/>
            <a:ext cx="10515600" cy="1104090"/>
          </a:xfrm>
        </p:spPr>
        <p:txBody>
          <a:bodyPr/>
          <a:lstStyle/>
          <a:p>
            <a:r>
              <a:rPr lang="pt-BR" dirty="0"/>
              <a:t>Numa estrutura em árvore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6050096-8ED6-426D-B658-92D8A723A055}"/>
              </a:ext>
            </a:extLst>
          </p:cNvPr>
          <p:cNvGrpSpPr/>
          <p:nvPr/>
        </p:nvGrpSpPr>
        <p:grpSpPr>
          <a:xfrm>
            <a:off x="1271464" y="2195684"/>
            <a:ext cx="10852118" cy="4487851"/>
            <a:chOff x="529501" y="1388232"/>
            <a:chExt cx="11352291" cy="4694696"/>
          </a:xfrm>
        </p:grpSpPr>
        <p:pic>
          <p:nvPicPr>
            <p:cNvPr id="188" name="Gráfico 187" descr="Documento">
              <a:extLst>
                <a:ext uri="{FF2B5EF4-FFF2-40B4-BE49-F238E27FC236}">
                  <a16:creationId xmlns:a16="http://schemas.microsoft.com/office/drawing/2014/main" id="{96E58EFF-ABD7-40AD-A88F-B3BC0B9DB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2776" y="1388232"/>
              <a:ext cx="1249288" cy="1249288"/>
            </a:xfrm>
            <a:prstGeom prst="rect">
              <a:avLst/>
            </a:prstGeom>
          </p:spPr>
        </p:pic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5B425AB0-471D-41CF-970B-D2E7D29E854A}"/>
                </a:ext>
              </a:extLst>
            </p:cNvPr>
            <p:cNvSpPr txBox="1"/>
            <p:nvPr/>
          </p:nvSpPr>
          <p:spPr>
            <a:xfrm>
              <a:off x="5760322" y="1915773"/>
              <a:ext cx="58862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INDEX</a:t>
              </a:r>
              <a:endParaRPr lang="pt-BR" sz="800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  <a:p>
              <a:r>
                <a:rPr lang="pt-BR" sz="800" dirty="0" err="1">
                  <a:solidFill>
                    <a:srgbClr val="002060"/>
                  </a:solidFill>
                  <a:latin typeface="Arial Black" panose="020B0A04020102020204" pitchFamily="34" charset="0"/>
                </a:rPr>
                <a:t>Rows</a:t>
              </a:r>
              <a:endParaRPr lang="pt-BR" sz="800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90" name="Conector: Angulado 189">
              <a:extLst>
                <a:ext uri="{FF2B5EF4-FFF2-40B4-BE49-F238E27FC236}">
                  <a16:creationId xmlns:a16="http://schemas.microsoft.com/office/drawing/2014/main" id="{5DCC2F5B-AA61-4AD4-832B-A8A5619AF6FB}"/>
                </a:ext>
              </a:extLst>
            </p:cNvPr>
            <p:cNvCxnSpPr>
              <a:cxnSpLocks/>
              <a:stCxn id="188" idx="3"/>
              <a:endCxn id="204" idx="0"/>
            </p:cNvCxnSpPr>
            <p:nvPr/>
          </p:nvCxnSpPr>
          <p:spPr>
            <a:xfrm>
              <a:off x="6672064" y="2012876"/>
              <a:ext cx="3522564" cy="118781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1" name="Conector: Angulado 190">
              <a:extLst>
                <a:ext uri="{FF2B5EF4-FFF2-40B4-BE49-F238E27FC236}">
                  <a16:creationId xmlns:a16="http://schemas.microsoft.com/office/drawing/2014/main" id="{9B40991E-CB2E-4FB3-96DC-9D8E0C25B496}"/>
                </a:ext>
              </a:extLst>
            </p:cNvPr>
            <p:cNvCxnSpPr>
              <a:cxnSpLocks/>
              <a:stCxn id="188" idx="1"/>
              <a:endCxn id="228" idx="0"/>
            </p:cNvCxnSpPr>
            <p:nvPr/>
          </p:nvCxnSpPr>
          <p:spPr>
            <a:xfrm rot="10800000" flipV="1">
              <a:off x="2205010" y="2012875"/>
              <a:ext cx="3217767" cy="118781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2" name="Conector: Angulado 191">
              <a:extLst>
                <a:ext uri="{FF2B5EF4-FFF2-40B4-BE49-F238E27FC236}">
                  <a16:creationId xmlns:a16="http://schemas.microsoft.com/office/drawing/2014/main" id="{F9CE8469-9B2F-4C7C-8A0F-A130DA7B5C25}"/>
                </a:ext>
              </a:extLst>
            </p:cNvPr>
            <p:cNvCxnSpPr>
              <a:cxnSpLocks/>
              <a:stCxn id="188" idx="2"/>
              <a:endCxn id="216" idx="0"/>
            </p:cNvCxnSpPr>
            <p:nvPr/>
          </p:nvCxnSpPr>
          <p:spPr>
            <a:xfrm rot="5400000">
              <a:off x="5762089" y="2915357"/>
              <a:ext cx="563169" cy="74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3" name="Conector: Angulado 192">
              <a:extLst>
                <a:ext uri="{FF2B5EF4-FFF2-40B4-BE49-F238E27FC236}">
                  <a16:creationId xmlns:a16="http://schemas.microsoft.com/office/drawing/2014/main" id="{C3C31F8A-E5FC-45CE-B171-105A5A4A9935}"/>
                </a:ext>
              </a:extLst>
            </p:cNvPr>
            <p:cNvCxnSpPr/>
            <p:nvPr/>
          </p:nvCxnSpPr>
          <p:spPr>
            <a:xfrm>
              <a:off x="6709421" y="2012876"/>
              <a:ext cx="3485207" cy="118781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59A4F907-3D53-4C16-9911-7748CE9E4AD0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204" name="Gráfico 203" descr="Documento">
                <a:extLst>
                  <a:ext uri="{FF2B5EF4-FFF2-40B4-BE49-F238E27FC236}">
                    <a16:creationId xmlns:a16="http://schemas.microsoft.com/office/drawing/2014/main" id="{5F2EBBEF-D3C6-41D5-9D0F-384318B08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05" name="CaixaDeTexto 204">
                <a:extLst>
                  <a:ext uri="{FF2B5EF4-FFF2-40B4-BE49-F238E27FC236}">
                    <a16:creationId xmlns:a16="http://schemas.microsoft.com/office/drawing/2014/main" id="{590B4157-8E24-465F-949A-68835AC75C29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INDEX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id="{2A072501-7373-4B95-9A0B-BD1D86D2D6DC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02" name="Gráfico 201" descr="Documento">
                <a:extLst>
                  <a:ext uri="{FF2B5EF4-FFF2-40B4-BE49-F238E27FC236}">
                    <a16:creationId xmlns:a16="http://schemas.microsoft.com/office/drawing/2014/main" id="{1BD7824B-511F-466C-882B-065FCB7C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03" name="CaixaDeTexto 202">
                <a:extLst>
                  <a:ext uri="{FF2B5EF4-FFF2-40B4-BE49-F238E27FC236}">
                    <a16:creationId xmlns:a16="http://schemas.microsoft.com/office/drawing/2014/main" id="{B9596DC2-3AE7-4B2C-AEEC-4C77F7586E42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3816F6EC-E86B-4F02-B0BF-950515BAE033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00" name="Gráfico 199" descr="Documento">
                <a:extLst>
                  <a:ext uri="{FF2B5EF4-FFF2-40B4-BE49-F238E27FC236}">
                    <a16:creationId xmlns:a16="http://schemas.microsoft.com/office/drawing/2014/main" id="{A7CF7518-F073-464B-92F1-5AE1CC4D1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EC25BC21-A781-447F-A578-D119D1497F60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98" name="Conector: Angulado 197">
              <a:extLst>
                <a:ext uri="{FF2B5EF4-FFF2-40B4-BE49-F238E27FC236}">
                  <a16:creationId xmlns:a16="http://schemas.microsoft.com/office/drawing/2014/main" id="{8010FD3F-D458-46B6-B054-DDB7FAD57773}"/>
                </a:ext>
              </a:extLst>
            </p:cNvPr>
            <p:cNvCxnSpPr>
              <a:cxnSpLocks/>
              <a:stCxn id="204" idx="3"/>
              <a:endCxn id="200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Conector: Angulado 198">
              <a:extLst>
                <a:ext uri="{FF2B5EF4-FFF2-40B4-BE49-F238E27FC236}">
                  <a16:creationId xmlns:a16="http://schemas.microsoft.com/office/drawing/2014/main" id="{36F57366-1D7E-44C3-A928-BD9A35083DE3}"/>
                </a:ext>
              </a:extLst>
            </p:cNvPr>
            <p:cNvCxnSpPr>
              <a:cxnSpLocks/>
              <a:stCxn id="204" idx="1"/>
              <a:endCxn id="202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7" name="Agrupar 206">
              <a:extLst>
                <a:ext uri="{FF2B5EF4-FFF2-40B4-BE49-F238E27FC236}">
                  <a16:creationId xmlns:a16="http://schemas.microsoft.com/office/drawing/2014/main" id="{06A589CE-5354-4320-926B-15F604B6BA80}"/>
                </a:ext>
              </a:extLst>
            </p:cNvPr>
            <p:cNvGrpSpPr/>
            <p:nvPr/>
          </p:nvGrpSpPr>
          <p:grpSpPr>
            <a:xfrm>
              <a:off x="5415281" y="3200689"/>
              <a:ext cx="1249288" cy="1249288"/>
              <a:chOff x="5134744" y="1484784"/>
              <a:chExt cx="1249288" cy="1249288"/>
            </a:xfrm>
          </p:grpSpPr>
          <p:pic>
            <p:nvPicPr>
              <p:cNvPr id="216" name="Gráfico 215" descr="Documento">
                <a:extLst>
                  <a:ext uri="{FF2B5EF4-FFF2-40B4-BE49-F238E27FC236}">
                    <a16:creationId xmlns:a16="http://schemas.microsoft.com/office/drawing/2014/main" id="{F50BA430-FC42-4E33-BD95-AB238371F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17" name="CaixaDeTexto 216">
                <a:extLst>
                  <a:ext uri="{FF2B5EF4-FFF2-40B4-BE49-F238E27FC236}">
                    <a16:creationId xmlns:a16="http://schemas.microsoft.com/office/drawing/2014/main" id="{B35FD3F3-23FE-4D02-944A-E9A79DC5A591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INDEX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A868D1B2-39DE-47E2-BA6B-1B8F0BDB3B73}"/>
                </a:ext>
              </a:extLst>
            </p:cNvPr>
            <p:cNvGrpSpPr/>
            <p:nvPr/>
          </p:nvGrpSpPr>
          <p:grpSpPr>
            <a:xfrm>
              <a:off x="4364417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14" name="Gráfico 213" descr="Documento">
                <a:extLst>
                  <a:ext uri="{FF2B5EF4-FFF2-40B4-BE49-F238E27FC236}">
                    <a16:creationId xmlns:a16="http://schemas.microsoft.com/office/drawing/2014/main" id="{9F37D9FB-1B93-43FF-8ACB-42DB45353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15" name="CaixaDeTexto 214">
                <a:extLst>
                  <a:ext uri="{FF2B5EF4-FFF2-40B4-BE49-F238E27FC236}">
                    <a16:creationId xmlns:a16="http://schemas.microsoft.com/office/drawing/2014/main" id="{73354002-4062-4A86-B064-A59EB667E864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09" name="Agrupar 208">
              <a:extLst>
                <a:ext uri="{FF2B5EF4-FFF2-40B4-BE49-F238E27FC236}">
                  <a16:creationId xmlns:a16="http://schemas.microsoft.com/office/drawing/2014/main" id="{5C1EFF36-FC95-4459-8446-7834684F10AA}"/>
                </a:ext>
              </a:extLst>
            </p:cNvPr>
            <p:cNvGrpSpPr/>
            <p:nvPr/>
          </p:nvGrpSpPr>
          <p:grpSpPr>
            <a:xfrm>
              <a:off x="6477801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12" name="Gráfico 211" descr="Documento">
                <a:extLst>
                  <a:ext uri="{FF2B5EF4-FFF2-40B4-BE49-F238E27FC236}">
                    <a16:creationId xmlns:a16="http://schemas.microsoft.com/office/drawing/2014/main" id="{89A8602B-8CE8-4F86-890B-37CB4991A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13" name="CaixaDeTexto 212">
                <a:extLst>
                  <a:ext uri="{FF2B5EF4-FFF2-40B4-BE49-F238E27FC236}">
                    <a16:creationId xmlns:a16="http://schemas.microsoft.com/office/drawing/2014/main" id="{03A8A170-CAF9-4FF5-9841-823654220D4B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210" name="Conector: Angulado 209">
              <a:extLst>
                <a:ext uri="{FF2B5EF4-FFF2-40B4-BE49-F238E27FC236}">
                  <a16:creationId xmlns:a16="http://schemas.microsoft.com/office/drawing/2014/main" id="{DD7B438D-5ACD-4C9E-B653-DB069E0A69D4}"/>
                </a:ext>
              </a:extLst>
            </p:cNvPr>
            <p:cNvCxnSpPr>
              <a:cxnSpLocks/>
              <a:stCxn id="216" idx="3"/>
              <a:endCxn id="212" idx="0"/>
            </p:cNvCxnSpPr>
            <p:nvPr/>
          </p:nvCxnSpPr>
          <p:spPr>
            <a:xfrm>
              <a:off x="6664569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Conector: Angulado 210">
              <a:extLst>
                <a:ext uri="{FF2B5EF4-FFF2-40B4-BE49-F238E27FC236}">
                  <a16:creationId xmlns:a16="http://schemas.microsoft.com/office/drawing/2014/main" id="{CB537F27-E155-4C22-9487-5781FA1933A2}"/>
                </a:ext>
              </a:extLst>
            </p:cNvPr>
            <p:cNvCxnSpPr>
              <a:cxnSpLocks/>
              <a:stCxn id="216" idx="1"/>
              <a:endCxn id="214" idx="0"/>
            </p:cNvCxnSpPr>
            <p:nvPr/>
          </p:nvCxnSpPr>
          <p:spPr>
            <a:xfrm rot="10800000" flipV="1">
              <a:off x="4989061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19" name="Agrupar 218">
              <a:extLst>
                <a:ext uri="{FF2B5EF4-FFF2-40B4-BE49-F238E27FC236}">
                  <a16:creationId xmlns:a16="http://schemas.microsoft.com/office/drawing/2014/main" id="{28038794-341B-4DB3-8194-D3A876BB96FE}"/>
                </a:ext>
              </a:extLst>
            </p:cNvPr>
            <p:cNvGrpSpPr/>
            <p:nvPr/>
          </p:nvGrpSpPr>
          <p:grpSpPr>
            <a:xfrm>
              <a:off x="1580365" y="3200689"/>
              <a:ext cx="1249288" cy="1249288"/>
              <a:chOff x="5134744" y="1484784"/>
              <a:chExt cx="1249288" cy="1249288"/>
            </a:xfrm>
          </p:grpSpPr>
          <p:pic>
            <p:nvPicPr>
              <p:cNvPr id="228" name="Gráfico 227" descr="Documento">
                <a:extLst>
                  <a:ext uri="{FF2B5EF4-FFF2-40B4-BE49-F238E27FC236}">
                    <a16:creationId xmlns:a16="http://schemas.microsoft.com/office/drawing/2014/main" id="{91D7651E-88DE-49A8-83A5-2F29C986B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170553B2-52ED-4594-9FD8-849A3484CF20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INDEX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id="{6066B1FD-3D3D-439E-8EAA-ECE823CD5365}"/>
                </a:ext>
              </a:extLst>
            </p:cNvPr>
            <p:cNvGrpSpPr/>
            <p:nvPr/>
          </p:nvGrpSpPr>
          <p:grpSpPr>
            <a:xfrm>
              <a:off x="529501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26" name="Gráfico 225" descr="Documento">
                <a:extLst>
                  <a:ext uri="{FF2B5EF4-FFF2-40B4-BE49-F238E27FC236}">
                    <a16:creationId xmlns:a16="http://schemas.microsoft.com/office/drawing/2014/main" id="{8E56C107-30E8-4FBE-824B-562A0F338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27" name="CaixaDeTexto 226">
                <a:extLst>
                  <a:ext uri="{FF2B5EF4-FFF2-40B4-BE49-F238E27FC236}">
                    <a16:creationId xmlns:a16="http://schemas.microsoft.com/office/drawing/2014/main" id="{41E635E4-585A-4E90-9DB7-A35F7FE4A3EE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21" name="Agrupar 220">
              <a:extLst>
                <a:ext uri="{FF2B5EF4-FFF2-40B4-BE49-F238E27FC236}">
                  <a16:creationId xmlns:a16="http://schemas.microsoft.com/office/drawing/2014/main" id="{FD69E8EA-4020-4232-A2A7-B87CA5D232AC}"/>
                </a:ext>
              </a:extLst>
            </p:cNvPr>
            <p:cNvGrpSpPr/>
            <p:nvPr/>
          </p:nvGrpSpPr>
          <p:grpSpPr>
            <a:xfrm>
              <a:off x="2642885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24" name="Gráfico 223" descr="Documento">
                <a:extLst>
                  <a:ext uri="{FF2B5EF4-FFF2-40B4-BE49-F238E27FC236}">
                    <a16:creationId xmlns:a16="http://schemas.microsoft.com/office/drawing/2014/main" id="{A4CDBBD6-8560-410A-AD0D-719B4B61E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25" name="CaixaDeTexto 224">
                <a:extLst>
                  <a:ext uri="{FF2B5EF4-FFF2-40B4-BE49-F238E27FC236}">
                    <a16:creationId xmlns:a16="http://schemas.microsoft.com/office/drawing/2014/main" id="{78EFC351-F3B2-4DA8-A727-B454444EC989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222" name="Conector: Angulado 221">
              <a:extLst>
                <a:ext uri="{FF2B5EF4-FFF2-40B4-BE49-F238E27FC236}">
                  <a16:creationId xmlns:a16="http://schemas.microsoft.com/office/drawing/2014/main" id="{715ACD7F-C7F9-442E-9E4D-1DAD4E73271B}"/>
                </a:ext>
              </a:extLst>
            </p:cNvPr>
            <p:cNvCxnSpPr>
              <a:cxnSpLocks/>
              <a:stCxn id="228" idx="3"/>
              <a:endCxn id="224" idx="0"/>
            </p:cNvCxnSpPr>
            <p:nvPr/>
          </p:nvCxnSpPr>
          <p:spPr>
            <a:xfrm>
              <a:off x="2829653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Conector: Angulado 222">
              <a:extLst>
                <a:ext uri="{FF2B5EF4-FFF2-40B4-BE49-F238E27FC236}">
                  <a16:creationId xmlns:a16="http://schemas.microsoft.com/office/drawing/2014/main" id="{A5D05AAD-5F09-4823-B690-42966F100B3D}"/>
                </a:ext>
              </a:extLst>
            </p:cNvPr>
            <p:cNvCxnSpPr>
              <a:cxnSpLocks/>
              <a:stCxn id="228" idx="1"/>
              <a:endCxn id="226" idx="0"/>
            </p:cNvCxnSpPr>
            <p:nvPr/>
          </p:nvCxnSpPr>
          <p:spPr>
            <a:xfrm rot="10800000" flipV="1">
              <a:off x="1154145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D5A1B306-6AB9-4416-AD0F-560B10D053F7}"/>
              </a:ext>
            </a:extLst>
          </p:cNvPr>
          <p:cNvSpPr/>
          <p:nvPr/>
        </p:nvSpPr>
        <p:spPr>
          <a:xfrm>
            <a:off x="512617" y="2177685"/>
            <a:ext cx="11504073" cy="132556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Root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CAE6C2-EDA8-4741-94F4-749E2486D189}"/>
              </a:ext>
            </a:extLst>
          </p:cNvPr>
          <p:cNvSpPr/>
          <p:nvPr/>
        </p:nvSpPr>
        <p:spPr>
          <a:xfrm>
            <a:off x="512617" y="3830022"/>
            <a:ext cx="11504073" cy="132556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Intermediário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7809BC-C9EE-4B8B-8000-CA6A41057BA2}"/>
              </a:ext>
            </a:extLst>
          </p:cNvPr>
          <p:cNvSpPr/>
          <p:nvPr/>
        </p:nvSpPr>
        <p:spPr>
          <a:xfrm>
            <a:off x="512617" y="5434247"/>
            <a:ext cx="11504073" cy="132556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Páginas </a:t>
            </a:r>
          </a:p>
          <a:p>
            <a:r>
              <a:rPr lang="pt-BR" dirty="0"/>
              <a:t>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5C4509-1ACC-43E1-BC70-EBFDB87FF518}"/>
              </a:ext>
            </a:extLst>
          </p:cNvPr>
          <p:cNvSpPr txBox="1"/>
          <p:nvPr/>
        </p:nvSpPr>
        <p:spPr>
          <a:xfrm>
            <a:off x="8722130" y="1359820"/>
            <a:ext cx="324916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dados nas páginas estão ordenados pela chave primária</a:t>
            </a:r>
          </a:p>
        </p:txBody>
      </p:sp>
    </p:spTree>
    <p:extLst>
      <p:ext uri="{BB962C8B-B14F-4D97-AF65-F5344CB8AC3E}">
        <p14:creationId xmlns:p14="http://schemas.microsoft.com/office/powerpoint/2010/main" val="227495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10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237008"/>
            <a:ext cx="11162456" cy="1325563"/>
          </a:xfrm>
        </p:spPr>
        <p:txBody>
          <a:bodyPr/>
          <a:lstStyle/>
          <a:p>
            <a:r>
              <a:rPr lang="pt-BR" dirty="0"/>
              <a:t>Como o SGBD recupera os dados de uma tabela?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412777"/>
            <a:ext cx="10515600" cy="165618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Sempre que o SGBD quiser </a:t>
            </a:r>
            <a:r>
              <a:rPr lang="pt-BR" dirty="0">
                <a:solidFill>
                  <a:srgbClr val="C00000"/>
                </a:solidFill>
              </a:rPr>
              <a:t>recuperar os dados </a:t>
            </a:r>
            <a:r>
              <a:rPr lang="pt-BR" dirty="0"/>
              <a:t>de uma tabela de banco de dados, ele adotará </a:t>
            </a:r>
            <a:r>
              <a:rPr lang="pt-BR" dirty="0">
                <a:solidFill>
                  <a:srgbClr val="C00000"/>
                </a:solidFill>
              </a:rPr>
              <a:t>mecanismos diferentes para pesquisá-los</a:t>
            </a:r>
          </a:p>
          <a:p>
            <a:r>
              <a:rPr lang="pt-BR" dirty="0"/>
              <a:t>O mecanismo de busca encontrará a </a:t>
            </a:r>
            <a:r>
              <a:rPr lang="pt-BR" dirty="0">
                <a:solidFill>
                  <a:srgbClr val="C00000"/>
                </a:solidFill>
              </a:rPr>
              <a:t>página</a:t>
            </a:r>
            <a:r>
              <a:rPr lang="pt-BR" dirty="0"/>
              <a:t> na qual o dado está armazenado</a:t>
            </a:r>
          </a:p>
          <a:p>
            <a:r>
              <a:rPr lang="pt-BR" dirty="0">
                <a:solidFill>
                  <a:srgbClr val="C00000"/>
                </a:solidFill>
              </a:rPr>
              <a:t>Dentro da página a busca é sempre sequencial!!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706A96-AE06-4BA3-A111-44EF2C748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4"/>
          <a:stretch/>
        </p:blipFill>
        <p:spPr>
          <a:xfrm>
            <a:off x="1148042" y="3194590"/>
            <a:ext cx="3048000" cy="2826698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9ADF739-7409-43CD-8078-5B64B1250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574810"/>
              </p:ext>
            </p:extLst>
          </p:nvPr>
        </p:nvGraphicFramePr>
        <p:xfrm>
          <a:off x="4175448" y="3140968"/>
          <a:ext cx="7825208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616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E8472E8-341E-48B3-B9F1-5506BE26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2962275"/>
            <a:ext cx="4675188" cy="2819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3D7E9A-742D-4A1D-8EA2-198C406E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3" y="2962275"/>
            <a:ext cx="5295900" cy="28194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E89B26E-F9C9-4DCB-837E-66B599C1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Tipos de de Índices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72AC36-3F05-4580-96FA-901673D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640F4F-7EF7-406F-9BC8-40ADE225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BA0200A9-CB03-4EF2-9D99-353BA7EB6B77}" type="slidenum">
              <a:rPr lang="en-US"/>
              <a:pPr/>
              <a:t>26</a:t>
            </a:fld>
            <a:endParaRPr lang="en-US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33924D4-3623-4C0E-9D1B-FCB48321AF74}"/>
              </a:ext>
            </a:extLst>
          </p:cNvPr>
          <p:cNvSpPr/>
          <p:nvPr/>
        </p:nvSpPr>
        <p:spPr>
          <a:xfrm>
            <a:off x="1127448" y="1412777"/>
            <a:ext cx="5295900" cy="484020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56BDD26-C480-4D94-9734-48E0C94D5792}"/>
              </a:ext>
            </a:extLst>
          </p:cNvPr>
          <p:cNvSpPr/>
          <p:nvPr/>
        </p:nvSpPr>
        <p:spPr>
          <a:xfrm>
            <a:off x="6491610" y="1412777"/>
            <a:ext cx="5295900" cy="484020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8C30395-1C5F-4790-88FE-ADA861477C56}"/>
              </a:ext>
            </a:extLst>
          </p:cNvPr>
          <p:cNvSpPr txBox="1"/>
          <p:nvPr/>
        </p:nvSpPr>
        <p:spPr>
          <a:xfrm>
            <a:off x="2091468" y="1532311"/>
            <a:ext cx="36444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Primário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arquivo é ordenado baseado no atributo do índice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um por tabela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BEA3CF-72F8-42D8-8D2B-8CBB8F1F5D65}"/>
              </a:ext>
            </a:extLst>
          </p:cNvPr>
          <p:cNvSpPr txBox="1"/>
          <p:nvPr/>
        </p:nvSpPr>
        <p:spPr>
          <a:xfrm>
            <a:off x="8170633" y="1532311"/>
            <a:ext cx="3007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Secundário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ordenação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Vários por tabela</a:t>
            </a:r>
          </a:p>
          <a:p>
            <a:endParaRPr lang="pt-BR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29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 </a:t>
            </a:r>
            <a:r>
              <a:rPr lang="pt-BR" dirty="0" err="1"/>
              <a:t>Seek</a:t>
            </a:r>
            <a:r>
              <a:rPr lang="pt-BR" dirty="0"/>
              <a:t> x Index </a:t>
            </a:r>
            <a:r>
              <a:rPr lang="pt-BR" dirty="0" err="1"/>
              <a:t>Scan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155FAC-31C3-4DDF-81A5-0F9BF3FD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entendimento deste 2 tipos de pesquisa, considere a tabela abaixo, ordenada pelo campo “id”, com 1.200 linhas.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2ABA98E0-3666-4B38-80B3-4F60679EF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19405"/>
              </p:ext>
            </p:extLst>
          </p:nvPr>
        </p:nvGraphicFramePr>
        <p:xfrm>
          <a:off x="3287688" y="3284984"/>
          <a:ext cx="4752527" cy="3315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4191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2044345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884191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Nome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Email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Curso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2459529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212615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59230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82068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98538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78743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267697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886764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99937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61661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*************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******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0975798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Claudio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Claudio@rj.senac.br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083619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A396DBDB-69EE-49B2-87AC-266CB5B0DE89}"/>
              </a:ext>
            </a:extLst>
          </p:cNvPr>
          <p:cNvSpPr txBox="1"/>
          <p:nvPr/>
        </p:nvSpPr>
        <p:spPr>
          <a:xfrm>
            <a:off x="2927648" y="2779428"/>
            <a:ext cx="2385910" cy="36933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Chave Primária = </a:t>
            </a:r>
            <a:r>
              <a:rPr lang="pt-BR" dirty="0" err="1">
                <a:solidFill>
                  <a:srgbClr val="C00000"/>
                </a:solidFill>
              </a:rPr>
              <a:t>Indice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0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pt-BR" dirty="0"/>
              <a:t>Pesquisa pelo campo índice primário</a:t>
            </a:r>
            <a:br>
              <a:rPr lang="pt-BR" dirty="0"/>
            </a:br>
            <a:r>
              <a:rPr lang="pt-BR" dirty="0"/>
              <a:t>Index </a:t>
            </a:r>
            <a:r>
              <a:rPr lang="pt-BR" dirty="0" err="1"/>
              <a:t>Seek</a:t>
            </a:r>
            <a:r>
              <a:rPr lang="pt-BR" dirty="0"/>
              <a:t> (PK)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69A8C8-DA8D-482F-93E8-9C44634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9A851-DE4D-46AF-B6E8-C3E018A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28</a:t>
            </a:fld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3A0BD59-5523-46E6-83F9-398D5959ABC9}"/>
              </a:ext>
            </a:extLst>
          </p:cNvPr>
          <p:cNvGrpSpPr/>
          <p:nvPr/>
        </p:nvGrpSpPr>
        <p:grpSpPr>
          <a:xfrm>
            <a:off x="5422776" y="1388232"/>
            <a:ext cx="1249288" cy="1249288"/>
            <a:chOff x="5134744" y="1484784"/>
            <a:chExt cx="1249288" cy="1249288"/>
          </a:xfrm>
        </p:grpSpPr>
        <p:pic>
          <p:nvPicPr>
            <p:cNvPr id="7" name="Gráfico 6" descr="Documento">
              <a:extLst>
                <a:ext uri="{FF2B5EF4-FFF2-40B4-BE49-F238E27FC236}">
                  <a16:creationId xmlns:a16="http://schemas.microsoft.com/office/drawing/2014/main" id="{9119A728-37DE-4F8C-9E56-8712F40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4744" y="1484784"/>
              <a:ext cx="1249288" cy="124928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77822B-EE76-41F6-85AD-67182BAE4AEA}"/>
                </a:ext>
              </a:extLst>
            </p:cNvPr>
            <p:cNvSpPr txBox="1"/>
            <p:nvPr/>
          </p:nvSpPr>
          <p:spPr>
            <a:xfrm>
              <a:off x="5472290" y="2012325"/>
              <a:ext cx="58862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INDEX</a:t>
              </a:r>
              <a:endParaRPr lang="pt-BR" sz="800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  <a:p>
              <a:r>
                <a:rPr lang="pt-BR" sz="800" dirty="0" err="1">
                  <a:solidFill>
                    <a:srgbClr val="002060"/>
                  </a:solidFill>
                  <a:latin typeface="Arial Black" panose="020B0A04020102020204" pitchFamily="34" charset="0"/>
                </a:rPr>
                <a:t>Rows</a:t>
              </a:r>
              <a:endParaRPr lang="pt-BR" sz="800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32F8E1B4-1988-449E-842F-E385A7E415CA}"/>
              </a:ext>
            </a:extLst>
          </p:cNvPr>
          <p:cNvCxnSpPr>
            <a:stCxn id="7" idx="3"/>
            <a:endCxn id="17" idx="0"/>
          </p:cNvCxnSpPr>
          <p:nvPr/>
        </p:nvCxnSpPr>
        <p:spPr>
          <a:xfrm>
            <a:off x="6672064" y="2012876"/>
            <a:ext cx="3522564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894F75EF-182B-41ED-A451-C9FBE8670FC3}"/>
              </a:ext>
            </a:extLst>
          </p:cNvPr>
          <p:cNvCxnSpPr>
            <a:cxnSpLocks/>
            <a:stCxn id="7" idx="1"/>
            <a:endCxn id="102" idx="0"/>
          </p:cNvCxnSpPr>
          <p:nvPr/>
        </p:nvCxnSpPr>
        <p:spPr>
          <a:xfrm rot="10800000" flipV="1">
            <a:off x="2205010" y="2012875"/>
            <a:ext cx="321776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AFF4FC8-6AB6-4D16-9528-4202707EDCFF}"/>
              </a:ext>
            </a:extLst>
          </p:cNvPr>
          <p:cNvCxnSpPr>
            <a:cxnSpLocks/>
            <a:stCxn id="7" idx="2"/>
            <a:endCxn id="90" idx="0"/>
          </p:cNvCxnSpPr>
          <p:nvPr/>
        </p:nvCxnSpPr>
        <p:spPr>
          <a:xfrm rot="5400000">
            <a:off x="5762089" y="2915357"/>
            <a:ext cx="563169" cy="7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A5BC4B5F-7F19-456D-9DA6-7C2C8340AFBA}"/>
              </a:ext>
            </a:extLst>
          </p:cNvPr>
          <p:cNvCxnSpPr/>
          <p:nvPr/>
        </p:nvCxnSpPr>
        <p:spPr>
          <a:xfrm>
            <a:off x="6709421" y="2012876"/>
            <a:ext cx="348520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24609138-F568-4F11-B3BC-5D2198D6A2F6}"/>
              </a:ext>
            </a:extLst>
          </p:cNvPr>
          <p:cNvGrpSpPr/>
          <p:nvPr/>
        </p:nvGrpSpPr>
        <p:grpSpPr>
          <a:xfrm>
            <a:off x="8519120" y="3200689"/>
            <a:ext cx="3362672" cy="2882239"/>
            <a:chOff x="8519120" y="3200689"/>
            <a:chExt cx="3362672" cy="2882239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47A3307-2DD9-4C76-BE0C-13A50176F54A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7" name="Gráfico 16" descr="Documento">
                <a:extLst>
                  <a:ext uri="{FF2B5EF4-FFF2-40B4-BE49-F238E27FC236}">
                    <a16:creationId xmlns:a16="http://schemas.microsoft.com/office/drawing/2014/main" id="{F9134B66-F67B-45BA-98FF-DFE6628AE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944E53-FF20-4E2F-9659-4EC707C257A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INDEX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CD6C15B-532B-4488-A222-680E84E2B462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6" name="Gráfico 25" descr="Documento">
                <a:extLst>
                  <a:ext uri="{FF2B5EF4-FFF2-40B4-BE49-F238E27FC236}">
                    <a16:creationId xmlns:a16="http://schemas.microsoft.com/office/drawing/2014/main" id="{A4A2DD64-6FEF-422E-9DC7-8635625BF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3570703-EBFD-43D5-9ACE-6A949A470AD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DD481831-1DA0-4E63-8F29-DC59DBF33602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35" name="Gráfico 34" descr="Documento">
                <a:extLst>
                  <a:ext uri="{FF2B5EF4-FFF2-40B4-BE49-F238E27FC236}">
                    <a16:creationId xmlns:a16="http://schemas.microsoft.com/office/drawing/2014/main" id="{88123F4F-A0C7-466B-BB48-E5A21E711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B8F5EEC-F3B0-4417-9A21-585D675B12E0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71" name="Conector: Angulado 70">
              <a:extLst>
                <a:ext uri="{FF2B5EF4-FFF2-40B4-BE49-F238E27FC236}">
                  <a16:creationId xmlns:a16="http://schemas.microsoft.com/office/drawing/2014/main" id="{D5976639-F2E2-41EF-A943-0FAD8BABA855}"/>
                </a:ext>
              </a:extLst>
            </p:cNvPr>
            <p:cNvCxnSpPr>
              <a:cxnSpLocks/>
              <a:stCxn id="17" idx="3"/>
              <a:endCxn id="35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Conector: Angulado 73">
              <a:extLst>
                <a:ext uri="{FF2B5EF4-FFF2-40B4-BE49-F238E27FC236}">
                  <a16:creationId xmlns:a16="http://schemas.microsoft.com/office/drawing/2014/main" id="{E1625C5B-BFAF-469E-B521-45F2A5AB67AB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E41B6169-3C3E-4D98-91E8-AEF136504D97}"/>
              </a:ext>
            </a:extLst>
          </p:cNvPr>
          <p:cNvGrpSpPr/>
          <p:nvPr/>
        </p:nvGrpSpPr>
        <p:grpSpPr>
          <a:xfrm>
            <a:off x="4364417" y="3200689"/>
            <a:ext cx="3362672" cy="2882239"/>
            <a:chOff x="8519120" y="3200689"/>
            <a:chExt cx="3362672" cy="2882239"/>
          </a:xfrm>
        </p:grpSpPr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58153447-44B8-42BA-A6C2-0F4EE9A7CE46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90" name="Gráfico 89" descr="Documento">
                <a:extLst>
                  <a:ext uri="{FF2B5EF4-FFF2-40B4-BE49-F238E27FC236}">
                    <a16:creationId xmlns:a16="http://schemas.microsoft.com/office/drawing/2014/main" id="{C319C552-FACB-4C38-A8B3-0238E26C9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5F8DF280-B8C5-4A33-A043-214E3BEBAC2E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INDEX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77D2578-9AC1-45B2-8553-0449041AF1C1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8" name="Gráfico 87" descr="Documento">
                <a:extLst>
                  <a:ext uri="{FF2B5EF4-FFF2-40B4-BE49-F238E27FC236}">
                    <a16:creationId xmlns:a16="http://schemas.microsoft.com/office/drawing/2014/main" id="{119C3FEC-F1AC-413A-87E0-3BAE7D7C6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8FB0D54A-1CAA-46A8-A27C-578BABC60C94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084A90EB-D062-4D24-B356-BE92986CC8A5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6" name="Gráfico 85" descr="Documento">
                <a:extLst>
                  <a:ext uri="{FF2B5EF4-FFF2-40B4-BE49-F238E27FC236}">
                    <a16:creationId xmlns:a16="http://schemas.microsoft.com/office/drawing/2014/main" id="{4B88616B-F654-41E5-A56F-4E1DA38F8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A237D8E4-4F49-4F54-BC05-2A606F4A96EF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B009D599-3936-4039-BB02-823DC097035C}"/>
                </a:ext>
              </a:extLst>
            </p:cNvPr>
            <p:cNvCxnSpPr>
              <a:cxnSpLocks/>
              <a:stCxn id="90" idx="3"/>
              <a:endCxn id="86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0F56034D-1618-4DC8-8E49-0275E4D4BDC3}"/>
                </a:ext>
              </a:extLst>
            </p:cNvPr>
            <p:cNvCxnSpPr>
              <a:cxnSpLocks/>
              <a:stCxn id="90" idx="1"/>
              <a:endCxn id="88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237408B-2318-48C9-B70D-58027F7BBA78}"/>
              </a:ext>
            </a:extLst>
          </p:cNvPr>
          <p:cNvGrpSpPr/>
          <p:nvPr/>
        </p:nvGrpSpPr>
        <p:grpSpPr>
          <a:xfrm>
            <a:off x="529501" y="3200689"/>
            <a:ext cx="3362672" cy="2882239"/>
            <a:chOff x="8519120" y="3200689"/>
            <a:chExt cx="3362672" cy="2882239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91EE551F-381A-4C57-B836-AF8445E2665C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02" name="Gráfico 101" descr="Documento">
                <a:extLst>
                  <a:ext uri="{FF2B5EF4-FFF2-40B4-BE49-F238E27FC236}">
                    <a16:creationId xmlns:a16="http://schemas.microsoft.com/office/drawing/2014/main" id="{BAE4E6BA-986C-404E-9DC1-74DCEF642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1BC10883-5ED8-4549-B4B5-EC91787C5EE8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INDEX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2EF52F28-92C7-4FCD-BDB2-96E255EC12AE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100" name="Gráfico 99" descr="Documento">
                <a:extLst>
                  <a:ext uri="{FF2B5EF4-FFF2-40B4-BE49-F238E27FC236}">
                    <a16:creationId xmlns:a16="http://schemas.microsoft.com/office/drawing/2014/main" id="{938A5C49-1594-4BB8-AAFA-7C64D443D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69F3BC21-977F-4EC1-95FF-06A123A2A1AA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7B98F5DD-EDF2-4F86-A964-0E4A65CEBC8B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98" name="Gráfico 97" descr="Documento">
                <a:extLst>
                  <a:ext uri="{FF2B5EF4-FFF2-40B4-BE49-F238E27FC236}">
                    <a16:creationId xmlns:a16="http://schemas.microsoft.com/office/drawing/2014/main" id="{018CF084-6124-4BA7-8F80-EBF7DB8A9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33B38A95-B502-44FB-AFD7-06739C127182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96" name="Conector: Angulado 95">
              <a:extLst>
                <a:ext uri="{FF2B5EF4-FFF2-40B4-BE49-F238E27FC236}">
                  <a16:creationId xmlns:a16="http://schemas.microsoft.com/office/drawing/2014/main" id="{91D6EBA7-684E-4715-9176-08163115B70F}"/>
                </a:ext>
              </a:extLst>
            </p:cNvPr>
            <p:cNvCxnSpPr>
              <a:cxnSpLocks/>
              <a:stCxn id="102" idx="3"/>
              <a:endCxn id="98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BEE04B9D-D52D-4FFA-BAE6-E8E31845A379}"/>
                </a:ext>
              </a:extLst>
            </p:cNvPr>
            <p:cNvCxnSpPr>
              <a:cxnSpLocks/>
              <a:stCxn id="102" idx="1"/>
              <a:endCxn id="100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14E97A3-C78D-402B-866F-2747AD42A7E4}"/>
              </a:ext>
            </a:extLst>
          </p:cNvPr>
          <p:cNvSpPr txBox="1"/>
          <p:nvPr/>
        </p:nvSpPr>
        <p:spPr>
          <a:xfrm>
            <a:off x="4340325" y="152121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1 - 400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19787BF-7AEF-4A83-8305-E47B91B80963}"/>
              </a:ext>
            </a:extLst>
          </p:cNvPr>
          <p:cNvSpPr txBox="1"/>
          <p:nvPr/>
        </p:nvSpPr>
        <p:spPr>
          <a:xfrm>
            <a:off x="6143257" y="255285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401 - 800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FBE7390-AD51-4F4A-90A5-02F67DEB9F24}"/>
              </a:ext>
            </a:extLst>
          </p:cNvPr>
          <p:cNvSpPr txBox="1"/>
          <p:nvPr/>
        </p:nvSpPr>
        <p:spPr>
          <a:xfrm>
            <a:off x="6791907" y="151588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801 - 1200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4331DC0-E8FB-447F-AAAB-4055AF9A64BD}"/>
              </a:ext>
            </a:extLst>
          </p:cNvPr>
          <p:cNvSpPr txBox="1"/>
          <p:nvPr/>
        </p:nvSpPr>
        <p:spPr>
          <a:xfrm>
            <a:off x="583189" y="326844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1 - 200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08911E1-5C58-4D06-BFC3-AAE09FC94F8D}"/>
              </a:ext>
            </a:extLst>
          </p:cNvPr>
          <p:cNvSpPr txBox="1"/>
          <p:nvPr/>
        </p:nvSpPr>
        <p:spPr>
          <a:xfrm>
            <a:off x="2722712" y="32684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201 - 400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5C1F982-C99C-4516-B8F0-986ADEA03BE7}"/>
              </a:ext>
            </a:extLst>
          </p:cNvPr>
          <p:cNvSpPr txBox="1"/>
          <p:nvPr/>
        </p:nvSpPr>
        <p:spPr>
          <a:xfrm>
            <a:off x="4525046" y="32684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401 - 600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8AA9910-EDDE-47DF-B838-F3A43EE79E75}"/>
              </a:ext>
            </a:extLst>
          </p:cNvPr>
          <p:cNvSpPr txBox="1"/>
          <p:nvPr/>
        </p:nvSpPr>
        <p:spPr>
          <a:xfrm>
            <a:off x="6664569" y="32684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601 - 800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3C75A7B8-04CB-4B05-B394-5E8FD820F7C1}"/>
              </a:ext>
            </a:extLst>
          </p:cNvPr>
          <p:cNvSpPr txBox="1"/>
          <p:nvPr/>
        </p:nvSpPr>
        <p:spPr>
          <a:xfrm>
            <a:off x="8596187" y="32684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801 - 1000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A051FE6-2BF5-4CD1-A8EF-1C429B064117}"/>
              </a:ext>
            </a:extLst>
          </p:cNvPr>
          <p:cNvSpPr txBox="1"/>
          <p:nvPr/>
        </p:nvSpPr>
        <p:spPr>
          <a:xfrm>
            <a:off x="10735710" y="326844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1001 - 1200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3CAFA90-4A77-4AA4-A37A-437AB9D19359}"/>
              </a:ext>
            </a:extLst>
          </p:cNvPr>
          <p:cNvSpPr txBox="1"/>
          <p:nvPr/>
        </p:nvSpPr>
        <p:spPr>
          <a:xfrm>
            <a:off x="623392" y="601199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1 - 200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65B95D22-C7F4-44F8-B63B-E7612B639D75}"/>
              </a:ext>
            </a:extLst>
          </p:cNvPr>
          <p:cNvSpPr txBox="1"/>
          <p:nvPr/>
        </p:nvSpPr>
        <p:spPr>
          <a:xfrm>
            <a:off x="2762915" y="601199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201 - 400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B6156A7F-012D-4A6A-8397-10E0AA2C4B77}"/>
              </a:ext>
            </a:extLst>
          </p:cNvPr>
          <p:cNvSpPr txBox="1"/>
          <p:nvPr/>
        </p:nvSpPr>
        <p:spPr>
          <a:xfrm>
            <a:off x="4565249" y="601199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401 - 600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5077FD02-4134-4A3A-855B-0157093A8627}"/>
              </a:ext>
            </a:extLst>
          </p:cNvPr>
          <p:cNvSpPr txBox="1"/>
          <p:nvPr/>
        </p:nvSpPr>
        <p:spPr>
          <a:xfrm>
            <a:off x="6704772" y="601199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601 - 800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405AEFC-6F74-49DC-AA16-0F7BB5304F8E}"/>
              </a:ext>
            </a:extLst>
          </p:cNvPr>
          <p:cNvSpPr txBox="1"/>
          <p:nvPr/>
        </p:nvSpPr>
        <p:spPr>
          <a:xfrm>
            <a:off x="8636390" y="601199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801 - 1000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6C32E43B-53DA-4DAE-82F2-534D87425056}"/>
              </a:ext>
            </a:extLst>
          </p:cNvPr>
          <p:cNvSpPr txBox="1"/>
          <p:nvPr/>
        </p:nvSpPr>
        <p:spPr>
          <a:xfrm>
            <a:off x="10775913" y="601199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1001 - 1200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EC459F9C-12BC-4A39-AF41-B432C0CBB367}"/>
              </a:ext>
            </a:extLst>
          </p:cNvPr>
          <p:cNvSpPr txBox="1"/>
          <p:nvPr/>
        </p:nvSpPr>
        <p:spPr>
          <a:xfrm>
            <a:off x="558530" y="1379812"/>
            <a:ext cx="34276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Recuperar o estudante 1121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C0879E5A-2D38-486E-8AD2-A0A987DE02A8}"/>
              </a:ext>
            </a:extLst>
          </p:cNvPr>
          <p:cNvSpPr/>
          <p:nvPr/>
        </p:nvSpPr>
        <p:spPr>
          <a:xfrm>
            <a:off x="11661218" y="5274431"/>
            <a:ext cx="3674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766FF481-505F-4F0C-98FD-5BF1850AF940}"/>
              </a:ext>
            </a:extLst>
          </p:cNvPr>
          <p:cNvGrpSpPr/>
          <p:nvPr/>
        </p:nvGrpSpPr>
        <p:grpSpPr>
          <a:xfrm>
            <a:off x="6832033" y="2179417"/>
            <a:ext cx="2872707" cy="1019042"/>
            <a:chOff x="6832033" y="2179417"/>
            <a:chExt cx="2872707" cy="1019042"/>
          </a:xfrm>
        </p:grpSpPr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7C0EEFC1-B051-46FF-947B-D373748F8254}"/>
                </a:ext>
              </a:extLst>
            </p:cNvPr>
            <p:cNvSpPr/>
            <p:nvPr/>
          </p:nvSpPr>
          <p:spPr>
            <a:xfrm>
              <a:off x="8322592" y="2179417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2A2BC7CD-EC9F-43F0-BDDB-F2B8FD953F86}"/>
                </a:ext>
              </a:extLst>
            </p:cNvPr>
            <p:cNvCxnSpPr>
              <a:cxnSpLocks/>
            </p:cNvCxnSpPr>
            <p:nvPr/>
          </p:nvCxnSpPr>
          <p:spPr>
            <a:xfrm>
              <a:off x="6832033" y="2182092"/>
              <a:ext cx="2872707" cy="101636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DA77FE03-EFD1-4F30-8D6E-199C047C14CD}"/>
              </a:ext>
            </a:extLst>
          </p:cNvPr>
          <p:cNvGrpSpPr/>
          <p:nvPr/>
        </p:nvGrpSpPr>
        <p:grpSpPr>
          <a:xfrm>
            <a:off x="10592209" y="3917297"/>
            <a:ext cx="550182" cy="877034"/>
            <a:chOff x="10592209" y="3917297"/>
            <a:chExt cx="550182" cy="877034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D11BFBE0-99AE-48BD-9840-132025E9C38A}"/>
                </a:ext>
              </a:extLst>
            </p:cNvPr>
            <p:cNvSpPr/>
            <p:nvPr/>
          </p:nvSpPr>
          <p:spPr>
            <a:xfrm>
              <a:off x="10592209" y="4212822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31" name="Conector de Seta Reta 130">
              <a:extLst>
                <a:ext uri="{FF2B5EF4-FFF2-40B4-BE49-F238E27FC236}">
                  <a16:creationId xmlns:a16="http://schemas.microsoft.com/office/drawing/2014/main" id="{135AB324-4E3A-45FB-B49B-1FEEEA2F161F}"/>
                </a:ext>
              </a:extLst>
            </p:cNvPr>
            <p:cNvCxnSpPr>
              <a:cxnSpLocks/>
            </p:cNvCxnSpPr>
            <p:nvPr/>
          </p:nvCxnSpPr>
          <p:spPr>
            <a:xfrm>
              <a:off x="10694873" y="3917297"/>
              <a:ext cx="447518" cy="87703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3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pt-BR" dirty="0"/>
              <a:t>Pesquisa por outro campo</a:t>
            </a:r>
            <a:br>
              <a:rPr lang="pt-BR" dirty="0"/>
            </a:br>
            <a:r>
              <a:rPr lang="pt-BR" dirty="0"/>
              <a:t>Index </a:t>
            </a:r>
            <a:r>
              <a:rPr lang="pt-BR" dirty="0" err="1"/>
              <a:t>Scan</a:t>
            </a:r>
            <a:r>
              <a:rPr lang="pt-BR" dirty="0"/>
              <a:t> (Nome)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69A8C8-DA8D-482F-93E8-9C44634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9A851-DE4D-46AF-B6E8-C3E018A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29</a:t>
            </a:fld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3A0BD59-5523-46E6-83F9-398D5959ABC9}"/>
              </a:ext>
            </a:extLst>
          </p:cNvPr>
          <p:cNvGrpSpPr/>
          <p:nvPr/>
        </p:nvGrpSpPr>
        <p:grpSpPr>
          <a:xfrm>
            <a:off x="5422776" y="1388232"/>
            <a:ext cx="1249288" cy="1249288"/>
            <a:chOff x="5134744" y="1484784"/>
            <a:chExt cx="1249288" cy="1249288"/>
          </a:xfrm>
        </p:grpSpPr>
        <p:pic>
          <p:nvPicPr>
            <p:cNvPr id="7" name="Gráfico 6" descr="Documento">
              <a:extLst>
                <a:ext uri="{FF2B5EF4-FFF2-40B4-BE49-F238E27FC236}">
                  <a16:creationId xmlns:a16="http://schemas.microsoft.com/office/drawing/2014/main" id="{9119A728-37DE-4F8C-9E56-8712F40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4744" y="1484784"/>
              <a:ext cx="1249288" cy="124928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77822B-EE76-41F6-85AD-67182BAE4AEA}"/>
                </a:ext>
              </a:extLst>
            </p:cNvPr>
            <p:cNvSpPr txBox="1"/>
            <p:nvPr/>
          </p:nvSpPr>
          <p:spPr>
            <a:xfrm>
              <a:off x="5472290" y="2012325"/>
              <a:ext cx="58862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INDEX</a:t>
              </a:r>
              <a:endParaRPr lang="pt-BR" sz="800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  <a:p>
              <a:r>
                <a:rPr lang="pt-BR" sz="800" dirty="0" err="1">
                  <a:solidFill>
                    <a:srgbClr val="002060"/>
                  </a:solidFill>
                  <a:latin typeface="Arial Black" panose="020B0A04020102020204" pitchFamily="34" charset="0"/>
                </a:rPr>
                <a:t>Rows</a:t>
              </a:r>
              <a:endParaRPr lang="pt-BR" sz="800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32F8E1B4-1988-449E-842F-E385A7E415CA}"/>
              </a:ext>
            </a:extLst>
          </p:cNvPr>
          <p:cNvCxnSpPr>
            <a:stCxn id="7" idx="3"/>
            <a:endCxn id="17" idx="0"/>
          </p:cNvCxnSpPr>
          <p:nvPr/>
        </p:nvCxnSpPr>
        <p:spPr>
          <a:xfrm>
            <a:off x="6672064" y="2012876"/>
            <a:ext cx="3522564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894F75EF-182B-41ED-A451-C9FBE8670FC3}"/>
              </a:ext>
            </a:extLst>
          </p:cNvPr>
          <p:cNvCxnSpPr>
            <a:cxnSpLocks/>
            <a:stCxn id="7" idx="1"/>
            <a:endCxn id="102" idx="0"/>
          </p:cNvCxnSpPr>
          <p:nvPr/>
        </p:nvCxnSpPr>
        <p:spPr>
          <a:xfrm rot="10800000" flipV="1">
            <a:off x="2205010" y="2012875"/>
            <a:ext cx="321776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AFF4FC8-6AB6-4D16-9528-4202707EDCFF}"/>
              </a:ext>
            </a:extLst>
          </p:cNvPr>
          <p:cNvCxnSpPr>
            <a:cxnSpLocks/>
            <a:stCxn id="7" idx="2"/>
            <a:endCxn id="90" idx="0"/>
          </p:cNvCxnSpPr>
          <p:nvPr/>
        </p:nvCxnSpPr>
        <p:spPr>
          <a:xfrm rot="5400000">
            <a:off x="5762089" y="2915357"/>
            <a:ext cx="563169" cy="7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A5BC4B5F-7F19-456D-9DA6-7C2C8340AFBA}"/>
              </a:ext>
            </a:extLst>
          </p:cNvPr>
          <p:cNvCxnSpPr/>
          <p:nvPr/>
        </p:nvCxnSpPr>
        <p:spPr>
          <a:xfrm>
            <a:off x="6709421" y="2012876"/>
            <a:ext cx="348520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24609138-F568-4F11-B3BC-5D2198D6A2F6}"/>
              </a:ext>
            </a:extLst>
          </p:cNvPr>
          <p:cNvGrpSpPr/>
          <p:nvPr/>
        </p:nvGrpSpPr>
        <p:grpSpPr>
          <a:xfrm>
            <a:off x="8519120" y="3200689"/>
            <a:ext cx="3362672" cy="2882239"/>
            <a:chOff x="8519120" y="3200689"/>
            <a:chExt cx="3362672" cy="2882239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47A3307-2DD9-4C76-BE0C-13A50176F54A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7" name="Gráfico 16" descr="Documento">
                <a:extLst>
                  <a:ext uri="{FF2B5EF4-FFF2-40B4-BE49-F238E27FC236}">
                    <a16:creationId xmlns:a16="http://schemas.microsoft.com/office/drawing/2014/main" id="{F9134B66-F67B-45BA-98FF-DFE6628AE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944E53-FF20-4E2F-9659-4EC707C257A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INDEX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CD6C15B-532B-4488-A222-680E84E2B462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6" name="Gráfico 25" descr="Documento">
                <a:extLst>
                  <a:ext uri="{FF2B5EF4-FFF2-40B4-BE49-F238E27FC236}">
                    <a16:creationId xmlns:a16="http://schemas.microsoft.com/office/drawing/2014/main" id="{A4A2DD64-6FEF-422E-9DC7-8635625BF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3570703-EBFD-43D5-9ACE-6A949A470AD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DD481831-1DA0-4E63-8F29-DC59DBF33602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35" name="Gráfico 34" descr="Documento">
                <a:extLst>
                  <a:ext uri="{FF2B5EF4-FFF2-40B4-BE49-F238E27FC236}">
                    <a16:creationId xmlns:a16="http://schemas.microsoft.com/office/drawing/2014/main" id="{88123F4F-A0C7-466B-BB48-E5A21E711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B8F5EEC-F3B0-4417-9A21-585D675B12E0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71" name="Conector: Angulado 70">
              <a:extLst>
                <a:ext uri="{FF2B5EF4-FFF2-40B4-BE49-F238E27FC236}">
                  <a16:creationId xmlns:a16="http://schemas.microsoft.com/office/drawing/2014/main" id="{D5976639-F2E2-41EF-A943-0FAD8BABA855}"/>
                </a:ext>
              </a:extLst>
            </p:cNvPr>
            <p:cNvCxnSpPr>
              <a:cxnSpLocks/>
              <a:stCxn id="17" idx="3"/>
              <a:endCxn id="35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Conector: Angulado 73">
              <a:extLst>
                <a:ext uri="{FF2B5EF4-FFF2-40B4-BE49-F238E27FC236}">
                  <a16:creationId xmlns:a16="http://schemas.microsoft.com/office/drawing/2014/main" id="{E1625C5B-BFAF-469E-B521-45F2A5AB67AB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E41B6169-3C3E-4D98-91E8-AEF136504D97}"/>
              </a:ext>
            </a:extLst>
          </p:cNvPr>
          <p:cNvGrpSpPr/>
          <p:nvPr/>
        </p:nvGrpSpPr>
        <p:grpSpPr>
          <a:xfrm>
            <a:off x="4364417" y="3200689"/>
            <a:ext cx="3362672" cy="2882239"/>
            <a:chOff x="8519120" y="3200689"/>
            <a:chExt cx="3362672" cy="2882239"/>
          </a:xfrm>
        </p:grpSpPr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58153447-44B8-42BA-A6C2-0F4EE9A7CE46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90" name="Gráfico 89" descr="Documento">
                <a:extLst>
                  <a:ext uri="{FF2B5EF4-FFF2-40B4-BE49-F238E27FC236}">
                    <a16:creationId xmlns:a16="http://schemas.microsoft.com/office/drawing/2014/main" id="{C319C552-FACB-4C38-A8B3-0238E26C9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5F8DF280-B8C5-4A33-A043-214E3BEBAC2E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INDEX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</a:p>
            </p:txBody>
          </p: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77D2578-9AC1-45B2-8553-0449041AF1C1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8" name="Gráfico 87" descr="Documento">
                <a:extLst>
                  <a:ext uri="{FF2B5EF4-FFF2-40B4-BE49-F238E27FC236}">
                    <a16:creationId xmlns:a16="http://schemas.microsoft.com/office/drawing/2014/main" id="{119C3FEC-F1AC-413A-87E0-3BAE7D7C6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8FB0D54A-1CAA-46A8-A27C-578BABC60C94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084A90EB-D062-4D24-B356-BE92986CC8A5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6" name="Gráfico 85" descr="Documento">
                <a:extLst>
                  <a:ext uri="{FF2B5EF4-FFF2-40B4-BE49-F238E27FC236}">
                    <a16:creationId xmlns:a16="http://schemas.microsoft.com/office/drawing/2014/main" id="{4B88616B-F654-41E5-A56F-4E1DA38F8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A237D8E4-4F49-4F54-BC05-2A606F4A96EF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B009D599-3936-4039-BB02-823DC097035C}"/>
                </a:ext>
              </a:extLst>
            </p:cNvPr>
            <p:cNvCxnSpPr>
              <a:cxnSpLocks/>
              <a:stCxn id="90" idx="3"/>
              <a:endCxn id="86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0F56034D-1618-4DC8-8E49-0275E4D4BDC3}"/>
                </a:ext>
              </a:extLst>
            </p:cNvPr>
            <p:cNvCxnSpPr>
              <a:cxnSpLocks/>
              <a:stCxn id="90" idx="1"/>
              <a:endCxn id="88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237408B-2318-48C9-B70D-58027F7BBA78}"/>
              </a:ext>
            </a:extLst>
          </p:cNvPr>
          <p:cNvGrpSpPr/>
          <p:nvPr/>
        </p:nvGrpSpPr>
        <p:grpSpPr>
          <a:xfrm>
            <a:off x="529501" y="3200689"/>
            <a:ext cx="3362672" cy="2882239"/>
            <a:chOff x="8519120" y="3200689"/>
            <a:chExt cx="3362672" cy="2882239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91EE551F-381A-4C57-B836-AF8445E2665C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02" name="Gráfico 101" descr="Documento">
                <a:extLst>
                  <a:ext uri="{FF2B5EF4-FFF2-40B4-BE49-F238E27FC236}">
                    <a16:creationId xmlns:a16="http://schemas.microsoft.com/office/drawing/2014/main" id="{BAE4E6BA-986C-404E-9DC1-74DCEF642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1BC10883-5ED8-4549-B4B5-EC91787C5EE8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INDEX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2EF52F28-92C7-4FCD-BDB2-96E255EC12AE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100" name="Gráfico 99" descr="Documento">
                <a:extLst>
                  <a:ext uri="{FF2B5EF4-FFF2-40B4-BE49-F238E27FC236}">
                    <a16:creationId xmlns:a16="http://schemas.microsoft.com/office/drawing/2014/main" id="{938A5C49-1594-4BB8-AAFA-7C64D443D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69F3BC21-977F-4EC1-95FF-06A123A2A1AA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</a:p>
            </p:txBody>
          </p: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7B98F5DD-EDF2-4F86-A964-0E4A65CEBC8B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98" name="Gráfico 97" descr="Documento">
                <a:extLst>
                  <a:ext uri="{FF2B5EF4-FFF2-40B4-BE49-F238E27FC236}">
                    <a16:creationId xmlns:a16="http://schemas.microsoft.com/office/drawing/2014/main" id="{018CF084-6124-4BA7-8F80-EBF7DB8A9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33B38A95-B502-44FB-AFD7-06739C127182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DATA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r>
                  <a:rPr lang="pt-BR" sz="8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96" name="Conector: Angulado 95">
              <a:extLst>
                <a:ext uri="{FF2B5EF4-FFF2-40B4-BE49-F238E27FC236}">
                  <a16:creationId xmlns:a16="http://schemas.microsoft.com/office/drawing/2014/main" id="{91D6EBA7-684E-4715-9176-08163115B70F}"/>
                </a:ext>
              </a:extLst>
            </p:cNvPr>
            <p:cNvCxnSpPr>
              <a:cxnSpLocks/>
              <a:stCxn id="102" idx="3"/>
              <a:endCxn id="98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BEE04B9D-D52D-4FFA-BAE6-E8E31845A379}"/>
                </a:ext>
              </a:extLst>
            </p:cNvPr>
            <p:cNvCxnSpPr>
              <a:cxnSpLocks/>
              <a:stCxn id="102" idx="1"/>
              <a:endCxn id="100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14E97A3-C78D-402B-866F-2747AD42A7E4}"/>
              </a:ext>
            </a:extLst>
          </p:cNvPr>
          <p:cNvSpPr txBox="1"/>
          <p:nvPr/>
        </p:nvSpPr>
        <p:spPr>
          <a:xfrm>
            <a:off x="4340325" y="152121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1 - 400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19787BF-7AEF-4A83-8305-E47B91B80963}"/>
              </a:ext>
            </a:extLst>
          </p:cNvPr>
          <p:cNvSpPr txBox="1"/>
          <p:nvPr/>
        </p:nvSpPr>
        <p:spPr>
          <a:xfrm>
            <a:off x="6143257" y="255285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401 - 800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FBE7390-AD51-4F4A-90A5-02F67DEB9F24}"/>
              </a:ext>
            </a:extLst>
          </p:cNvPr>
          <p:cNvSpPr txBox="1"/>
          <p:nvPr/>
        </p:nvSpPr>
        <p:spPr>
          <a:xfrm>
            <a:off x="6791907" y="151588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801 - 1200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4331DC0-E8FB-447F-AAAB-4055AF9A64BD}"/>
              </a:ext>
            </a:extLst>
          </p:cNvPr>
          <p:cNvSpPr txBox="1"/>
          <p:nvPr/>
        </p:nvSpPr>
        <p:spPr>
          <a:xfrm>
            <a:off x="583189" y="326844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1 - 200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08911E1-5C58-4D06-BFC3-AAE09FC94F8D}"/>
              </a:ext>
            </a:extLst>
          </p:cNvPr>
          <p:cNvSpPr txBox="1"/>
          <p:nvPr/>
        </p:nvSpPr>
        <p:spPr>
          <a:xfrm>
            <a:off x="2722712" y="32684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201 - 400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5C1F982-C99C-4516-B8F0-986ADEA03BE7}"/>
              </a:ext>
            </a:extLst>
          </p:cNvPr>
          <p:cNvSpPr txBox="1"/>
          <p:nvPr/>
        </p:nvSpPr>
        <p:spPr>
          <a:xfrm>
            <a:off x="4525046" y="32684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401 - 600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8AA9910-EDDE-47DF-B838-F3A43EE79E75}"/>
              </a:ext>
            </a:extLst>
          </p:cNvPr>
          <p:cNvSpPr txBox="1"/>
          <p:nvPr/>
        </p:nvSpPr>
        <p:spPr>
          <a:xfrm>
            <a:off x="6664569" y="32684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601 - 800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3C75A7B8-04CB-4B05-B394-5E8FD820F7C1}"/>
              </a:ext>
            </a:extLst>
          </p:cNvPr>
          <p:cNvSpPr txBox="1"/>
          <p:nvPr/>
        </p:nvSpPr>
        <p:spPr>
          <a:xfrm>
            <a:off x="8596187" y="32684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801 - 1000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A051FE6-2BF5-4CD1-A8EF-1C429B064117}"/>
              </a:ext>
            </a:extLst>
          </p:cNvPr>
          <p:cNvSpPr txBox="1"/>
          <p:nvPr/>
        </p:nvSpPr>
        <p:spPr>
          <a:xfrm>
            <a:off x="10735710" y="326844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1001 - 1200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3CAFA90-4A77-4AA4-A37A-437AB9D19359}"/>
              </a:ext>
            </a:extLst>
          </p:cNvPr>
          <p:cNvSpPr txBox="1"/>
          <p:nvPr/>
        </p:nvSpPr>
        <p:spPr>
          <a:xfrm>
            <a:off x="623392" y="601199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1 - 200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65B95D22-C7F4-44F8-B63B-E7612B639D75}"/>
              </a:ext>
            </a:extLst>
          </p:cNvPr>
          <p:cNvSpPr txBox="1"/>
          <p:nvPr/>
        </p:nvSpPr>
        <p:spPr>
          <a:xfrm>
            <a:off x="2762915" y="601199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201 - 400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B6156A7F-012D-4A6A-8397-10E0AA2C4B77}"/>
              </a:ext>
            </a:extLst>
          </p:cNvPr>
          <p:cNvSpPr txBox="1"/>
          <p:nvPr/>
        </p:nvSpPr>
        <p:spPr>
          <a:xfrm>
            <a:off x="4565249" y="601199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401 - 600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5077FD02-4134-4A3A-855B-0157093A8627}"/>
              </a:ext>
            </a:extLst>
          </p:cNvPr>
          <p:cNvSpPr txBox="1"/>
          <p:nvPr/>
        </p:nvSpPr>
        <p:spPr>
          <a:xfrm>
            <a:off x="6704772" y="601199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601 - 800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405AEFC-6F74-49DC-AA16-0F7BB5304F8E}"/>
              </a:ext>
            </a:extLst>
          </p:cNvPr>
          <p:cNvSpPr txBox="1"/>
          <p:nvPr/>
        </p:nvSpPr>
        <p:spPr>
          <a:xfrm>
            <a:off x="8636390" y="601199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801 - 1000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6C32E43B-53DA-4DAE-82F2-534D87425056}"/>
              </a:ext>
            </a:extLst>
          </p:cNvPr>
          <p:cNvSpPr txBox="1"/>
          <p:nvPr/>
        </p:nvSpPr>
        <p:spPr>
          <a:xfrm>
            <a:off x="10775913" y="601199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1001 - 1200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7C0EEFC1-B051-46FF-947B-D373748F8254}"/>
              </a:ext>
            </a:extLst>
          </p:cNvPr>
          <p:cNvSpPr/>
          <p:nvPr/>
        </p:nvSpPr>
        <p:spPr>
          <a:xfrm>
            <a:off x="3695645" y="2325560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1B3E0E3-04E3-4146-96EF-5B64E733253D}"/>
              </a:ext>
            </a:extLst>
          </p:cNvPr>
          <p:cNvSpPr txBox="1"/>
          <p:nvPr/>
        </p:nvSpPr>
        <p:spPr>
          <a:xfrm>
            <a:off x="464548" y="1345143"/>
            <a:ext cx="34276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Recuperar o estudante ‘Vivian’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2BBB7DE-83E9-4516-95E1-9C50FBECBA27}"/>
              </a:ext>
            </a:extLst>
          </p:cNvPr>
          <p:cNvSpPr/>
          <p:nvPr/>
        </p:nvSpPr>
        <p:spPr>
          <a:xfrm>
            <a:off x="738077" y="4106195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1DA1864-B5D3-4A32-9C32-54B0D073EC03}"/>
              </a:ext>
            </a:extLst>
          </p:cNvPr>
          <p:cNvSpPr/>
          <p:nvPr/>
        </p:nvSpPr>
        <p:spPr>
          <a:xfrm>
            <a:off x="198275" y="5190709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B00561-C222-4C2F-98EE-C1E8E38DB956}"/>
              </a:ext>
            </a:extLst>
          </p:cNvPr>
          <p:cNvSpPr/>
          <p:nvPr/>
        </p:nvSpPr>
        <p:spPr>
          <a:xfrm>
            <a:off x="3352075" y="4106195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CF9E8BB5-CDB6-4B26-9F02-90E052CAF854}"/>
              </a:ext>
            </a:extLst>
          </p:cNvPr>
          <p:cNvSpPr/>
          <p:nvPr/>
        </p:nvSpPr>
        <p:spPr>
          <a:xfrm>
            <a:off x="2381612" y="5175481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F285AE7F-418D-4826-AC41-AE64A76EAFD2}"/>
              </a:ext>
            </a:extLst>
          </p:cNvPr>
          <p:cNvSpPr/>
          <p:nvPr/>
        </p:nvSpPr>
        <p:spPr>
          <a:xfrm>
            <a:off x="4485780" y="4115607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78EECFB8-A1C1-4045-8325-BEE38CBE20D1}"/>
              </a:ext>
            </a:extLst>
          </p:cNvPr>
          <p:cNvSpPr/>
          <p:nvPr/>
        </p:nvSpPr>
        <p:spPr>
          <a:xfrm>
            <a:off x="4152853" y="5165896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941B9C6D-EEF9-4412-B2E8-28F0CB9188D3}"/>
              </a:ext>
            </a:extLst>
          </p:cNvPr>
          <p:cNvSpPr/>
          <p:nvPr/>
        </p:nvSpPr>
        <p:spPr>
          <a:xfrm>
            <a:off x="7258176" y="4115607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38AACDD8-7DA3-4197-9B39-08B3425F069B}"/>
              </a:ext>
            </a:extLst>
          </p:cNvPr>
          <p:cNvSpPr/>
          <p:nvPr/>
        </p:nvSpPr>
        <p:spPr>
          <a:xfrm>
            <a:off x="6203721" y="5203356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7E69EBC0-8370-43DF-8B4A-D86818A66BF3}"/>
              </a:ext>
            </a:extLst>
          </p:cNvPr>
          <p:cNvSpPr/>
          <p:nvPr/>
        </p:nvSpPr>
        <p:spPr>
          <a:xfrm>
            <a:off x="8079278" y="5221357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6E4BEE88-3D84-41E1-8075-244545C32FB1}"/>
              </a:ext>
            </a:extLst>
          </p:cNvPr>
          <p:cNvSpPr/>
          <p:nvPr/>
        </p:nvSpPr>
        <p:spPr>
          <a:xfrm>
            <a:off x="10126765" y="520231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99526C56-C716-4FD1-96BD-D6F92B259204}"/>
              </a:ext>
            </a:extLst>
          </p:cNvPr>
          <p:cNvSpPr/>
          <p:nvPr/>
        </p:nvSpPr>
        <p:spPr>
          <a:xfrm>
            <a:off x="8448089" y="4115607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DDBDAAE8-B57B-4CF3-A3EC-92931B7256F9}"/>
              </a:ext>
            </a:extLst>
          </p:cNvPr>
          <p:cNvSpPr/>
          <p:nvPr/>
        </p:nvSpPr>
        <p:spPr>
          <a:xfrm>
            <a:off x="11206654" y="4115607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5DF812CF-F893-4406-BE91-CCC328B3C49A}"/>
              </a:ext>
            </a:extLst>
          </p:cNvPr>
          <p:cNvSpPr txBox="1"/>
          <p:nvPr/>
        </p:nvSpPr>
        <p:spPr>
          <a:xfrm>
            <a:off x="7039853" y="6386961"/>
            <a:ext cx="211615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Lê todos o registros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7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51384" y="125759"/>
            <a:ext cx="10515600" cy="1325563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56369"/>
            <a:ext cx="7772400" cy="1788655"/>
          </a:xfrm>
        </p:spPr>
        <p:txBody>
          <a:bodyPr>
            <a:noAutofit/>
          </a:bodyPr>
          <a:lstStyle/>
          <a:p>
            <a:r>
              <a:rPr lang="pt-BR" sz="2400" dirty="0"/>
              <a:t>Numa </a:t>
            </a:r>
            <a:r>
              <a:rPr lang="pt-BR" sz="2400" dirty="0">
                <a:solidFill>
                  <a:srgbClr val="C00000"/>
                </a:solidFill>
              </a:rPr>
              <a:t>estrutura de dados sem nenhuma organização</a:t>
            </a:r>
            <a:r>
              <a:rPr lang="pt-BR" sz="2400" dirty="0"/>
              <a:t>, qualquer tipo de pesquisa é necessariamente uma </a:t>
            </a:r>
            <a:r>
              <a:rPr lang="pt-BR" sz="2400" dirty="0">
                <a:solidFill>
                  <a:srgbClr val="C00000"/>
                </a:solidFill>
              </a:rPr>
              <a:t>varredura total</a:t>
            </a:r>
            <a:r>
              <a:rPr lang="pt-BR" sz="2400" dirty="0"/>
              <a:t>. </a:t>
            </a:r>
          </a:p>
          <a:p>
            <a:r>
              <a:rPr lang="pt-BR" sz="2400" dirty="0"/>
              <a:t>E a forma/estratégia de recuperação dos dados  é através de uma </a:t>
            </a:r>
            <a:r>
              <a:rPr lang="pt-BR" sz="2400" dirty="0">
                <a:solidFill>
                  <a:srgbClr val="C00000"/>
                </a:solidFill>
              </a:rPr>
              <a:t>pesquisa sequencial</a:t>
            </a:r>
            <a:r>
              <a:rPr lang="pt-BR" sz="2400" dirty="0"/>
              <a:t>, onde </a:t>
            </a:r>
            <a:r>
              <a:rPr lang="pt-BR" sz="2400" dirty="0">
                <a:solidFill>
                  <a:srgbClr val="C00000"/>
                </a:solidFill>
              </a:rPr>
              <a:t>todos os registros </a:t>
            </a:r>
            <a:r>
              <a:rPr lang="pt-BR" sz="2400" dirty="0"/>
              <a:t>serão avaliados antes da respostas 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Retângulo com Único Canto Aparado 6">
            <a:extLst>
              <a:ext uri="{FF2B5EF4-FFF2-40B4-BE49-F238E27FC236}">
                <a16:creationId xmlns:a16="http://schemas.microsoft.com/office/drawing/2014/main" id="{1E21A5F8-1861-4AD6-B70B-8057A0BB0D5E}"/>
              </a:ext>
            </a:extLst>
          </p:cNvPr>
          <p:cNvSpPr/>
          <p:nvPr/>
        </p:nvSpPr>
        <p:spPr>
          <a:xfrm>
            <a:off x="9081080" y="1451322"/>
            <a:ext cx="1682960" cy="508759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Valor	Naipe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	Espadas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9	Espadas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	Espadas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	Ouros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	Copas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	Ouros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Valete	Copas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	Ouros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	Espadas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Rei	Ouros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9	Ouros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	Espadas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	Paus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Rei	Copas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Valete	Ouros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	Paus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9	Paus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Dama	Copas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	Ouros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	Copas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	Paus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	Copas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	Paus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	Copas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	Paus</a:t>
            </a:r>
          </a:p>
        </p:txBody>
      </p:sp>
      <p:sp>
        <p:nvSpPr>
          <p:cNvPr id="9" name="Retângulo Arredondado 13">
            <a:extLst>
              <a:ext uri="{FF2B5EF4-FFF2-40B4-BE49-F238E27FC236}">
                <a16:creationId xmlns:a16="http://schemas.microsoft.com/office/drawing/2014/main" id="{2F92D7C2-E7C0-477E-B720-2BFFABAB8A44}"/>
              </a:ext>
            </a:extLst>
          </p:cNvPr>
          <p:cNvSpPr/>
          <p:nvPr/>
        </p:nvSpPr>
        <p:spPr>
          <a:xfrm>
            <a:off x="9076374" y="1659766"/>
            <a:ext cx="1687666" cy="216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3CEEC1-3C6C-4D6A-AF0F-F0FE571699EE}"/>
              </a:ext>
            </a:extLst>
          </p:cNvPr>
          <p:cNvSpPr txBox="1"/>
          <p:nvPr/>
        </p:nvSpPr>
        <p:spPr>
          <a:xfrm>
            <a:off x="2469612" y="4682684"/>
            <a:ext cx="387510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/>
              <a:t>SELECT * FROM  </a:t>
            </a:r>
          </a:p>
          <a:p>
            <a:r>
              <a:rPr lang="pt-BR" sz="2000" dirty="0"/>
              <a:t>WHERE valor=10 </a:t>
            </a:r>
            <a:r>
              <a:rPr lang="pt-BR" sz="2000" dirty="0" err="1"/>
              <a:t>and</a:t>
            </a:r>
            <a:r>
              <a:rPr lang="pt-BR" sz="2000" dirty="0"/>
              <a:t> Naipe=“Paus”</a:t>
            </a:r>
          </a:p>
        </p:txBody>
      </p:sp>
    </p:spTree>
    <p:extLst>
      <p:ext uri="{BB962C8B-B14F-4D97-AF65-F5344CB8AC3E}">
        <p14:creationId xmlns:p14="http://schemas.microsoft.com/office/powerpoint/2010/main" val="900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0052 0.66898 " pathEditMode="relative" rAng="0" ptsTypes="AA">
                                      <p:cBhvr>
                                        <p:cTn id="13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484202A-79B1-4C39-A725-BF7159C1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01" y="1748629"/>
            <a:ext cx="7050411" cy="34085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FC00EF-1768-4F42-8285-D64FFA17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02" y="109162"/>
            <a:ext cx="10515600" cy="1325563"/>
          </a:xfrm>
        </p:spPr>
        <p:txBody>
          <a:bodyPr/>
          <a:lstStyle/>
          <a:p>
            <a:r>
              <a:rPr lang="pt-BR" dirty="0"/>
              <a:t>Index </a:t>
            </a:r>
            <a:r>
              <a:rPr lang="pt-BR" dirty="0" err="1"/>
              <a:t>Seek</a:t>
            </a:r>
            <a:r>
              <a:rPr lang="pt-BR" dirty="0"/>
              <a:t> x Index </a:t>
            </a:r>
            <a:r>
              <a:rPr lang="pt-BR" dirty="0" err="1"/>
              <a:t>Scan</a:t>
            </a:r>
            <a:br>
              <a:rPr lang="pt-BR" dirty="0"/>
            </a:br>
            <a:r>
              <a:rPr lang="pt-BR" sz="3200" dirty="0"/>
              <a:t>exemplo em nossa base...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167E58-5D00-41A4-A879-CF0DFA1C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8B6C3F4-94F9-4307-B64B-83CFED133736}"/>
              </a:ext>
            </a:extLst>
          </p:cNvPr>
          <p:cNvSpPr/>
          <p:nvPr/>
        </p:nvSpPr>
        <p:spPr>
          <a:xfrm>
            <a:off x="2135560" y="2916351"/>
            <a:ext cx="2736304" cy="267060"/>
          </a:xfrm>
          <a:custGeom>
            <a:avLst/>
            <a:gdLst>
              <a:gd name="connsiteX0" fmla="*/ 0 w 2736304"/>
              <a:gd name="connsiteY0" fmla="*/ 44511 h 267060"/>
              <a:gd name="connsiteX1" fmla="*/ 44511 w 2736304"/>
              <a:gd name="connsiteY1" fmla="*/ 0 h 267060"/>
              <a:gd name="connsiteX2" fmla="*/ 679859 w 2736304"/>
              <a:gd name="connsiteY2" fmla="*/ 0 h 267060"/>
              <a:gd name="connsiteX3" fmla="*/ 1262261 w 2736304"/>
              <a:gd name="connsiteY3" fmla="*/ 0 h 267060"/>
              <a:gd name="connsiteX4" fmla="*/ 1844663 w 2736304"/>
              <a:gd name="connsiteY4" fmla="*/ 0 h 267060"/>
              <a:gd name="connsiteX5" fmla="*/ 2691793 w 2736304"/>
              <a:gd name="connsiteY5" fmla="*/ 0 h 267060"/>
              <a:gd name="connsiteX6" fmla="*/ 2736304 w 2736304"/>
              <a:gd name="connsiteY6" fmla="*/ 44511 h 267060"/>
              <a:gd name="connsiteX7" fmla="*/ 2736304 w 2736304"/>
              <a:gd name="connsiteY7" fmla="*/ 222549 h 267060"/>
              <a:gd name="connsiteX8" fmla="*/ 2691793 w 2736304"/>
              <a:gd name="connsiteY8" fmla="*/ 267060 h 267060"/>
              <a:gd name="connsiteX9" fmla="*/ 2109391 w 2736304"/>
              <a:gd name="connsiteY9" fmla="*/ 267060 h 267060"/>
              <a:gd name="connsiteX10" fmla="*/ 1447570 w 2736304"/>
              <a:gd name="connsiteY10" fmla="*/ 267060 h 267060"/>
              <a:gd name="connsiteX11" fmla="*/ 732804 w 2736304"/>
              <a:gd name="connsiteY11" fmla="*/ 267060 h 267060"/>
              <a:gd name="connsiteX12" fmla="*/ 44511 w 2736304"/>
              <a:gd name="connsiteY12" fmla="*/ 267060 h 267060"/>
              <a:gd name="connsiteX13" fmla="*/ 0 w 2736304"/>
              <a:gd name="connsiteY13" fmla="*/ 222549 h 267060"/>
              <a:gd name="connsiteX14" fmla="*/ 0 w 2736304"/>
              <a:gd name="connsiteY14" fmla="*/ 44511 h 2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6304" h="267060" extrusionOk="0">
                <a:moveTo>
                  <a:pt x="0" y="44511"/>
                </a:moveTo>
                <a:cubicBezTo>
                  <a:pt x="-1210" y="21771"/>
                  <a:pt x="23608" y="767"/>
                  <a:pt x="44511" y="0"/>
                </a:cubicBezTo>
                <a:cubicBezTo>
                  <a:pt x="225768" y="-25355"/>
                  <a:pt x="416337" y="20163"/>
                  <a:pt x="679859" y="0"/>
                </a:cubicBezTo>
                <a:cubicBezTo>
                  <a:pt x="943381" y="-20163"/>
                  <a:pt x="1078145" y="-19329"/>
                  <a:pt x="1262261" y="0"/>
                </a:cubicBezTo>
                <a:cubicBezTo>
                  <a:pt x="1446377" y="19329"/>
                  <a:pt x="1677233" y="-705"/>
                  <a:pt x="1844663" y="0"/>
                </a:cubicBezTo>
                <a:cubicBezTo>
                  <a:pt x="2012093" y="705"/>
                  <a:pt x="2323737" y="33992"/>
                  <a:pt x="2691793" y="0"/>
                </a:cubicBezTo>
                <a:cubicBezTo>
                  <a:pt x="2717530" y="437"/>
                  <a:pt x="2741294" y="17502"/>
                  <a:pt x="2736304" y="44511"/>
                </a:cubicBezTo>
                <a:cubicBezTo>
                  <a:pt x="2729342" y="105576"/>
                  <a:pt x="2740371" y="162351"/>
                  <a:pt x="2736304" y="222549"/>
                </a:cubicBezTo>
                <a:cubicBezTo>
                  <a:pt x="2736346" y="250143"/>
                  <a:pt x="2716726" y="261323"/>
                  <a:pt x="2691793" y="267060"/>
                </a:cubicBezTo>
                <a:cubicBezTo>
                  <a:pt x="2558704" y="273468"/>
                  <a:pt x="2263372" y="249028"/>
                  <a:pt x="2109391" y="267060"/>
                </a:cubicBezTo>
                <a:cubicBezTo>
                  <a:pt x="1955410" y="285092"/>
                  <a:pt x="1596217" y="255901"/>
                  <a:pt x="1447570" y="267060"/>
                </a:cubicBezTo>
                <a:cubicBezTo>
                  <a:pt x="1298923" y="278219"/>
                  <a:pt x="918712" y="299696"/>
                  <a:pt x="732804" y="267060"/>
                </a:cubicBezTo>
                <a:cubicBezTo>
                  <a:pt x="546896" y="234424"/>
                  <a:pt x="383100" y="234004"/>
                  <a:pt x="44511" y="267060"/>
                </a:cubicBezTo>
                <a:cubicBezTo>
                  <a:pt x="18915" y="266863"/>
                  <a:pt x="230" y="245707"/>
                  <a:pt x="0" y="222549"/>
                </a:cubicBezTo>
                <a:cubicBezTo>
                  <a:pt x="7290" y="134939"/>
                  <a:pt x="-3785" y="113879"/>
                  <a:pt x="0" y="44511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38498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B12F289-A085-4707-B46C-DF5A4E86E333}"/>
              </a:ext>
            </a:extLst>
          </p:cNvPr>
          <p:cNvSpPr/>
          <p:nvPr/>
        </p:nvSpPr>
        <p:spPr>
          <a:xfrm>
            <a:off x="2279576" y="4656133"/>
            <a:ext cx="2736304" cy="267060"/>
          </a:xfrm>
          <a:custGeom>
            <a:avLst/>
            <a:gdLst>
              <a:gd name="connsiteX0" fmla="*/ 0 w 2736304"/>
              <a:gd name="connsiteY0" fmla="*/ 44511 h 267060"/>
              <a:gd name="connsiteX1" fmla="*/ 44511 w 2736304"/>
              <a:gd name="connsiteY1" fmla="*/ 0 h 267060"/>
              <a:gd name="connsiteX2" fmla="*/ 679859 w 2736304"/>
              <a:gd name="connsiteY2" fmla="*/ 0 h 267060"/>
              <a:gd name="connsiteX3" fmla="*/ 1262261 w 2736304"/>
              <a:gd name="connsiteY3" fmla="*/ 0 h 267060"/>
              <a:gd name="connsiteX4" fmla="*/ 1844663 w 2736304"/>
              <a:gd name="connsiteY4" fmla="*/ 0 h 267060"/>
              <a:gd name="connsiteX5" fmla="*/ 2691793 w 2736304"/>
              <a:gd name="connsiteY5" fmla="*/ 0 h 267060"/>
              <a:gd name="connsiteX6" fmla="*/ 2736304 w 2736304"/>
              <a:gd name="connsiteY6" fmla="*/ 44511 h 267060"/>
              <a:gd name="connsiteX7" fmla="*/ 2736304 w 2736304"/>
              <a:gd name="connsiteY7" fmla="*/ 222549 h 267060"/>
              <a:gd name="connsiteX8" fmla="*/ 2691793 w 2736304"/>
              <a:gd name="connsiteY8" fmla="*/ 267060 h 267060"/>
              <a:gd name="connsiteX9" fmla="*/ 2109391 w 2736304"/>
              <a:gd name="connsiteY9" fmla="*/ 267060 h 267060"/>
              <a:gd name="connsiteX10" fmla="*/ 1447570 w 2736304"/>
              <a:gd name="connsiteY10" fmla="*/ 267060 h 267060"/>
              <a:gd name="connsiteX11" fmla="*/ 732804 w 2736304"/>
              <a:gd name="connsiteY11" fmla="*/ 267060 h 267060"/>
              <a:gd name="connsiteX12" fmla="*/ 44511 w 2736304"/>
              <a:gd name="connsiteY12" fmla="*/ 267060 h 267060"/>
              <a:gd name="connsiteX13" fmla="*/ 0 w 2736304"/>
              <a:gd name="connsiteY13" fmla="*/ 222549 h 267060"/>
              <a:gd name="connsiteX14" fmla="*/ 0 w 2736304"/>
              <a:gd name="connsiteY14" fmla="*/ 44511 h 2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6304" h="267060" extrusionOk="0">
                <a:moveTo>
                  <a:pt x="0" y="44511"/>
                </a:moveTo>
                <a:cubicBezTo>
                  <a:pt x="-1210" y="21771"/>
                  <a:pt x="23608" y="767"/>
                  <a:pt x="44511" y="0"/>
                </a:cubicBezTo>
                <a:cubicBezTo>
                  <a:pt x="225768" y="-25355"/>
                  <a:pt x="416337" y="20163"/>
                  <a:pt x="679859" y="0"/>
                </a:cubicBezTo>
                <a:cubicBezTo>
                  <a:pt x="943381" y="-20163"/>
                  <a:pt x="1078145" y="-19329"/>
                  <a:pt x="1262261" y="0"/>
                </a:cubicBezTo>
                <a:cubicBezTo>
                  <a:pt x="1446377" y="19329"/>
                  <a:pt x="1677233" y="-705"/>
                  <a:pt x="1844663" y="0"/>
                </a:cubicBezTo>
                <a:cubicBezTo>
                  <a:pt x="2012093" y="705"/>
                  <a:pt x="2323737" y="33992"/>
                  <a:pt x="2691793" y="0"/>
                </a:cubicBezTo>
                <a:cubicBezTo>
                  <a:pt x="2717530" y="437"/>
                  <a:pt x="2741294" y="17502"/>
                  <a:pt x="2736304" y="44511"/>
                </a:cubicBezTo>
                <a:cubicBezTo>
                  <a:pt x="2729342" y="105576"/>
                  <a:pt x="2740371" y="162351"/>
                  <a:pt x="2736304" y="222549"/>
                </a:cubicBezTo>
                <a:cubicBezTo>
                  <a:pt x="2736346" y="250143"/>
                  <a:pt x="2716726" y="261323"/>
                  <a:pt x="2691793" y="267060"/>
                </a:cubicBezTo>
                <a:cubicBezTo>
                  <a:pt x="2558704" y="273468"/>
                  <a:pt x="2263372" y="249028"/>
                  <a:pt x="2109391" y="267060"/>
                </a:cubicBezTo>
                <a:cubicBezTo>
                  <a:pt x="1955410" y="285092"/>
                  <a:pt x="1596217" y="255901"/>
                  <a:pt x="1447570" y="267060"/>
                </a:cubicBezTo>
                <a:cubicBezTo>
                  <a:pt x="1298923" y="278219"/>
                  <a:pt x="918712" y="299696"/>
                  <a:pt x="732804" y="267060"/>
                </a:cubicBezTo>
                <a:cubicBezTo>
                  <a:pt x="546896" y="234424"/>
                  <a:pt x="383100" y="234004"/>
                  <a:pt x="44511" y="267060"/>
                </a:cubicBezTo>
                <a:cubicBezTo>
                  <a:pt x="18915" y="266863"/>
                  <a:pt x="230" y="245707"/>
                  <a:pt x="0" y="222549"/>
                </a:cubicBezTo>
                <a:cubicBezTo>
                  <a:pt x="7290" y="134939"/>
                  <a:pt x="-3785" y="113879"/>
                  <a:pt x="0" y="44511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38498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EB0B5C-13D2-4005-8E84-9EC1FB202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2"/>
          <a:stretch/>
        </p:blipFill>
        <p:spPr>
          <a:xfrm>
            <a:off x="7814371" y="1782248"/>
            <a:ext cx="2743200" cy="21132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7E9FE-2019-4E5D-ACEB-48559D111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422" y="4025010"/>
            <a:ext cx="2735653" cy="2201867"/>
          </a:xfrm>
          <a:prstGeom prst="rect">
            <a:avLst/>
          </a:prstGeom>
        </p:spPr>
      </p:pic>
      <p:pic>
        <p:nvPicPr>
          <p:cNvPr id="10" name="Gráfico 9" descr="Seta Reta">
            <a:extLst>
              <a:ext uri="{FF2B5EF4-FFF2-40B4-BE49-F238E27FC236}">
                <a16:creationId xmlns:a16="http://schemas.microsoft.com/office/drawing/2014/main" id="{E0899D76-8188-4E39-88E2-031830223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7571" y="2486148"/>
            <a:ext cx="914400" cy="693683"/>
          </a:xfrm>
          <a:prstGeom prst="rect">
            <a:avLst/>
          </a:prstGeom>
        </p:spPr>
      </p:pic>
      <p:pic>
        <p:nvPicPr>
          <p:cNvPr id="11" name="Gráfico 10" descr="Seta Reta">
            <a:extLst>
              <a:ext uri="{FF2B5EF4-FFF2-40B4-BE49-F238E27FC236}">
                <a16:creationId xmlns:a16="http://schemas.microsoft.com/office/drawing/2014/main" id="{AE84F3C5-941B-4F19-9D01-27E4227FE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46502" y="4810350"/>
            <a:ext cx="914400" cy="693683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D855FF7-3ABE-4709-8D51-BEC736A9DBA9}"/>
              </a:ext>
            </a:extLst>
          </p:cNvPr>
          <p:cNvSpPr/>
          <p:nvPr/>
        </p:nvSpPr>
        <p:spPr>
          <a:xfrm>
            <a:off x="588101" y="2288085"/>
            <a:ext cx="4643803" cy="267060"/>
          </a:xfrm>
          <a:custGeom>
            <a:avLst/>
            <a:gdLst>
              <a:gd name="connsiteX0" fmla="*/ 0 w 4643803"/>
              <a:gd name="connsiteY0" fmla="*/ 44511 h 267060"/>
              <a:gd name="connsiteX1" fmla="*/ 44511 w 4643803"/>
              <a:gd name="connsiteY1" fmla="*/ 0 h 267060"/>
              <a:gd name="connsiteX2" fmla="*/ 649646 w 4643803"/>
              <a:gd name="connsiteY2" fmla="*/ 0 h 267060"/>
              <a:gd name="connsiteX3" fmla="*/ 1163686 w 4643803"/>
              <a:gd name="connsiteY3" fmla="*/ 0 h 267060"/>
              <a:gd name="connsiteX4" fmla="*/ 1677725 w 4643803"/>
              <a:gd name="connsiteY4" fmla="*/ 0 h 267060"/>
              <a:gd name="connsiteX5" fmla="*/ 2237313 w 4643803"/>
              <a:gd name="connsiteY5" fmla="*/ 0 h 267060"/>
              <a:gd name="connsiteX6" fmla="*/ 2933544 w 4643803"/>
              <a:gd name="connsiteY6" fmla="*/ 0 h 267060"/>
              <a:gd name="connsiteX7" fmla="*/ 3629774 w 4643803"/>
              <a:gd name="connsiteY7" fmla="*/ 0 h 267060"/>
              <a:gd name="connsiteX8" fmla="*/ 4599292 w 4643803"/>
              <a:gd name="connsiteY8" fmla="*/ 0 h 267060"/>
              <a:gd name="connsiteX9" fmla="*/ 4643803 w 4643803"/>
              <a:gd name="connsiteY9" fmla="*/ 44511 h 267060"/>
              <a:gd name="connsiteX10" fmla="*/ 4643803 w 4643803"/>
              <a:gd name="connsiteY10" fmla="*/ 222549 h 267060"/>
              <a:gd name="connsiteX11" fmla="*/ 4599292 w 4643803"/>
              <a:gd name="connsiteY11" fmla="*/ 267060 h 267060"/>
              <a:gd name="connsiteX12" fmla="*/ 3857513 w 4643803"/>
              <a:gd name="connsiteY12" fmla="*/ 267060 h 267060"/>
              <a:gd name="connsiteX13" fmla="*/ 3161283 w 4643803"/>
              <a:gd name="connsiteY13" fmla="*/ 267060 h 267060"/>
              <a:gd name="connsiteX14" fmla="*/ 2601695 w 4643803"/>
              <a:gd name="connsiteY14" fmla="*/ 267060 h 267060"/>
              <a:gd name="connsiteX15" fmla="*/ 1859917 w 4643803"/>
              <a:gd name="connsiteY15" fmla="*/ 267060 h 267060"/>
              <a:gd name="connsiteX16" fmla="*/ 1118138 w 4643803"/>
              <a:gd name="connsiteY16" fmla="*/ 267060 h 267060"/>
              <a:gd name="connsiteX17" fmla="*/ 44511 w 4643803"/>
              <a:gd name="connsiteY17" fmla="*/ 267060 h 267060"/>
              <a:gd name="connsiteX18" fmla="*/ 0 w 4643803"/>
              <a:gd name="connsiteY18" fmla="*/ 222549 h 267060"/>
              <a:gd name="connsiteX19" fmla="*/ 0 w 4643803"/>
              <a:gd name="connsiteY19" fmla="*/ 44511 h 2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3803" h="267060" extrusionOk="0">
                <a:moveTo>
                  <a:pt x="0" y="44511"/>
                </a:moveTo>
                <a:cubicBezTo>
                  <a:pt x="-1210" y="21771"/>
                  <a:pt x="23608" y="767"/>
                  <a:pt x="44511" y="0"/>
                </a:cubicBezTo>
                <a:cubicBezTo>
                  <a:pt x="238948" y="23877"/>
                  <a:pt x="428412" y="-8464"/>
                  <a:pt x="649646" y="0"/>
                </a:cubicBezTo>
                <a:cubicBezTo>
                  <a:pt x="870880" y="8464"/>
                  <a:pt x="1039373" y="-3379"/>
                  <a:pt x="1163686" y="0"/>
                </a:cubicBezTo>
                <a:cubicBezTo>
                  <a:pt x="1287999" y="3379"/>
                  <a:pt x="1527203" y="23119"/>
                  <a:pt x="1677725" y="0"/>
                </a:cubicBezTo>
                <a:cubicBezTo>
                  <a:pt x="1828247" y="-23119"/>
                  <a:pt x="2091403" y="6600"/>
                  <a:pt x="2237313" y="0"/>
                </a:cubicBezTo>
                <a:cubicBezTo>
                  <a:pt x="2383223" y="-6600"/>
                  <a:pt x="2613462" y="15562"/>
                  <a:pt x="2933544" y="0"/>
                </a:cubicBezTo>
                <a:cubicBezTo>
                  <a:pt x="3253626" y="-15562"/>
                  <a:pt x="3283526" y="-12198"/>
                  <a:pt x="3629774" y="0"/>
                </a:cubicBezTo>
                <a:cubicBezTo>
                  <a:pt x="3976022" y="12198"/>
                  <a:pt x="4121619" y="16547"/>
                  <a:pt x="4599292" y="0"/>
                </a:cubicBezTo>
                <a:cubicBezTo>
                  <a:pt x="4623917" y="3011"/>
                  <a:pt x="4644153" y="14191"/>
                  <a:pt x="4643803" y="44511"/>
                </a:cubicBezTo>
                <a:cubicBezTo>
                  <a:pt x="4646721" y="104693"/>
                  <a:pt x="4641931" y="159075"/>
                  <a:pt x="4643803" y="222549"/>
                </a:cubicBezTo>
                <a:cubicBezTo>
                  <a:pt x="4642045" y="245828"/>
                  <a:pt x="4622470" y="269329"/>
                  <a:pt x="4599292" y="267060"/>
                </a:cubicBezTo>
                <a:cubicBezTo>
                  <a:pt x="4432418" y="290971"/>
                  <a:pt x="4140979" y="236670"/>
                  <a:pt x="3857513" y="267060"/>
                </a:cubicBezTo>
                <a:cubicBezTo>
                  <a:pt x="3574047" y="297450"/>
                  <a:pt x="3377598" y="278923"/>
                  <a:pt x="3161283" y="267060"/>
                </a:cubicBezTo>
                <a:cubicBezTo>
                  <a:pt x="2944968" y="255198"/>
                  <a:pt x="2808776" y="279922"/>
                  <a:pt x="2601695" y="267060"/>
                </a:cubicBezTo>
                <a:cubicBezTo>
                  <a:pt x="2394614" y="254198"/>
                  <a:pt x="2066932" y="282200"/>
                  <a:pt x="1859917" y="267060"/>
                </a:cubicBezTo>
                <a:cubicBezTo>
                  <a:pt x="1652902" y="251920"/>
                  <a:pt x="1377903" y="238676"/>
                  <a:pt x="1118138" y="267060"/>
                </a:cubicBezTo>
                <a:cubicBezTo>
                  <a:pt x="858373" y="295444"/>
                  <a:pt x="390989" y="237710"/>
                  <a:pt x="44511" y="267060"/>
                </a:cubicBezTo>
                <a:cubicBezTo>
                  <a:pt x="16686" y="269008"/>
                  <a:pt x="-153" y="249179"/>
                  <a:pt x="0" y="222549"/>
                </a:cubicBezTo>
                <a:cubicBezTo>
                  <a:pt x="-2584" y="150373"/>
                  <a:pt x="-6692" y="108798"/>
                  <a:pt x="0" y="44511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38498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7EE4DC-7818-4632-A230-98224CCF87AC}"/>
              </a:ext>
            </a:extLst>
          </p:cNvPr>
          <p:cNvSpPr/>
          <p:nvPr/>
        </p:nvSpPr>
        <p:spPr>
          <a:xfrm>
            <a:off x="540674" y="4025010"/>
            <a:ext cx="4907254" cy="267060"/>
          </a:xfrm>
          <a:custGeom>
            <a:avLst/>
            <a:gdLst>
              <a:gd name="connsiteX0" fmla="*/ 0 w 4907254"/>
              <a:gd name="connsiteY0" fmla="*/ 44511 h 267060"/>
              <a:gd name="connsiteX1" fmla="*/ 44511 w 4907254"/>
              <a:gd name="connsiteY1" fmla="*/ 0 h 267060"/>
              <a:gd name="connsiteX2" fmla="*/ 684648 w 4907254"/>
              <a:gd name="connsiteY2" fmla="*/ 0 h 267060"/>
              <a:gd name="connsiteX3" fmla="*/ 1228419 w 4907254"/>
              <a:gd name="connsiteY3" fmla="*/ 0 h 267060"/>
              <a:gd name="connsiteX4" fmla="*/ 1772191 w 4907254"/>
              <a:gd name="connsiteY4" fmla="*/ 0 h 267060"/>
              <a:gd name="connsiteX5" fmla="*/ 2364146 w 4907254"/>
              <a:gd name="connsiteY5" fmla="*/ 0 h 267060"/>
              <a:gd name="connsiteX6" fmla="*/ 3100647 w 4907254"/>
              <a:gd name="connsiteY6" fmla="*/ 0 h 267060"/>
              <a:gd name="connsiteX7" fmla="*/ 3837148 w 4907254"/>
              <a:gd name="connsiteY7" fmla="*/ 0 h 267060"/>
              <a:gd name="connsiteX8" fmla="*/ 4862743 w 4907254"/>
              <a:gd name="connsiteY8" fmla="*/ 0 h 267060"/>
              <a:gd name="connsiteX9" fmla="*/ 4907254 w 4907254"/>
              <a:gd name="connsiteY9" fmla="*/ 44511 h 267060"/>
              <a:gd name="connsiteX10" fmla="*/ 4907254 w 4907254"/>
              <a:gd name="connsiteY10" fmla="*/ 222549 h 267060"/>
              <a:gd name="connsiteX11" fmla="*/ 4862743 w 4907254"/>
              <a:gd name="connsiteY11" fmla="*/ 267060 h 267060"/>
              <a:gd name="connsiteX12" fmla="*/ 4078060 w 4907254"/>
              <a:gd name="connsiteY12" fmla="*/ 267060 h 267060"/>
              <a:gd name="connsiteX13" fmla="*/ 3341558 w 4907254"/>
              <a:gd name="connsiteY13" fmla="*/ 267060 h 267060"/>
              <a:gd name="connsiteX14" fmla="*/ 2749604 w 4907254"/>
              <a:gd name="connsiteY14" fmla="*/ 267060 h 267060"/>
              <a:gd name="connsiteX15" fmla="*/ 1964921 w 4907254"/>
              <a:gd name="connsiteY15" fmla="*/ 267060 h 267060"/>
              <a:gd name="connsiteX16" fmla="*/ 1180237 w 4907254"/>
              <a:gd name="connsiteY16" fmla="*/ 267060 h 267060"/>
              <a:gd name="connsiteX17" fmla="*/ 44511 w 4907254"/>
              <a:gd name="connsiteY17" fmla="*/ 267060 h 267060"/>
              <a:gd name="connsiteX18" fmla="*/ 0 w 4907254"/>
              <a:gd name="connsiteY18" fmla="*/ 222549 h 267060"/>
              <a:gd name="connsiteX19" fmla="*/ 0 w 4907254"/>
              <a:gd name="connsiteY19" fmla="*/ 44511 h 2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07254" h="267060" extrusionOk="0">
                <a:moveTo>
                  <a:pt x="0" y="44511"/>
                </a:moveTo>
                <a:cubicBezTo>
                  <a:pt x="-1210" y="21771"/>
                  <a:pt x="23608" y="767"/>
                  <a:pt x="44511" y="0"/>
                </a:cubicBezTo>
                <a:cubicBezTo>
                  <a:pt x="238118" y="-6252"/>
                  <a:pt x="397032" y="27574"/>
                  <a:pt x="684648" y="0"/>
                </a:cubicBezTo>
                <a:cubicBezTo>
                  <a:pt x="972264" y="-27574"/>
                  <a:pt x="960686" y="20491"/>
                  <a:pt x="1228419" y="0"/>
                </a:cubicBezTo>
                <a:cubicBezTo>
                  <a:pt x="1496152" y="-20491"/>
                  <a:pt x="1557516" y="-3950"/>
                  <a:pt x="1772191" y="0"/>
                </a:cubicBezTo>
                <a:cubicBezTo>
                  <a:pt x="1986866" y="3950"/>
                  <a:pt x="2226533" y="19780"/>
                  <a:pt x="2364146" y="0"/>
                </a:cubicBezTo>
                <a:cubicBezTo>
                  <a:pt x="2501760" y="-19780"/>
                  <a:pt x="2913262" y="-5296"/>
                  <a:pt x="3100647" y="0"/>
                </a:cubicBezTo>
                <a:cubicBezTo>
                  <a:pt x="3288032" y="5296"/>
                  <a:pt x="3612655" y="-7673"/>
                  <a:pt x="3837148" y="0"/>
                </a:cubicBezTo>
                <a:cubicBezTo>
                  <a:pt x="4061641" y="7673"/>
                  <a:pt x="4579330" y="-30582"/>
                  <a:pt x="4862743" y="0"/>
                </a:cubicBezTo>
                <a:cubicBezTo>
                  <a:pt x="4887368" y="3011"/>
                  <a:pt x="4907604" y="14191"/>
                  <a:pt x="4907254" y="44511"/>
                </a:cubicBezTo>
                <a:cubicBezTo>
                  <a:pt x="4910172" y="104693"/>
                  <a:pt x="4905382" y="159075"/>
                  <a:pt x="4907254" y="222549"/>
                </a:cubicBezTo>
                <a:cubicBezTo>
                  <a:pt x="4905496" y="245828"/>
                  <a:pt x="4885921" y="269329"/>
                  <a:pt x="4862743" y="267060"/>
                </a:cubicBezTo>
                <a:cubicBezTo>
                  <a:pt x="4550532" y="252960"/>
                  <a:pt x="4263118" y="270781"/>
                  <a:pt x="4078060" y="267060"/>
                </a:cubicBezTo>
                <a:cubicBezTo>
                  <a:pt x="3893002" y="263339"/>
                  <a:pt x="3492005" y="262325"/>
                  <a:pt x="3341558" y="267060"/>
                </a:cubicBezTo>
                <a:cubicBezTo>
                  <a:pt x="3191111" y="271795"/>
                  <a:pt x="2919183" y="293692"/>
                  <a:pt x="2749604" y="267060"/>
                </a:cubicBezTo>
                <a:cubicBezTo>
                  <a:pt x="2580025" y="240428"/>
                  <a:pt x="2234765" y="273428"/>
                  <a:pt x="1964921" y="267060"/>
                </a:cubicBezTo>
                <a:cubicBezTo>
                  <a:pt x="1695077" y="260692"/>
                  <a:pt x="1375123" y="268323"/>
                  <a:pt x="1180237" y="267060"/>
                </a:cubicBezTo>
                <a:cubicBezTo>
                  <a:pt x="985351" y="265797"/>
                  <a:pt x="591069" y="272574"/>
                  <a:pt x="44511" y="267060"/>
                </a:cubicBezTo>
                <a:cubicBezTo>
                  <a:pt x="16686" y="269008"/>
                  <a:pt x="-153" y="249179"/>
                  <a:pt x="0" y="222549"/>
                </a:cubicBezTo>
                <a:cubicBezTo>
                  <a:pt x="-2584" y="150373"/>
                  <a:pt x="-6692" y="108798"/>
                  <a:pt x="0" y="44511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38498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3F2312-1D49-4693-8702-920D0EF1BE29}"/>
              </a:ext>
            </a:extLst>
          </p:cNvPr>
          <p:cNvSpPr txBox="1"/>
          <p:nvPr/>
        </p:nvSpPr>
        <p:spPr>
          <a:xfrm>
            <a:off x="5447928" y="2789889"/>
            <a:ext cx="22965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“id” é chave primária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77A7C-CD14-4444-9590-F5F99E62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Como melhorar pesquisa em um campo não chave primária?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1FBE114-BCDC-4E10-A39E-4843133B0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381"/>
            <a:ext cx="10515600" cy="136966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outro índice no campo “nome”</a:t>
            </a:r>
          </a:p>
          <a:p>
            <a:r>
              <a:rPr lang="pt-BR" dirty="0"/>
              <a:t>Mas a tabela já está ordenada pela chave primária “id”... Como isto funcionará?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465C21-91A4-49EE-AB20-9B95CC68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D4619F-FF70-47DB-AB65-3BA4705F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31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29BD6AC-B5E0-4929-AA85-705A9E23F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51241"/>
              </p:ext>
            </p:extLst>
          </p:nvPr>
        </p:nvGraphicFramePr>
        <p:xfrm>
          <a:off x="974523" y="3405755"/>
          <a:ext cx="4752527" cy="3315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4191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2044345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884191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Nome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Email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Curso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2459529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212615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Joao@rj.senac.br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59230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Sara@rj.senac.br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82068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Priscilla@rj.senac.br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98538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Marcos@rj.senac.br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78743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Jonathan@rj.senac.br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267697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Jose@rj.senac.br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886764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Dave@rj.senac.br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99937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Igor@rj.senac.br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61661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*************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******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0975798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Claudio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Claudio@rj.senac.br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08361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D99A080-3740-4853-9506-ABC0CC49C406}"/>
              </a:ext>
            </a:extLst>
          </p:cNvPr>
          <p:cNvSpPr txBox="1"/>
          <p:nvPr/>
        </p:nvSpPr>
        <p:spPr>
          <a:xfrm>
            <a:off x="1991544" y="2965381"/>
            <a:ext cx="747320" cy="36933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índice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CE2F271-AEAF-4B2A-9A91-9D62B214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3120703"/>
            <a:ext cx="5710219" cy="25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81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pt-BR" dirty="0"/>
              <a:t>Estrutura de um índice não primário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69A8C8-DA8D-482F-93E8-9C44634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9A851-DE4D-46AF-B6E8-C3E018A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32</a:t>
            </a:fld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3A0BD59-5523-46E6-83F9-398D5959ABC9}"/>
              </a:ext>
            </a:extLst>
          </p:cNvPr>
          <p:cNvGrpSpPr/>
          <p:nvPr/>
        </p:nvGrpSpPr>
        <p:grpSpPr>
          <a:xfrm>
            <a:off x="5422776" y="1388232"/>
            <a:ext cx="1249288" cy="1249288"/>
            <a:chOff x="5134744" y="1484784"/>
            <a:chExt cx="1249288" cy="1249288"/>
          </a:xfrm>
        </p:grpSpPr>
        <p:pic>
          <p:nvPicPr>
            <p:cNvPr id="7" name="Gráfico 6" descr="Documento">
              <a:extLst>
                <a:ext uri="{FF2B5EF4-FFF2-40B4-BE49-F238E27FC236}">
                  <a16:creationId xmlns:a16="http://schemas.microsoft.com/office/drawing/2014/main" id="{9119A728-37DE-4F8C-9E56-8712F40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4744" y="1484784"/>
              <a:ext cx="1249288" cy="124928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77822B-EE76-41F6-85AD-67182BAE4AEA}"/>
                </a:ext>
              </a:extLst>
            </p:cNvPr>
            <p:cNvSpPr txBox="1"/>
            <p:nvPr/>
          </p:nvSpPr>
          <p:spPr>
            <a:xfrm>
              <a:off x="5472290" y="2012325"/>
              <a:ext cx="6142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Key</a:t>
              </a:r>
            </a:p>
            <a:p>
              <a:r>
                <a:rPr lang="pt-BR" sz="900" dirty="0" err="1">
                  <a:solidFill>
                    <a:srgbClr val="002060"/>
                  </a:solidFill>
                  <a:latin typeface="Arial Black" panose="020B0A04020102020204" pitchFamily="34" charset="0"/>
                </a:rPr>
                <a:t>Values</a:t>
              </a:r>
              <a:endParaRPr lang="pt-BR" sz="800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32F8E1B4-1988-449E-842F-E385A7E415CA}"/>
              </a:ext>
            </a:extLst>
          </p:cNvPr>
          <p:cNvCxnSpPr>
            <a:stCxn id="7" idx="3"/>
            <a:endCxn id="17" idx="0"/>
          </p:cNvCxnSpPr>
          <p:nvPr/>
        </p:nvCxnSpPr>
        <p:spPr>
          <a:xfrm>
            <a:off x="6672064" y="2012876"/>
            <a:ext cx="3522564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894F75EF-182B-41ED-A451-C9FBE8670FC3}"/>
              </a:ext>
            </a:extLst>
          </p:cNvPr>
          <p:cNvCxnSpPr>
            <a:cxnSpLocks/>
            <a:stCxn id="7" idx="1"/>
            <a:endCxn id="102" idx="0"/>
          </p:cNvCxnSpPr>
          <p:nvPr/>
        </p:nvCxnSpPr>
        <p:spPr>
          <a:xfrm rot="10800000" flipV="1">
            <a:off x="2205010" y="2012875"/>
            <a:ext cx="321776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AFF4FC8-6AB6-4D16-9528-4202707EDCFF}"/>
              </a:ext>
            </a:extLst>
          </p:cNvPr>
          <p:cNvCxnSpPr>
            <a:cxnSpLocks/>
            <a:stCxn id="7" idx="2"/>
            <a:endCxn id="90" idx="0"/>
          </p:cNvCxnSpPr>
          <p:nvPr/>
        </p:nvCxnSpPr>
        <p:spPr>
          <a:xfrm rot="5400000">
            <a:off x="5762089" y="2915357"/>
            <a:ext cx="563169" cy="7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A5BC4B5F-7F19-456D-9DA6-7C2C8340AFBA}"/>
              </a:ext>
            </a:extLst>
          </p:cNvPr>
          <p:cNvCxnSpPr/>
          <p:nvPr/>
        </p:nvCxnSpPr>
        <p:spPr>
          <a:xfrm>
            <a:off x="6709421" y="2012876"/>
            <a:ext cx="348520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24609138-F568-4F11-B3BC-5D2198D6A2F6}"/>
              </a:ext>
            </a:extLst>
          </p:cNvPr>
          <p:cNvGrpSpPr/>
          <p:nvPr/>
        </p:nvGrpSpPr>
        <p:grpSpPr>
          <a:xfrm>
            <a:off x="8519120" y="3200689"/>
            <a:ext cx="3362672" cy="2882239"/>
            <a:chOff x="8519120" y="3200689"/>
            <a:chExt cx="3362672" cy="2882239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47A3307-2DD9-4C76-BE0C-13A50176F54A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7" name="Gráfico 16" descr="Documento">
                <a:extLst>
                  <a:ext uri="{FF2B5EF4-FFF2-40B4-BE49-F238E27FC236}">
                    <a16:creationId xmlns:a16="http://schemas.microsoft.com/office/drawing/2014/main" id="{F9134B66-F67B-45BA-98FF-DFE6628AE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944E53-FF20-4E2F-9659-4EC707C257A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6142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Key</a:t>
                </a:r>
              </a:p>
              <a:p>
                <a:r>
                  <a:rPr lang="pt-BR" sz="9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Values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CD6C15B-532B-4488-A222-680E84E2B462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6" name="Gráfico 25" descr="Documento">
                <a:extLst>
                  <a:ext uri="{FF2B5EF4-FFF2-40B4-BE49-F238E27FC236}">
                    <a16:creationId xmlns:a16="http://schemas.microsoft.com/office/drawing/2014/main" id="{A4A2DD64-6FEF-422E-9DC7-8635625BF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3570703-EBFD-43D5-9ACE-6A949A470AD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DD481831-1DA0-4E63-8F29-DC59DBF33602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35" name="Gráfico 34" descr="Documento">
                <a:extLst>
                  <a:ext uri="{FF2B5EF4-FFF2-40B4-BE49-F238E27FC236}">
                    <a16:creationId xmlns:a16="http://schemas.microsoft.com/office/drawing/2014/main" id="{88123F4F-A0C7-466B-BB48-E5A21E711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B8F5EEC-F3B0-4417-9A21-585D675B12E0}"/>
                  </a:ext>
                </a:extLst>
              </p:cNvPr>
              <p:cNvSpPr txBox="1"/>
              <p:nvPr/>
            </p:nvSpPr>
            <p:spPr>
              <a:xfrm>
                <a:off x="5451326" y="2033851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71" name="Conector: Angulado 70">
              <a:extLst>
                <a:ext uri="{FF2B5EF4-FFF2-40B4-BE49-F238E27FC236}">
                  <a16:creationId xmlns:a16="http://schemas.microsoft.com/office/drawing/2014/main" id="{D5976639-F2E2-41EF-A943-0FAD8BABA855}"/>
                </a:ext>
              </a:extLst>
            </p:cNvPr>
            <p:cNvCxnSpPr>
              <a:cxnSpLocks/>
              <a:stCxn id="17" idx="3"/>
              <a:endCxn id="35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Conector: Angulado 73">
              <a:extLst>
                <a:ext uri="{FF2B5EF4-FFF2-40B4-BE49-F238E27FC236}">
                  <a16:creationId xmlns:a16="http://schemas.microsoft.com/office/drawing/2014/main" id="{E1625C5B-BFAF-469E-B521-45F2A5AB67AB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E41B6169-3C3E-4D98-91E8-AEF136504D97}"/>
              </a:ext>
            </a:extLst>
          </p:cNvPr>
          <p:cNvGrpSpPr/>
          <p:nvPr/>
        </p:nvGrpSpPr>
        <p:grpSpPr>
          <a:xfrm>
            <a:off x="4364417" y="3200689"/>
            <a:ext cx="3362672" cy="2882239"/>
            <a:chOff x="8519120" y="3200689"/>
            <a:chExt cx="3362672" cy="2882239"/>
          </a:xfrm>
        </p:grpSpPr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58153447-44B8-42BA-A6C2-0F4EE9A7CE46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90" name="Gráfico 89" descr="Documento">
                <a:extLst>
                  <a:ext uri="{FF2B5EF4-FFF2-40B4-BE49-F238E27FC236}">
                    <a16:creationId xmlns:a16="http://schemas.microsoft.com/office/drawing/2014/main" id="{C319C552-FACB-4C38-A8B3-0238E26C9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5F8DF280-B8C5-4A33-A043-214E3BEBAC2E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6142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Key</a:t>
                </a:r>
              </a:p>
              <a:p>
                <a:r>
                  <a:rPr lang="pt-BR" sz="9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Values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77D2578-9AC1-45B2-8553-0449041AF1C1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8" name="Gráfico 87" descr="Documento">
                <a:extLst>
                  <a:ext uri="{FF2B5EF4-FFF2-40B4-BE49-F238E27FC236}">
                    <a16:creationId xmlns:a16="http://schemas.microsoft.com/office/drawing/2014/main" id="{119C3FEC-F1AC-413A-87E0-3BAE7D7C6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8FB0D54A-1CAA-46A8-A27C-578BABC60C94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084A90EB-D062-4D24-B356-BE92986CC8A5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6" name="Gráfico 85" descr="Documento">
                <a:extLst>
                  <a:ext uri="{FF2B5EF4-FFF2-40B4-BE49-F238E27FC236}">
                    <a16:creationId xmlns:a16="http://schemas.microsoft.com/office/drawing/2014/main" id="{4B88616B-F654-41E5-A56F-4E1DA38F8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A237D8E4-4F49-4F54-BC05-2A606F4A96EF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B009D599-3936-4039-BB02-823DC097035C}"/>
                </a:ext>
              </a:extLst>
            </p:cNvPr>
            <p:cNvCxnSpPr>
              <a:cxnSpLocks/>
              <a:stCxn id="90" idx="3"/>
              <a:endCxn id="86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0F56034D-1618-4DC8-8E49-0275E4D4BDC3}"/>
                </a:ext>
              </a:extLst>
            </p:cNvPr>
            <p:cNvCxnSpPr>
              <a:cxnSpLocks/>
              <a:stCxn id="90" idx="1"/>
              <a:endCxn id="88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237408B-2318-48C9-B70D-58027F7BBA78}"/>
              </a:ext>
            </a:extLst>
          </p:cNvPr>
          <p:cNvGrpSpPr/>
          <p:nvPr/>
        </p:nvGrpSpPr>
        <p:grpSpPr>
          <a:xfrm>
            <a:off x="529501" y="3200689"/>
            <a:ext cx="3362672" cy="2882239"/>
            <a:chOff x="8519120" y="3200689"/>
            <a:chExt cx="3362672" cy="2882239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91EE551F-381A-4C57-B836-AF8445E2665C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02" name="Gráfico 101" descr="Documento">
                <a:extLst>
                  <a:ext uri="{FF2B5EF4-FFF2-40B4-BE49-F238E27FC236}">
                    <a16:creationId xmlns:a16="http://schemas.microsoft.com/office/drawing/2014/main" id="{BAE4E6BA-986C-404E-9DC1-74DCEF642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1BC10883-5ED8-4549-B4B5-EC91787C5EE8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64633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rgbClr val="C00000"/>
                    </a:solidFill>
                    <a:latin typeface="Arial Black" panose="020B0A04020102020204" pitchFamily="34" charset="0"/>
                  </a:rPr>
                  <a:t>KEY</a:t>
                </a:r>
              </a:p>
              <a:p>
                <a:r>
                  <a:rPr lang="pt-BR" sz="800" dirty="0">
                    <a:solidFill>
                      <a:srgbClr val="C00000"/>
                    </a:solidFill>
                    <a:latin typeface="Arial Black" panose="020B0A04020102020204" pitchFamily="34" charset="0"/>
                  </a:rPr>
                  <a:t>VALUES</a:t>
                </a:r>
                <a:endParaRPr lang="pt-BR" sz="700" dirty="0">
                  <a:solidFill>
                    <a:srgbClr val="C0000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2EF52F28-92C7-4FCD-BDB2-96E255EC12AE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100" name="Gráfico 99" descr="Documento">
                <a:extLst>
                  <a:ext uri="{FF2B5EF4-FFF2-40B4-BE49-F238E27FC236}">
                    <a16:creationId xmlns:a16="http://schemas.microsoft.com/office/drawing/2014/main" id="{938A5C49-1594-4BB8-AAFA-7C64D443D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69F3BC21-977F-4EC1-95FF-06A123A2A1AA}"/>
                  </a:ext>
                </a:extLst>
              </p:cNvPr>
              <p:cNvSpPr txBox="1"/>
              <p:nvPr/>
            </p:nvSpPr>
            <p:spPr>
              <a:xfrm>
                <a:off x="5427242" y="2009643"/>
                <a:ext cx="737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solidFill>
                      <a:srgbClr val="C0000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800" dirty="0">
                    <a:solidFill>
                      <a:srgbClr val="C0000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700" dirty="0">
                  <a:solidFill>
                    <a:srgbClr val="C00000"/>
                  </a:solidFill>
                  <a:latin typeface="Arial Black" panose="020B0A04020102020204" pitchFamily="34" charset="0"/>
                </a:endParaRPr>
              </a:p>
              <a:p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7B98F5DD-EDF2-4F86-A964-0E4A65CEBC8B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98" name="Gráfico 97" descr="Documento">
                <a:extLst>
                  <a:ext uri="{FF2B5EF4-FFF2-40B4-BE49-F238E27FC236}">
                    <a16:creationId xmlns:a16="http://schemas.microsoft.com/office/drawing/2014/main" id="{018CF084-6124-4BA7-8F80-EBF7DB8A9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33B38A95-B502-44FB-AFD7-06739C127182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96" name="Conector: Angulado 95">
              <a:extLst>
                <a:ext uri="{FF2B5EF4-FFF2-40B4-BE49-F238E27FC236}">
                  <a16:creationId xmlns:a16="http://schemas.microsoft.com/office/drawing/2014/main" id="{91D6EBA7-684E-4715-9176-08163115B70F}"/>
                </a:ext>
              </a:extLst>
            </p:cNvPr>
            <p:cNvCxnSpPr>
              <a:cxnSpLocks/>
              <a:stCxn id="102" idx="3"/>
              <a:endCxn id="98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BEE04B9D-D52D-4FFA-BAE6-E8E31845A379}"/>
                </a:ext>
              </a:extLst>
            </p:cNvPr>
            <p:cNvCxnSpPr>
              <a:cxnSpLocks/>
              <a:stCxn id="102" idx="1"/>
              <a:endCxn id="100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14E97A3-C78D-402B-866F-2747AD42A7E4}"/>
              </a:ext>
            </a:extLst>
          </p:cNvPr>
          <p:cNvSpPr txBox="1"/>
          <p:nvPr/>
        </p:nvSpPr>
        <p:spPr>
          <a:xfrm>
            <a:off x="4340325" y="1521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 - H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19787BF-7AEF-4A83-8305-E47B91B80963}"/>
              </a:ext>
            </a:extLst>
          </p:cNvPr>
          <p:cNvSpPr txBox="1"/>
          <p:nvPr/>
        </p:nvSpPr>
        <p:spPr>
          <a:xfrm>
            <a:off x="6143257" y="255285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 - P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FBE7390-AD51-4F4A-90A5-02F67DEB9F24}"/>
              </a:ext>
            </a:extLst>
          </p:cNvPr>
          <p:cNvSpPr txBox="1"/>
          <p:nvPr/>
        </p:nvSpPr>
        <p:spPr>
          <a:xfrm>
            <a:off x="6791907" y="15158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Q - Z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4331DC0-E8FB-447F-AAAB-4055AF9A64BD}"/>
              </a:ext>
            </a:extLst>
          </p:cNvPr>
          <p:cNvSpPr txBox="1"/>
          <p:nvPr/>
        </p:nvSpPr>
        <p:spPr>
          <a:xfrm>
            <a:off x="583189" y="3268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 - 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08911E1-5C58-4D06-BFC3-AAE09FC94F8D}"/>
              </a:ext>
            </a:extLst>
          </p:cNvPr>
          <p:cNvSpPr txBox="1"/>
          <p:nvPr/>
        </p:nvSpPr>
        <p:spPr>
          <a:xfrm>
            <a:off x="2722712" y="32684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E -H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5C1F982-C99C-4516-B8F0-986ADEA03BE7}"/>
              </a:ext>
            </a:extLst>
          </p:cNvPr>
          <p:cNvSpPr txBox="1"/>
          <p:nvPr/>
        </p:nvSpPr>
        <p:spPr>
          <a:xfrm>
            <a:off x="4525046" y="326844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 - L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8AA9910-EDDE-47DF-B838-F3A43EE79E75}"/>
              </a:ext>
            </a:extLst>
          </p:cNvPr>
          <p:cNvSpPr txBox="1"/>
          <p:nvPr/>
        </p:nvSpPr>
        <p:spPr>
          <a:xfrm>
            <a:off x="6664569" y="32684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M - 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3C75A7B8-04CB-4B05-B394-5E8FD820F7C1}"/>
              </a:ext>
            </a:extLst>
          </p:cNvPr>
          <p:cNvSpPr txBox="1"/>
          <p:nvPr/>
        </p:nvSpPr>
        <p:spPr>
          <a:xfrm>
            <a:off x="8596187" y="32684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Q - U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A051FE6-2BF5-4CD1-A8EF-1C429B064117}"/>
              </a:ext>
            </a:extLst>
          </p:cNvPr>
          <p:cNvSpPr txBox="1"/>
          <p:nvPr/>
        </p:nvSpPr>
        <p:spPr>
          <a:xfrm>
            <a:off x="10735710" y="32684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V - Z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3CAFA90-4A77-4AA4-A37A-437AB9D19359}"/>
              </a:ext>
            </a:extLst>
          </p:cNvPr>
          <p:cNvSpPr txBox="1"/>
          <p:nvPr/>
        </p:nvSpPr>
        <p:spPr>
          <a:xfrm>
            <a:off x="623392" y="6011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 - D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65B95D22-C7F4-44F8-B63B-E7612B639D75}"/>
              </a:ext>
            </a:extLst>
          </p:cNvPr>
          <p:cNvSpPr txBox="1"/>
          <p:nvPr/>
        </p:nvSpPr>
        <p:spPr>
          <a:xfrm>
            <a:off x="2762915" y="60119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E - H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B6156A7F-012D-4A6A-8397-10E0AA2C4B77}"/>
              </a:ext>
            </a:extLst>
          </p:cNvPr>
          <p:cNvSpPr txBox="1"/>
          <p:nvPr/>
        </p:nvSpPr>
        <p:spPr>
          <a:xfrm>
            <a:off x="4565249" y="601199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 - L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5077FD02-4134-4A3A-855B-0157093A8627}"/>
              </a:ext>
            </a:extLst>
          </p:cNvPr>
          <p:cNvSpPr txBox="1"/>
          <p:nvPr/>
        </p:nvSpPr>
        <p:spPr>
          <a:xfrm>
            <a:off x="6704772" y="601199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M - P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405AEFC-6F74-49DC-AA16-0F7BB5304F8E}"/>
              </a:ext>
            </a:extLst>
          </p:cNvPr>
          <p:cNvSpPr txBox="1"/>
          <p:nvPr/>
        </p:nvSpPr>
        <p:spPr>
          <a:xfrm>
            <a:off x="8636390" y="601199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Q - U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6C32E43B-53DA-4DAE-82F2-534D87425056}"/>
              </a:ext>
            </a:extLst>
          </p:cNvPr>
          <p:cNvSpPr txBox="1"/>
          <p:nvPr/>
        </p:nvSpPr>
        <p:spPr>
          <a:xfrm>
            <a:off x="10775913" y="60119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V - Z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805B7CE-A093-463C-91AB-BCC22C4E13B7}"/>
              </a:ext>
            </a:extLst>
          </p:cNvPr>
          <p:cNvSpPr/>
          <p:nvPr/>
        </p:nvSpPr>
        <p:spPr>
          <a:xfrm rot="8059432">
            <a:off x="1350638" y="4592562"/>
            <a:ext cx="698151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para a Direita 78">
            <a:extLst>
              <a:ext uri="{FF2B5EF4-FFF2-40B4-BE49-F238E27FC236}">
                <a16:creationId xmlns:a16="http://schemas.microsoft.com/office/drawing/2014/main" id="{61C32B0E-A95E-44F8-BB7E-4B1EFBD263B8}"/>
              </a:ext>
            </a:extLst>
          </p:cNvPr>
          <p:cNvSpPr/>
          <p:nvPr/>
        </p:nvSpPr>
        <p:spPr>
          <a:xfrm rot="9244688">
            <a:off x="3105233" y="2409742"/>
            <a:ext cx="118841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6" name="Tabela 5">
            <a:extLst>
              <a:ext uri="{FF2B5EF4-FFF2-40B4-BE49-F238E27FC236}">
                <a16:creationId xmlns:a16="http://schemas.microsoft.com/office/drawing/2014/main" id="{970402E1-9C45-41A6-8EA6-D016B389E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11839"/>
              </p:ext>
            </p:extLst>
          </p:nvPr>
        </p:nvGraphicFramePr>
        <p:xfrm>
          <a:off x="2002719" y="4710691"/>
          <a:ext cx="203709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8549">
                  <a:extLst>
                    <a:ext uri="{9D8B030D-6E8A-4147-A177-3AD203B41FA5}">
                      <a16:colId xmlns:a16="http://schemas.microsoft.com/office/drawing/2014/main" val="139597323"/>
                    </a:ext>
                  </a:extLst>
                </a:gridCol>
                <a:gridCol w="1018549">
                  <a:extLst>
                    <a:ext uri="{9D8B030D-6E8A-4147-A177-3AD203B41FA5}">
                      <a16:colId xmlns:a16="http://schemas.microsoft.com/office/drawing/2014/main" val="229775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1144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Claudio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6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11004"/>
                  </a:ext>
                </a:extLst>
              </a:tr>
            </a:tbl>
          </a:graphicData>
        </a:graphic>
      </p:graphicFrame>
      <p:sp>
        <p:nvSpPr>
          <p:cNvPr id="77" name="CaixaDeTexto 76">
            <a:extLst>
              <a:ext uri="{FF2B5EF4-FFF2-40B4-BE49-F238E27FC236}">
                <a16:creationId xmlns:a16="http://schemas.microsoft.com/office/drawing/2014/main" id="{3715D609-94D5-45F2-9E82-E433B07B8F33}"/>
              </a:ext>
            </a:extLst>
          </p:cNvPr>
          <p:cNvSpPr txBox="1"/>
          <p:nvPr/>
        </p:nvSpPr>
        <p:spPr>
          <a:xfrm>
            <a:off x="7026076" y="992443"/>
            <a:ext cx="508781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SQL cria uma </a:t>
            </a:r>
            <a:r>
              <a:rPr lang="pt-BR" b="1" dirty="0">
                <a:solidFill>
                  <a:schemeClr val="bg1"/>
                </a:solidFill>
              </a:rPr>
              <a:t>outra estrutura </a:t>
            </a:r>
            <a:r>
              <a:rPr lang="pt-BR" dirty="0">
                <a:solidFill>
                  <a:schemeClr val="bg1"/>
                </a:solidFill>
              </a:rPr>
              <a:t>em árvore para este índice não primário, contendo os valores da chave e um  localizador da linha na tabela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C24E7C-9F65-4E78-A73B-568193D7B564}"/>
              </a:ext>
            </a:extLst>
          </p:cNvPr>
          <p:cNvSpPr txBox="1"/>
          <p:nvPr/>
        </p:nvSpPr>
        <p:spPr>
          <a:xfrm>
            <a:off x="2241076" y="4394420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Índice  Row 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locator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AF69C90-ADC5-4450-BA6D-9F09622C3EC6}"/>
              </a:ext>
            </a:extLst>
          </p:cNvPr>
          <p:cNvSpPr txBox="1"/>
          <p:nvPr/>
        </p:nvSpPr>
        <p:spPr>
          <a:xfrm>
            <a:off x="464548" y="1345143"/>
            <a:ext cx="34276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Recuperar o estudante ‘Claudio’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69" name="Seta: para a Direita 68">
            <a:extLst>
              <a:ext uri="{FF2B5EF4-FFF2-40B4-BE49-F238E27FC236}">
                <a16:creationId xmlns:a16="http://schemas.microsoft.com/office/drawing/2014/main" id="{F41A123F-A6BE-44E1-B879-25DDC568B3D2}"/>
              </a:ext>
            </a:extLst>
          </p:cNvPr>
          <p:cNvSpPr/>
          <p:nvPr/>
        </p:nvSpPr>
        <p:spPr>
          <a:xfrm rot="5400000">
            <a:off x="3752426" y="5387353"/>
            <a:ext cx="95458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5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9" grpId="0" animBg="1"/>
      <p:bldP spid="77" grpId="0" animBg="1"/>
      <p:bldP spid="3" grpId="0"/>
      <p:bldP spid="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483ADD8-E4E5-4798-AEA9-090684750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52" b="1959"/>
          <a:stretch/>
        </p:blipFill>
        <p:spPr>
          <a:xfrm>
            <a:off x="589638" y="1776822"/>
            <a:ext cx="7272916" cy="1367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EC52D4B-799B-4D0C-AFF6-1F405ED00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55" y="4099876"/>
            <a:ext cx="3009936" cy="237626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B74B20F-9C99-4D0B-807E-C05512A09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292"/>
          <a:stretch/>
        </p:blipFill>
        <p:spPr>
          <a:xfrm>
            <a:off x="576360" y="3428999"/>
            <a:ext cx="7247832" cy="3096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FC00EF-1768-4F42-8285-D64FFA17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02" y="109162"/>
            <a:ext cx="10515600" cy="1325563"/>
          </a:xfrm>
        </p:spPr>
        <p:txBody>
          <a:bodyPr/>
          <a:lstStyle/>
          <a:p>
            <a:r>
              <a:rPr lang="pt-BR" dirty="0"/>
              <a:t>Pesquisa por um índice não primário (Nome)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167E58-5D00-41A4-A879-CF0DFA1C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8B6C3F4-94F9-4307-B64B-83CFED133736}"/>
              </a:ext>
            </a:extLst>
          </p:cNvPr>
          <p:cNvSpPr/>
          <p:nvPr/>
        </p:nvSpPr>
        <p:spPr>
          <a:xfrm>
            <a:off x="2207568" y="2725975"/>
            <a:ext cx="3114760" cy="267060"/>
          </a:xfrm>
          <a:custGeom>
            <a:avLst/>
            <a:gdLst>
              <a:gd name="connsiteX0" fmla="*/ 0 w 3114760"/>
              <a:gd name="connsiteY0" fmla="*/ 44511 h 267060"/>
              <a:gd name="connsiteX1" fmla="*/ 44511 w 3114760"/>
              <a:gd name="connsiteY1" fmla="*/ 0 h 267060"/>
              <a:gd name="connsiteX2" fmla="*/ 619401 w 3114760"/>
              <a:gd name="connsiteY2" fmla="*/ 0 h 267060"/>
              <a:gd name="connsiteX3" fmla="*/ 1133777 w 3114760"/>
              <a:gd name="connsiteY3" fmla="*/ 0 h 267060"/>
              <a:gd name="connsiteX4" fmla="*/ 1648152 w 3114760"/>
              <a:gd name="connsiteY4" fmla="*/ 0 h 267060"/>
              <a:gd name="connsiteX5" fmla="*/ 2192785 w 3114760"/>
              <a:gd name="connsiteY5" fmla="*/ 0 h 267060"/>
              <a:gd name="connsiteX6" fmla="*/ 3070249 w 3114760"/>
              <a:gd name="connsiteY6" fmla="*/ 0 h 267060"/>
              <a:gd name="connsiteX7" fmla="*/ 3114760 w 3114760"/>
              <a:gd name="connsiteY7" fmla="*/ 44511 h 267060"/>
              <a:gd name="connsiteX8" fmla="*/ 3114760 w 3114760"/>
              <a:gd name="connsiteY8" fmla="*/ 222549 h 267060"/>
              <a:gd name="connsiteX9" fmla="*/ 3070249 w 3114760"/>
              <a:gd name="connsiteY9" fmla="*/ 267060 h 267060"/>
              <a:gd name="connsiteX10" fmla="*/ 2434844 w 3114760"/>
              <a:gd name="connsiteY10" fmla="*/ 267060 h 267060"/>
              <a:gd name="connsiteX11" fmla="*/ 1769182 w 3114760"/>
              <a:gd name="connsiteY11" fmla="*/ 267060 h 267060"/>
              <a:gd name="connsiteX12" fmla="*/ 1194291 w 3114760"/>
              <a:gd name="connsiteY12" fmla="*/ 267060 h 267060"/>
              <a:gd name="connsiteX13" fmla="*/ 44511 w 3114760"/>
              <a:gd name="connsiteY13" fmla="*/ 267060 h 267060"/>
              <a:gd name="connsiteX14" fmla="*/ 0 w 3114760"/>
              <a:gd name="connsiteY14" fmla="*/ 222549 h 267060"/>
              <a:gd name="connsiteX15" fmla="*/ 0 w 3114760"/>
              <a:gd name="connsiteY15" fmla="*/ 44511 h 2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4760" h="267060" extrusionOk="0">
                <a:moveTo>
                  <a:pt x="0" y="44511"/>
                </a:moveTo>
                <a:cubicBezTo>
                  <a:pt x="-1210" y="21771"/>
                  <a:pt x="23608" y="767"/>
                  <a:pt x="44511" y="0"/>
                </a:cubicBezTo>
                <a:cubicBezTo>
                  <a:pt x="197843" y="-3692"/>
                  <a:pt x="467760" y="-19148"/>
                  <a:pt x="619401" y="0"/>
                </a:cubicBezTo>
                <a:cubicBezTo>
                  <a:pt x="771042" y="19148"/>
                  <a:pt x="949076" y="4073"/>
                  <a:pt x="1133777" y="0"/>
                </a:cubicBezTo>
                <a:cubicBezTo>
                  <a:pt x="1318478" y="-4073"/>
                  <a:pt x="1412868" y="13968"/>
                  <a:pt x="1648152" y="0"/>
                </a:cubicBezTo>
                <a:cubicBezTo>
                  <a:pt x="1883436" y="-13968"/>
                  <a:pt x="1998026" y="-26677"/>
                  <a:pt x="2192785" y="0"/>
                </a:cubicBezTo>
                <a:cubicBezTo>
                  <a:pt x="2387544" y="26677"/>
                  <a:pt x="2697312" y="9634"/>
                  <a:pt x="3070249" y="0"/>
                </a:cubicBezTo>
                <a:cubicBezTo>
                  <a:pt x="3097549" y="86"/>
                  <a:pt x="3116479" y="23831"/>
                  <a:pt x="3114760" y="44511"/>
                </a:cubicBezTo>
                <a:cubicBezTo>
                  <a:pt x="3121361" y="122492"/>
                  <a:pt x="3106171" y="141193"/>
                  <a:pt x="3114760" y="222549"/>
                </a:cubicBezTo>
                <a:cubicBezTo>
                  <a:pt x="3118009" y="247702"/>
                  <a:pt x="3095291" y="268148"/>
                  <a:pt x="3070249" y="267060"/>
                </a:cubicBezTo>
                <a:cubicBezTo>
                  <a:pt x="2917530" y="253275"/>
                  <a:pt x="2563716" y="289894"/>
                  <a:pt x="2434844" y="267060"/>
                </a:cubicBezTo>
                <a:cubicBezTo>
                  <a:pt x="2305972" y="244226"/>
                  <a:pt x="1979719" y="270632"/>
                  <a:pt x="1769182" y="267060"/>
                </a:cubicBezTo>
                <a:cubicBezTo>
                  <a:pt x="1558645" y="263488"/>
                  <a:pt x="1384185" y="276797"/>
                  <a:pt x="1194291" y="267060"/>
                </a:cubicBezTo>
                <a:cubicBezTo>
                  <a:pt x="1004397" y="257323"/>
                  <a:pt x="398196" y="305850"/>
                  <a:pt x="44511" y="267060"/>
                </a:cubicBezTo>
                <a:cubicBezTo>
                  <a:pt x="16996" y="267518"/>
                  <a:pt x="1727" y="250081"/>
                  <a:pt x="0" y="222549"/>
                </a:cubicBezTo>
                <a:cubicBezTo>
                  <a:pt x="-8363" y="152944"/>
                  <a:pt x="3553" y="81946"/>
                  <a:pt x="0" y="44511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38498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B12F289-A085-4707-B46C-DF5A4E86E333}"/>
              </a:ext>
            </a:extLst>
          </p:cNvPr>
          <p:cNvSpPr/>
          <p:nvPr/>
        </p:nvSpPr>
        <p:spPr>
          <a:xfrm>
            <a:off x="4367808" y="4437112"/>
            <a:ext cx="2808312" cy="267060"/>
          </a:xfrm>
          <a:custGeom>
            <a:avLst/>
            <a:gdLst>
              <a:gd name="connsiteX0" fmla="*/ 0 w 2808312"/>
              <a:gd name="connsiteY0" fmla="*/ 44511 h 267060"/>
              <a:gd name="connsiteX1" fmla="*/ 44511 w 2808312"/>
              <a:gd name="connsiteY1" fmla="*/ 0 h 267060"/>
              <a:gd name="connsiteX2" fmla="*/ 697141 w 2808312"/>
              <a:gd name="connsiteY2" fmla="*/ 0 h 267060"/>
              <a:gd name="connsiteX3" fmla="*/ 1295384 w 2808312"/>
              <a:gd name="connsiteY3" fmla="*/ 0 h 267060"/>
              <a:gd name="connsiteX4" fmla="*/ 1893628 w 2808312"/>
              <a:gd name="connsiteY4" fmla="*/ 0 h 267060"/>
              <a:gd name="connsiteX5" fmla="*/ 2763801 w 2808312"/>
              <a:gd name="connsiteY5" fmla="*/ 0 h 267060"/>
              <a:gd name="connsiteX6" fmla="*/ 2808312 w 2808312"/>
              <a:gd name="connsiteY6" fmla="*/ 44511 h 267060"/>
              <a:gd name="connsiteX7" fmla="*/ 2808312 w 2808312"/>
              <a:gd name="connsiteY7" fmla="*/ 222549 h 267060"/>
              <a:gd name="connsiteX8" fmla="*/ 2763801 w 2808312"/>
              <a:gd name="connsiteY8" fmla="*/ 267060 h 267060"/>
              <a:gd name="connsiteX9" fmla="*/ 2165557 w 2808312"/>
              <a:gd name="connsiteY9" fmla="*/ 267060 h 267060"/>
              <a:gd name="connsiteX10" fmla="*/ 1485735 w 2808312"/>
              <a:gd name="connsiteY10" fmla="*/ 267060 h 267060"/>
              <a:gd name="connsiteX11" fmla="*/ 751526 w 2808312"/>
              <a:gd name="connsiteY11" fmla="*/ 267060 h 267060"/>
              <a:gd name="connsiteX12" fmla="*/ 44511 w 2808312"/>
              <a:gd name="connsiteY12" fmla="*/ 267060 h 267060"/>
              <a:gd name="connsiteX13" fmla="*/ 0 w 2808312"/>
              <a:gd name="connsiteY13" fmla="*/ 222549 h 267060"/>
              <a:gd name="connsiteX14" fmla="*/ 0 w 2808312"/>
              <a:gd name="connsiteY14" fmla="*/ 44511 h 2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8312" h="267060" extrusionOk="0">
                <a:moveTo>
                  <a:pt x="0" y="44511"/>
                </a:moveTo>
                <a:cubicBezTo>
                  <a:pt x="-1210" y="21771"/>
                  <a:pt x="23608" y="767"/>
                  <a:pt x="44511" y="0"/>
                </a:cubicBezTo>
                <a:cubicBezTo>
                  <a:pt x="334225" y="4438"/>
                  <a:pt x="428986" y="-24582"/>
                  <a:pt x="697141" y="0"/>
                </a:cubicBezTo>
                <a:cubicBezTo>
                  <a:pt x="965296" y="24582"/>
                  <a:pt x="1087982" y="29414"/>
                  <a:pt x="1295384" y="0"/>
                </a:cubicBezTo>
                <a:cubicBezTo>
                  <a:pt x="1502786" y="-29414"/>
                  <a:pt x="1687228" y="-5621"/>
                  <a:pt x="1893628" y="0"/>
                </a:cubicBezTo>
                <a:cubicBezTo>
                  <a:pt x="2100028" y="5621"/>
                  <a:pt x="2436792" y="21081"/>
                  <a:pt x="2763801" y="0"/>
                </a:cubicBezTo>
                <a:cubicBezTo>
                  <a:pt x="2789538" y="437"/>
                  <a:pt x="2813302" y="17502"/>
                  <a:pt x="2808312" y="44511"/>
                </a:cubicBezTo>
                <a:cubicBezTo>
                  <a:pt x="2801350" y="105576"/>
                  <a:pt x="2812379" y="162351"/>
                  <a:pt x="2808312" y="222549"/>
                </a:cubicBezTo>
                <a:cubicBezTo>
                  <a:pt x="2808354" y="250143"/>
                  <a:pt x="2788734" y="261323"/>
                  <a:pt x="2763801" y="267060"/>
                </a:cubicBezTo>
                <a:cubicBezTo>
                  <a:pt x="2543329" y="259084"/>
                  <a:pt x="2463396" y="237521"/>
                  <a:pt x="2165557" y="267060"/>
                </a:cubicBezTo>
                <a:cubicBezTo>
                  <a:pt x="1867718" y="296599"/>
                  <a:pt x="1792745" y="236751"/>
                  <a:pt x="1485735" y="267060"/>
                </a:cubicBezTo>
                <a:cubicBezTo>
                  <a:pt x="1178725" y="297369"/>
                  <a:pt x="985212" y="268135"/>
                  <a:pt x="751526" y="267060"/>
                </a:cubicBezTo>
                <a:cubicBezTo>
                  <a:pt x="517840" y="265985"/>
                  <a:pt x="191917" y="252550"/>
                  <a:pt x="44511" y="267060"/>
                </a:cubicBezTo>
                <a:cubicBezTo>
                  <a:pt x="18915" y="266863"/>
                  <a:pt x="230" y="245707"/>
                  <a:pt x="0" y="222549"/>
                </a:cubicBezTo>
                <a:cubicBezTo>
                  <a:pt x="7290" y="134939"/>
                  <a:pt x="-3785" y="113879"/>
                  <a:pt x="0" y="44511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38498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Seta Reta">
            <a:extLst>
              <a:ext uri="{FF2B5EF4-FFF2-40B4-BE49-F238E27FC236}">
                <a16:creationId xmlns:a16="http://schemas.microsoft.com/office/drawing/2014/main" id="{E0899D76-8188-4E39-88E2-031830223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9045" y="2512663"/>
            <a:ext cx="914400" cy="693683"/>
          </a:xfrm>
          <a:prstGeom prst="rect">
            <a:avLst/>
          </a:prstGeom>
        </p:spPr>
      </p:pic>
      <p:pic>
        <p:nvPicPr>
          <p:cNvPr id="11" name="Gráfico 10" descr="Seta Reta">
            <a:extLst>
              <a:ext uri="{FF2B5EF4-FFF2-40B4-BE49-F238E27FC236}">
                <a16:creationId xmlns:a16="http://schemas.microsoft.com/office/drawing/2014/main" id="{AE84F3C5-941B-4F19-9D01-27E4227FE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9045" y="4941166"/>
            <a:ext cx="914400" cy="693683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D855FF7-3ABE-4709-8D51-BEC736A9DBA9}"/>
              </a:ext>
            </a:extLst>
          </p:cNvPr>
          <p:cNvSpPr/>
          <p:nvPr/>
        </p:nvSpPr>
        <p:spPr>
          <a:xfrm>
            <a:off x="618819" y="2075064"/>
            <a:ext cx="5045133" cy="286600"/>
          </a:xfrm>
          <a:custGeom>
            <a:avLst/>
            <a:gdLst>
              <a:gd name="connsiteX0" fmla="*/ 0 w 5045133"/>
              <a:gd name="connsiteY0" fmla="*/ 47768 h 286600"/>
              <a:gd name="connsiteX1" fmla="*/ 47768 w 5045133"/>
              <a:gd name="connsiteY1" fmla="*/ 0 h 286600"/>
              <a:gd name="connsiteX2" fmla="*/ 616972 w 5045133"/>
              <a:gd name="connsiteY2" fmla="*/ 0 h 286600"/>
              <a:gd name="connsiteX3" fmla="*/ 1087183 w 5045133"/>
              <a:gd name="connsiteY3" fmla="*/ 0 h 286600"/>
              <a:gd name="connsiteX4" fmla="*/ 1557395 w 5045133"/>
              <a:gd name="connsiteY4" fmla="*/ 0 h 286600"/>
              <a:gd name="connsiteX5" fmla="*/ 2077103 w 5045133"/>
              <a:gd name="connsiteY5" fmla="*/ 0 h 286600"/>
              <a:gd name="connsiteX6" fmla="*/ 2745298 w 5045133"/>
              <a:gd name="connsiteY6" fmla="*/ 0 h 286600"/>
              <a:gd name="connsiteX7" fmla="*/ 3413494 w 5045133"/>
              <a:gd name="connsiteY7" fmla="*/ 0 h 286600"/>
              <a:gd name="connsiteX8" fmla="*/ 4081690 w 5045133"/>
              <a:gd name="connsiteY8" fmla="*/ 0 h 286600"/>
              <a:gd name="connsiteX9" fmla="*/ 4997365 w 5045133"/>
              <a:gd name="connsiteY9" fmla="*/ 0 h 286600"/>
              <a:gd name="connsiteX10" fmla="*/ 5045133 w 5045133"/>
              <a:gd name="connsiteY10" fmla="*/ 47768 h 286600"/>
              <a:gd name="connsiteX11" fmla="*/ 5045133 w 5045133"/>
              <a:gd name="connsiteY11" fmla="*/ 238832 h 286600"/>
              <a:gd name="connsiteX12" fmla="*/ 4997365 w 5045133"/>
              <a:gd name="connsiteY12" fmla="*/ 286600 h 286600"/>
              <a:gd name="connsiteX13" fmla="*/ 4279673 w 5045133"/>
              <a:gd name="connsiteY13" fmla="*/ 286600 h 286600"/>
              <a:gd name="connsiteX14" fmla="*/ 3759966 w 5045133"/>
              <a:gd name="connsiteY14" fmla="*/ 286600 h 286600"/>
              <a:gd name="connsiteX15" fmla="*/ 3042274 w 5045133"/>
              <a:gd name="connsiteY15" fmla="*/ 286600 h 286600"/>
              <a:gd name="connsiteX16" fmla="*/ 2324583 w 5045133"/>
              <a:gd name="connsiteY16" fmla="*/ 286600 h 286600"/>
              <a:gd name="connsiteX17" fmla="*/ 1804875 w 5045133"/>
              <a:gd name="connsiteY17" fmla="*/ 286600 h 286600"/>
              <a:gd name="connsiteX18" fmla="*/ 1136679 w 5045133"/>
              <a:gd name="connsiteY18" fmla="*/ 286600 h 286600"/>
              <a:gd name="connsiteX19" fmla="*/ 616972 w 5045133"/>
              <a:gd name="connsiteY19" fmla="*/ 286600 h 286600"/>
              <a:gd name="connsiteX20" fmla="*/ 47768 w 5045133"/>
              <a:gd name="connsiteY20" fmla="*/ 286600 h 286600"/>
              <a:gd name="connsiteX21" fmla="*/ 0 w 5045133"/>
              <a:gd name="connsiteY21" fmla="*/ 238832 h 286600"/>
              <a:gd name="connsiteX22" fmla="*/ 0 w 5045133"/>
              <a:gd name="connsiteY22" fmla="*/ 47768 h 28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5133" h="286600" extrusionOk="0">
                <a:moveTo>
                  <a:pt x="0" y="47768"/>
                </a:moveTo>
                <a:cubicBezTo>
                  <a:pt x="-540" y="22208"/>
                  <a:pt x="23855" y="515"/>
                  <a:pt x="47768" y="0"/>
                </a:cubicBezTo>
                <a:cubicBezTo>
                  <a:pt x="207493" y="-11903"/>
                  <a:pt x="495065" y="-10702"/>
                  <a:pt x="616972" y="0"/>
                </a:cubicBezTo>
                <a:cubicBezTo>
                  <a:pt x="738879" y="10702"/>
                  <a:pt x="946109" y="-17025"/>
                  <a:pt x="1087183" y="0"/>
                </a:cubicBezTo>
                <a:cubicBezTo>
                  <a:pt x="1228257" y="17025"/>
                  <a:pt x="1372010" y="9425"/>
                  <a:pt x="1557395" y="0"/>
                </a:cubicBezTo>
                <a:cubicBezTo>
                  <a:pt x="1742780" y="-9425"/>
                  <a:pt x="1843158" y="23408"/>
                  <a:pt x="2077103" y="0"/>
                </a:cubicBezTo>
                <a:cubicBezTo>
                  <a:pt x="2311048" y="-23408"/>
                  <a:pt x="2478048" y="21515"/>
                  <a:pt x="2745298" y="0"/>
                </a:cubicBezTo>
                <a:cubicBezTo>
                  <a:pt x="3012549" y="-21515"/>
                  <a:pt x="3160172" y="-9684"/>
                  <a:pt x="3413494" y="0"/>
                </a:cubicBezTo>
                <a:cubicBezTo>
                  <a:pt x="3666816" y="9684"/>
                  <a:pt x="3880528" y="-5274"/>
                  <a:pt x="4081690" y="0"/>
                </a:cubicBezTo>
                <a:cubicBezTo>
                  <a:pt x="4282852" y="5274"/>
                  <a:pt x="4600599" y="-5058"/>
                  <a:pt x="4997365" y="0"/>
                </a:cubicBezTo>
                <a:cubicBezTo>
                  <a:pt x="5026410" y="467"/>
                  <a:pt x="5045809" y="22989"/>
                  <a:pt x="5045133" y="47768"/>
                </a:cubicBezTo>
                <a:cubicBezTo>
                  <a:pt x="5050718" y="110754"/>
                  <a:pt x="5045035" y="167866"/>
                  <a:pt x="5045133" y="238832"/>
                </a:cubicBezTo>
                <a:cubicBezTo>
                  <a:pt x="5040060" y="267692"/>
                  <a:pt x="5025226" y="287061"/>
                  <a:pt x="4997365" y="286600"/>
                </a:cubicBezTo>
                <a:cubicBezTo>
                  <a:pt x="4788062" y="279311"/>
                  <a:pt x="4594053" y="261674"/>
                  <a:pt x="4279673" y="286600"/>
                </a:cubicBezTo>
                <a:cubicBezTo>
                  <a:pt x="3965293" y="311526"/>
                  <a:pt x="3938349" y="306360"/>
                  <a:pt x="3759966" y="286600"/>
                </a:cubicBezTo>
                <a:cubicBezTo>
                  <a:pt x="3581583" y="266840"/>
                  <a:pt x="3398979" y="259888"/>
                  <a:pt x="3042274" y="286600"/>
                </a:cubicBezTo>
                <a:cubicBezTo>
                  <a:pt x="2685569" y="313312"/>
                  <a:pt x="2524613" y="298862"/>
                  <a:pt x="2324583" y="286600"/>
                </a:cubicBezTo>
                <a:cubicBezTo>
                  <a:pt x="2124553" y="274338"/>
                  <a:pt x="1977027" y="302450"/>
                  <a:pt x="1804875" y="286600"/>
                </a:cubicBezTo>
                <a:cubicBezTo>
                  <a:pt x="1632723" y="270750"/>
                  <a:pt x="1305174" y="283870"/>
                  <a:pt x="1136679" y="286600"/>
                </a:cubicBezTo>
                <a:cubicBezTo>
                  <a:pt x="968184" y="289330"/>
                  <a:pt x="758417" y="307331"/>
                  <a:pt x="616972" y="286600"/>
                </a:cubicBezTo>
                <a:cubicBezTo>
                  <a:pt x="475527" y="265869"/>
                  <a:pt x="261725" y="275668"/>
                  <a:pt x="47768" y="286600"/>
                </a:cubicBezTo>
                <a:cubicBezTo>
                  <a:pt x="19591" y="292248"/>
                  <a:pt x="2465" y="262124"/>
                  <a:pt x="0" y="238832"/>
                </a:cubicBezTo>
                <a:cubicBezTo>
                  <a:pt x="-7255" y="184492"/>
                  <a:pt x="-739" y="103181"/>
                  <a:pt x="0" y="47768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38498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7EE4DC-7818-4632-A230-98224CCF87AC}"/>
              </a:ext>
            </a:extLst>
          </p:cNvPr>
          <p:cNvSpPr/>
          <p:nvPr/>
        </p:nvSpPr>
        <p:spPr>
          <a:xfrm>
            <a:off x="631098" y="3730696"/>
            <a:ext cx="5464902" cy="267060"/>
          </a:xfrm>
          <a:custGeom>
            <a:avLst/>
            <a:gdLst>
              <a:gd name="connsiteX0" fmla="*/ 0 w 5464902"/>
              <a:gd name="connsiteY0" fmla="*/ 44511 h 267060"/>
              <a:gd name="connsiteX1" fmla="*/ 44511 w 5464902"/>
              <a:gd name="connsiteY1" fmla="*/ 0 h 267060"/>
              <a:gd name="connsiteX2" fmla="*/ 662737 w 5464902"/>
              <a:gd name="connsiteY2" fmla="*/ 0 h 267060"/>
              <a:gd name="connsiteX3" fmla="*/ 1173446 w 5464902"/>
              <a:gd name="connsiteY3" fmla="*/ 0 h 267060"/>
              <a:gd name="connsiteX4" fmla="*/ 1684154 w 5464902"/>
              <a:gd name="connsiteY4" fmla="*/ 0 h 267060"/>
              <a:gd name="connsiteX5" fmla="*/ 2248622 w 5464902"/>
              <a:gd name="connsiteY5" fmla="*/ 0 h 267060"/>
              <a:gd name="connsiteX6" fmla="*/ 2974366 w 5464902"/>
              <a:gd name="connsiteY6" fmla="*/ 0 h 267060"/>
              <a:gd name="connsiteX7" fmla="*/ 3700109 w 5464902"/>
              <a:gd name="connsiteY7" fmla="*/ 0 h 267060"/>
              <a:gd name="connsiteX8" fmla="*/ 4425853 w 5464902"/>
              <a:gd name="connsiteY8" fmla="*/ 0 h 267060"/>
              <a:gd name="connsiteX9" fmla="*/ 5420391 w 5464902"/>
              <a:gd name="connsiteY9" fmla="*/ 0 h 267060"/>
              <a:gd name="connsiteX10" fmla="*/ 5464902 w 5464902"/>
              <a:gd name="connsiteY10" fmla="*/ 44511 h 267060"/>
              <a:gd name="connsiteX11" fmla="*/ 5464902 w 5464902"/>
              <a:gd name="connsiteY11" fmla="*/ 222549 h 267060"/>
              <a:gd name="connsiteX12" fmla="*/ 5420391 w 5464902"/>
              <a:gd name="connsiteY12" fmla="*/ 267060 h 267060"/>
              <a:gd name="connsiteX13" fmla="*/ 4640888 w 5464902"/>
              <a:gd name="connsiteY13" fmla="*/ 267060 h 267060"/>
              <a:gd name="connsiteX14" fmla="*/ 4076421 w 5464902"/>
              <a:gd name="connsiteY14" fmla="*/ 267060 h 267060"/>
              <a:gd name="connsiteX15" fmla="*/ 3296918 w 5464902"/>
              <a:gd name="connsiteY15" fmla="*/ 267060 h 267060"/>
              <a:gd name="connsiteX16" fmla="*/ 2517416 w 5464902"/>
              <a:gd name="connsiteY16" fmla="*/ 267060 h 267060"/>
              <a:gd name="connsiteX17" fmla="*/ 1952948 w 5464902"/>
              <a:gd name="connsiteY17" fmla="*/ 267060 h 267060"/>
              <a:gd name="connsiteX18" fmla="*/ 1227205 w 5464902"/>
              <a:gd name="connsiteY18" fmla="*/ 267060 h 267060"/>
              <a:gd name="connsiteX19" fmla="*/ 662737 w 5464902"/>
              <a:gd name="connsiteY19" fmla="*/ 267060 h 267060"/>
              <a:gd name="connsiteX20" fmla="*/ 44511 w 5464902"/>
              <a:gd name="connsiteY20" fmla="*/ 267060 h 267060"/>
              <a:gd name="connsiteX21" fmla="*/ 0 w 5464902"/>
              <a:gd name="connsiteY21" fmla="*/ 222549 h 267060"/>
              <a:gd name="connsiteX22" fmla="*/ 0 w 5464902"/>
              <a:gd name="connsiteY22" fmla="*/ 44511 h 2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64902" h="267060" extrusionOk="0">
                <a:moveTo>
                  <a:pt x="0" y="44511"/>
                </a:moveTo>
                <a:cubicBezTo>
                  <a:pt x="-1210" y="21771"/>
                  <a:pt x="23608" y="767"/>
                  <a:pt x="44511" y="0"/>
                </a:cubicBezTo>
                <a:cubicBezTo>
                  <a:pt x="336445" y="30460"/>
                  <a:pt x="356452" y="1956"/>
                  <a:pt x="662737" y="0"/>
                </a:cubicBezTo>
                <a:cubicBezTo>
                  <a:pt x="969022" y="-1956"/>
                  <a:pt x="1004813" y="-12197"/>
                  <a:pt x="1173446" y="0"/>
                </a:cubicBezTo>
                <a:cubicBezTo>
                  <a:pt x="1342079" y="12197"/>
                  <a:pt x="1450018" y="102"/>
                  <a:pt x="1684154" y="0"/>
                </a:cubicBezTo>
                <a:cubicBezTo>
                  <a:pt x="1918290" y="-102"/>
                  <a:pt x="2038771" y="27548"/>
                  <a:pt x="2248622" y="0"/>
                </a:cubicBezTo>
                <a:cubicBezTo>
                  <a:pt x="2458473" y="-27548"/>
                  <a:pt x="2686764" y="-28265"/>
                  <a:pt x="2974366" y="0"/>
                </a:cubicBezTo>
                <a:cubicBezTo>
                  <a:pt x="3261968" y="28265"/>
                  <a:pt x="3467948" y="-32608"/>
                  <a:pt x="3700109" y="0"/>
                </a:cubicBezTo>
                <a:cubicBezTo>
                  <a:pt x="3932270" y="32608"/>
                  <a:pt x="4196999" y="18977"/>
                  <a:pt x="4425853" y="0"/>
                </a:cubicBezTo>
                <a:cubicBezTo>
                  <a:pt x="4654707" y="-18977"/>
                  <a:pt x="4978406" y="-10246"/>
                  <a:pt x="5420391" y="0"/>
                </a:cubicBezTo>
                <a:cubicBezTo>
                  <a:pt x="5448223" y="570"/>
                  <a:pt x="5465361" y="21016"/>
                  <a:pt x="5464902" y="44511"/>
                </a:cubicBezTo>
                <a:cubicBezTo>
                  <a:pt x="5463198" y="102404"/>
                  <a:pt x="5457090" y="166418"/>
                  <a:pt x="5464902" y="222549"/>
                </a:cubicBezTo>
                <a:cubicBezTo>
                  <a:pt x="5461953" y="248572"/>
                  <a:pt x="5448114" y="268039"/>
                  <a:pt x="5420391" y="267060"/>
                </a:cubicBezTo>
                <a:cubicBezTo>
                  <a:pt x="5184003" y="231060"/>
                  <a:pt x="4995249" y="238601"/>
                  <a:pt x="4640888" y="267060"/>
                </a:cubicBezTo>
                <a:cubicBezTo>
                  <a:pt x="4286527" y="295519"/>
                  <a:pt x="4307540" y="248254"/>
                  <a:pt x="4076421" y="267060"/>
                </a:cubicBezTo>
                <a:cubicBezTo>
                  <a:pt x="3845302" y="285866"/>
                  <a:pt x="3663575" y="239756"/>
                  <a:pt x="3296918" y="267060"/>
                </a:cubicBezTo>
                <a:cubicBezTo>
                  <a:pt x="2930261" y="294364"/>
                  <a:pt x="2887434" y="265046"/>
                  <a:pt x="2517416" y="267060"/>
                </a:cubicBezTo>
                <a:cubicBezTo>
                  <a:pt x="2147398" y="269074"/>
                  <a:pt x="2114372" y="280170"/>
                  <a:pt x="1952948" y="267060"/>
                </a:cubicBezTo>
                <a:cubicBezTo>
                  <a:pt x="1791524" y="253950"/>
                  <a:pt x="1389075" y="300208"/>
                  <a:pt x="1227205" y="267060"/>
                </a:cubicBezTo>
                <a:cubicBezTo>
                  <a:pt x="1065335" y="233912"/>
                  <a:pt x="923336" y="254703"/>
                  <a:pt x="662737" y="267060"/>
                </a:cubicBezTo>
                <a:cubicBezTo>
                  <a:pt x="402138" y="279417"/>
                  <a:pt x="183056" y="292121"/>
                  <a:pt x="44511" y="267060"/>
                </a:cubicBezTo>
                <a:cubicBezTo>
                  <a:pt x="19070" y="269759"/>
                  <a:pt x="1850" y="244813"/>
                  <a:pt x="0" y="222549"/>
                </a:cubicBezTo>
                <a:cubicBezTo>
                  <a:pt x="8669" y="146187"/>
                  <a:pt x="5219" y="85689"/>
                  <a:pt x="0" y="44511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38498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42594E2-6D1A-4AC2-979E-0D7B86636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295" y="1776822"/>
            <a:ext cx="2735653" cy="2201867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8B18C770-5125-4B26-B2D2-9939C81DED36}"/>
              </a:ext>
            </a:extLst>
          </p:cNvPr>
          <p:cNvSpPr/>
          <p:nvPr/>
        </p:nvSpPr>
        <p:spPr>
          <a:xfrm>
            <a:off x="5491425" y="2413756"/>
            <a:ext cx="2196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SEM ÍNDICE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1FB167C-0823-4F63-B816-6BAA41DBDF91}"/>
              </a:ext>
            </a:extLst>
          </p:cNvPr>
          <p:cNvSpPr/>
          <p:nvPr/>
        </p:nvSpPr>
        <p:spPr>
          <a:xfrm>
            <a:off x="1294484" y="5288007"/>
            <a:ext cx="22944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 ÍNDICE</a:t>
            </a:r>
          </a:p>
        </p:txBody>
      </p:sp>
    </p:spTree>
    <p:extLst>
      <p:ext uri="{BB962C8B-B14F-4D97-AF65-F5344CB8AC3E}">
        <p14:creationId xmlns:p14="http://schemas.microsoft.com/office/powerpoint/2010/main" val="24040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pt-BR" dirty="0"/>
              <a:t>Pesquisa por um índice não primário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69A8C8-DA8D-482F-93E8-9C44634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9A851-DE4D-46AF-B6E8-C3E018A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34</a:t>
            </a:fld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3A0BD59-5523-46E6-83F9-398D5959ABC9}"/>
              </a:ext>
            </a:extLst>
          </p:cNvPr>
          <p:cNvGrpSpPr/>
          <p:nvPr/>
        </p:nvGrpSpPr>
        <p:grpSpPr>
          <a:xfrm>
            <a:off x="5422776" y="1388232"/>
            <a:ext cx="1249288" cy="1249288"/>
            <a:chOff x="5134744" y="1484784"/>
            <a:chExt cx="1249288" cy="1249288"/>
          </a:xfrm>
        </p:grpSpPr>
        <p:pic>
          <p:nvPicPr>
            <p:cNvPr id="7" name="Gráfico 6" descr="Documento">
              <a:extLst>
                <a:ext uri="{FF2B5EF4-FFF2-40B4-BE49-F238E27FC236}">
                  <a16:creationId xmlns:a16="http://schemas.microsoft.com/office/drawing/2014/main" id="{9119A728-37DE-4F8C-9E56-8712F40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4744" y="1484784"/>
              <a:ext cx="1249288" cy="124928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77822B-EE76-41F6-85AD-67182BAE4AEA}"/>
                </a:ext>
              </a:extLst>
            </p:cNvPr>
            <p:cNvSpPr txBox="1"/>
            <p:nvPr/>
          </p:nvSpPr>
          <p:spPr>
            <a:xfrm>
              <a:off x="5472290" y="2012325"/>
              <a:ext cx="6142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Key</a:t>
              </a:r>
            </a:p>
            <a:p>
              <a:r>
                <a:rPr lang="pt-BR" sz="900" dirty="0" err="1">
                  <a:solidFill>
                    <a:srgbClr val="002060"/>
                  </a:solidFill>
                  <a:latin typeface="Arial Black" panose="020B0A04020102020204" pitchFamily="34" charset="0"/>
                </a:rPr>
                <a:t>Values</a:t>
              </a:r>
              <a:endParaRPr lang="pt-BR" sz="800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32F8E1B4-1988-449E-842F-E385A7E415CA}"/>
              </a:ext>
            </a:extLst>
          </p:cNvPr>
          <p:cNvCxnSpPr>
            <a:stCxn id="7" idx="3"/>
            <a:endCxn id="17" idx="0"/>
          </p:cNvCxnSpPr>
          <p:nvPr/>
        </p:nvCxnSpPr>
        <p:spPr>
          <a:xfrm>
            <a:off x="6672064" y="2012876"/>
            <a:ext cx="3522564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894F75EF-182B-41ED-A451-C9FBE8670FC3}"/>
              </a:ext>
            </a:extLst>
          </p:cNvPr>
          <p:cNvCxnSpPr>
            <a:cxnSpLocks/>
            <a:stCxn id="7" idx="1"/>
            <a:endCxn id="102" idx="0"/>
          </p:cNvCxnSpPr>
          <p:nvPr/>
        </p:nvCxnSpPr>
        <p:spPr>
          <a:xfrm rot="10800000" flipV="1">
            <a:off x="2205010" y="2012875"/>
            <a:ext cx="321776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AFF4FC8-6AB6-4D16-9528-4202707EDCFF}"/>
              </a:ext>
            </a:extLst>
          </p:cNvPr>
          <p:cNvCxnSpPr>
            <a:cxnSpLocks/>
            <a:stCxn id="7" idx="2"/>
            <a:endCxn id="90" idx="0"/>
          </p:cNvCxnSpPr>
          <p:nvPr/>
        </p:nvCxnSpPr>
        <p:spPr>
          <a:xfrm rot="5400000">
            <a:off x="5762089" y="2915357"/>
            <a:ext cx="563169" cy="7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A5BC4B5F-7F19-456D-9DA6-7C2C8340AFBA}"/>
              </a:ext>
            </a:extLst>
          </p:cNvPr>
          <p:cNvCxnSpPr/>
          <p:nvPr/>
        </p:nvCxnSpPr>
        <p:spPr>
          <a:xfrm>
            <a:off x="6709421" y="2012876"/>
            <a:ext cx="348520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24609138-F568-4F11-B3BC-5D2198D6A2F6}"/>
              </a:ext>
            </a:extLst>
          </p:cNvPr>
          <p:cNvGrpSpPr/>
          <p:nvPr/>
        </p:nvGrpSpPr>
        <p:grpSpPr>
          <a:xfrm>
            <a:off x="8519120" y="3200689"/>
            <a:ext cx="3362672" cy="2882239"/>
            <a:chOff x="8519120" y="3200689"/>
            <a:chExt cx="3362672" cy="2882239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47A3307-2DD9-4C76-BE0C-13A50176F54A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7" name="Gráfico 16" descr="Documento">
                <a:extLst>
                  <a:ext uri="{FF2B5EF4-FFF2-40B4-BE49-F238E27FC236}">
                    <a16:creationId xmlns:a16="http://schemas.microsoft.com/office/drawing/2014/main" id="{F9134B66-F67B-45BA-98FF-DFE6628AE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944E53-FF20-4E2F-9659-4EC707C257A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6142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Key</a:t>
                </a:r>
              </a:p>
              <a:p>
                <a:r>
                  <a:rPr lang="pt-BR" sz="9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Values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CD6C15B-532B-4488-A222-680E84E2B462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6" name="Gráfico 25" descr="Documento">
                <a:extLst>
                  <a:ext uri="{FF2B5EF4-FFF2-40B4-BE49-F238E27FC236}">
                    <a16:creationId xmlns:a16="http://schemas.microsoft.com/office/drawing/2014/main" id="{A4A2DD64-6FEF-422E-9DC7-8635625BF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3570703-EBFD-43D5-9ACE-6A949A470AD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DD481831-1DA0-4E63-8F29-DC59DBF33602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35" name="Gráfico 34" descr="Documento">
                <a:extLst>
                  <a:ext uri="{FF2B5EF4-FFF2-40B4-BE49-F238E27FC236}">
                    <a16:creationId xmlns:a16="http://schemas.microsoft.com/office/drawing/2014/main" id="{88123F4F-A0C7-466B-BB48-E5A21E711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B8F5EEC-F3B0-4417-9A21-585D675B12E0}"/>
                  </a:ext>
                </a:extLst>
              </p:cNvPr>
              <p:cNvSpPr txBox="1"/>
              <p:nvPr/>
            </p:nvSpPr>
            <p:spPr>
              <a:xfrm>
                <a:off x="5451326" y="2033851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71" name="Conector: Angulado 70">
              <a:extLst>
                <a:ext uri="{FF2B5EF4-FFF2-40B4-BE49-F238E27FC236}">
                  <a16:creationId xmlns:a16="http://schemas.microsoft.com/office/drawing/2014/main" id="{D5976639-F2E2-41EF-A943-0FAD8BABA855}"/>
                </a:ext>
              </a:extLst>
            </p:cNvPr>
            <p:cNvCxnSpPr>
              <a:cxnSpLocks/>
              <a:stCxn id="17" idx="3"/>
              <a:endCxn id="35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Conector: Angulado 73">
              <a:extLst>
                <a:ext uri="{FF2B5EF4-FFF2-40B4-BE49-F238E27FC236}">
                  <a16:creationId xmlns:a16="http://schemas.microsoft.com/office/drawing/2014/main" id="{E1625C5B-BFAF-469E-B521-45F2A5AB67AB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E41B6169-3C3E-4D98-91E8-AEF136504D97}"/>
              </a:ext>
            </a:extLst>
          </p:cNvPr>
          <p:cNvGrpSpPr/>
          <p:nvPr/>
        </p:nvGrpSpPr>
        <p:grpSpPr>
          <a:xfrm>
            <a:off x="4364417" y="3200689"/>
            <a:ext cx="3362672" cy="2882239"/>
            <a:chOff x="8519120" y="3200689"/>
            <a:chExt cx="3362672" cy="2882239"/>
          </a:xfrm>
        </p:grpSpPr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58153447-44B8-42BA-A6C2-0F4EE9A7CE46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90" name="Gráfico 89" descr="Documento">
                <a:extLst>
                  <a:ext uri="{FF2B5EF4-FFF2-40B4-BE49-F238E27FC236}">
                    <a16:creationId xmlns:a16="http://schemas.microsoft.com/office/drawing/2014/main" id="{C319C552-FACB-4C38-A8B3-0238E26C9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5F8DF280-B8C5-4A33-A043-214E3BEBAC2E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6142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Key</a:t>
                </a:r>
              </a:p>
              <a:p>
                <a:r>
                  <a:rPr lang="pt-BR" sz="900" dirty="0" err="1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Values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77D2578-9AC1-45B2-8553-0449041AF1C1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8" name="Gráfico 87" descr="Documento">
                <a:extLst>
                  <a:ext uri="{FF2B5EF4-FFF2-40B4-BE49-F238E27FC236}">
                    <a16:creationId xmlns:a16="http://schemas.microsoft.com/office/drawing/2014/main" id="{119C3FEC-F1AC-413A-87E0-3BAE7D7C6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8FB0D54A-1CAA-46A8-A27C-578BABC60C94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084A90EB-D062-4D24-B356-BE92986CC8A5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6" name="Gráfico 85" descr="Documento">
                <a:extLst>
                  <a:ext uri="{FF2B5EF4-FFF2-40B4-BE49-F238E27FC236}">
                    <a16:creationId xmlns:a16="http://schemas.microsoft.com/office/drawing/2014/main" id="{4B88616B-F654-41E5-A56F-4E1DA38F8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A237D8E4-4F49-4F54-BC05-2A606F4A96EF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B009D599-3936-4039-BB02-823DC097035C}"/>
                </a:ext>
              </a:extLst>
            </p:cNvPr>
            <p:cNvCxnSpPr>
              <a:cxnSpLocks/>
              <a:stCxn id="90" idx="3"/>
              <a:endCxn id="86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0F56034D-1618-4DC8-8E49-0275E4D4BDC3}"/>
                </a:ext>
              </a:extLst>
            </p:cNvPr>
            <p:cNvCxnSpPr>
              <a:cxnSpLocks/>
              <a:stCxn id="90" idx="1"/>
              <a:endCxn id="88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237408B-2318-48C9-B70D-58027F7BBA78}"/>
              </a:ext>
            </a:extLst>
          </p:cNvPr>
          <p:cNvGrpSpPr/>
          <p:nvPr/>
        </p:nvGrpSpPr>
        <p:grpSpPr>
          <a:xfrm>
            <a:off x="529501" y="3200689"/>
            <a:ext cx="3362672" cy="2882239"/>
            <a:chOff x="8519120" y="3200689"/>
            <a:chExt cx="3362672" cy="2882239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91EE551F-381A-4C57-B836-AF8445E2665C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02" name="Gráfico 101" descr="Documento">
                <a:extLst>
                  <a:ext uri="{FF2B5EF4-FFF2-40B4-BE49-F238E27FC236}">
                    <a16:creationId xmlns:a16="http://schemas.microsoft.com/office/drawing/2014/main" id="{BAE4E6BA-986C-404E-9DC1-74DCEF642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1BC10883-5ED8-4549-B4B5-EC91787C5EE8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64633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rgbClr val="C00000"/>
                    </a:solidFill>
                    <a:latin typeface="Arial Black" panose="020B0A04020102020204" pitchFamily="34" charset="0"/>
                  </a:rPr>
                  <a:t>KEY</a:t>
                </a:r>
              </a:p>
              <a:p>
                <a:r>
                  <a:rPr lang="pt-BR" sz="800" dirty="0">
                    <a:solidFill>
                      <a:srgbClr val="C00000"/>
                    </a:solidFill>
                    <a:latin typeface="Arial Black" panose="020B0A04020102020204" pitchFamily="34" charset="0"/>
                  </a:rPr>
                  <a:t>VALUES</a:t>
                </a:r>
                <a:endParaRPr lang="pt-BR" sz="700" dirty="0">
                  <a:solidFill>
                    <a:srgbClr val="C0000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2EF52F28-92C7-4FCD-BDB2-96E255EC12AE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100" name="Gráfico 99" descr="Documento">
                <a:extLst>
                  <a:ext uri="{FF2B5EF4-FFF2-40B4-BE49-F238E27FC236}">
                    <a16:creationId xmlns:a16="http://schemas.microsoft.com/office/drawing/2014/main" id="{938A5C49-1594-4BB8-AAFA-7C64D443D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69F3BC21-977F-4EC1-95FF-06A123A2A1AA}"/>
                  </a:ext>
                </a:extLst>
              </p:cNvPr>
              <p:cNvSpPr txBox="1"/>
              <p:nvPr/>
            </p:nvSpPr>
            <p:spPr>
              <a:xfrm>
                <a:off x="5427242" y="2009643"/>
                <a:ext cx="737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solidFill>
                      <a:srgbClr val="C0000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800" dirty="0">
                    <a:solidFill>
                      <a:srgbClr val="C0000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700" dirty="0">
                  <a:solidFill>
                    <a:srgbClr val="C00000"/>
                  </a:solidFill>
                  <a:latin typeface="Arial Black" panose="020B0A04020102020204" pitchFamily="34" charset="0"/>
                </a:endParaRPr>
              </a:p>
              <a:p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7B98F5DD-EDF2-4F86-A964-0E4A65CEBC8B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98" name="Gráfico 97" descr="Documento">
                <a:extLst>
                  <a:ext uri="{FF2B5EF4-FFF2-40B4-BE49-F238E27FC236}">
                    <a16:creationId xmlns:a16="http://schemas.microsoft.com/office/drawing/2014/main" id="{018CF084-6124-4BA7-8F80-EBF7DB8A9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33B38A95-B502-44FB-AFD7-06739C127182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ROW </a:t>
                </a:r>
              </a:p>
              <a:p>
                <a:r>
                  <a:rPr lang="pt-BR" sz="900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LOCATOR</a:t>
                </a:r>
                <a:endParaRPr lang="pt-BR" sz="800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96" name="Conector: Angulado 95">
              <a:extLst>
                <a:ext uri="{FF2B5EF4-FFF2-40B4-BE49-F238E27FC236}">
                  <a16:creationId xmlns:a16="http://schemas.microsoft.com/office/drawing/2014/main" id="{91D6EBA7-684E-4715-9176-08163115B70F}"/>
                </a:ext>
              </a:extLst>
            </p:cNvPr>
            <p:cNvCxnSpPr>
              <a:cxnSpLocks/>
              <a:stCxn id="102" idx="3"/>
              <a:endCxn id="98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BEE04B9D-D52D-4FFA-BAE6-E8E31845A379}"/>
                </a:ext>
              </a:extLst>
            </p:cNvPr>
            <p:cNvCxnSpPr>
              <a:cxnSpLocks/>
              <a:stCxn id="102" idx="1"/>
              <a:endCxn id="100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14E97A3-C78D-402B-866F-2747AD42A7E4}"/>
              </a:ext>
            </a:extLst>
          </p:cNvPr>
          <p:cNvSpPr txBox="1"/>
          <p:nvPr/>
        </p:nvSpPr>
        <p:spPr>
          <a:xfrm>
            <a:off x="4340325" y="1521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 - H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19787BF-7AEF-4A83-8305-E47B91B80963}"/>
              </a:ext>
            </a:extLst>
          </p:cNvPr>
          <p:cNvSpPr txBox="1"/>
          <p:nvPr/>
        </p:nvSpPr>
        <p:spPr>
          <a:xfrm>
            <a:off x="6143257" y="255285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 - P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FBE7390-AD51-4F4A-90A5-02F67DEB9F24}"/>
              </a:ext>
            </a:extLst>
          </p:cNvPr>
          <p:cNvSpPr txBox="1"/>
          <p:nvPr/>
        </p:nvSpPr>
        <p:spPr>
          <a:xfrm>
            <a:off x="6791907" y="15158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Q - Z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4331DC0-E8FB-447F-AAAB-4055AF9A64BD}"/>
              </a:ext>
            </a:extLst>
          </p:cNvPr>
          <p:cNvSpPr txBox="1"/>
          <p:nvPr/>
        </p:nvSpPr>
        <p:spPr>
          <a:xfrm>
            <a:off x="583189" y="3268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 - 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08911E1-5C58-4D06-BFC3-AAE09FC94F8D}"/>
              </a:ext>
            </a:extLst>
          </p:cNvPr>
          <p:cNvSpPr txBox="1"/>
          <p:nvPr/>
        </p:nvSpPr>
        <p:spPr>
          <a:xfrm>
            <a:off x="2722712" y="32684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E -H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5C1F982-C99C-4516-B8F0-986ADEA03BE7}"/>
              </a:ext>
            </a:extLst>
          </p:cNvPr>
          <p:cNvSpPr txBox="1"/>
          <p:nvPr/>
        </p:nvSpPr>
        <p:spPr>
          <a:xfrm>
            <a:off x="4525046" y="326844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 - L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8AA9910-EDDE-47DF-B838-F3A43EE79E75}"/>
              </a:ext>
            </a:extLst>
          </p:cNvPr>
          <p:cNvSpPr txBox="1"/>
          <p:nvPr/>
        </p:nvSpPr>
        <p:spPr>
          <a:xfrm>
            <a:off x="6664569" y="32684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M - 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3C75A7B8-04CB-4B05-B394-5E8FD820F7C1}"/>
              </a:ext>
            </a:extLst>
          </p:cNvPr>
          <p:cNvSpPr txBox="1"/>
          <p:nvPr/>
        </p:nvSpPr>
        <p:spPr>
          <a:xfrm>
            <a:off x="8596187" y="32684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Q - U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A051FE6-2BF5-4CD1-A8EF-1C429B064117}"/>
              </a:ext>
            </a:extLst>
          </p:cNvPr>
          <p:cNvSpPr txBox="1"/>
          <p:nvPr/>
        </p:nvSpPr>
        <p:spPr>
          <a:xfrm>
            <a:off x="10735710" y="32684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V - Z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3CAFA90-4A77-4AA4-A37A-437AB9D19359}"/>
              </a:ext>
            </a:extLst>
          </p:cNvPr>
          <p:cNvSpPr txBox="1"/>
          <p:nvPr/>
        </p:nvSpPr>
        <p:spPr>
          <a:xfrm>
            <a:off x="623392" y="6011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 - D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65B95D22-C7F4-44F8-B63B-E7612B639D75}"/>
              </a:ext>
            </a:extLst>
          </p:cNvPr>
          <p:cNvSpPr txBox="1"/>
          <p:nvPr/>
        </p:nvSpPr>
        <p:spPr>
          <a:xfrm>
            <a:off x="2762915" y="60119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E - H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B6156A7F-012D-4A6A-8397-10E0AA2C4B77}"/>
              </a:ext>
            </a:extLst>
          </p:cNvPr>
          <p:cNvSpPr txBox="1"/>
          <p:nvPr/>
        </p:nvSpPr>
        <p:spPr>
          <a:xfrm>
            <a:off x="4565249" y="601199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 - L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5077FD02-4134-4A3A-855B-0157093A8627}"/>
              </a:ext>
            </a:extLst>
          </p:cNvPr>
          <p:cNvSpPr txBox="1"/>
          <p:nvPr/>
        </p:nvSpPr>
        <p:spPr>
          <a:xfrm>
            <a:off x="6704772" y="601199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M - P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405AEFC-6F74-49DC-AA16-0F7BB5304F8E}"/>
              </a:ext>
            </a:extLst>
          </p:cNvPr>
          <p:cNvSpPr txBox="1"/>
          <p:nvPr/>
        </p:nvSpPr>
        <p:spPr>
          <a:xfrm>
            <a:off x="8636390" y="601199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Q - U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6C32E43B-53DA-4DAE-82F2-534D87425056}"/>
              </a:ext>
            </a:extLst>
          </p:cNvPr>
          <p:cNvSpPr txBox="1"/>
          <p:nvPr/>
        </p:nvSpPr>
        <p:spPr>
          <a:xfrm>
            <a:off x="10775913" y="60119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V - Z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EC459F9C-12BC-4A39-AF41-B432C0CBB367}"/>
              </a:ext>
            </a:extLst>
          </p:cNvPr>
          <p:cNvSpPr txBox="1"/>
          <p:nvPr/>
        </p:nvSpPr>
        <p:spPr>
          <a:xfrm>
            <a:off x="464548" y="1345143"/>
            <a:ext cx="34276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Recuperar o estudante ‘Vivian’</a:t>
            </a:r>
            <a:endParaRPr lang="pt-BR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A8B3A91-BF39-477F-85E9-09FA36738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4251"/>
              </p:ext>
            </p:extLst>
          </p:nvPr>
        </p:nvGraphicFramePr>
        <p:xfrm>
          <a:off x="9299784" y="4951826"/>
          <a:ext cx="14831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34">
                  <a:extLst>
                    <a:ext uri="{9D8B030D-6E8A-4147-A177-3AD203B41FA5}">
                      <a16:colId xmlns:a16="http://schemas.microsoft.com/office/drawing/2014/main" val="139597323"/>
                    </a:ext>
                  </a:extLst>
                </a:gridCol>
                <a:gridCol w="693278">
                  <a:extLst>
                    <a:ext uri="{9D8B030D-6E8A-4147-A177-3AD203B41FA5}">
                      <a16:colId xmlns:a16="http://schemas.microsoft.com/office/drawing/2014/main" val="229775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Vivian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Yara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1890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6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rgbClr val="0070C0"/>
                          </a:solidFill>
                        </a:rPr>
                        <a:t>Zuleika</a:t>
                      </a:r>
                      <a:endParaRPr lang="pt-BR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11004"/>
                  </a:ext>
                </a:extLst>
              </a:tr>
            </a:tbl>
          </a:graphicData>
        </a:graphic>
      </p:graphicFrame>
      <p:sp>
        <p:nvSpPr>
          <p:cNvPr id="104" name="Retângulo 103">
            <a:extLst>
              <a:ext uri="{FF2B5EF4-FFF2-40B4-BE49-F238E27FC236}">
                <a16:creationId xmlns:a16="http://schemas.microsoft.com/office/drawing/2014/main" id="{84BE438F-C8F6-438E-A4E2-75129E43DA84}"/>
              </a:ext>
            </a:extLst>
          </p:cNvPr>
          <p:cNvSpPr/>
          <p:nvPr/>
        </p:nvSpPr>
        <p:spPr>
          <a:xfrm>
            <a:off x="11661218" y="5274431"/>
            <a:ext cx="3674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7E1B70EA-C037-43B7-AF7B-A9A001681383}"/>
              </a:ext>
            </a:extLst>
          </p:cNvPr>
          <p:cNvGrpSpPr/>
          <p:nvPr/>
        </p:nvGrpSpPr>
        <p:grpSpPr>
          <a:xfrm>
            <a:off x="6832033" y="2179417"/>
            <a:ext cx="2872707" cy="1019042"/>
            <a:chOff x="6832033" y="2179417"/>
            <a:chExt cx="2872707" cy="1019042"/>
          </a:xfrm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67F1FCB6-4C3D-459D-A9FC-E5057971FBB5}"/>
                </a:ext>
              </a:extLst>
            </p:cNvPr>
            <p:cNvSpPr/>
            <p:nvPr/>
          </p:nvSpPr>
          <p:spPr>
            <a:xfrm>
              <a:off x="8322592" y="2179417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124" name="Conector de Seta Reta 123">
              <a:extLst>
                <a:ext uri="{FF2B5EF4-FFF2-40B4-BE49-F238E27FC236}">
                  <a16:creationId xmlns:a16="http://schemas.microsoft.com/office/drawing/2014/main" id="{230CE7EC-97D8-46AF-8DC8-5EECA23C6297}"/>
                </a:ext>
              </a:extLst>
            </p:cNvPr>
            <p:cNvCxnSpPr>
              <a:cxnSpLocks/>
            </p:cNvCxnSpPr>
            <p:nvPr/>
          </p:nvCxnSpPr>
          <p:spPr>
            <a:xfrm>
              <a:off x="6832033" y="2182092"/>
              <a:ext cx="2872707" cy="101636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478F0BF6-61F3-4196-87C5-F76BAF3DA430}"/>
              </a:ext>
            </a:extLst>
          </p:cNvPr>
          <p:cNvGrpSpPr/>
          <p:nvPr/>
        </p:nvGrpSpPr>
        <p:grpSpPr>
          <a:xfrm>
            <a:off x="10592209" y="3917297"/>
            <a:ext cx="550182" cy="877034"/>
            <a:chOff x="10592209" y="3917297"/>
            <a:chExt cx="550182" cy="877034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C5A9DD49-829C-4289-8F80-EFF5311D27D7}"/>
                </a:ext>
              </a:extLst>
            </p:cNvPr>
            <p:cNvSpPr/>
            <p:nvPr/>
          </p:nvSpPr>
          <p:spPr>
            <a:xfrm>
              <a:off x="10592209" y="4212822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9574A426-1C0F-4B43-8E47-4436E994B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694873" y="3917297"/>
              <a:ext cx="447518" cy="87703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B7235CB-61EE-4103-A52C-31C6205EEE69}"/>
              </a:ext>
            </a:extLst>
          </p:cNvPr>
          <p:cNvSpPr/>
          <p:nvPr/>
        </p:nvSpPr>
        <p:spPr>
          <a:xfrm>
            <a:off x="10100716" y="5665507"/>
            <a:ext cx="546014" cy="35811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04" grpId="0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CC20D6F-D09B-49A6-8758-66B08416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0" y="1381228"/>
            <a:ext cx="5772942" cy="25857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pt-BR" dirty="0"/>
              <a:t>Sequencia da pesquisa com </a:t>
            </a:r>
            <a:br>
              <a:rPr lang="pt-BR" dirty="0"/>
            </a:br>
            <a:r>
              <a:rPr lang="pt-BR" dirty="0"/>
              <a:t>índice não primário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69A8C8-DA8D-482F-93E8-9C44634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9A851-DE4D-46AF-B6E8-C3E018A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35</a:t>
            </a:fld>
            <a:endParaRPr lang="pt-BR"/>
          </a:p>
        </p:txBody>
      </p:sp>
      <p:graphicFrame>
        <p:nvGraphicFramePr>
          <p:cNvPr id="77" name="Tabela 5">
            <a:extLst>
              <a:ext uri="{FF2B5EF4-FFF2-40B4-BE49-F238E27FC236}">
                <a16:creationId xmlns:a16="http://schemas.microsoft.com/office/drawing/2014/main" id="{A638E883-A6A0-48FE-86FB-76333F842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05521"/>
              </p:ext>
            </p:extLst>
          </p:nvPr>
        </p:nvGraphicFramePr>
        <p:xfrm>
          <a:off x="1864780" y="4247678"/>
          <a:ext cx="20370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549">
                  <a:extLst>
                    <a:ext uri="{9D8B030D-6E8A-4147-A177-3AD203B41FA5}">
                      <a16:colId xmlns:a16="http://schemas.microsoft.com/office/drawing/2014/main" val="139597323"/>
                    </a:ext>
                  </a:extLst>
                </a:gridCol>
                <a:gridCol w="1018549">
                  <a:extLst>
                    <a:ext uri="{9D8B030D-6E8A-4147-A177-3AD203B41FA5}">
                      <a16:colId xmlns:a16="http://schemas.microsoft.com/office/drawing/2014/main" val="229775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Vivian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Yara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1890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6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Zuleika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11004"/>
                  </a:ext>
                </a:extLst>
              </a:tr>
            </a:tbl>
          </a:graphicData>
        </a:graphic>
      </p:graphicFrame>
      <p:sp>
        <p:nvSpPr>
          <p:cNvPr id="125" name="Retângulo 124">
            <a:extLst>
              <a:ext uri="{FF2B5EF4-FFF2-40B4-BE49-F238E27FC236}">
                <a16:creationId xmlns:a16="http://schemas.microsoft.com/office/drawing/2014/main" id="{1370498E-D9D3-42E0-ABED-46F399205C67}"/>
              </a:ext>
            </a:extLst>
          </p:cNvPr>
          <p:cNvSpPr/>
          <p:nvPr/>
        </p:nvSpPr>
        <p:spPr>
          <a:xfrm>
            <a:off x="5411294" y="1460474"/>
            <a:ext cx="3930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3B9583C6-0D87-45CF-BC6F-61BF6DD8E515}"/>
              </a:ext>
            </a:extLst>
          </p:cNvPr>
          <p:cNvSpPr/>
          <p:nvPr/>
        </p:nvSpPr>
        <p:spPr>
          <a:xfrm>
            <a:off x="5438621" y="4323764"/>
            <a:ext cx="3930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B7BF08-4350-4BE6-B321-E242BC12B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26" y="1460475"/>
            <a:ext cx="5710219" cy="2506486"/>
          </a:xfrm>
          <a:prstGeom prst="rect">
            <a:avLst/>
          </a:prstGeom>
        </p:spPr>
      </p:pic>
      <p:sp>
        <p:nvSpPr>
          <p:cNvPr id="190" name="Retângulo 189">
            <a:extLst>
              <a:ext uri="{FF2B5EF4-FFF2-40B4-BE49-F238E27FC236}">
                <a16:creationId xmlns:a16="http://schemas.microsoft.com/office/drawing/2014/main" id="{9176F260-744C-4600-A3C3-A20CA0C5B6C4}"/>
              </a:ext>
            </a:extLst>
          </p:cNvPr>
          <p:cNvSpPr/>
          <p:nvPr/>
        </p:nvSpPr>
        <p:spPr>
          <a:xfrm>
            <a:off x="11465038" y="1370187"/>
            <a:ext cx="3930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7AC55338-C779-4FA7-B024-BF0E75317EA2}"/>
              </a:ext>
            </a:extLst>
          </p:cNvPr>
          <p:cNvSpPr/>
          <p:nvPr/>
        </p:nvSpPr>
        <p:spPr>
          <a:xfrm>
            <a:off x="11465038" y="4323764"/>
            <a:ext cx="3930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2F05F49-A059-405C-81E8-1B8D4209B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78154"/>
              </p:ext>
            </p:extLst>
          </p:nvPr>
        </p:nvGraphicFramePr>
        <p:xfrm>
          <a:off x="7032104" y="5572433"/>
          <a:ext cx="4825991" cy="3651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97859">
                  <a:extLst>
                    <a:ext uri="{9D8B030D-6E8A-4147-A177-3AD203B41FA5}">
                      <a16:colId xmlns:a16="http://schemas.microsoft.com/office/drawing/2014/main" val="2370329141"/>
                    </a:ext>
                  </a:extLst>
                </a:gridCol>
                <a:gridCol w="954327">
                  <a:extLst>
                    <a:ext uri="{9D8B030D-6E8A-4147-A177-3AD203B41FA5}">
                      <a16:colId xmlns:a16="http://schemas.microsoft.com/office/drawing/2014/main" val="2210973070"/>
                    </a:ext>
                  </a:extLst>
                </a:gridCol>
                <a:gridCol w="2075946">
                  <a:extLst>
                    <a:ext uri="{9D8B030D-6E8A-4147-A177-3AD203B41FA5}">
                      <a16:colId xmlns:a16="http://schemas.microsoft.com/office/drawing/2014/main" val="1464391225"/>
                    </a:ext>
                  </a:extLst>
                </a:gridCol>
                <a:gridCol w="897859">
                  <a:extLst>
                    <a:ext uri="{9D8B030D-6E8A-4147-A177-3AD203B41FA5}">
                      <a16:colId xmlns:a16="http://schemas.microsoft.com/office/drawing/2014/main" val="339802205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Vivian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Vivian@rj.senac.br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086854"/>
                  </a:ext>
                </a:extLst>
              </a:tr>
            </a:tbl>
          </a:graphicData>
        </a:graphic>
      </p:graphicFrame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088FA1EA-ADEC-423C-AF96-239AE529A3F7}"/>
              </a:ext>
            </a:extLst>
          </p:cNvPr>
          <p:cNvSpPr/>
          <p:nvPr/>
        </p:nvSpPr>
        <p:spPr>
          <a:xfrm>
            <a:off x="2936655" y="4995722"/>
            <a:ext cx="546014" cy="35811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1FAE18-4452-4B4C-A3C6-022B6D02AEA0}"/>
              </a:ext>
            </a:extLst>
          </p:cNvPr>
          <p:cNvSpPr txBox="1"/>
          <p:nvPr/>
        </p:nvSpPr>
        <p:spPr>
          <a:xfrm>
            <a:off x="65702" y="1358517"/>
            <a:ext cx="1815027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Recuperar o estudante ‘Vivian’</a:t>
            </a:r>
            <a:endParaRPr lang="pt-BR" sz="1600" b="1" dirty="0">
              <a:solidFill>
                <a:srgbClr val="00206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574214-B1A3-4F60-8C31-821DA5802BBE}"/>
              </a:ext>
            </a:extLst>
          </p:cNvPr>
          <p:cNvSpPr txBox="1"/>
          <p:nvPr/>
        </p:nvSpPr>
        <p:spPr>
          <a:xfrm>
            <a:off x="7033882" y="976153"/>
            <a:ext cx="1815027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Recuperar o id=798</a:t>
            </a:r>
            <a:endParaRPr lang="pt-BR" sz="1600" b="1" dirty="0">
              <a:solidFill>
                <a:srgbClr val="00206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0188206-EE41-4DCA-812A-CFFBE9786865}"/>
              </a:ext>
            </a:extLst>
          </p:cNvPr>
          <p:cNvCxnSpPr/>
          <p:nvPr/>
        </p:nvCxnSpPr>
        <p:spPr>
          <a:xfrm>
            <a:off x="3209662" y="1844824"/>
            <a:ext cx="151818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B87606-F944-4AE8-9CB4-FD978AA04EBF}"/>
              </a:ext>
            </a:extLst>
          </p:cNvPr>
          <p:cNvCxnSpPr>
            <a:cxnSpLocks/>
          </p:cNvCxnSpPr>
          <p:nvPr/>
        </p:nvCxnSpPr>
        <p:spPr>
          <a:xfrm>
            <a:off x="5087888" y="2996952"/>
            <a:ext cx="245631" cy="34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F41E9D70-728D-4C48-8261-0B1CC47B6C14}"/>
              </a:ext>
            </a:extLst>
          </p:cNvPr>
          <p:cNvSpPr/>
          <p:nvPr/>
        </p:nvSpPr>
        <p:spPr>
          <a:xfrm rot="3792236">
            <a:off x="4671883" y="3636981"/>
            <a:ext cx="393056" cy="11579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444C982-3C96-4C2F-8A67-C7D0FF404C33}"/>
              </a:ext>
            </a:extLst>
          </p:cNvPr>
          <p:cNvCxnSpPr>
            <a:cxnSpLocks/>
          </p:cNvCxnSpPr>
          <p:nvPr/>
        </p:nvCxnSpPr>
        <p:spPr>
          <a:xfrm>
            <a:off x="9422958" y="1824965"/>
            <a:ext cx="22141" cy="73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7B200AC-5A94-4420-B3D2-39DDB8E7E323}"/>
              </a:ext>
            </a:extLst>
          </p:cNvPr>
          <p:cNvCxnSpPr>
            <a:cxnSpLocks/>
          </p:cNvCxnSpPr>
          <p:nvPr/>
        </p:nvCxnSpPr>
        <p:spPr>
          <a:xfrm>
            <a:off x="9422958" y="2895323"/>
            <a:ext cx="129426" cy="27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1466A162-F76B-453A-B365-0FF9FEAB7520}"/>
              </a:ext>
            </a:extLst>
          </p:cNvPr>
          <p:cNvSpPr/>
          <p:nvPr/>
        </p:nvSpPr>
        <p:spPr>
          <a:xfrm>
            <a:off x="9624392" y="4149080"/>
            <a:ext cx="288032" cy="100456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0" grpId="0" animBg="1"/>
      <p:bldP spid="190" grpId="0" animBg="1"/>
      <p:bldP spid="191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índices Esparsos e Densos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132856"/>
            <a:ext cx="7134225" cy="41148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7536160" y="1690688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Índice denso</a:t>
            </a:r>
          </a:p>
          <a:p>
            <a:r>
              <a:rPr lang="pt-BR" b="1" dirty="0"/>
              <a:t>Em Nome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223792" y="1988840"/>
            <a:ext cx="251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00000"/>
                </a:solidFill>
              </a:rPr>
              <a:t>Cod</a:t>
            </a:r>
            <a:r>
              <a:rPr lang="pt-BR" b="1" dirty="0">
                <a:solidFill>
                  <a:srgbClr val="C00000"/>
                </a:solidFill>
              </a:rPr>
              <a:t>    Nome	   nota   </a:t>
            </a:r>
            <a:r>
              <a:rPr lang="pt-BR" b="1" dirty="0" err="1">
                <a:solidFill>
                  <a:srgbClr val="C00000"/>
                </a:solidFill>
              </a:rPr>
              <a:t>xx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727586" y="2150421"/>
            <a:ext cx="1296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Índice esparso</a:t>
            </a:r>
          </a:p>
          <a:p>
            <a:r>
              <a:rPr lang="pt-BR" b="1" dirty="0"/>
              <a:t>Em </a:t>
            </a:r>
            <a:r>
              <a:rPr lang="pt-BR" b="1" dirty="0" err="1"/>
              <a:t>Cod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7536160" y="5445224"/>
            <a:ext cx="139012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032524" y="4084639"/>
            <a:ext cx="139012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97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55440" y="44624"/>
            <a:ext cx="8926760" cy="1609344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30224" y="2492896"/>
            <a:ext cx="11277600" cy="3890074"/>
          </a:xfrm>
        </p:spPr>
        <p:txBody>
          <a:bodyPr>
            <a:normAutofit/>
          </a:bodyPr>
          <a:lstStyle/>
          <a:p>
            <a:r>
              <a:rPr lang="pt-BR" sz="2000" dirty="0"/>
              <a:t>Utilizando as tabelas “ESTUDANTESHP” e “ESTUDANTESPK ” descritas no esquema e considerando os mecanismos de pesquisa descritos no slide 25 responda:</a:t>
            </a:r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Apresente o mecanismo de pesquisa para “</a:t>
            </a:r>
            <a:r>
              <a:rPr lang="en-US" sz="2000" dirty="0"/>
              <a:t>SELECT * FROM </a:t>
            </a:r>
            <a:r>
              <a:rPr lang="en-US" sz="2000" dirty="0">
                <a:solidFill>
                  <a:srgbClr val="C00000"/>
                </a:solidFill>
              </a:rPr>
              <a:t>ESTUDANTESHP </a:t>
            </a:r>
            <a:r>
              <a:rPr lang="en-US" sz="2000" dirty="0"/>
              <a:t>where id=677</a:t>
            </a:r>
            <a:r>
              <a:rPr lang="pt-BR" sz="20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Apresente o mecanismo de pesquisa para “</a:t>
            </a:r>
            <a:r>
              <a:rPr lang="en-US" sz="2000" dirty="0"/>
              <a:t>SELECT * FROM </a:t>
            </a:r>
            <a:r>
              <a:rPr lang="en-US" sz="2000" dirty="0">
                <a:solidFill>
                  <a:srgbClr val="C00000"/>
                </a:solidFill>
              </a:rPr>
              <a:t>ESTUDANTESPK</a:t>
            </a:r>
            <a:r>
              <a:rPr lang="en-US" sz="2000" dirty="0"/>
              <a:t> where id=677</a:t>
            </a:r>
            <a:r>
              <a:rPr lang="pt-BR" sz="20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Apresente o mecanismo de pesquisa para “</a:t>
            </a:r>
            <a:r>
              <a:rPr lang="en-US" sz="2000" dirty="0"/>
              <a:t>SELECT * FROM </a:t>
            </a:r>
            <a:r>
              <a:rPr lang="en-US" sz="2000" dirty="0">
                <a:solidFill>
                  <a:srgbClr val="C00000"/>
                </a:solidFill>
              </a:rPr>
              <a:t>ESTUDANTESPK</a:t>
            </a:r>
            <a:r>
              <a:rPr lang="en-US" sz="2000" dirty="0"/>
              <a:t> where </a:t>
            </a:r>
            <a:r>
              <a:rPr lang="en-US" sz="2000" dirty="0" err="1"/>
              <a:t>nome</a:t>
            </a:r>
            <a:r>
              <a:rPr lang="en-US" sz="2000" dirty="0"/>
              <a:t>='Daniel’</a:t>
            </a:r>
            <a:r>
              <a:rPr lang="pt-BR" sz="20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Apresente o mecanismo de pesquisa para “</a:t>
            </a:r>
            <a:r>
              <a:rPr lang="en-US" sz="2000" dirty="0"/>
              <a:t>SELECT * FROM </a:t>
            </a:r>
            <a:r>
              <a:rPr lang="en-US" sz="2000" dirty="0">
                <a:solidFill>
                  <a:srgbClr val="C00000"/>
                </a:solidFill>
              </a:rPr>
              <a:t>ESTUDANTESPK</a:t>
            </a:r>
            <a:r>
              <a:rPr lang="en-US" sz="2000" dirty="0"/>
              <a:t> where id=677 or </a:t>
            </a:r>
            <a:r>
              <a:rPr lang="en-US" sz="2000" dirty="0" err="1"/>
              <a:t>nome</a:t>
            </a:r>
            <a:r>
              <a:rPr lang="en-US" sz="2000" dirty="0"/>
              <a:t>='Daniel''</a:t>
            </a:r>
            <a:r>
              <a:rPr lang="pt-BR" sz="2000" dirty="0"/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1199456" y="1391627"/>
            <a:ext cx="8498159" cy="59093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ESTUDANTESHP (id ,Nome, SEXO, Cidade,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DoB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ESTUDANTESPK (</a:t>
            </a:r>
            <a:r>
              <a:rPr lang="pt-BR" u="sng" dirty="0">
                <a:latin typeface="Menlo" charset="0"/>
                <a:ea typeface="Menlo" charset="0"/>
                <a:cs typeface="Menlo" charset="0"/>
              </a:rPr>
              <a:t>id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,Nome, SEXO, Cidade,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DoB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  <a:endParaRPr lang="pt-BR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92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2</a:t>
            </a:r>
            <a:br>
              <a:rPr lang="pt-BR" dirty="0"/>
            </a:br>
            <a:r>
              <a:rPr lang="pt-BR" dirty="0"/>
              <a:t>Índices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Roberto Harkovsky, </a:t>
            </a:r>
            <a:r>
              <a:rPr lang="pt-BR" dirty="0" err="1"/>
              <a:t>MSc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3" name="Imagem 2" descr="File:Btree index.PNG - Wikipedia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07563"/>
            <a:ext cx="4724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2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</a:t>
            </a:r>
            <a:br>
              <a:rPr lang="pt-BR" dirty="0"/>
            </a:br>
            <a:r>
              <a:rPr lang="pt-BR" dirty="0"/>
              <a:t>Organização Ordenada por “naipe”</a:t>
            </a:r>
          </a:p>
        </p:txBody>
      </p:sp>
      <p:sp>
        <p:nvSpPr>
          <p:cNvPr id="7" name="Retângulo com Único Canto Aparado 6"/>
          <p:cNvSpPr/>
          <p:nvPr/>
        </p:nvSpPr>
        <p:spPr>
          <a:xfrm>
            <a:off x="1874626" y="3858111"/>
            <a:ext cx="1682960" cy="19192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10	Copas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Valete	Copas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Rei	Copas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Dama	Copas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6	Copas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8	Copas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7	Copas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0758C7-1233-4AE1-AC78-C2D293496666}"/>
              </a:ext>
            </a:extLst>
          </p:cNvPr>
          <p:cNvSpPr txBox="1"/>
          <p:nvPr/>
        </p:nvSpPr>
        <p:spPr>
          <a:xfrm>
            <a:off x="4213664" y="1690688"/>
            <a:ext cx="3137975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SELECT * FROM  </a:t>
            </a:r>
          </a:p>
          <a:p>
            <a:r>
              <a:rPr lang="pt-BR" sz="1600" dirty="0"/>
              <a:t>WHERE valor=10 </a:t>
            </a:r>
            <a:r>
              <a:rPr lang="pt-BR" sz="1600" dirty="0" err="1"/>
              <a:t>and</a:t>
            </a:r>
            <a:r>
              <a:rPr lang="pt-BR" sz="1600" dirty="0"/>
              <a:t> Naipe=“Paus”</a:t>
            </a:r>
          </a:p>
        </p:txBody>
      </p:sp>
      <p:sp>
        <p:nvSpPr>
          <p:cNvPr id="8" name="Retângulo com Único Canto Aparado 6">
            <a:extLst>
              <a:ext uri="{FF2B5EF4-FFF2-40B4-BE49-F238E27FC236}">
                <a16:creationId xmlns:a16="http://schemas.microsoft.com/office/drawing/2014/main" id="{C723FEBB-BEEB-4798-9AAF-748154131497}"/>
              </a:ext>
            </a:extLst>
          </p:cNvPr>
          <p:cNvSpPr/>
          <p:nvPr/>
        </p:nvSpPr>
        <p:spPr>
          <a:xfrm>
            <a:off x="4099692" y="3858111"/>
            <a:ext cx="1682960" cy="19192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9	Espadas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8	Espadas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10	Espadas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4	Espadas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As	Espadas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com Único Canto Aparado 6">
            <a:extLst>
              <a:ext uri="{FF2B5EF4-FFF2-40B4-BE49-F238E27FC236}">
                <a16:creationId xmlns:a16="http://schemas.microsoft.com/office/drawing/2014/main" id="{B0B2911D-9E6C-4C76-B4AB-D667BC0BBE99}"/>
              </a:ext>
            </a:extLst>
          </p:cNvPr>
          <p:cNvSpPr/>
          <p:nvPr/>
        </p:nvSpPr>
        <p:spPr>
          <a:xfrm>
            <a:off x="6312346" y="3858111"/>
            <a:ext cx="1682960" cy="19192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7	Ouros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2	Ouros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3	Ouros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Rei	Ouros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9	Ouros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Valete	Ouros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8	Ouros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com Único Canto Aparado 6">
            <a:extLst>
              <a:ext uri="{FF2B5EF4-FFF2-40B4-BE49-F238E27FC236}">
                <a16:creationId xmlns:a16="http://schemas.microsoft.com/office/drawing/2014/main" id="{06D809C1-A98F-47F9-8E03-66DE50D8F836}"/>
              </a:ext>
            </a:extLst>
          </p:cNvPr>
          <p:cNvSpPr/>
          <p:nvPr/>
        </p:nvSpPr>
        <p:spPr>
          <a:xfrm>
            <a:off x="8544272" y="3886026"/>
            <a:ext cx="1682960" cy="19192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6	Paus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8	Paus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9	Paus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10	Paus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5	Paus</a:t>
            </a: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7	Paus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Arredondado 13">
            <a:extLst>
              <a:ext uri="{FF2B5EF4-FFF2-40B4-BE49-F238E27FC236}">
                <a16:creationId xmlns:a16="http://schemas.microsoft.com/office/drawing/2014/main" id="{08CC3024-C028-4962-915D-00C6F464E380}"/>
              </a:ext>
            </a:extLst>
          </p:cNvPr>
          <p:cNvSpPr/>
          <p:nvPr/>
        </p:nvSpPr>
        <p:spPr>
          <a:xfrm>
            <a:off x="5087888" y="2558399"/>
            <a:ext cx="1687666" cy="216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73B7ABB-5983-4090-81BD-47E8E0D369DB}"/>
              </a:ext>
            </a:extLst>
          </p:cNvPr>
          <p:cNvSpPr/>
          <p:nvPr/>
        </p:nvSpPr>
        <p:spPr>
          <a:xfrm rot="20508385">
            <a:off x="7604119" y="2143366"/>
            <a:ext cx="41985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Melhor desempenho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56E13-F310-49D0-86F8-AC47B61A996E}"/>
              </a:ext>
            </a:extLst>
          </p:cNvPr>
          <p:cNvSpPr txBox="1"/>
          <p:nvPr/>
        </p:nvSpPr>
        <p:spPr>
          <a:xfrm>
            <a:off x="2207568" y="3476625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COPAS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41F38A-3D00-497B-BE6F-6A7057900A12}"/>
              </a:ext>
            </a:extLst>
          </p:cNvPr>
          <p:cNvSpPr txBox="1"/>
          <p:nvPr/>
        </p:nvSpPr>
        <p:spPr>
          <a:xfrm>
            <a:off x="4434559" y="3448050"/>
            <a:ext cx="10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ESPADAS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89266B-BAD7-4AFA-B27E-E8666C6B48C3}"/>
              </a:ext>
            </a:extLst>
          </p:cNvPr>
          <p:cNvSpPr txBox="1"/>
          <p:nvPr/>
        </p:nvSpPr>
        <p:spPr>
          <a:xfrm>
            <a:off x="6672064" y="3448050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OUROS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3F63A7-E1D1-4D33-AB53-91233B6AB376}"/>
              </a:ext>
            </a:extLst>
          </p:cNvPr>
          <p:cNvSpPr txBox="1"/>
          <p:nvPr/>
        </p:nvSpPr>
        <p:spPr>
          <a:xfrm>
            <a:off x="8986348" y="3458890"/>
            <a:ext cx="66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PAUS</a:t>
            </a:r>
          </a:p>
        </p:txBody>
      </p:sp>
    </p:spTree>
    <p:extLst>
      <p:ext uri="{BB962C8B-B14F-4D97-AF65-F5344CB8AC3E}">
        <p14:creationId xmlns:p14="http://schemas.microsoft.com/office/powerpoint/2010/main" val="17674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24974 0.3421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7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Organizações de Dados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AAC83C2-9C5E-4CEC-9354-CC5E16DD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159" y="4965614"/>
            <a:ext cx="9623404" cy="8344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0200A9-CB03-4EF2-9D99-353BA7EB6B77}" type="slidenum">
              <a:rPr lang="en-US" sz="32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157060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Breve Introdução Sobre </a:t>
            </a:r>
            <a:br>
              <a:rPr lang="pt-BR" dirty="0"/>
            </a:br>
            <a:r>
              <a:rPr lang="pt-BR" dirty="0"/>
              <a:t>Organização de Registros em um Arquivo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Antes de começar a estudar sobre qualquer coisa sobre </a:t>
            </a:r>
            <a:r>
              <a:rPr lang="pt-BR" dirty="0">
                <a:solidFill>
                  <a:srgbClr val="C00000"/>
                </a:solidFill>
              </a:rPr>
              <a:t>indexação</a:t>
            </a:r>
            <a:r>
              <a:rPr lang="pt-BR" dirty="0"/>
              <a:t>, é essencial entender </a:t>
            </a:r>
            <a:r>
              <a:rPr lang="pt-BR" dirty="0">
                <a:solidFill>
                  <a:srgbClr val="C00000"/>
                </a:solidFill>
              </a:rPr>
              <a:t>como os dados são organizados </a:t>
            </a:r>
            <a:r>
              <a:rPr lang="pt-BR" dirty="0"/>
              <a:t>fisicamente dentro dos arquivos. </a:t>
            </a:r>
          </a:p>
          <a:p>
            <a:r>
              <a:rPr lang="pt-BR" dirty="0"/>
              <a:t>Por que?? Porque ter uma boa visão geral da organização ajudará a entender a indexação com muita clareza.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rgbClr val="C00000"/>
                </a:solidFill>
              </a:rPr>
              <a:t>organização de registros/dados </a:t>
            </a:r>
            <a:r>
              <a:rPr lang="pt-BR" dirty="0"/>
              <a:t>em geral lida com a </a:t>
            </a:r>
            <a:r>
              <a:rPr lang="pt-BR" dirty="0">
                <a:solidFill>
                  <a:srgbClr val="C00000"/>
                </a:solidFill>
              </a:rPr>
              <a:t>forma</a:t>
            </a:r>
            <a:r>
              <a:rPr lang="pt-BR" dirty="0"/>
              <a:t> como os </a:t>
            </a:r>
            <a:r>
              <a:rPr lang="pt-BR" dirty="0">
                <a:solidFill>
                  <a:srgbClr val="C00000"/>
                </a:solidFill>
              </a:rPr>
              <a:t>registros</a:t>
            </a:r>
            <a:r>
              <a:rPr lang="pt-BR" dirty="0"/>
              <a:t> são </a:t>
            </a:r>
            <a:r>
              <a:rPr lang="pt-BR" dirty="0">
                <a:solidFill>
                  <a:srgbClr val="C00000"/>
                </a:solidFill>
              </a:rPr>
              <a:t>armazenados</a:t>
            </a:r>
            <a:r>
              <a:rPr lang="pt-BR" dirty="0"/>
              <a:t>.</a:t>
            </a:r>
          </a:p>
          <a:p>
            <a:r>
              <a:rPr lang="pt-BR" dirty="0"/>
              <a:t>Estas organizações, em geral,  podem ser divididas em dois tipos: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Organizações Não Ordenadas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Organizações Ordenadas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não Ordenada</a:t>
            </a:r>
            <a:br>
              <a:rPr lang="pt-BR" dirty="0"/>
            </a:br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169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Nesse tipo, os registros são inseridos onde houver disponibilidade, (geralmente no final do arquivo). </a:t>
            </a:r>
          </a:p>
          <a:p>
            <a:r>
              <a:rPr lang="pt-BR" dirty="0"/>
              <a:t>Como a </a:t>
            </a:r>
            <a:r>
              <a:rPr lang="pt-BR" dirty="0">
                <a:solidFill>
                  <a:srgbClr val="C00000"/>
                </a:solidFill>
              </a:rPr>
              <a:t>pesquisa sequencial </a:t>
            </a:r>
            <a:r>
              <a:rPr lang="pt-BR" dirty="0"/>
              <a:t>é usada para esse tipo  de organização, ela não é tão eficiente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 dirty="0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CDE9DD66-4966-45A0-88FF-C60416BF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22512"/>
              </p:ext>
            </p:extLst>
          </p:nvPr>
        </p:nvGraphicFramePr>
        <p:xfrm>
          <a:off x="3263897" y="3297317"/>
          <a:ext cx="4752527" cy="3315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4191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2044345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884191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Id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Nome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Email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Curso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2459529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Sara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Sara@rj.senac.br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989212615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Marcos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Marcos@rj.senac.br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78759230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Joao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Joao@rj.senac.br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92282068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Dave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Dave@rj.senac.br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99198538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Maria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Maria@rj.senac.br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317478743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Jose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Jose@rj.senac.br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924267697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Jonathan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Jonathan@rj.senac.br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025886764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Igor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Igor@rj.senac.br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420699937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Claudio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Claudio@rj.senac.br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350361661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Flavia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Flavia@rj.senac.br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960975798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Priscilla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Priscilla@rj.senac.br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31808361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CB71F1-868B-4D78-B452-C2C5BEEE637C}"/>
              </a:ext>
            </a:extLst>
          </p:cNvPr>
          <p:cNvSpPr txBox="1"/>
          <p:nvPr/>
        </p:nvSpPr>
        <p:spPr>
          <a:xfrm>
            <a:off x="8586715" y="3287531"/>
            <a:ext cx="2592288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 pesquisa sequencial no SQL é conhecida como </a:t>
            </a:r>
            <a:r>
              <a:rPr lang="pt-BR" b="1" dirty="0">
                <a:solidFill>
                  <a:srgbClr val="002060"/>
                </a:solidFill>
              </a:rPr>
              <a:t>TABLE SCAN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9DF638A-8B01-406F-869A-04098FE4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051" y="4602402"/>
            <a:ext cx="2453952" cy="9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não Ordenada</a:t>
            </a:r>
            <a:br>
              <a:rPr lang="pt-BR" dirty="0"/>
            </a:br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 dirty="0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CDE9DD66-4966-45A0-88FF-C60416BF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79711"/>
              </p:ext>
            </p:extLst>
          </p:nvPr>
        </p:nvGraphicFramePr>
        <p:xfrm>
          <a:off x="3263897" y="3297317"/>
          <a:ext cx="4752527" cy="3315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4191">
                  <a:extLst>
                    <a:ext uri="{9D8B030D-6E8A-4147-A177-3AD203B41FA5}">
                      <a16:colId xmlns:a16="http://schemas.microsoft.com/office/drawing/2014/main" val="140580424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46952664"/>
                    </a:ext>
                  </a:extLst>
                </a:gridCol>
                <a:gridCol w="2044345">
                  <a:extLst>
                    <a:ext uri="{9D8B030D-6E8A-4147-A177-3AD203B41FA5}">
                      <a16:colId xmlns:a16="http://schemas.microsoft.com/office/drawing/2014/main" val="2477012040"/>
                    </a:ext>
                  </a:extLst>
                </a:gridCol>
                <a:gridCol w="884191">
                  <a:extLst>
                    <a:ext uri="{9D8B030D-6E8A-4147-A177-3AD203B41FA5}">
                      <a16:colId xmlns:a16="http://schemas.microsoft.com/office/drawing/2014/main" val="3899068138"/>
                    </a:ext>
                  </a:extLst>
                </a:gridCol>
              </a:tblGrid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Id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Nome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Email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Curso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2459529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Sara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Sara@rj.senac.br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989212615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Marcos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Marcos@rj.senac.br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78759230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Joao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Joao@rj.senac.br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922820686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Dave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Dave@rj.senac.br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99198538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Maria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Maria@rj.senac.br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3174787433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Jose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Jose@rj.senac.br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2924267697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Jonathan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Jonathan@rj.senac.br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025886764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Igor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Igor@rj.senac.br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420699937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Claudio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Claudio@rj.senac.br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350361661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Flavia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Flavia@rj.senac.br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Redes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960975798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rgbClr val="0070C0"/>
                          </a:solidFill>
                          <a:effectLst/>
                        </a:rPr>
                        <a:t>Priscilla</a:t>
                      </a:r>
                      <a:endParaRPr lang="pt-BR" sz="1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Priscilla@rj.senac.br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ADS</a:t>
                      </a:r>
                      <a:endParaRPr lang="pt-B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15" marR="13815" marT="13815" marB="0" anchor="b"/>
                </a:tc>
                <a:extLst>
                  <a:ext uri="{0D108BD9-81ED-4DB2-BD59-A6C34878D82A}">
                    <a16:rowId xmlns:a16="http://schemas.microsoft.com/office/drawing/2014/main" val="131808361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CB71F1-868B-4D78-B452-C2C5BEEE637C}"/>
              </a:ext>
            </a:extLst>
          </p:cNvPr>
          <p:cNvSpPr txBox="1"/>
          <p:nvPr/>
        </p:nvSpPr>
        <p:spPr>
          <a:xfrm>
            <a:off x="3575720" y="2060848"/>
            <a:ext cx="342762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SELECT * FROM ESTUDANTES</a:t>
            </a:r>
          </a:p>
          <a:p>
            <a:r>
              <a:rPr lang="pt-BR" dirty="0"/>
              <a:t>WHERE NOME='MARIA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A3FBE11-0DF4-481F-8E58-1E8BABFA98A7}"/>
              </a:ext>
            </a:extLst>
          </p:cNvPr>
          <p:cNvSpPr/>
          <p:nvPr/>
        </p:nvSpPr>
        <p:spPr>
          <a:xfrm>
            <a:off x="3071664" y="3573016"/>
            <a:ext cx="5081736" cy="36512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A6163E2-C1CC-455F-BF20-6E3E49BED100}"/>
              </a:ext>
            </a:extLst>
          </p:cNvPr>
          <p:cNvSpPr/>
          <p:nvPr/>
        </p:nvSpPr>
        <p:spPr>
          <a:xfrm>
            <a:off x="3071664" y="4651701"/>
            <a:ext cx="5081736" cy="3651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1424B04-CCB9-41C8-90CD-BB5BBDF2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1931540"/>
            <a:ext cx="2453952" cy="9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3.54167E-6 0.157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15717 L 3.54167E-6 0.405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não Ordenada</a:t>
            </a:r>
            <a:br>
              <a:rPr lang="pt-BR" dirty="0"/>
            </a:br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1692"/>
          </a:xfrm>
        </p:spPr>
        <p:txBody>
          <a:bodyPr>
            <a:normAutofit/>
          </a:bodyPr>
          <a:lstStyle/>
          <a:p>
            <a:r>
              <a:rPr lang="pt-BR" dirty="0"/>
              <a:t>Vamos avaliar a </a:t>
            </a:r>
            <a:r>
              <a:rPr lang="pt-BR" dirty="0">
                <a:solidFill>
                  <a:srgbClr val="C00000"/>
                </a:solidFill>
              </a:rPr>
              <a:t>performance</a:t>
            </a:r>
            <a:r>
              <a:rPr lang="pt-BR" dirty="0"/>
              <a:t> do </a:t>
            </a:r>
            <a:r>
              <a:rPr lang="pt-BR" dirty="0" err="1">
                <a:solidFill>
                  <a:srgbClr val="C00000"/>
                </a:solidFill>
              </a:rPr>
              <a:t>heap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table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para estas consulta</a:t>
            </a:r>
          </a:p>
          <a:p>
            <a:r>
              <a:rPr lang="pt-BR" dirty="0"/>
              <a:t>Para isto marcamos no SSMS a opção “incluir plano de execução” antes de executar a consulta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EEF1B5-C685-40E6-A812-855B8B428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9" r="25839" b="67836"/>
          <a:stretch/>
        </p:blipFill>
        <p:spPr>
          <a:xfrm>
            <a:off x="2495600" y="3133000"/>
            <a:ext cx="4608512" cy="1902500"/>
          </a:xfrm>
          <a:prstGeom prst="rect">
            <a:avLst/>
          </a:prstGeom>
        </p:spPr>
      </p:pic>
      <p:pic>
        <p:nvPicPr>
          <p:cNvPr id="9" name="Gráfico 8" descr="Cursor">
            <a:extLst>
              <a:ext uri="{FF2B5EF4-FFF2-40B4-BE49-F238E27FC236}">
                <a16:creationId xmlns:a16="http://schemas.microsoft.com/office/drawing/2014/main" id="{3FDE34FF-253F-476F-B1C4-48A9BAA8A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10175">
            <a:off x="2803936" y="3239055"/>
            <a:ext cx="756696" cy="7566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00D80-2E96-48E4-B7F6-2559E1F81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29" t="61662" r="41177" b="6769"/>
          <a:stretch/>
        </p:blipFill>
        <p:spPr>
          <a:xfrm>
            <a:off x="7920549" y="3937488"/>
            <a:ext cx="3168352" cy="2612747"/>
          </a:xfrm>
          <a:prstGeom prst="rect">
            <a:avLst/>
          </a:prstGeom>
        </p:spPr>
      </p:pic>
      <p:pic>
        <p:nvPicPr>
          <p:cNvPr id="12" name="Gráfico 11" descr="Seta Reta">
            <a:extLst>
              <a:ext uri="{FF2B5EF4-FFF2-40B4-BE49-F238E27FC236}">
                <a16:creationId xmlns:a16="http://schemas.microsoft.com/office/drawing/2014/main" id="{E6AB0C69-C0A5-46AB-B1D3-91330E51C8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5975" y="4897019"/>
            <a:ext cx="914400" cy="69368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9D48C84-7B9E-49D6-B994-DFDFBB2AA7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8" t="66320" r="18" b="2071"/>
          <a:stretch/>
        </p:blipFill>
        <p:spPr>
          <a:xfrm>
            <a:off x="7942566" y="3107249"/>
            <a:ext cx="3048000" cy="86409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06D60EE-47B3-4696-8C3A-7A0596808B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5600" y="5237998"/>
            <a:ext cx="4181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37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2811</Words>
  <Application>Microsoft Office PowerPoint</Application>
  <PresentationFormat>Widescreen</PresentationFormat>
  <Paragraphs>881</Paragraphs>
  <Slides>38</Slides>
  <Notes>11</Notes>
  <HiddenSlides>3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Aharoni</vt:lpstr>
      <vt:lpstr>Arial</vt:lpstr>
      <vt:lpstr>Arial Black</vt:lpstr>
      <vt:lpstr>Calibri</vt:lpstr>
      <vt:lpstr>Calibri Light</vt:lpstr>
      <vt:lpstr>Menlo</vt:lpstr>
      <vt:lpstr>Wingdings</vt:lpstr>
      <vt:lpstr>Tema do Office</vt:lpstr>
      <vt:lpstr>Banco de Dados 2 Índices</vt:lpstr>
      <vt:lpstr>Referência</vt:lpstr>
      <vt:lpstr>MOTIVAÇÃO</vt:lpstr>
      <vt:lpstr>Motivação  Organização Ordenada por “naipe”</vt:lpstr>
      <vt:lpstr>Organizações de Dados</vt:lpstr>
      <vt:lpstr>Uma Breve Introdução Sobre  Organização de Registros em um Arquivo</vt:lpstr>
      <vt:lpstr>Organização não Ordenada Heap Table</vt:lpstr>
      <vt:lpstr>Organização não Ordenada Heap Table</vt:lpstr>
      <vt:lpstr>Organização não Ordenada Heap Table</vt:lpstr>
      <vt:lpstr>Organização não Ordenada Heap Table – Considerações Finais</vt:lpstr>
      <vt:lpstr>Organização Ordenada </vt:lpstr>
      <vt:lpstr>Organização Ordenada </vt:lpstr>
      <vt:lpstr>Comparação de Desempenho</vt:lpstr>
      <vt:lpstr>Relembrando a Pesquisa Binária...</vt:lpstr>
      <vt:lpstr>Pesquisa Linear</vt:lpstr>
      <vt:lpstr>Pesquisa Binária</vt:lpstr>
      <vt:lpstr>Pesquisa Linear x Pesquisa Binária Tempo de Pesquisa</vt:lpstr>
      <vt:lpstr>Mecanismos de Pesquisa do  SQL Server</vt:lpstr>
      <vt:lpstr>SQL e Índices – uma introdução </vt:lpstr>
      <vt:lpstr>Indexação</vt:lpstr>
      <vt:lpstr>Estratégias de Indexação Indexação Densa</vt:lpstr>
      <vt:lpstr>Estratégias de Indexação</vt:lpstr>
      <vt:lpstr>Como o SQL Armazena os dados das tabelas</vt:lpstr>
      <vt:lpstr>Como o SQL Armazena os dados das tabelas</vt:lpstr>
      <vt:lpstr>Como o SGBD recupera os dados de uma tabela?</vt:lpstr>
      <vt:lpstr>Tipos de de Índices</vt:lpstr>
      <vt:lpstr>Index Seek x Index Scan</vt:lpstr>
      <vt:lpstr>Pesquisa pelo campo índice primário Index Seek (PK)</vt:lpstr>
      <vt:lpstr>Pesquisa por outro campo Index Scan (Nome)</vt:lpstr>
      <vt:lpstr>Index Seek x Index Scan exemplo em nossa base...</vt:lpstr>
      <vt:lpstr>Como melhorar pesquisa em um campo não chave primária?</vt:lpstr>
      <vt:lpstr>Estrutura de um índice não primário</vt:lpstr>
      <vt:lpstr>Pesquisa por um índice não primário (Nome)</vt:lpstr>
      <vt:lpstr>Pesquisa por um índice não primário</vt:lpstr>
      <vt:lpstr>Sequencia da pesquisa com  índice não primário</vt:lpstr>
      <vt:lpstr>Exemplos de índices Esparsos e Densos</vt:lpstr>
      <vt:lpstr>Agora é com vocês...</vt:lpstr>
      <vt:lpstr>Banco de Dados 2 Índices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 Índices</dc:title>
  <dc:creator>Roberto Harkovsky da Cunha</dc:creator>
  <cp:lastModifiedBy>Roberto Harkovsky da Cunha</cp:lastModifiedBy>
  <cp:revision>16</cp:revision>
  <dcterms:created xsi:type="dcterms:W3CDTF">2021-06-17T14:58:18Z</dcterms:created>
  <dcterms:modified xsi:type="dcterms:W3CDTF">2022-10-31T20:25:43Z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2022-07-22T17:27:37Z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da30258d-f1cd-4fa6-a400-3ba4e0f13087</vt:lpwstr>
  </property>
  <property fmtid="{D5CDD505-2E9C-101B-9397-08002B2CF9AE}" pid="8" name="MSIP_Label_22deaceb-9851-4663-bccf-596767454be3_ContentBits">
    <vt:lpwstr>2</vt:lpwstr>
  </property>
</Properties>
</file>