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24"/>
  </p:notesMasterIdLst>
  <p:sldIdLst>
    <p:sldId id="401" r:id="rId2"/>
    <p:sldId id="414" r:id="rId3"/>
    <p:sldId id="429" r:id="rId4"/>
    <p:sldId id="504" r:id="rId5"/>
    <p:sldId id="451" r:id="rId6"/>
    <p:sldId id="499" r:id="rId7"/>
    <p:sldId id="460" r:id="rId8"/>
    <p:sldId id="495" r:id="rId9"/>
    <p:sldId id="433" r:id="rId10"/>
    <p:sldId id="434" r:id="rId11"/>
    <p:sldId id="506" r:id="rId12"/>
    <p:sldId id="436" r:id="rId13"/>
    <p:sldId id="465" r:id="rId14"/>
    <p:sldId id="443" r:id="rId15"/>
    <p:sldId id="507" r:id="rId16"/>
    <p:sldId id="444" r:id="rId17"/>
    <p:sldId id="466" r:id="rId18"/>
    <p:sldId id="467" r:id="rId19"/>
    <p:sldId id="494" r:id="rId20"/>
    <p:sldId id="471" r:id="rId21"/>
    <p:sldId id="470" r:id="rId22"/>
    <p:sldId id="415" r:id="rId23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arkovsky da Cunha" initials="RHdC" lastIdx="1" clrIdx="0">
    <p:extLst>
      <p:ext uri="{19B8F6BF-5375-455C-9EA6-DF929625EA0E}">
        <p15:presenceInfo xmlns:p15="http://schemas.microsoft.com/office/powerpoint/2012/main" userId="S-1-5-21-1644491937-152049171-682003330-5736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A5C3E6"/>
    <a:srgbClr val="70AD47"/>
    <a:srgbClr val="FFD993"/>
    <a:srgbClr val="FFD890"/>
    <a:srgbClr val="C5E0B4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4" autoAdjust="0"/>
    <p:restoredTop sz="95380" autoAdjust="0"/>
  </p:normalViewPr>
  <p:slideViewPr>
    <p:cSldViewPr>
      <p:cViewPr varScale="1">
        <p:scale>
          <a:sx n="109" d="100"/>
          <a:sy n="109" d="100"/>
        </p:scale>
        <p:origin x="15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21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98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134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906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228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92E2-B2A5-4DAC-BFF5-99CE7CE98613}" type="datetime1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2A97-3ABB-4D3E-A0F4-F7885017D0B7}" type="datetime1">
              <a:rPr lang="pt-BR" smtClean="0"/>
              <a:t>22/07/2022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A9D6-34FC-4138-BC6D-CFEDCEE22F59}" type="datetime1">
              <a:rPr lang="pt-BR" smtClean="0"/>
              <a:t>22/07/2022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22/07/2022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457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2705-1055-4A5E-BDBF-8CE2C1BD3497}" type="datetime1">
              <a:rPr lang="pt-BR" smtClean="0"/>
              <a:t>22/07/2022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433-1520-4B83-AABD-69B656C2D449}" type="datetime1">
              <a:rPr lang="pt-BR" smtClean="0"/>
              <a:t>22/07/2022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</a:t>
            </a:r>
            <a:r>
              <a:rPr lang="pt-BR"/>
              <a:t>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1D5-E194-44B0-A313-B8CD927C325D}" type="datetime1">
              <a:rPr lang="pt-BR" smtClean="0"/>
              <a:t>22/07/2022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6E80-5B7B-43B7-8F10-D0AAE69668AF}" type="datetime1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Logo Senac RJ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1" y="76772"/>
            <a:ext cx="1699921" cy="54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10416481" y="76772"/>
            <a:ext cx="1775519" cy="61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1" y="373832"/>
            <a:ext cx="1419225" cy="314325"/>
          </a:xfrm>
          <a:prstGeom prst="rect">
            <a:avLst/>
          </a:prstGeom>
        </p:spPr>
      </p:pic>
      <p:sp>
        <p:nvSpPr>
          <p:cNvPr id="11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74AE5CAF-81DF-478B-B549-D56319208A69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4119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  <a:br>
              <a:rPr lang="pt-BR" dirty="0"/>
            </a:br>
            <a:r>
              <a:rPr lang="pt-BR" dirty="0"/>
              <a:t>Índices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Roberto Harkovsky, </a:t>
            </a:r>
            <a:r>
              <a:rPr lang="pt-BR" dirty="0" err="1"/>
              <a:t>MSc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3" name="Imagem 2" descr="File:Btree index.PNG - Wikipedia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07563"/>
            <a:ext cx="4724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 melhoram o desempenho...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226352" cy="1099319"/>
          </a:xfrm>
        </p:spPr>
        <p:txBody>
          <a:bodyPr>
            <a:normAutofit fontScale="92500"/>
          </a:bodyPr>
          <a:lstStyle/>
          <a:p>
            <a:r>
              <a:rPr lang="pt-BR" dirty="0"/>
              <a:t>Quando se executa a consulta abaixo numa tabela sem índices, a mesma usa uma varredura de tabela 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Scan</a:t>
            </a:r>
            <a:r>
              <a:rPr lang="pt-BR" dirty="0"/>
              <a:t>) para obter os dados.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27448" y="2958901"/>
            <a:ext cx="466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* FROM ESTUDANTESHP where id=677;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FE5316-042C-456E-81BE-9E3A0089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78" y="3559820"/>
            <a:ext cx="5151566" cy="16003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D4FB7-1CA8-4230-BD23-2DF45E05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595229"/>
            <a:ext cx="2743200" cy="4136033"/>
          </a:xfrm>
          <a:prstGeom prst="rect">
            <a:avLst/>
          </a:prstGeom>
        </p:spPr>
      </p:pic>
      <p:sp>
        <p:nvSpPr>
          <p:cNvPr id="12" name="Retângulo Arredondado 8">
            <a:extLst>
              <a:ext uri="{FF2B5EF4-FFF2-40B4-BE49-F238E27FC236}">
                <a16:creationId xmlns:a16="http://schemas.microsoft.com/office/drawing/2014/main" id="{9FB65F86-ED17-4834-9541-0FB8FB874DC9}"/>
              </a:ext>
            </a:extLst>
          </p:cNvPr>
          <p:cNvSpPr/>
          <p:nvPr/>
        </p:nvSpPr>
        <p:spPr>
          <a:xfrm>
            <a:off x="8711574" y="3694548"/>
            <a:ext cx="606793" cy="13472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AD20F625-36F6-496C-B5B7-07B81B9BD650}"/>
              </a:ext>
            </a:extLst>
          </p:cNvPr>
          <p:cNvSpPr/>
          <p:nvPr/>
        </p:nvSpPr>
        <p:spPr>
          <a:xfrm rot="10800000">
            <a:off x="9419481" y="3642655"/>
            <a:ext cx="1934318" cy="23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AD232BD-CC92-49F4-992C-2E0811B7E8DF}"/>
              </a:ext>
            </a:extLst>
          </p:cNvPr>
          <p:cNvSpPr txBox="1"/>
          <p:nvPr/>
        </p:nvSpPr>
        <p:spPr>
          <a:xfrm>
            <a:off x="9553054" y="3325216"/>
            <a:ext cx="18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 da consulta</a:t>
            </a:r>
          </a:p>
        </p:txBody>
      </p:sp>
    </p:spTree>
    <p:extLst>
      <p:ext uri="{BB962C8B-B14F-4D97-AF65-F5344CB8AC3E}">
        <p14:creationId xmlns:p14="http://schemas.microsoft.com/office/powerpoint/2010/main" val="228530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índice na coluna “Id”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570168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criar um índice na coluna “Id” executando a seguinte consulta.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CREATE CLUSTERED INDEX </a:t>
            </a:r>
            <a:r>
              <a:rPr lang="en-US" sz="2400" b="1" dirty="0" err="1">
                <a:solidFill>
                  <a:srgbClr val="C00000"/>
                </a:solidFill>
              </a:rPr>
              <a:t>IDX_Id</a:t>
            </a:r>
            <a:r>
              <a:rPr lang="en-US" sz="2400" b="1" dirty="0">
                <a:solidFill>
                  <a:srgbClr val="C00000"/>
                </a:solidFill>
              </a:rPr>
              <a:t> ON ESTUDANTESHP (id);</a:t>
            </a:r>
            <a:endParaRPr lang="pt-BR" sz="2400" dirty="0">
              <a:solidFill>
                <a:srgbClr val="C00000"/>
              </a:solidFill>
            </a:endParaRPr>
          </a:p>
          <a:p>
            <a:endParaRPr lang="pt-BR" dirty="0"/>
          </a:p>
          <a:p>
            <a:r>
              <a:rPr lang="pt-BR" dirty="0"/>
              <a:t> Posteriormente discutiremos a sintaxe e os diferentes tipos de índices, bem como suas necessidades e usos. </a:t>
            </a:r>
          </a:p>
          <a:p>
            <a:r>
              <a:rPr lang="pt-BR" dirty="0"/>
              <a:t>Mas, por enquanto, estamos apenas focando na necessidade de índices e em como podemos melhorar o desempenho da pesquisa.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95588D-409F-4285-8E80-DD1E7533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991" y="2202073"/>
            <a:ext cx="2979678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180CAF2-9B93-4A2D-93F8-1BCC7DA5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30" y="2635171"/>
            <a:ext cx="2779318" cy="41236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índice na coluna 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9999885" cy="4351338"/>
          </a:xfrm>
        </p:spPr>
        <p:txBody>
          <a:bodyPr/>
          <a:lstStyle/>
          <a:p>
            <a:r>
              <a:rPr lang="pt-BR" dirty="0"/>
              <a:t>Executando-se agora a mesma consulta, o SGBD opta por uma varredura de tabela (Index </a:t>
            </a:r>
            <a:r>
              <a:rPr lang="pt-BR" dirty="0" err="1"/>
              <a:t>Scan</a:t>
            </a:r>
            <a:r>
              <a:rPr lang="pt-BR" dirty="0"/>
              <a:t>) para obter os dados.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563253" y="4665244"/>
            <a:ext cx="23394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Repare que o custo é bem menor!!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8575489" y="3641105"/>
            <a:ext cx="873124" cy="21669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5F3ACA-381A-4212-AB9D-1A4F83D8E77B}"/>
              </a:ext>
            </a:extLst>
          </p:cNvPr>
          <p:cNvSpPr txBox="1"/>
          <p:nvPr/>
        </p:nvSpPr>
        <p:spPr>
          <a:xfrm>
            <a:off x="9820341" y="4080322"/>
            <a:ext cx="1634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/>
              <a:t>Table</a:t>
            </a:r>
            <a:r>
              <a:rPr lang="pt-BR" sz="1200" b="1" dirty="0"/>
              <a:t> </a:t>
            </a:r>
            <a:r>
              <a:rPr lang="pt-BR" sz="1200" b="1" dirty="0" err="1"/>
              <a:t>Scan</a:t>
            </a:r>
            <a:r>
              <a:rPr lang="pt-BR" sz="1200" b="1" dirty="0"/>
              <a:t>: 0,0076479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3E357A-942E-4A42-AD57-CB71A48F6B89}"/>
              </a:ext>
            </a:extLst>
          </p:cNvPr>
          <p:cNvSpPr txBox="1"/>
          <p:nvPr/>
        </p:nvSpPr>
        <p:spPr>
          <a:xfrm>
            <a:off x="10172316" y="3179192"/>
            <a:ext cx="873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Index </a:t>
            </a:r>
            <a:r>
              <a:rPr lang="pt-BR" sz="1200" b="1" dirty="0" err="1"/>
              <a:t>Seek</a:t>
            </a:r>
            <a:endParaRPr lang="pt-BR" sz="12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982CC9-9420-4AF6-AC7E-DC48BCEA8730}"/>
              </a:ext>
            </a:extLst>
          </p:cNvPr>
          <p:cNvSpPr txBox="1"/>
          <p:nvPr/>
        </p:nvSpPr>
        <p:spPr>
          <a:xfrm>
            <a:off x="1168935" y="3217992"/>
            <a:ext cx="466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* FROM ESTUDANTESHP where id=677;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98CD6A3-959F-4034-87F3-762CAFDD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35" y="3789840"/>
            <a:ext cx="5121084" cy="16460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21DC4644-B779-4DE0-A1D3-C1371FD4FADC}"/>
              </a:ext>
            </a:extLst>
          </p:cNvPr>
          <p:cNvSpPr/>
          <p:nvPr/>
        </p:nvSpPr>
        <p:spPr>
          <a:xfrm rot="10800000">
            <a:off x="9571507" y="3611489"/>
            <a:ext cx="1934318" cy="23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1AEA86-210C-45CB-B770-9D27E5FFC671}"/>
              </a:ext>
            </a:extLst>
          </p:cNvPr>
          <p:cNvSpPr txBox="1"/>
          <p:nvPr/>
        </p:nvSpPr>
        <p:spPr>
          <a:xfrm>
            <a:off x="9688562" y="3339233"/>
            <a:ext cx="18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 da consulta</a:t>
            </a:r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A07106EB-0964-42D3-8990-A77C7E45CD21}"/>
              </a:ext>
            </a:extLst>
          </p:cNvPr>
          <p:cNvSpPr/>
          <p:nvPr/>
        </p:nvSpPr>
        <p:spPr>
          <a:xfrm>
            <a:off x="10500111" y="3840079"/>
            <a:ext cx="232882" cy="23851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Compreendendo os índices </a:t>
            </a:r>
            <a:r>
              <a:rPr lang="pt-BR" dirty="0" err="1"/>
              <a:t>clusterizados</a:t>
            </a:r>
            <a:r>
              <a:rPr lang="pt-BR" dirty="0"/>
              <a:t> com um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601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entender os diversos tipos de índice e como ele são criados, vamos examinar um exemplo</a:t>
            </a:r>
          </a:p>
          <a:p>
            <a:r>
              <a:rPr lang="pt-BR" dirty="0"/>
              <a:t>Por padrão, quando criamos a restrição de </a:t>
            </a:r>
            <a:r>
              <a:rPr lang="pt-BR" dirty="0">
                <a:solidFill>
                  <a:srgbClr val="C00000"/>
                </a:solidFill>
              </a:rPr>
              <a:t>chave primária </a:t>
            </a:r>
            <a:r>
              <a:rPr lang="pt-BR" dirty="0"/>
              <a:t>em uma tabela criamos um </a:t>
            </a:r>
            <a:r>
              <a:rPr lang="pt-BR" dirty="0">
                <a:solidFill>
                  <a:srgbClr val="C00000"/>
                </a:solidFill>
              </a:rPr>
              <a:t>índice </a:t>
            </a:r>
            <a:r>
              <a:rPr lang="pt-BR" dirty="0" err="1">
                <a:solidFill>
                  <a:srgbClr val="C00000"/>
                </a:solidFill>
              </a:rPr>
              <a:t>clusterizado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64140" y="3776596"/>
            <a:ext cx="313585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/>
              <a:t>CREATE TABLE ESTUDANTESPK (</a:t>
            </a:r>
          </a:p>
          <a:p>
            <a:pPr fontAlgn="base"/>
            <a:r>
              <a:rPr lang="en-US" dirty="0"/>
              <a:t>id INT </a:t>
            </a:r>
            <a:r>
              <a:rPr lang="en-US" dirty="0">
                <a:solidFill>
                  <a:srgbClr val="C00000"/>
                </a:solidFill>
              </a:rPr>
              <a:t>PRIMARY KEY</a:t>
            </a:r>
            <a:r>
              <a:rPr lang="en-US" dirty="0"/>
              <a:t>,</a:t>
            </a:r>
          </a:p>
          <a:p>
            <a:pPr fontAlgn="base"/>
            <a:r>
              <a:rPr lang="en-US" dirty="0"/>
              <a:t>Nome VARCHAR(30),</a:t>
            </a:r>
          </a:p>
          <a:p>
            <a:pPr fontAlgn="base"/>
            <a:r>
              <a:rPr lang="en-US" dirty="0"/>
              <a:t>SEXO Char(1),</a:t>
            </a:r>
          </a:p>
          <a:p>
            <a:pPr fontAlgn="base"/>
            <a:r>
              <a:rPr lang="en-US" dirty="0" err="1"/>
              <a:t>Cidade</a:t>
            </a:r>
            <a:r>
              <a:rPr lang="en-US" dirty="0"/>
              <a:t> Varchar(20),</a:t>
            </a:r>
          </a:p>
          <a:p>
            <a:pPr fontAlgn="base"/>
            <a:r>
              <a:rPr lang="en-US" dirty="0" err="1"/>
              <a:t>DoB</a:t>
            </a:r>
            <a:r>
              <a:rPr lang="en-US" dirty="0"/>
              <a:t> Datetime</a:t>
            </a:r>
          </a:p>
          <a:p>
            <a:pPr fontAlgn="base"/>
            <a:r>
              <a:rPr lang="en-US" dirty="0"/>
              <a:t>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9982A5B-6654-4059-B0F5-A7577DE1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09" y="3776596"/>
            <a:ext cx="4496190" cy="18289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F9E93A3B-7C57-4DF5-AF8E-FB2F3120322B}"/>
              </a:ext>
            </a:extLst>
          </p:cNvPr>
          <p:cNvSpPr/>
          <p:nvPr/>
        </p:nvSpPr>
        <p:spPr>
          <a:xfrm rot="10800000">
            <a:off x="9840416" y="5157192"/>
            <a:ext cx="1934318" cy="23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93FCCB-9CF4-4628-B554-F64EFCE4CEE9}"/>
              </a:ext>
            </a:extLst>
          </p:cNvPr>
          <p:cNvSpPr txBox="1"/>
          <p:nvPr/>
        </p:nvSpPr>
        <p:spPr>
          <a:xfrm>
            <a:off x="9973524" y="4691075"/>
            <a:ext cx="2115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Índice Primário ou </a:t>
            </a:r>
            <a:r>
              <a:rPr lang="pt-BR" sz="1600" dirty="0" err="1"/>
              <a:t>clusterizado</a:t>
            </a:r>
            <a:endParaRPr lang="pt-BR" sz="1600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35FEDC7-CDA9-4CFE-96E9-3D3323CB05BD}"/>
              </a:ext>
            </a:extLst>
          </p:cNvPr>
          <p:cNvSpPr/>
          <p:nvPr/>
        </p:nvSpPr>
        <p:spPr>
          <a:xfrm rot="10800000">
            <a:off x="9740099" y="4332288"/>
            <a:ext cx="1934318" cy="23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3522F7-67CF-47BE-AADD-8005CA136624}"/>
              </a:ext>
            </a:extLst>
          </p:cNvPr>
          <p:cNvSpPr txBox="1"/>
          <p:nvPr/>
        </p:nvSpPr>
        <p:spPr>
          <a:xfrm>
            <a:off x="9999399" y="4095139"/>
            <a:ext cx="948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Chave PK</a:t>
            </a:r>
          </a:p>
        </p:txBody>
      </p:sp>
    </p:spTree>
    <p:extLst>
      <p:ext uri="{BB962C8B-B14F-4D97-AF65-F5344CB8AC3E}">
        <p14:creationId xmlns:p14="http://schemas.microsoft.com/office/powerpoint/2010/main" val="80317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Compreendendo os índices </a:t>
            </a:r>
            <a:r>
              <a:rPr lang="pt-BR" dirty="0" err="1"/>
              <a:t>clusterizados</a:t>
            </a:r>
            <a:r>
              <a:rPr lang="pt-BR" dirty="0"/>
              <a:t> com um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>
            <a:normAutofit/>
          </a:bodyPr>
          <a:lstStyle/>
          <a:p>
            <a:r>
              <a:rPr lang="pt-BR" dirty="0"/>
              <a:t>Quando </a:t>
            </a:r>
            <a:r>
              <a:rPr lang="pt-BR" dirty="0">
                <a:solidFill>
                  <a:srgbClr val="C00000"/>
                </a:solidFill>
              </a:rPr>
              <a:t>inserirmos registros em ordem aleatória </a:t>
            </a:r>
            <a:r>
              <a:rPr lang="pt-BR" dirty="0"/>
              <a:t>nas tabelas </a:t>
            </a:r>
            <a:r>
              <a:rPr lang="pt-BR" sz="2800" dirty="0">
                <a:solidFill>
                  <a:srgbClr val="C00000"/>
                </a:solidFill>
              </a:rPr>
              <a:t>ESTUDANTESHP e ESTUDANTESPK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Observe que os valores da coluna “Id” não estão em ordem sequencial.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64699" y="3212976"/>
            <a:ext cx="4104393" cy="2677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INSERT INTO ESTUDANTESPK VALUES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(46474,'Daniel','M','Rio de Janeiro','25/11/1998'),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(72388,'Marcelo Jose Bernardo','M','Niterói','16/09/2004'),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(90315,'Julia Mariah Letícia','F','Teresópolis','27/11/2003'),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(40206,'Julia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Marina','F','Rio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Janeiro','04/08/1996'),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(27280,'Derick','M','Rio de Janeiro','21/04/1999'),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(28291,'Isabella','F','Rio de Janeiro','21/11/1997'),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(56911,'Julia Mariana','F','Petrópolis','01/06/1991'),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(67896,'Henry','M','Teresópolis','21/12/1998'),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(62914,'Enzo','M','Rio de Janeiro','28/07/1999'),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(99526,'Yago','M','Niterói','10/04/1997'),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(8987,'Jade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Cunha','F','Rio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Janeiro','06/11/2001'),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(44565,'Maria','F','Niterói','04/09/1992’), …</a:t>
            </a:r>
          </a:p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(46189,'Ricardo Lucca','M','Teresópolis','27/01/2001'),</a:t>
            </a:r>
          </a:p>
        </p:txBody>
      </p:sp>
    </p:spTree>
    <p:extLst>
      <p:ext uri="{BB962C8B-B14F-4D97-AF65-F5344CB8AC3E}">
        <p14:creationId xmlns:p14="http://schemas.microsoft.com/office/powerpoint/2010/main" val="359082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Compreendendo o índices </a:t>
            </a:r>
            <a:r>
              <a:rPr lang="pt-BR" dirty="0" err="1"/>
              <a:t>clusterizados</a:t>
            </a:r>
            <a:r>
              <a:rPr lang="pt-BR" dirty="0"/>
              <a:t> com um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>
            <a:normAutofit/>
          </a:bodyPr>
          <a:lstStyle/>
          <a:p>
            <a:r>
              <a:rPr lang="pt-BR" dirty="0"/>
              <a:t>Então, ao executar o comando SELECT * FROM ESTUDANTESPK obtemos.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654624" y="5254166"/>
            <a:ext cx="522985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Os registros são </a:t>
            </a:r>
            <a:r>
              <a:rPr lang="pt-BR" dirty="0">
                <a:solidFill>
                  <a:srgbClr val="C00000"/>
                </a:solidFill>
              </a:rPr>
              <a:t>classificados em ordem crescente c</a:t>
            </a:r>
            <a:r>
              <a:rPr lang="pt-BR" dirty="0"/>
              <a:t>om base na coluna Id. Isso ocorre por causa do </a:t>
            </a:r>
            <a:r>
              <a:rPr lang="pt-BR" dirty="0">
                <a:solidFill>
                  <a:srgbClr val="C00000"/>
                </a:solidFill>
              </a:rPr>
              <a:t>índice </a:t>
            </a:r>
            <a:r>
              <a:rPr lang="pt-BR" dirty="0" err="1">
                <a:solidFill>
                  <a:srgbClr val="C00000"/>
                </a:solidFill>
              </a:rPr>
              <a:t>clusterizado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criado sobre a coluna Id.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C4333D0-E058-4C7F-AA7B-3DF11C3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624" y="3206141"/>
            <a:ext cx="4813443" cy="1890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593833-F84B-44FC-9C4D-C4A15C3C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5" y="3203831"/>
            <a:ext cx="4963988" cy="18192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9053A9-F263-4B79-A40C-A6FF12800CA5}"/>
              </a:ext>
            </a:extLst>
          </p:cNvPr>
          <p:cNvSpPr txBox="1"/>
          <p:nvPr/>
        </p:nvSpPr>
        <p:spPr>
          <a:xfrm>
            <a:off x="933383" y="2780928"/>
            <a:ext cx="318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SELECT * FROM ESTUDANTESHP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FD0CCD-2685-4589-9237-8459970B0BB6}"/>
              </a:ext>
            </a:extLst>
          </p:cNvPr>
          <p:cNvSpPr txBox="1"/>
          <p:nvPr/>
        </p:nvSpPr>
        <p:spPr>
          <a:xfrm>
            <a:off x="6654624" y="2780928"/>
            <a:ext cx="316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SELECT * FROM ESTUDANTESPK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B00F6E-8A36-48F9-8954-EBCCB3570288}"/>
              </a:ext>
            </a:extLst>
          </p:cNvPr>
          <p:cNvSpPr txBox="1"/>
          <p:nvPr/>
        </p:nvSpPr>
        <p:spPr>
          <a:xfrm>
            <a:off x="911425" y="5260162"/>
            <a:ext cx="52298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Não há </a:t>
            </a:r>
            <a:r>
              <a:rPr lang="pt-BR" dirty="0">
                <a:solidFill>
                  <a:srgbClr val="C00000"/>
                </a:solidFill>
              </a:rPr>
              <a:t>ordenação na tabela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40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Podemos criar vários índices </a:t>
            </a:r>
            <a:r>
              <a:rPr lang="pt-BR" dirty="0" err="1"/>
              <a:t>clusterizados</a:t>
            </a:r>
            <a:r>
              <a:rPr lang="pt-BR" dirty="0"/>
              <a:t> em uma tabela no SQL Server?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Não é possível criar mais de um índice </a:t>
            </a:r>
            <a:r>
              <a:rPr lang="pt-BR" sz="2400" dirty="0" err="1">
                <a:solidFill>
                  <a:srgbClr val="C00000"/>
                </a:solidFill>
              </a:rPr>
              <a:t>clusterizado</a:t>
            </a:r>
            <a:r>
              <a:rPr lang="pt-BR" sz="2400" dirty="0"/>
              <a:t> em uma tabela no SQL Server. </a:t>
            </a:r>
          </a:p>
          <a:p>
            <a:r>
              <a:rPr lang="pt-BR" sz="2400" dirty="0"/>
              <a:t>A tabela </a:t>
            </a:r>
            <a:r>
              <a:rPr lang="en-US" sz="2400" b="1" dirty="0"/>
              <a:t>ESTUDANTESHP</a:t>
            </a:r>
            <a:r>
              <a:rPr lang="pt-BR" sz="2400" dirty="0"/>
              <a:t> que trabalhamos até agora possui um índice </a:t>
            </a:r>
            <a:r>
              <a:rPr lang="pt-BR" sz="2400" dirty="0" err="1"/>
              <a:t>Clusterizado</a:t>
            </a:r>
            <a:r>
              <a:rPr lang="pt-BR" sz="2400" dirty="0"/>
              <a:t> na coluna “Id”, que já determina a ordem de armazenamento físico dos dados na tabela. </a:t>
            </a:r>
          </a:p>
          <a:p>
            <a:r>
              <a:rPr lang="pt-BR" sz="2400" dirty="0"/>
              <a:t>Vamos tentar criar outro Índice agrupado na coluna Salário e ver o que acontece. Vamos provar isso executando a seguinte consulta SQL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resposta é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87488" y="4428033"/>
            <a:ext cx="660135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 CREATE CLUSTERED INDEX </a:t>
            </a:r>
            <a:r>
              <a:rPr lang="en-US" b="1" dirty="0" err="1"/>
              <a:t>IDX_Nome</a:t>
            </a:r>
            <a:r>
              <a:rPr lang="en-US" b="1" dirty="0"/>
              <a:t> ON ESTUDANTESHP (</a:t>
            </a:r>
            <a:r>
              <a:rPr lang="en-US" b="1" dirty="0" err="1"/>
              <a:t>nome</a:t>
            </a:r>
            <a:r>
              <a:rPr lang="en-US" b="1" dirty="0"/>
              <a:t>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56615" y="5599909"/>
            <a:ext cx="928903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Msg 1902, </a:t>
            </a:r>
            <a:r>
              <a:rPr lang="pt-BR" dirty="0" err="1"/>
              <a:t>Level</a:t>
            </a:r>
            <a:r>
              <a:rPr lang="pt-BR" dirty="0"/>
              <a:t> 16, </a:t>
            </a:r>
            <a:r>
              <a:rPr lang="pt-BR" dirty="0" err="1"/>
              <a:t>State</a:t>
            </a:r>
            <a:r>
              <a:rPr lang="pt-BR" dirty="0"/>
              <a:t> 3, </a:t>
            </a:r>
            <a:r>
              <a:rPr lang="pt-BR" dirty="0" err="1"/>
              <a:t>Line</a:t>
            </a:r>
            <a:r>
              <a:rPr lang="pt-BR" dirty="0"/>
              <a:t> 18</a:t>
            </a:r>
          </a:p>
          <a:p>
            <a:r>
              <a:rPr lang="pt-BR" dirty="0"/>
              <a:t>Não é possível criar mais de um índice </a:t>
            </a:r>
            <a:r>
              <a:rPr lang="pt-BR" dirty="0" err="1"/>
              <a:t>clusterizado</a:t>
            </a:r>
            <a:r>
              <a:rPr lang="pt-BR" dirty="0"/>
              <a:t> na tabela </a:t>
            </a:r>
            <a:r>
              <a:rPr lang="pt-BR" dirty="0" err="1"/>
              <a:t>tabela</a:t>
            </a:r>
            <a:r>
              <a:rPr lang="pt-BR" dirty="0"/>
              <a:t> 'ESTUDANTES_HP'. Cancele o índice </a:t>
            </a:r>
            <a:r>
              <a:rPr lang="pt-BR" dirty="0" err="1"/>
              <a:t>clusterizado</a:t>
            </a:r>
            <a:r>
              <a:rPr lang="pt-BR" dirty="0"/>
              <a:t> '</a:t>
            </a:r>
            <a:r>
              <a:rPr lang="pt-BR" dirty="0" err="1"/>
              <a:t>IDX_Id</a:t>
            </a:r>
            <a:r>
              <a:rPr lang="pt-BR" dirty="0"/>
              <a:t>' existente antes de criar outro.</a:t>
            </a:r>
          </a:p>
        </p:txBody>
      </p:sp>
    </p:spTree>
    <p:extLst>
      <p:ext uri="{BB962C8B-B14F-4D97-AF65-F5344CB8AC3E}">
        <p14:creationId xmlns:p14="http://schemas.microsoft.com/office/powerpoint/2010/main" val="8641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Compreendendo os índices não </a:t>
            </a:r>
            <a:r>
              <a:rPr lang="pt-BR" dirty="0" err="1"/>
              <a:t>clusterizados</a:t>
            </a:r>
            <a:r>
              <a:rPr lang="pt-BR" dirty="0"/>
              <a:t> com um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425" cy="1396110"/>
          </a:xfrm>
        </p:spPr>
        <p:txBody>
          <a:bodyPr>
            <a:normAutofit/>
          </a:bodyPr>
          <a:lstStyle/>
          <a:p>
            <a:r>
              <a:rPr lang="pt-BR" dirty="0"/>
              <a:t>Vamos agora ver um índice não </a:t>
            </a:r>
            <a:r>
              <a:rPr lang="pt-BR" dirty="0" err="1"/>
              <a:t>clusterizado</a:t>
            </a:r>
            <a:r>
              <a:rPr lang="pt-BR" dirty="0"/>
              <a:t>. </a:t>
            </a:r>
          </a:p>
          <a:p>
            <a:r>
              <a:rPr lang="pt-BR" dirty="0"/>
              <a:t>Ao executar o comando </a:t>
            </a:r>
            <a:r>
              <a:rPr lang="pt-BR" sz="2400" i="1" dirty="0">
                <a:solidFill>
                  <a:srgbClr val="C00000"/>
                </a:solidFill>
              </a:rPr>
              <a:t>SELECT * FROM </a:t>
            </a:r>
            <a:r>
              <a:rPr lang="pt-BR" sz="2400" i="1" dirty="0" err="1">
                <a:solidFill>
                  <a:srgbClr val="C00000"/>
                </a:solidFill>
              </a:rPr>
              <a:t>EstudantesPK</a:t>
            </a:r>
            <a:r>
              <a:rPr lang="pt-BR" sz="2400" i="1" dirty="0">
                <a:solidFill>
                  <a:srgbClr val="C00000"/>
                </a:solidFill>
              </a:rPr>
              <a:t>  </a:t>
            </a:r>
            <a:r>
              <a:rPr lang="pt-BR" sz="2400" i="1" dirty="0" err="1">
                <a:solidFill>
                  <a:srgbClr val="C00000"/>
                </a:solidFill>
              </a:rPr>
              <a:t>where</a:t>
            </a:r>
            <a:r>
              <a:rPr lang="pt-BR" sz="2400" i="1" dirty="0">
                <a:solidFill>
                  <a:srgbClr val="C00000"/>
                </a:solidFill>
              </a:rPr>
              <a:t> nome=‘Enzo'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dirty="0"/>
              <a:t>temos o seguinte </a:t>
            </a:r>
            <a:r>
              <a:rPr lang="pt-BR" dirty="0">
                <a:solidFill>
                  <a:srgbClr val="C00000"/>
                </a:solidFill>
              </a:rPr>
              <a:t>plano de execução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132012" y="3861048"/>
            <a:ext cx="8996436" cy="8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883513" y="5056912"/>
            <a:ext cx="10515600" cy="88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Vamos agora criar um índice não </a:t>
            </a:r>
            <a:r>
              <a:rPr lang="pt-BR" dirty="0" err="1"/>
              <a:t>clusterizado</a:t>
            </a:r>
            <a:r>
              <a:rPr lang="pt-BR" dirty="0"/>
              <a:t> na coluna “nome”. Para isto vamos utilizar o comando: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428223" y="5944708"/>
            <a:ext cx="933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CREATE NONCLUSTERED INDEX </a:t>
            </a:r>
            <a:r>
              <a:rPr lang="en-US" b="1" dirty="0" err="1"/>
              <a:t>IDX_Nome</a:t>
            </a:r>
            <a:r>
              <a:rPr lang="en-US" b="1" dirty="0"/>
              <a:t> ON ESTUDANTESPK (</a:t>
            </a:r>
            <a:r>
              <a:rPr lang="en-US" b="1" dirty="0" err="1"/>
              <a:t>nome</a:t>
            </a:r>
            <a:r>
              <a:rPr lang="en-US" b="1" dirty="0"/>
              <a:t>)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65C957-1144-4541-B863-FC2AC9EB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3294986"/>
            <a:ext cx="5052498" cy="14250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12E96C-6F4B-4AC6-863A-3E57115F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79" y="2989385"/>
            <a:ext cx="2591025" cy="1501270"/>
          </a:xfrm>
          <a:prstGeom prst="rect">
            <a:avLst/>
          </a:prstGeom>
        </p:spPr>
      </p:pic>
      <p:sp>
        <p:nvSpPr>
          <p:cNvPr id="14" name="Retângulo Arredondado 8">
            <a:extLst>
              <a:ext uri="{FF2B5EF4-FFF2-40B4-BE49-F238E27FC236}">
                <a16:creationId xmlns:a16="http://schemas.microsoft.com/office/drawing/2014/main" id="{6DEEC96D-A657-4D3C-9B01-01EBCD2C9A7F}"/>
              </a:ext>
            </a:extLst>
          </p:cNvPr>
          <p:cNvSpPr/>
          <p:nvPr/>
        </p:nvSpPr>
        <p:spPr>
          <a:xfrm>
            <a:off x="10026264" y="4296227"/>
            <a:ext cx="873124" cy="21669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06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Compreendendo o índices não </a:t>
            </a:r>
            <a:r>
              <a:rPr lang="pt-BR" dirty="0" err="1"/>
              <a:t>clusterizados</a:t>
            </a:r>
            <a:r>
              <a:rPr lang="pt-BR" dirty="0"/>
              <a:t> com um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3335"/>
          </a:xfrm>
        </p:spPr>
        <p:txBody>
          <a:bodyPr>
            <a:normAutofit/>
          </a:bodyPr>
          <a:lstStyle/>
          <a:p>
            <a:r>
              <a:rPr lang="pt-BR" dirty="0"/>
              <a:t>Agora ao executar a mesma consulta temos o seguinte </a:t>
            </a:r>
            <a:r>
              <a:rPr lang="pt-BR" dirty="0">
                <a:solidFill>
                  <a:srgbClr val="C00000"/>
                </a:solidFill>
              </a:rPr>
              <a:t>plano de execução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132012" y="3861048"/>
            <a:ext cx="8996436" cy="8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F1AC7C-F654-4CD5-96D7-829E5B2A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49" y="3030787"/>
            <a:ext cx="7247248" cy="2347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B3ADE9-E944-437E-B6C8-49E215A2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939" y="3105080"/>
            <a:ext cx="2385267" cy="1623201"/>
          </a:xfrm>
          <a:prstGeom prst="rect">
            <a:avLst/>
          </a:prstGeom>
        </p:spPr>
      </p:pic>
      <p:sp>
        <p:nvSpPr>
          <p:cNvPr id="12" name="Retângulo Arredondado 8">
            <a:extLst>
              <a:ext uri="{FF2B5EF4-FFF2-40B4-BE49-F238E27FC236}">
                <a16:creationId xmlns:a16="http://schemas.microsoft.com/office/drawing/2014/main" id="{DA79C738-BE78-4EE1-A55F-B47F7DA7971E}"/>
              </a:ext>
            </a:extLst>
          </p:cNvPr>
          <p:cNvSpPr/>
          <p:nvPr/>
        </p:nvSpPr>
        <p:spPr>
          <a:xfrm>
            <a:off x="9691886" y="4546471"/>
            <a:ext cx="873124" cy="21669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E1F0E9C-F0E7-4A6D-B2E0-0D085A9FE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71" y="4769913"/>
            <a:ext cx="2400508" cy="1615580"/>
          </a:xfrm>
          <a:prstGeom prst="rect">
            <a:avLst/>
          </a:prstGeom>
        </p:spPr>
      </p:pic>
      <p:sp>
        <p:nvSpPr>
          <p:cNvPr id="15" name="Retângulo Arredondado 8">
            <a:extLst>
              <a:ext uri="{FF2B5EF4-FFF2-40B4-BE49-F238E27FC236}">
                <a16:creationId xmlns:a16="http://schemas.microsoft.com/office/drawing/2014/main" id="{237E94B5-3731-4AD2-9497-FD675FAB380A}"/>
              </a:ext>
            </a:extLst>
          </p:cNvPr>
          <p:cNvSpPr/>
          <p:nvPr/>
        </p:nvSpPr>
        <p:spPr>
          <a:xfrm>
            <a:off x="7705573" y="6240050"/>
            <a:ext cx="873124" cy="21669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5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CC20D6F-D09B-49A6-8758-66B08416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0" y="1381228"/>
            <a:ext cx="5772942" cy="25857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pt-BR" dirty="0"/>
              <a:t>Sequencia da pesquisa com </a:t>
            </a:r>
            <a:br>
              <a:rPr lang="pt-BR" dirty="0"/>
            </a:br>
            <a:r>
              <a:rPr lang="pt-BR" dirty="0"/>
              <a:t>índice não </a:t>
            </a:r>
            <a:r>
              <a:rPr lang="pt-BR" dirty="0" err="1"/>
              <a:t>Clusterizado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9A8C8-DA8D-482F-93E8-9C44634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9A851-DE4D-46AF-B6E8-C3E018A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19</a:t>
            </a:fld>
            <a:endParaRPr lang="pt-BR"/>
          </a:p>
        </p:txBody>
      </p:sp>
      <p:graphicFrame>
        <p:nvGraphicFramePr>
          <p:cNvPr id="77" name="Tabela 5">
            <a:extLst>
              <a:ext uri="{FF2B5EF4-FFF2-40B4-BE49-F238E27FC236}">
                <a16:creationId xmlns:a16="http://schemas.microsoft.com/office/drawing/2014/main" id="{A638E883-A6A0-48FE-86FB-76333F842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86013"/>
              </p:ext>
            </p:extLst>
          </p:nvPr>
        </p:nvGraphicFramePr>
        <p:xfrm>
          <a:off x="1864780" y="4247678"/>
          <a:ext cx="20370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549">
                  <a:extLst>
                    <a:ext uri="{9D8B030D-6E8A-4147-A177-3AD203B41FA5}">
                      <a16:colId xmlns:a16="http://schemas.microsoft.com/office/drawing/2014/main" val="139597323"/>
                    </a:ext>
                  </a:extLst>
                </a:gridCol>
                <a:gridCol w="1018549">
                  <a:extLst>
                    <a:ext uri="{9D8B030D-6E8A-4147-A177-3AD203B41FA5}">
                      <a16:colId xmlns:a16="http://schemas.microsoft.com/office/drawing/2014/main" val="229775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Enzo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62914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Enzo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87547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Enzo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91958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6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Enzo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92652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11004"/>
                  </a:ext>
                </a:extLst>
              </a:tr>
            </a:tbl>
          </a:graphicData>
        </a:graphic>
      </p:graphicFrame>
      <p:sp>
        <p:nvSpPr>
          <p:cNvPr id="125" name="Retângulo 124">
            <a:extLst>
              <a:ext uri="{FF2B5EF4-FFF2-40B4-BE49-F238E27FC236}">
                <a16:creationId xmlns:a16="http://schemas.microsoft.com/office/drawing/2014/main" id="{1370498E-D9D3-42E0-ABED-46F399205C67}"/>
              </a:ext>
            </a:extLst>
          </p:cNvPr>
          <p:cNvSpPr/>
          <p:nvPr/>
        </p:nvSpPr>
        <p:spPr>
          <a:xfrm>
            <a:off x="5411294" y="1460474"/>
            <a:ext cx="3930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3B9583C6-0D87-45CF-BC6F-61BF6DD8E515}"/>
              </a:ext>
            </a:extLst>
          </p:cNvPr>
          <p:cNvSpPr/>
          <p:nvPr/>
        </p:nvSpPr>
        <p:spPr>
          <a:xfrm>
            <a:off x="5438621" y="4323764"/>
            <a:ext cx="3930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B7BF08-4350-4BE6-B321-E242BC12B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26" y="1460475"/>
            <a:ext cx="5710219" cy="2506486"/>
          </a:xfrm>
          <a:prstGeom prst="rect">
            <a:avLst/>
          </a:prstGeom>
        </p:spPr>
      </p:pic>
      <p:sp>
        <p:nvSpPr>
          <p:cNvPr id="190" name="Retângulo 189">
            <a:extLst>
              <a:ext uri="{FF2B5EF4-FFF2-40B4-BE49-F238E27FC236}">
                <a16:creationId xmlns:a16="http://schemas.microsoft.com/office/drawing/2014/main" id="{9176F260-744C-4600-A3C3-A20CA0C5B6C4}"/>
              </a:ext>
            </a:extLst>
          </p:cNvPr>
          <p:cNvSpPr/>
          <p:nvPr/>
        </p:nvSpPr>
        <p:spPr>
          <a:xfrm>
            <a:off x="11465038" y="1370187"/>
            <a:ext cx="3930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7AC55338-C779-4FA7-B024-BF0E75317EA2}"/>
              </a:ext>
            </a:extLst>
          </p:cNvPr>
          <p:cNvSpPr/>
          <p:nvPr/>
        </p:nvSpPr>
        <p:spPr>
          <a:xfrm>
            <a:off x="11465038" y="4323764"/>
            <a:ext cx="3930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1FAE18-4452-4B4C-A3C6-022B6D02AEA0}"/>
              </a:ext>
            </a:extLst>
          </p:cNvPr>
          <p:cNvSpPr txBox="1"/>
          <p:nvPr/>
        </p:nvSpPr>
        <p:spPr>
          <a:xfrm>
            <a:off x="165190" y="1785685"/>
            <a:ext cx="2285882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Index </a:t>
            </a:r>
            <a:r>
              <a:rPr lang="pt-BR" sz="1600" dirty="0" err="1"/>
              <a:t>Seek</a:t>
            </a:r>
            <a:r>
              <a:rPr lang="pt-BR" sz="1600" dirty="0"/>
              <a:t> </a:t>
            </a:r>
            <a:r>
              <a:rPr lang="pt-BR" sz="1600" dirty="0" err="1"/>
              <a:t>Nonclustered</a:t>
            </a:r>
            <a:endParaRPr lang="pt-BR" sz="1600" b="1" dirty="0">
              <a:solidFill>
                <a:srgbClr val="00206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574214-B1A3-4F60-8C31-821DA5802BBE}"/>
              </a:ext>
            </a:extLst>
          </p:cNvPr>
          <p:cNvSpPr txBox="1"/>
          <p:nvPr/>
        </p:nvSpPr>
        <p:spPr>
          <a:xfrm>
            <a:off x="6886557" y="1824965"/>
            <a:ext cx="1815027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Key </a:t>
            </a:r>
            <a:r>
              <a:rPr lang="pt-BR" sz="1600" dirty="0" err="1"/>
              <a:t>Lookup</a:t>
            </a:r>
            <a:endParaRPr lang="pt-BR" sz="1600" b="1" dirty="0">
              <a:solidFill>
                <a:srgbClr val="00206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0188206-EE41-4DCA-812A-CFFBE9786865}"/>
              </a:ext>
            </a:extLst>
          </p:cNvPr>
          <p:cNvCxnSpPr/>
          <p:nvPr/>
        </p:nvCxnSpPr>
        <p:spPr>
          <a:xfrm>
            <a:off x="3209662" y="1844824"/>
            <a:ext cx="151818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B87606-F944-4AE8-9CB4-FD978AA04EBF}"/>
              </a:ext>
            </a:extLst>
          </p:cNvPr>
          <p:cNvCxnSpPr>
            <a:cxnSpLocks/>
          </p:cNvCxnSpPr>
          <p:nvPr/>
        </p:nvCxnSpPr>
        <p:spPr>
          <a:xfrm>
            <a:off x="5087888" y="2996952"/>
            <a:ext cx="245631" cy="34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1466A162-F76B-453A-B365-0FF9FEAB7520}"/>
              </a:ext>
            </a:extLst>
          </p:cNvPr>
          <p:cNvSpPr/>
          <p:nvPr/>
        </p:nvSpPr>
        <p:spPr>
          <a:xfrm>
            <a:off x="9624392" y="4149080"/>
            <a:ext cx="288032" cy="759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46CDE656-FEEC-420F-87E0-D66D0A627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92349"/>
              </p:ext>
            </p:extLst>
          </p:nvPr>
        </p:nvGraphicFramePr>
        <p:xfrm>
          <a:off x="10207118" y="503760"/>
          <a:ext cx="7950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56">
                  <a:extLst>
                    <a:ext uri="{9D8B030D-6E8A-4147-A177-3AD203B41FA5}">
                      <a16:colId xmlns:a16="http://schemas.microsoft.com/office/drawing/2014/main" val="229775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62914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87547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91958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6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70C0"/>
                          </a:solidFill>
                        </a:rPr>
                        <a:t>92652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11004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2CC1208-F7BC-4606-8175-1383EF9B3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07443"/>
              </p:ext>
            </p:extLst>
          </p:nvPr>
        </p:nvGraphicFramePr>
        <p:xfrm>
          <a:off x="6883546" y="5027223"/>
          <a:ext cx="4581492" cy="914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50552">
                  <a:extLst>
                    <a:ext uri="{9D8B030D-6E8A-4147-A177-3AD203B41FA5}">
                      <a16:colId xmlns:a16="http://schemas.microsoft.com/office/drawing/2014/main" val="3521992566"/>
                    </a:ext>
                  </a:extLst>
                </a:gridCol>
                <a:gridCol w="579314">
                  <a:extLst>
                    <a:ext uri="{9D8B030D-6E8A-4147-A177-3AD203B41FA5}">
                      <a16:colId xmlns:a16="http://schemas.microsoft.com/office/drawing/2014/main" val="1834462478"/>
                    </a:ext>
                  </a:extLst>
                </a:gridCol>
                <a:gridCol w="443288">
                  <a:extLst>
                    <a:ext uri="{9D8B030D-6E8A-4147-A177-3AD203B41FA5}">
                      <a16:colId xmlns:a16="http://schemas.microsoft.com/office/drawing/2014/main" val="720995411"/>
                    </a:ext>
                  </a:extLst>
                </a:gridCol>
                <a:gridCol w="1241207">
                  <a:extLst>
                    <a:ext uri="{9D8B030D-6E8A-4147-A177-3AD203B41FA5}">
                      <a16:colId xmlns:a16="http://schemas.microsoft.com/office/drawing/2014/main" val="3237993736"/>
                    </a:ext>
                  </a:extLst>
                </a:gridCol>
                <a:gridCol w="1567131">
                  <a:extLst>
                    <a:ext uri="{9D8B030D-6E8A-4147-A177-3AD203B41FA5}">
                      <a16:colId xmlns:a16="http://schemas.microsoft.com/office/drawing/2014/main" val="40407767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id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SEXO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DoB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5839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62914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Enzo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Rio de Janeiro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1999-07-28 00:00:00.000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638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87547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Enzo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Teresópolis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2003-03-23 00:00:00.000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93248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91958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Enzo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Rio de Janeiro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2004-04-27 00:00:00.000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8069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92652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Enzo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Niterói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1998-08-30 00:00:00.000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884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0" grpId="0" animBg="1"/>
      <p:bldP spid="190" grpId="0" animBg="1"/>
      <p:bldP spid="191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Últimas informações:</a:t>
            </a:r>
            <a:br>
              <a:rPr lang="pt-BR" dirty="0"/>
            </a:br>
            <a:r>
              <a:rPr lang="pt-BR" dirty="0"/>
              <a:t> Restrição UNIQUE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391"/>
          </a:xfrm>
        </p:spPr>
        <p:txBody>
          <a:bodyPr/>
          <a:lstStyle/>
          <a:p>
            <a:r>
              <a:rPr lang="pt-BR" dirty="0"/>
              <a:t>A restrição de chave PRIMARIA cria um índice </a:t>
            </a:r>
            <a:r>
              <a:rPr lang="pt-BR" dirty="0" err="1"/>
              <a:t>Clusterizado</a:t>
            </a:r>
            <a:endParaRPr lang="pt-BR" dirty="0"/>
          </a:p>
          <a:p>
            <a:r>
              <a:rPr lang="pt-BR" dirty="0"/>
              <a:t>A restrição </a:t>
            </a:r>
            <a:r>
              <a:rPr lang="pt-BR" dirty="0">
                <a:solidFill>
                  <a:srgbClr val="C00000"/>
                </a:solidFill>
              </a:rPr>
              <a:t>UNIQUE</a:t>
            </a:r>
            <a:r>
              <a:rPr lang="pt-BR" dirty="0"/>
              <a:t> cria um </a:t>
            </a:r>
            <a:r>
              <a:rPr lang="pt-BR" dirty="0">
                <a:solidFill>
                  <a:srgbClr val="C00000"/>
                </a:solidFill>
              </a:rPr>
              <a:t>índice não </a:t>
            </a:r>
            <a:r>
              <a:rPr lang="pt-BR" dirty="0" err="1">
                <a:solidFill>
                  <a:srgbClr val="C00000"/>
                </a:solidFill>
              </a:rPr>
              <a:t>clusterizado</a:t>
            </a:r>
            <a:r>
              <a:rPr lang="pt-BR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3212976"/>
            <a:ext cx="3648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861639" y="1484784"/>
            <a:ext cx="10870232" cy="45115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Na base Médicos, tabela “Consultas”, apresente e discuta os índices utilizados: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índices existentes nesta tabela e explique de onde eles se originaram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Execute a consulta </a:t>
            </a:r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err="1">
                <a:solidFill>
                  <a:srgbClr val="C00000"/>
                </a:solidFill>
              </a:rPr>
              <a:t>Consultas</a:t>
            </a:r>
            <a:r>
              <a:rPr lang="en-US" dirty="0">
                <a:solidFill>
                  <a:srgbClr val="C00000"/>
                </a:solidFill>
              </a:rPr>
              <a:t> where data = '30/09/2015'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– Apresente o plano de execução.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 </a:t>
            </a:r>
            <a:r>
              <a:rPr lang="pt-BR" b="1" dirty="0"/>
              <a:t>índice não </a:t>
            </a:r>
            <a:r>
              <a:rPr lang="pt-BR" b="1" dirty="0" err="1"/>
              <a:t>clusterizado</a:t>
            </a:r>
            <a:r>
              <a:rPr lang="pt-BR" b="1" dirty="0"/>
              <a:t> </a:t>
            </a:r>
            <a:r>
              <a:rPr lang="pt-BR" dirty="0"/>
              <a:t>no campo “DATA” da tabela Consultas e refaça a consulta anterior –e  apresente o plano de execução. O que aconteceu?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Execute a consulta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err="1">
                <a:solidFill>
                  <a:srgbClr val="C00000"/>
                </a:solidFill>
              </a:rPr>
              <a:t>Consultas</a:t>
            </a:r>
            <a:r>
              <a:rPr lang="en-US" dirty="0">
                <a:solidFill>
                  <a:srgbClr val="C00000"/>
                </a:solidFill>
              </a:rPr>
              <a:t> where data = '30/09/2015’ and </a:t>
            </a:r>
            <a:r>
              <a:rPr lang="en-US" dirty="0" err="1">
                <a:solidFill>
                  <a:srgbClr val="C00000"/>
                </a:solidFill>
              </a:rPr>
              <a:t>codp</a:t>
            </a:r>
            <a:r>
              <a:rPr lang="en-US" dirty="0">
                <a:solidFill>
                  <a:srgbClr val="C00000"/>
                </a:solidFill>
              </a:rPr>
              <a:t>=1020 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– Apresente o plano de execução.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 </a:t>
            </a:r>
            <a:r>
              <a:rPr lang="pt-BR" b="1" dirty="0"/>
              <a:t>índice não </a:t>
            </a:r>
            <a:r>
              <a:rPr lang="pt-BR" b="1" dirty="0" err="1"/>
              <a:t>clusterizado</a:t>
            </a:r>
            <a:r>
              <a:rPr lang="pt-BR" b="1" dirty="0"/>
              <a:t> </a:t>
            </a:r>
            <a:r>
              <a:rPr lang="pt-BR" dirty="0"/>
              <a:t>no campo “</a:t>
            </a:r>
            <a:r>
              <a:rPr lang="pt-BR" dirty="0" err="1"/>
              <a:t>codp</a:t>
            </a:r>
            <a:r>
              <a:rPr lang="pt-BR" dirty="0"/>
              <a:t>” da tabela Consultas e refaça a consulta anterior – Apresente o plano de execução. O que mudou?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Execute a consulta </a:t>
            </a:r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nome</a:t>
            </a:r>
            <a:r>
              <a:rPr lang="en-US" dirty="0">
                <a:solidFill>
                  <a:srgbClr val="C00000"/>
                </a:solidFill>
              </a:rPr>
              <a:t>, Data, hora FROM medicos m join </a:t>
            </a:r>
            <a:r>
              <a:rPr lang="en-US" dirty="0" err="1">
                <a:solidFill>
                  <a:srgbClr val="C00000"/>
                </a:solidFill>
              </a:rPr>
              <a:t>consultas</a:t>
            </a:r>
            <a:r>
              <a:rPr lang="en-US" dirty="0">
                <a:solidFill>
                  <a:srgbClr val="C00000"/>
                </a:solidFill>
              </a:rPr>
              <a:t> c on </a:t>
            </a:r>
            <a:r>
              <a:rPr lang="en-US" dirty="0" err="1">
                <a:solidFill>
                  <a:srgbClr val="C00000"/>
                </a:solidFill>
              </a:rPr>
              <a:t>m.codm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c.codm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pt-BR" dirty="0"/>
              <a:t>– Apresente o plano de execução.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Execute a consulta </a:t>
            </a:r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nome</a:t>
            </a:r>
            <a:r>
              <a:rPr lang="en-US" dirty="0">
                <a:solidFill>
                  <a:srgbClr val="C00000"/>
                </a:solidFill>
              </a:rPr>
              <a:t>, Data, hora FROM medicos m join </a:t>
            </a:r>
            <a:r>
              <a:rPr lang="en-US" dirty="0" err="1">
                <a:solidFill>
                  <a:srgbClr val="C00000"/>
                </a:solidFill>
              </a:rPr>
              <a:t>consultas</a:t>
            </a:r>
            <a:r>
              <a:rPr lang="en-US" dirty="0">
                <a:solidFill>
                  <a:srgbClr val="C00000"/>
                </a:solidFill>
              </a:rPr>
              <a:t> c on </a:t>
            </a:r>
            <a:r>
              <a:rPr lang="en-US" dirty="0" err="1">
                <a:solidFill>
                  <a:srgbClr val="C00000"/>
                </a:solidFill>
              </a:rPr>
              <a:t>m.codm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c.codm</a:t>
            </a:r>
            <a:r>
              <a:rPr lang="en-US" dirty="0">
                <a:solidFill>
                  <a:srgbClr val="C00000"/>
                </a:solidFill>
              </a:rPr>
              <a:t> WHERE </a:t>
            </a:r>
            <a:r>
              <a:rPr lang="en-US" dirty="0" err="1">
                <a:solidFill>
                  <a:srgbClr val="C00000"/>
                </a:solidFill>
              </a:rPr>
              <a:t>m.codm</a:t>
            </a:r>
            <a:r>
              <a:rPr lang="en-US" dirty="0">
                <a:solidFill>
                  <a:srgbClr val="C00000"/>
                </a:solidFill>
              </a:rPr>
              <a:t>=90 </a:t>
            </a:r>
            <a:r>
              <a:rPr lang="pt-BR" dirty="0"/>
              <a:t>– Apresente o plano de execução.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Avalie agora a tabela “Pacientes” e liste os índices encontrados, especificando seu tipo e origem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7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  <a:br>
              <a:rPr lang="pt-BR" dirty="0"/>
            </a:br>
            <a:r>
              <a:rPr lang="pt-BR" dirty="0"/>
              <a:t>Índices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Roberto Harkovsky, </a:t>
            </a:r>
            <a:r>
              <a:rPr lang="pt-BR" dirty="0" err="1"/>
              <a:t>MSc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3" name="Imagem 2" descr="File:Btree index.PNG - Wikipedia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07563"/>
            <a:ext cx="4724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7500" dirty="0"/>
              <a:t>Índices </a:t>
            </a:r>
            <a:r>
              <a:rPr lang="pt-BR" sz="7500" dirty="0" err="1"/>
              <a:t>Clusterizados</a:t>
            </a:r>
            <a:r>
              <a:rPr lang="pt-BR" sz="7500" dirty="0"/>
              <a:t> e Não </a:t>
            </a:r>
            <a:r>
              <a:rPr lang="pt-BR" sz="7500" dirty="0" err="1"/>
              <a:t>Clusterizados</a:t>
            </a:r>
            <a:endParaRPr lang="pt-BR" sz="7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AAC83C2-9C5E-4CEC-9354-CC5E16DD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159" y="4965614"/>
            <a:ext cx="9623404" cy="8344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A0200A9-CB03-4EF2-9D99-353BA7EB6B77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157060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E8472E8-341E-48B3-B9F1-5506BE26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3246450"/>
            <a:ext cx="4675188" cy="2819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3D7E9A-742D-4A1D-8EA2-198C406E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3" y="3246450"/>
            <a:ext cx="5295900" cy="28194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E89B26E-F9C9-4DCB-837E-66B599C1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Introdução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72AC36-3F05-4580-96FA-901673D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640F4F-7EF7-406F-9BC8-40ADE225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BA0200A9-CB03-4EF2-9D99-353BA7EB6B77}" type="slidenum">
              <a:rPr lang="en-US"/>
              <a:pPr/>
              <a:t>4</a:t>
            </a:fld>
            <a:endParaRPr lang="en-US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33924D4-3623-4C0E-9D1B-FCB48321AF74}"/>
              </a:ext>
            </a:extLst>
          </p:cNvPr>
          <p:cNvSpPr/>
          <p:nvPr/>
        </p:nvSpPr>
        <p:spPr>
          <a:xfrm>
            <a:off x="1127448" y="2924945"/>
            <a:ext cx="5295900" cy="321538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56BDD26-C480-4D94-9734-48E0C94D5792}"/>
              </a:ext>
            </a:extLst>
          </p:cNvPr>
          <p:cNvSpPr/>
          <p:nvPr/>
        </p:nvSpPr>
        <p:spPr>
          <a:xfrm>
            <a:off x="6491610" y="2924944"/>
            <a:ext cx="5295900" cy="321538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C30395-1C5F-4790-88FE-ADA861477C56}"/>
              </a:ext>
            </a:extLst>
          </p:cNvPr>
          <p:cNvSpPr txBox="1"/>
          <p:nvPr/>
        </p:nvSpPr>
        <p:spPr>
          <a:xfrm>
            <a:off x="2110643" y="2887788"/>
            <a:ext cx="364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Clusterizado</a:t>
            </a:r>
            <a:r>
              <a:rPr lang="pt-BR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(primário)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BEA3CF-72F8-42D8-8D2B-8CBB8F1F5D65}"/>
              </a:ext>
            </a:extLst>
          </p:cNvPr>
          <p:cNvSpPr txBox="1"/>
          <p:nvPr/>
        </p:nvSpPr>
        <p:spPr>
          <a:xfrm>
            <a:off x="6903115" y="2924944"/>
            <a:ext cx="458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Não </a:t>
            </a:r>
            <a:r>
              <a:rPr lang="pt-BR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Clusterizado</a:t>
            </a:r>
            <a:r>
              <a:rPr lang="pt-BR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(secundário)</a:t>
            </a:r>
            <a:endParaRPr lang="pt-B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57C1E31-E5A5-4C09-B259-808870D345C5}"/>
              </a:ext>
            </a:extLst>
          </p:cNvPr>
          <p:cNvSpPr txBox="1">
            <a:spLocks/>
          </p:cNvSpPr>
          <p:nvPr/>
        </p:nvSpPr>
        <p:spPr>
          <a:xfrm>
            <a:off x="983432" y="1397179"/>
            <a:ext cx="10515600" cy="1559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Os índices no SQL podem ser divididos em dois tipos: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Índices </a:t>
            </a:r>
            <a:r>
              <a:rPr lang="pt-BR" dirty="0" err="1"/>
              <a:t>Clusterizados</a:t>
            </a:r>
            <a:r>
              <a:rPr lang="pt-BR" dirty="0"/>
              <a:t> (índices agrupados)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Índices não </a:t>
            </a:r>
            <a:r>
              <a:rPr lang="pt-BR" dirty="0" err="1"/>
              <a:t>clusterizados</a:t>
            </a:r>
            <a:r>
              <a:rPr lang="pt-BR" dirty="0"/>
              <a:t> (índices não agrupados)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EC359A-E212-4E8B-A77C-257FF8985A27}"/>
              </a:ext>
            </a:extLst>
          </p:cNvPr>
          <p:cNvSpPr txBox="1"/>
          <p:nvPr/>
        </p:nvSpPr>
        <p:spPr>
          <a:xfrm>
            <a:off x="822518" y="6442666"/>
            <a:ext cx="106571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CREATE [UNIQUE] [CLUSTERED/ NON-CLUSTERED] INDEX &lt;INDEX NAME&gt; ON &lt;TABLE NAME&gt; (&lt;COLUMN LIST&gt;)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4D4008-D503-4EA9-BDF9-A1A4818191E0}"/>
              </a:ext>
            </a:extLst>
          </p:cNvPr>
          <p:cNvSpPr txBox="1"/>
          <p:nvPr/>
        </p:nvSpPr>
        <p:spPr>
          <a:xfrm>
            <a:off x="838200" y="6191726"/>
            <a:ext cx="3648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Sintaxe para criação destes índices no SQL:</a:t>
            </a:r>
          </a:p>
        </p:txBody>
      </p:sp>
    </p:spTree>
    <p:extLst>
      <p:ext uri="{BB962C8B-B14F-4D97-AF65-F5344CB8AC3E}">
        <p14:creationId xmlns:p14="http://schemas.microsoft.com/office/powerpoint/2010/main" val="40529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Índice </a:t>
            </a:r>
            <a:r>
              <a:rPr lang="pt-BR" dirty="0" err="1">
                <a:solidFill>
                  <a:srgbClr val="002060"/>
                </a:solidFill>
              </a:rPr>
              <a:t>Clusterizado</a:t>
            </a:r>
            <a:r>
              <a:rPr lang="pt-BR" dirty="0">
                <a:solidFill>
                  <a:srgbClr val="002060"/>
                </a:solidFill>
              </a:rPr>
              <a:t> (agrupado)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6625952" cy="4195663"/>
          </a:xfrm>
        </p:spPr>
        <p:txBody>
          <a:bodyPr>
            <a:normAutofit/>
          </a:bodyPr>
          <a:lstStyle/>
          <a:p>
            <a:r>
              <a:rPr lang="pt-BR" sz="2400" dirty="0"/>
              <a:t>Um índice </a:t>
            </a:r>
            <a:r>
              <a:rPr lang="pt-BR" sz="2400" dirty="0" err="1"/>
              <a:t>clusterizado</a:t>
            </a:r>
            <a:r>
              <a:rPr lang="pt-BR" sz="2400" dirty="0"/>
              <a:t> define a </a:t>
            </a:r>
            <a:r>
              <a:rPr lang="pt-BR" sz="2400" dirty="0">
                <a:solidFill>
                  <a:srgbClr val="C00000"/>
                </a:solidFill>
              </a:rPr>
              <a:t>ordem</a:t>
            </a:r>
            <a:r>
              <a:rPr lang="pt-BR" sz="2400" dirty="0"/>
              <a:t> em que os dados são fisicamente armazenados em uma tabela. </a:t>
            </a:r>
          </a:p>
          <a:p>
            <a:r>
              <a:rPr lang="pt-BR" sz="2400" dirty="0"/>
              <a:t>Os dados da tabela podem ser classificados apenas de maneira, portanto, </a:t>
            </a:r>
            <a:r>
              <a:rPr lang="pt-BR" sz="2400" dirty="0">
                <a:solidFill>
                  <a:srgbClr val="C00000"/>
                </a:solidFill>
              </a:rPr>
              <a:t>só pode haver apenas um índice em </a:t>
            </a:r>
            <a:r>
              <a:rPr lang="pt-BR" sz="2400" dirty="0" err="1">
                <a:solidFill>
                  <a:srgbClr val="C00000"/>
                </a:solidFill>
              </a:rPr>
              <a:t>clusterizado</a:t>
            </a:r>
            <a:r>
              <a:rPr lang="pt-BR" sz="2400" dirty="0">
                <a:solidFill>
                  <a:srgbClr val="C00000"/>
                </a:solidFill>
              </a:rPr>
              <a:t> por tabela</a:t>
            </a:r>
            <a:r>
              <a:rPr lang="pt-BR" sz="2400" dirty="0"/>
              <a:t>.</a:t>
            </a:r>
          </a:p>
          <a:p>
            <a:r>
              <a:rPr lang="pt-BR" sz="2400" dirty="0"/>
              <a:t>No SQL Server, a restrição de </a:t>
            </a:r>
            <a:r>
              <a:rPr lang="pt-BR" sz="2400" dirty="0">
                <a:solidFill>
                  <a:srgbClr val="C00000"/>
                </a:solidFill>
              </a:rPr>
              <a:t>Chave Primária cria automaticamente um índice</a:t>
            </a:r>
            <a:r>
              <a:rPr lang="pt-BR" sz="2400" dirty="0"/>
              <a:t> </a:t>
            </a:r>
            <a:r>
              <a:rPr lang="pt-BR" sz="2400" dirty="0" err="1">
                <a:solidFill>
                  <a:srgbClr val="C00000"/>
                </a:solidFill>
              </a:rPr>
              <a:t>clusterizado</a:t>
            </a:r>
            <a:r>
              <a:rPr lang="pt-BR" sz="2400" dirty="0"/>
              <a:t>.</a:t>
            </a:r>
          </a:p>
          <a:p>
            <a:r>
              <a:rPr lang="pt-BR" sz="2400" dirty="0"/>
              <a:t>O índice </a:t>
            </a:r>
            <a:r>
              <a:rPr lang="pt-BR" sz="2400" dirty="0" err="1"/>
              <a:t>Clusterizado</a:t>
            </a:r>
            <a:r>
              <a:rPr lang="pt-BR" sz="2400" dirty="0"/>
              <a:t> determina a localização dos registros indexados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3D47EF-DFA0-4747-B9A5-CA203B15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949" y="1651460"/>
            <a:ext cx="4556379" cy="35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Clusterizado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9A8C8-DA8D-482F-93E8-9C44634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Roberto Harkovsky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9A851-DE4D-46AF-B6E8-C3E018A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200A9-CB03-4EF2-9D99-353BA7EB6B7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A0BD59-5523-46E6-83F9-398D5959ABC9}"/>
              </a:ext>
            </a:extLst>
          </p:cNvPr>
          <p:cNvGrpSpPr/>
          <p:nvPr/>
        </p:nvGrpSpPr>
        <p:grpSpPr>
          <a:xfrm>
            <a:off x="5422776" y="1388232"/>
            <a:ext cx="1249288" cy="1249288"/>
            <a:chOff x="5134744" y="1484784"/>
            <a:chExt cx="1249288" cy="1249288"/>
          </a:xfrm>
        </p:grpSpPr>
        <p:pic>
          <p:nvPicPr>
            <p:cNvPr id="7" name="Gráfico 6" descr="Documento">
              <a:extLst>
                <a:ext uri="{FF2B5EF4-FFF2-40B4-BE49-F238E27FC236}">
                  <a16:creationId xmlns:a16="http://schemas.microsoft.com/office/drawing/2014/main" id="{9119A728-37DE-4F8C-9E56-8712F40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4744" y="1484784"/>
              <a:ext cx="1249288" cy="124928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77822B-EE76-41F6-85AD-67182BAE4AEA}"/>
                </a:ext>
              </a:extLst>
            </p:cNvPr>
            <p:cNvSpPr txBox="1"/>
            <p:nvPr/>
          </p:nvSpPr>
          <p:spPr>
            <a:xfrm>
              <a:off x="5472290" y="2012325"/>
              <a:ext cx="58862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INDEX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Rows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2F8E1B4-1988-449E-842F-E385A7E415CA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6672064" y="2012876"/>
            <a:ext cx="3522564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894F75EF-182B-41ED-A451-C9FBE8670FC3}"/>
              </a:ext>
            </a:extLst>
          </p:cNvPr>
          <p:cNvCxnSpPr>
            <a:cxnSpLocks/>
            <a:stCxn id="7" idx="1"/>
            <a:endCxn id="102" idx="0"/>
          </p:cNvCxnSpPr>
          <p:nvPr/>
        </p:nvCxnSpPr>
        <p:spPr>
          <a:xfrm rot="10800000" flipV="1">
            <a:off x="2205010" y="2012875"/>
            <a:ext cx="321776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AFF4FC8-6AB6-4D16-9528-4202707EDCFF}"/>
              </a:ext>
            </a:extLst>
          </p:cNvPr>
          <p:cNvCxnSpPr>
            <a:cxnSpLocks/>
            <a:stCxn id="7" idx="2"/>
            <a:endCxn id="90" idx="0"/>
          </p:cNvCxnSpPr>
          <p:nvPr/>
        </p:nvCxnSpPr>
        <p:spPr>
          <a:xfrm rot="5400000">
            <a:off x="5762089" y="2915357"/>
            <a:ext cx="563169" cy="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A5BC4B5F-7F19-456D-9DA6-7C2C8340AFBA}"/>
              </a:ext>
            </a:extLst>
          </p:cNvPr>
          <p:cNvCxnSpPr/>
          <p:nvPr/>
        </p:nvCxnSpPr>
        <p:spPr>
          <a:xfrm>
            <a:off x="6709421" y="2012876"/>
            <a:ext cx="348520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4609138-F568-4F11-B3BC-5D2198D6A2F6}"/>
              </a:ext>
            </a:extLst>
          </p:cNvPr>
          <p:cNvGrpSpPr/>
          <p:nvPr/>
        </p:nvGrpSpPr>
        <p:grpSpPr>
          <a:xfrm>
            <a:off x="8519120" y="3200689"/>
            <a:ext cx="3362672" cy="2882239"/>
            <a:chOff x="8519120" y="3200689"/>
            <a:chExt cx="3362672" cy="2882239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47A3307-2DD9-4C76-BE0C-13A50176F54A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7" name="Gráfico 16" descr="Documento">
                <a:extLst>
                  <a:ext uri="{FF2B5EF4-FFF2-40B4-BE49-F238E27FC236}">
                    <a16:creationId xmlns:a16="http://schemas.microsoft.com/office/drawing/2014/main" id="{F9134B66-F67B-45BA-98FF-DFE6628AE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944E53-FF20-4E2F-9659-4EC707C257A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INDEX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CD6C15B-532B-4488-A222-680E84E2B462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6" name="Gráfico 25" descr="Documento">
                <a:extLst>
                  <a:ext uri="{FF2B5EF4-FFF2-40B4-BE49-F238E27FC236}">
                    <a16:creationId xmlns:a16="http://schemas.microsoft.com/office/drawing/2014/main" id="{A4A2DD64-6FEF-422E-9DC7-8635625BF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3570703-EBFD-43D5-9ACE-6A949A470AD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DATA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D481831-1DA0-4E63-8F29-DC59DBF33602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35" name="Gráfico 34" descr="Documento">
                <a:extLst>
                  <a:ext uri="{FF2B5EF4-FFF2-40B4-BE49-F238E27FC236}">
                    <a16:creationId xmlns:a16="http://schemas.microsoft.com/office/drawing/2014/main" id="{88123F4F-A0C7-466B-BB48-E5A21E711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B8F5EEC-F3B0-4417-9A21-585D675B12E0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DATA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71" name="Conector: Angulado 70">
              <a:extLst>
                <a:ext uri="{FF2B5EF4-FFF2-40B4-BE49-F238E27FC236}">
                  <a16:creationId xmlns:a16="http://schemas.microsoft.com/office/drawing/2014/main" id="{D5976639-F2E2-41EF-A943-0FAD8BABA855}"/>
                </a:ext>
              </a:extLst>
            </p:cNvPr>
            <p:cNvCxnSpPr>
              <a:cxnSpLocks/>
              <a:stCxn id="17" idx="3"/>
              <a:endCxn id="35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Conector: Angulado 73">
              <a:extLst>
                <a:ext uri="{FF2B5EF4-FFF2-40B4-BE49-F238E27FC236}">
                  <a16:creationId xmlns:a16="http://schemas.microsoft.com/office/drawing/2014/main" id="{E1625C5B-BFAF-469E-B521-45F2A5AB67A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41B6169-3C3E-4D98-91E8-AEF136504D97}"/>
              </a:ext>
            </a:extLst>
          </p:cNvPr>
          <p:cNvGrpSpPr/>
          <p:nvPr/>
        </p:nvGrpSpPr>
        <p:grpSpPr>
          <a:xfrm>
            <a:off x="4364417" y="3200689"/>
            <a:ext cx="3362672" cy="2882239"/>
            <a:chOff x="8519120" y="3200689"/>
            <a:chExt cx="3362672" cy="2882239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58153447-44B8-42BA-A6C2-0F4EE9A7CE46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90" name="Gráfico 89" descr="Documento">
                <a:extLst>
                  <a:ext uri="{FF2B5EF4-FFF2-40B4-BE49-F238E27FC236}">
                    <a16:creationId xmlns:a16="http://schemas.microsoft.com/office/drawing/2014/main" id="{C319C552-FACB-4C38-A8B3-0238E26C9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5F8DF280-B8C5-4A33-A043-214E3BEBAC2E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INDEX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77D2578-9AC1-45B2-8553-0449041AF1C1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8" name="Gráfico 87" descr="Documento">
                <a:extLst>
                  <a:ext uri="{FF2B5EF4-FFF2-40B4-BE49-F238E27FC236}">
                    <a16:creationId xmlns:a16="http://schemas.microsoft.com/office/drawing/2014/main" id="{119C3FEC-F1AC-413A-87E0-3BAE7D7C6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8FB0D54A-1CAA-46A8-A27C-578BABC60C94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DATA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084A90EB-D062-4D24-B356-BE92986CC8A5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6" name="Gráfico 85" descr="Documento">
                <a:extLst>
                  <a:ext uri="{FF2B5EF4-FFF2-40B4-BE49-F238E27FC236}">
                    <a16:creationId xmlns:a16="http://schemas.microsoft.com/office/drawing/2014/main" id="{4B88616B-F654-41E5-A56F-4E1DA38F8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A237D8E4-4F49-4F54-BC05-2A606F4A96EF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DATA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B009D599-3936-4039-BB02-823DC097035C}"/>
                </a:ext>
              </a:extLst>
            </p:cNvPr>
            <p:cNvCxnSpPr>
              <a:cxnSpLocks/>
              <a:stCxn id="90" idx="3"/>
              <a:endCxn id="86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0F56034D-1618-4DC8-8E49-0275E4D4BDC3}"/>
                </a:ext>
              </a:extLst>
            </p:cNvPr>
            <p:cNvCxnSpPr>
              <a:cxnSpLocks/>
              <a:stCxn id="90" idx="1"/>
              <a:endCxn id="88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237408B-2318-48C9-B70D-58027F7BBA78}"/>
              </a:ext>
            </a:extLst>
          </p:cNvPr>
          <p:cNvGrpSpPr/>
          <p:nvPr/>
        </p:nvGrpSpPr>
        <p:grpSpPr>
          <a:xfrm>
            <a:off x="529501" y="3200689"/>
            <a:ext cx="3362672" cy="2882239"/>
            <a:chOff x="8519120" y="3200689"/>
            <a:chExt cx="3362672" cy="2882239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91EE551F-381A-4C57-B836-AF8445E2665C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02" name="Gráfico 101" descr="Documento">
                <a:extLst>
                  <a:ext uri="{FF2B5EF4-FFF2-40B4-BE49-F238E27FC236}">
                    <a16:creationId xmlns:a16="http://schemas.microsoft.com/office/drawing/2014/main" id="{BAE4E6BA-986C-404E-9DC1-74DCEF642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1BC10883-5ED8-4549-B4B5-EC91787C5EE8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8862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INDEX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2EF52F28-92C7-4FCD-BDB2-96E255EC12AE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100" name="Gráfico 99" descr="Documento">
                <a:extLst>
                  <a:ext uri="{FF2B5EF4-FFF2-40B4-BE49-F238E27FC236}">
                    <a16:creationId xmlns:a16="http://schemas.microsoft.com/office/drawing/2014/main" id="{938A5C49-1594-4BB8-AAFA-7C64D443D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69F3BC21-977F-4EC1-95FF-06A123A2A1AA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DATA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7B98F5DD-EDF2-4F86-A964-0E4A65CEBC8B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98" name="Gráfico 97" descr="Documento">
                <a:extLst>
                  <a:ext uri="{FF2B5EF4-FFF2-40B4-BE49-F238E27FC236}">
                    <a16:creationId xmlns:a16="http://schemas.microsoft.com/office/drawing/2014/main" id="{018CF084-6124-4BA7-8F80-EBF7DB8A9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33B38A95-B502-44FB-AFD7-06739C127182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53732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DATA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96" name="Conector: Angulado 95">
              <a:extLst>
                <a:ext uri="{FF2B5EF4-FFF2-40B4-BE49-F238E27FC236}">
                  <a16:creationId xmlns:a16="http://schemas.microsoft.com/office/drawing/2014/main" id="{91D6EBA7-684E-4715-9176-08163115B70F}"/>
                </a:ext>
              </a:extLst>
            </p:cNvPr>
            <p:cNvCxnSpPr>
              <a:cxnSpLocks/>
              <a:stCxn id="102" idx="3"/>
              <a:endCxn id="98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BEE04B9D-D52D-4FFA-BAE6-E8E31845A379}"/>
                </a:ext>
              </a:extLst>
            </p:cNvPr>
            <p:cNvCxnSpPr>
              <a:cxnSpLocks/>
              <a:stCxn id="102" idx="1"/>
              <a:endCxn id="100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14E97A3-C78D-402B-866F-2747AD42A7E4}"/>
              </a:ext>
            </a:extLst>
          </p:cNvPr>
          <p:cNvSpPr txBox="1"/>
          <p:nvPr/>
        </p:nvSpPr>
        <p:spPr>
          <a:xfrm>
            <a:off x="4340325" y="152121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1 - 400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19787BF-7AEF-4A83-8305-E47B91B80963}"/>
              </a:ext>
            </a:extLst>
          </p:cNvPr>
          <p:cNvSpPr txBox="1"/>
          <p:nvPr/>
        </p:nvSpPr>
        <p:spPr>
          <a:xfrm>
            <a:off x="6143257" y="255285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401 - 800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FBE7390-AD51-4F4A-90A5-02F67DEB9F24}"/>
              </a:ext>
            </a:extLst>
          </p:cNvPr>
          <p:cNvSpPr txBox="1"/>
          <p:nvPr/>
        </p:nvSpPr>
        <p:spPr>
          <a:xfrm>
            <a:off x="6791907" y="151588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801 - 1200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4331DC0-E8FB-447F-AAAB-4055AF9A64BD}"/>
              </a:ext>
            </a:extLst>
          </p:cNvPr>
          <p:cNvSpPr txBox="1"/>
          <p:nvPr/>
        </p:nvSpPr>
        <p:spPr>
          <a:xfrm>
            <a:off x="583189" y="326844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1 - 200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08911E1-5C58-4D06-BFC3-AAE09FC94F8D}"/>
              </a:ext>
            </a:extLst>
          </p:cNvPr>
          <p:cNvSpPr txBox="1"/>
          <p:nvPr/>
        </p:nvSpPr>
        <p:spPr>
          <a:xfrm>
            <a:off x="2722712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201 - 400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5C1F982-C99C-4516-B8F0-986ADEA03BE7}"/>
              </a:ext>
            </a:extLst>
          </p:cNvPr>
          <p:cNvSpPr txBox="1"/>
          <p:nvPr/>
        </p:nvSpPr>
        <p:spPr>
          <a:xfrm>
            <a:off x="4525046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401 - 600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8AA9910-EDDE-47DF-B838-F3A43EE79E75}"/>
              </a:ext>
            </a:extLst>
          </p:cNvPr>
          <p:cNvSpPr txBox="1"/>
          <p:nvPr/>
        </p:nvSpPr>
        <p:spPr>
          <a:xfrm>
            <a:off x="6664569" y="32684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601 - 800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3C75A7B8-04CB-4B05-B394-5E8FD820F7C1}"/>
              </a:ext>
            </a:extLst>
          </p:cNvPr>
          <p:cNvSpPr txBox="1"/>
          <p:nvPr/>
        </p:nvSpPr>
        <p:spPr>
          <a:xfrm>
            <a:off x="8596187" y="32684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801 - 1000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A051FE6-2BF5-4CD1-A8EF-1C429B064117}"/>
              </a:ext>
            </a:extLst>
          </p:cNvPr>
          <p:cNvSpPr txBox="1"/>
          <p:nvPr/>
        </p:nvSpPr>
        <p:spPr>
          <a:xfrm>
            <a:off x="10735710" y="326844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1001 - 1200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3CAFA90-4A77-4AA4-A37A-437AB9D19359}"/>
              </a:ext>
            </a:extLst>
          </p:cNvPr>
          <p:cNvSpPr txBox="1"/>
          <p:nvPr/>
        </p:nvSpPr>
        <p:spPr>
          <a:xfrm>
            <a:off x="623392" y="601199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1 - 200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65B95D22-C7F4-44F8-B63B-E7612B639D75}"/>
              </a:ext>
            </a:extLst>
          </p:cNvPr>
          <p:cNvSpPr txBox="1"/>
          <p:nvPr/>
        </p:nvSpPr>
        <p:spPr>
          <a:xfrm>
            <a:off x="2762915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201 - 400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B6156A7F-012D-4A6A-8397-10E0AA2C4B77}"/>
              </a:ext>
            </a:extLst>
          </p:cNvPr>
          <p:cNvSpPr txBox="1"/>
          <p:nvPr/>
        </p:nvSpPr>
        <p:spPr>
          <a:xfrm>
            <a:off x="4565249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401 - 600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077FD02-4134-4A3A-855B-0157093A8627}"/>
              </a:ext>
            </a:extLst>
          </p:cNvPr>
          <p:cNvSpPr txBox="1"/>
          <p:nvPr/>
        </p:nvSpPr>
        <p:spPr>
          <a:xfrm>
            <a:off x="6704772" y="601199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601 - 800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405AEFC-6F74-49DC-AA16-0F7BB5304F8E}"/>
              </a:ext>
            </a:extLst>
          </p:cNvPr>
          <p:cNvSpPr txBox="1"/>
          <p:nvPr/>
        </p:nvSpPr>
        <p:spPr>
          <a:xfrm>
            <a:off x="8636390" y="601199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801 - 1000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6C32E43B-53DA-4DAE-82F2-534D87425056}"/>
              </a:ext>
            </a:extLst>
          </p:cNvPr>
          <p:cNvSpPr txBox="1"/>
          <p:nvPr/>
        </p:nvSpPr>
        <p:spPr>
          <a:xfrm>
            <a:off x="10775913" y="601199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1001 - 1200</a:t>
            </a:r>
          </a:p>
        </p:txBody>
      </p:sp>
    </p:spTree>
    <p:extLst>
      <p:ext uri="{BB962C8B-B14F-4D97-AF65-F5344CB8AC3E}">
        <p14:creationId xmlns:p14="http://schemas.microsoft.com/office/powerpoint/2010/main" val="51735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Índice não </a:t>
            </a:r>
            <a:r>
              <a:rPr lang="pt-BR" dirty="0" err="1">
                <a:solidFill>
                  <a:srgbClr val="002060"/>
                </a:solidFill>
              </a:rPr>
              <a:t>Clusterizado</a:t>
            </a:r>
            <a:r>
              <a:rPr lang="pt-BR" dirty="0">
                <a:solidFill>
                  <a:srgbClr val="002060"/>
                </a:solidFill>
              </a:rPr>
              <a:t> (não agrupado)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3133939"/>
          </a:xfrm>
        </p:spPr>
        <p:txBody>
          <a:bodyPr>
            <a:normAutofit/>
          </a:bodyPr>
          <a:lstStyle/>
          <a:p>
            <a:r>
              <a:rPr lang="pt-BR" sz="2400" dirty="0"/>
              <a:t>Um índice </a:t>
            </a:r>
            <a:r>
              <a:rPr lang="pt-BR" sz="2400" dirty="0">
                <a:solidFill>
                  <a:srgbClr val="C00000"/>
                </a:solidFill>
              </a:rPr>
              <a:t>não </a:t>
            </a:r>
            <a:r>
              <a:rPr lang="pt-BR" sz="2400" dirty="0" err="1">
                <a:solidFill>
                  <a:srgbClr val="C00000"/>
                </a:solidFill>
              </a:rPr>
              <a:t>clusterizado</a:t>
            </a:r>
            <a:r>
              <a:rPr lang="pt-BR" sz="2400" dirty="0">
                <a:solidFill>
                  <a:srgbClr val="C00000"/>
                </a:solidFill>
              </a:rPr>
              <a:t> não ordena </a:t>
            </a:r>
            <a:r>
              <a:rPr lang="pt-BR" sz="2400" dirty="0"/>
              <a:t>os dados físicos dentro da tabela. </a:t>
            </a:r>
          </a:p>
          <a:p>
            <a:r>
              <a:rPr lang="pt-BR" sz="2400" dirty="0"/>
              <a:t>De fato, um índice </a:t>
            </a:r>
            <a:r>
              <a:rPr lang="pt-BR" sz="2400" dirty="0">
                <a:solidFill>
                  <a:srgbClr val="C00000"/>
                </a:solidFill>
              </a:rPr>
              <a:t>não </a:t>
            </a:r>
            <a:r>
              <a:rPr lang="pt-BR" sz="2400" dirty="0" err="1">
                <a:solidFill>
                  <a:srgbClr val="C00000"/>
                </a:solidFill>
              </a:rPr>
              <a:t>clusterizado</a:t>
            </a:r>
            <a:r>
              <a:rPr lang="pt-BR" sz="2400" dirty="0">
                <a:solidFill>
                  <a:srgbClr val="C00000"/>
                </a:solidFill>
              </a:rPr>
              <a:t> é armazenado em um local </a:t>
            </a:r>
            <a:r>
              <a:rPr lang="pt-BR" sz="2400" dirty="0"/>
              <a:t>diferente dos dados da tabela. </a:t>
            </a:r>
          </a:p>
          <a:p>
            <a:r>
              <a:rPr lang="pt-BR" sz="2400" dirty="0"/>
              <a:t>É semelhante a um livro em que o conteúdo está localizado em um local e o índice em outro. </a:t>
            </a:r>
          </a:p>
          <a:p>
            <a:r>
              <a:rPr lang="pt-BR" sz="2400" dirty="0"/>
              <a:t>Isso permite </a:t>
            </a:r>
            <a:r>
              <a:rPr lang="pt-BR" sz="2400" dirty="0">
                <a:solidFill>
                  <a:srgbClr val="C00000"/>
                </a:solidFill>
              </a:rPr>
              <a:t>mais de um índice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C00000"/>
                </a:solidFill>
              </a:rPr>
              <a:t>    não </a:t>
            </a:r>
            <a:r>
              <a:rPr lang="pt-BR" sz="2400" dirty="0" err="1">
                <a:solidFill>
                  <a:srgbClr val="C00000"/>
                </a:solidFill>
              </a:rPr>
              <a:t>clusterizado</a:t>
            </a:r>
            <a:r>
              <a:rPr lang="pt-BR" sz="2400" dirty="0">
                <a:solidFill>
                  <a:srgbClr val="C00000"/>
                </a:solidFill>
              </a:rPr>
              <a:t> por tabela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F6C20A-7061-4496-937E-72D1C37F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95" y="3356306"/>
            <a:ext cx="4779678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60FE-B89B-41FD-8AB6-226B2F1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Índice não </a:t>
            </a:r>
            <a:r>
              <a:rPr lang="pt-BR" dirty="0" err="1">
                <a:solidFill>
                  <a:srgbClr val="002060"/>
                </a:solidFill>
              </a:rPr>
              <a:t>Clusterizado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69A8C8-DA8D-482F-93E8-9C44634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Roberto Harkovsky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9A851-DE4D-46AF-B6E8-C3E018A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200A9-CB03-4EF2-9D99-353BA7EB6B7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A0BD59-5523-46E6-83F9-398D5959ABC9}"/>
              </a:ext>
            </a:extLst>
          </p:cNvPr>
          <p:cNvGrpSpPr/>
          <p:nvPr/>
        </p:nvGrpSpPr>
        <p:grpSpPr>
          <a:xfrm>
            <a:off x="5422776" y="1388232"/>
            <a:ext cx="1249288" cy="1249288"/>
            <a:chOff x="5134744" y="1484784"/>
            <a:chExt cx="1249288" cy="1249288"/>
          </a:xfrm>
        </p:grpSpPr>
        <p:pic>
          <p:nvPicPr>
            <p:cNvPr id="7" name="Gráfico 6" descr="Documento">
              <a:extLst>
                <a:ext uri="{FF2B5EF4-FFF2-40B4-BE49-F238E27FC236}">
                  <a16:creationId xmlns:a16="http://schemas.microsoft.com/office/drawing/2014/main" id="{9119A728-37DE-4F8C-9E56-8712F40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4744" y="1484784"/>
              <a:ext cx="1249288" cy="124928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77822B-EE76-41F6-85AD-67182BAE4AEA}"/>
                </a:ext>
              </a:extLst>
            </p:cNvPr>
            <p:cNvSpPr txBox="1"/>
            <p:nvPr/>
          </p:nvSpPr>
          <p:spPr>
            <a:xfrm>
              <a:off x="5472290" y="2012325"/>
              <a:ext cx="6142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Key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Values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2F8E1B4-1988-449E-842F-E385A7E415CA}"/>
              </a:ext>
            </a:extLst>
          </p:cNvPr>
          <p:cNvCxnSpPr>
            <a:stCxn id="7" idx="3"/>
            <a:endCxn id="17" idx="0"/>
          </p:cNvCxnSpPr>
          <p:nvPr/>
        </p:nvCxnSpPr>
        <p:spPr>
          <a:xfrm>
            <a:off x="6672064" y="2012876"/>
            <a:ext cx="3522564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894F75EF-182B-41ED-A451-C9FBE8670FC3}"/>
              </a:ext>
            </a:extLst>
          </p:cNvPr>
          <p:cNvCxnSpPr>
            <a:cxnSpLocks/>
            <a:stCxn id="7" idx="1"/>
            <a:endCxn id="102" idx="0"/>
          </p:cNvCxnSpPr>
          <p:nvPr/>
        </p:nvCxnSpPr>
        <p:spPr>
          <a:xfrm rot="10800000" flipV="1">
            <a:off x="2205010" y="2012875"/>
            <a:ext cx="321776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AFF4FC8-6AB6-4D16-9528-4202707EDCFF}"/>
              </a:ext>
            </a:extLst>
          </p:cNvPr>
          <p:cNvCxnSpPr>
            <a:cxnSpLocks/>
            <a:stCxn id="7" idx="2"/>
            <a:endCxn id="90" idx="0"/>
          </p:cNvCxnSpPr>
          <p:nvPr/>
        </p:nvCxnSpPr>
        <p:spPr>
          <a:xfrm rot="5400000">
            <a:off x="5762089" y="2915357"/>
            <a:ext cx="563169" cy="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A5BC4B5F-7F19-456D-9DA6-7C2C8340AFBA}"/>
              </a:ext>
            </a:extLst>
          </p:cNvPr>
          <p:cNvCxnSpPr/>
          <p:nvPr/>
        </p:nvCxnSpPr>
        <p:spPr>
          <a:xfrm>
            <a:off x="6709421" y="2012876"/>
            <a:ext cx="3485207" cy="11878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4609138-F568-4F11-B3BC-5D2198D6A2F6}"/>
              </a:ext>
            </a:extLst>
          </p:cNvPr>
          <p:cNvGrpSpPr/>
          <p:nvPr/>
        </p:nvGrpSpPr>
        <p:grpSpPr>
          <a:xfrm>
            <a:off x="8519120" y="3200689"/>
            <a:ext cx="3362672" cy="2882239"/>
            <a:chOff x="8519120" y="3200689"/>
            <a:chExt cx="3362672" cy="2882239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47A3307-2DD9-4C76-BE0C-13A50176F54A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7" name="Gráfico 16" descr="Documento">
                <a:extLst>
                  <a:ext uri="{FF2B5EF4-FFF2-40B4-BE49-F238E27FC236}">
                    <a16:creationId xmlns:a16="http://schemas.microsoft.com/office/drawing/2014/main" id="{F9134B66-F67B-45BA-98FF-DFE6628AE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944E53-FF20-4E2F-9659-4EC707C257A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142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Key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Values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CD6C15B-532B-4488-A222-680E84E2B462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26" name="Gráfico 25" descr="Documento">
                <a:extLst>
                  <a:ext uri="{FF2B5EF4-FFF2-40B4-BE49-F238E27FC236}">
                    <a16:creationId xmlns:a16="http://schemas.microsoft.com/office/drawing/2014/main" id="{A4A2DD64-6FEF-422E-9DC7-8635625BF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3570703-EBFD-43D5-9ACE-6A949A470ADC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LOCATOR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D481831-1DA0-4E63-8F29-DC59DBF33602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35" name="Gráfico 34" descr="Documento">
                <a:extLst>
                  <a:ext uri="{FF2B5EF4-FFF2-40B4-BE49-F238E27FC236}">
                    <a16:creationId xmlns:a16="http://schemas.microsoft.com/office/drawing/2014/main" id="{88123F4F-A0C7-466B-BB48-E5A21E711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B8F5EEC-F3B0-4417-9A21-585D675B12E0}"/>
                  </a:ext>
                </a:extLst>
              </p:cNvPr>
              <p:cNvSpPr txBox="1"/>
              <p:nvPr/>
            </p:nvSpPr>
            <p:spPr>
              <a:xfrm>
                <a:off x="5451326" y="2033851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LOCATOR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71" name="Conector: Angulado 70">
              <a:extLst>
                <a:ext uri="{FF2B5EF4-FFF2-40B4-BE49-F238E27FC236}">
                  <a16:creationId xmlns:a16="http://schemas.microsoft.com/office/drawing/2014/main" id="{D5976639-F2E2-41EF-A943-0FAD8BABA855}"/>
                </a:ext>
              </a:extLst>
            </p:cNvPr>
            <p:cNvCxnSpPr>
              <a:cxnSpLocks/>
              <a:stCxn id="17" idx="3"/>
              <a:endCxn id="35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Conector: Angulado 73">
              <a:extLst>
                <a:ext uri="{FF2B5EF4-FFF2-40B4-BE49-F238E27FC236}">
                  <a16:creationId xmlns:a16="http://schemas.microsoft.com/office/drawing/2014/main" id="{E1625C5B-BFAF-469E-B521-45F2A5AB67A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41B6169-3C3E-4D98-91E8-AEF136504D97}"/>
              </a:ext>
            </a:extLst>
          </p:cNvPr>
          <p:cNvGrpSpPr/>
          <p:nvPr/>
        </p:nvGrpSpPr>
        <p:grpSpPr>
          <a:xfrm>
            <a:off x="4364417" y="3200689"/>
            <a:ext cx="3362672" cy="2882239"/>
            <a:chOff x="8519120" y="3200689"/>
            <a:chExt cx="3362672" cy="2882239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58153447-44B8-42BA-A6C2-0F4EE9A7CE46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90" name="Gráfico 89" descr="Documento">
                <a:extLst>
                  <a:ext uri="{FF2B5EF4-FFF2-40B4-BE49-F238E27FC236}">
                    <a16:creationId xmlns:a16="http://schemas.microsoft.com/office/drawing/2014/main" id="{C319C552-FACB-4C38-A8B3-0238E26C9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5F8DF280-B8C5-4A33-A043-214E3BEBAC2E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142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Key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Values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77D2578-9AC1-45B2-8553-0449041AF1C1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8" name="Gráfico 87" descr="Documento">
                <a:extLst>
                  <a:ext uri="{FF2B5EF4-FFF2-40B4-BE49-F238E27FC236}">
                    <a16:creationId xmlns:a16="http://schemas.microsoft.com/office/drawing/2014/main" id="{119C3FEC-F1AC-413A-87E0-3BAE7D7C6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8FB0D54A-1CAA-46A8-A27C-578BABC60C94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LOCATOR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084A90EB-D062-4D24-B356-BE92986CC8A5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86" name="Gráfico 85" descr="Documento">
                <a:extLst>
                  <a:ext uri="{FF2B5EF4-FFF2-40B4-BE49-F238E27FC236}">
                    <a16:creationId xmlns:a16="http://schemas.microsoft.com/office/drawing/2014/main" id="{4B88616B-F654-41E5-A56F-4E1DA38F8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A237D8E4-4F49-4F54-BC05-2A606F4A96EF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LOCATOR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B009D599-3936-4039-BB02-823DC097035C}"/>
                </a:ext>
              </a:extLst>
            </p:cNvPr>
            <p:cNvCxnSpPr>
              <a:cxnSpLocks/>
              <a:stCxn id="90" idx="3"/>
              <a:endCxn id="86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0F56034D-1618-4DC8-8E49-0275E4D4BDC3}"/>
                </a:ext>
              </a:extLst>
            </p:cNvPr>
            <p:cNvCxnSpPr>
              <a:cxnSpLocks/>
              <a:stCxn id="90" idx="1"/>
              <a:endCxn id="88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237408B-2318-48C9-B70D-58027F7BBA78}"/>
              </a:ext>
            </a:extLst>
          </p:cNvPr>
          <p:cNvGrpSpPr/>
          <p:nvPr/>
        </p:nvGrpSpPr>
        <p:grpSpPr>
          <a:xfrm>
            <a:off x="529501" y="3200689"/>
            <a:ext cx="3362672" cy="2882239"/>
            <a:chOff x="8519120" y="3200689"/>
            <a:chExt cx="3362672" cy="2882239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91EE551F-381A-4C57-B836-AF8445E2665C}"/>
                </a:ext>
              </a:extLst>
            </p:cNvPr>
            <p:cNvGrpSpPr/>
            <p:nvPr/>
          </p:nvGrpSpPr>
          <p:grpSpPr>
            <a:xfrm>
              <a:off x="9569984" y="3200689"/>
              <a:ext cx="1249288" cy="1249288"/>
              <a:chOff x="5134744" y="1484784"/>
              <a:chExt cx="1249288" cy="1249288"/>
            </a:xfrm>
          </p:grpSpPr>
          <p:pic>
            <p:nvPicPr>
              <p:cNvPr id="102" name="Gráfico 101" descr="Documento">
                <a:extLst>
                  <a:ext uri="{FF2B5EF4-FFF2-40B4-BE49-F238E27FC236}">
                    <a16:creationId xmlns:a16="http://schemas.microsoft.com/office/drawing/2014/main" id="{BAE4E6BA-986C-404E-9DC1-74DCEF642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1BC10883-5ED8-4549-B4B5-EC91787C5EE8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64633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KEY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VALUES</a:t>
                </a:r>
                <a:endParaRPr kumimoji="0" lang="pt-B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2EF52F28-92C7-4FCD-BDB2-96E255EC12AE}"/>
                </a:ext>
              </a:extLst>
            </p:cNvPr>
            <p:cNvGrpSpPr/>
            <p:nvPr/>
          </p:nvGrpSpPr>
          <p:grpSpPr>
            <a:xfrm>
              <a:off x="8519120" y="4833640"/>
              <a:ext cx="1249288" cy="1249288"/>
              <a:chOff x="5134744" y="1484784"/>
              <a:chExt cx="1249288" cy="1249288"/>
            </a:xfrm>
          </p:grpSpPr>
          <p:pic>
            <p:nvPicPr>
              <p:cNvPr id="100" name="Gráfico 99" descr="Documento">
                <a:extLst>
                  <a:ext uri="{FF2B5EF4-FFF2-40B4-BE49-F238E27FC236}">
                    <a16:creationId xmlns:a16="http://schemas.microsoft.com/office/drawing/2014/main" id="{938A5C49-1594-4BB8-AAFA-7C64D443D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69F3BC21-977F-4EC1-95FF-06A123A2A1AA}"/>
                  </a:ext>
                </a:extLst>
              </p:cNvPr>
              <p:cNvSpPr txBox="1"/>
              <p:nvPr/>
            </p:nvSpPr>
            <p:spPr>
              <a:xfrm>
                <a:off x="5427242" y="2009643"/>
                <a:ext cx="7377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LOCATOR</a:t>
                </a:r>
                <a:endParaRPr kumimoji="0" lang="pt-B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7B98F5DD-EDF2-4F86-A964-0E4A65CEBC8B}"/>
                </a:ext>
              </a:extLst>
            </p:cNvPr>
            <p:cNvGrpSpPr/>
            <p:nvPr/>
          </p:nvGrpSpPr>
          <p:grpSpPr>
            <a:xfrm>
              <a:off x="10632504" y="4833640"/>
              <a:ext cx="1249288" cy="1249288"/>
              <a:chOff x="5134744" y="1484784"/>
              <a:chExt cx="1249288" cy="1249288"/>
            </a:xfrm>
          </p:grpSpPr>
          <p:pic>
            <p:nvPicPr>
              <p:cNvPr id="98" name="Gráfico 97" descr="Documento">
                <a:extLst>
                  <a:ext uri="{FF2B5EF4-FFF2-40B4-BE49-F238E27FC236}">
                    <a16:creationId xmlns:a16="http://schemas.microsoft.com/office/drawing/2014/main" id="{018CF084-6124-4BA7-8F80-EBF7DB8A9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34744" y="1484784"/>
                <a:ext cx="1249288" cy="1249288"/>
              </a:xfrm>
              <a:prstGeom prst="rect">
                <a:avLst/>
              </a:prstGeom>
            </p:spPr>
          </p:pic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33B38A95-B502-44FB-AFD7-06739C127182}"/>
                  </a:ext>
                </a:extLst>
              </p:cNvPr>
              <p:cNvSpPr txBox="1"/>
              <p:nvPr/>
            </p:nvSpPr>
            <p:spPr>
              <a:xfrm>
                <a:off x="5472290" y="2012325"/>
                <a:ext cx="8066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ROW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LOCATOR</a:t>
                </a: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96" name="Conector: Angulado 95">
              <a:extLst>
                <a:ext uri="{FF2B5EF4-FFF2-40B4-BE49-F238E27FC236}">
                  <a16:creationId xmlns:a16="http://schemas.microsoft.com/office/drawing/2014/main" id="{91D6EBA7-684E-4715-9176-08163115B70F}"/>
                </a:ext>
              </a:extLst>
            </p:cNvPr>
            <p:cNvCxnSpPr>
              <a:cxnSpLocks/>
              <a:stCxn id="102" idx="3"/>
              <a:endCxn id="98" idx="0"/>
            </p:cNvCxnSpPr>
            <p:nvPr/>
          </p:nvCxnSpPr>
          <p:spPr>
            <a:xfrm>
              <a:off x="10819272" y="3825333"/>
              <a:ext cx="437876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BEE04B9D-D52D-4FFA-BAE6-E8E31845A379}"/>
                </a:ext>
              </a:extLst>
            </p:cNvPr>
            <p:cNvCxnSpPr>
              <a:cxnSpLocks/>
              <a:stCxn id="102" idx="1"/>
              <a:endCxn id="100" idx="0"/>
            </p:cNvCxnSpPr>
            <p:nvPr/>
          </p:nvCxnSpPr>
          <p:spPr>
            <a:xfrm rot="10800000" flipV="1">
              <a:off x="9143764" y="3825332"/>
              <a:ext cx="426220" cy="10083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14E97A3-C78D-402B-866F-2747AD42A7E4}"/>
              </a:ext>
            </a:extLst>
          </p:cNvPr>
          <p:cNvSpPr txBox="1"/>
          <p:nvPr/>
        </p:nvSpPr>
        <p:spPr>
          <a:xfrm>
            <a:off x="4340325" y="1521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- H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19787BF-7AEF-4A83-8305-E47B91B80963}"/>
              </a:ext>
            </a:extLst>
          </p:cNvPr>
          <p:cNvSpPr txBox="1"/>
          <p:nvPr/>
        </p:nvSpPr>
        <p:spPr>
          <a:xfrm>
            <a:off x="6143257" y="255285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- P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FBE7390-AD51-4F4A-90A5-02F67DEB9F24}"/>
              </a:ext>
            </a:extLst>
          </p:cNvPr>
          <p:cNvSpPr txBox="1"/>
          <p:nvPr/>
        </p:nvSpPr>
        <p:spPr>
          <a:xfrm>
            <a:off x="6791907" y="15158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 - Z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4331DC0-E8FB-447F-AAAB-4055AF9A64BD}"/>
              </a:ext>
            </a:extLst>
          </p:cNvPr>
          <p:cNvSpPr txBox="1"/>
          <p:nvPr/>
        </p:nvSpPr>
        <p:spPr>
          <a:xfrm>
            <a:off x="583189" y="3268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- 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08911E1-5C58-4D06-BFC3-AAE09FC94F8D}"/>
              </a:ext>
            </a:extLst>
          </p:cNvPr>
          <p:cNvSpPr txBox="1"/>
          <p:nvPr/>
        </p:nvSpPr>
        <p:spPr>
          <a:xfrm>
            <a:off x="2722712" y="32684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-H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5C1F982-C99C-4516-B8F0-986ADEA03BE7}"/>
              </a:ext>
            </a:extLst>
          </p:cNvPr>
          <p:cNvSpPr txBox="1"/>
          <p:nvPr/>
        </p:nvSpPr>
        <p:spPr>
          <a:xfrm>
            <a:off x="4525046" y="326844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- L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8AA9910-EDDE-47DF-B838-F3A43EE79E75}"/>
              </a:ext>
            </a:extLst>
          </p:cNvPr>
          <p:cNvSpPr txBox="1"/>
          <p:nvPr/>
        </p:nvSpPr>
        <p:spPr>
          <a:xfrm>
            <a:off x="6664569" y="32684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- 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3C75A7B8-04CB-4B05-B394-5E8FD820F7C1}"/>
              </a:ext>
            </a:extLst>
          </p:cNvPr>
          <p:cNvSpPr txBox="1"/>
          <p:nvPr/>
        </p:nvSpPr>
        <p:spPr>
          <a:xfrm>
            <a:off x="8596187" y="32684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 - U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A051FE6-2BF5-4CD1-A8EF-1C429B064117}"/>
              </a:ext>
            </a:extLst>
          </p:cNvPr>
          <p:cNvSpPr txBox="1"/>
          <p:nvPr/>
        </p:nvSpPr>
        <p:spPr>
          <a:xfrm>
            <a:off x="10735710" y="32684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- Z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3CAFA90-4A77-4AA4-A37A-437AB9D19359}"/>
              </a:ext>
            </a:extLst>
          </p:cNvPr>
          <p:cNvSpPr txBox="1"/>
          <p:nvPr/>
        </p:nvSpPr>
        <p:spPr>
          <a:xfrm>
            <a:off x="623392" y="6011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- D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65B95D22-C7F4-44F8-B63B-E7612B639D75}"/>
              </a:ext>
            </a:extLst>
          </p:cNvPr>
          <p:cNvSpPr txBox="1"/>
          <p:nvPr/>
        </p:nvSpPr>
        <p:spPr>
          <a:xfrm>
            <a:off x="2762915" y="60119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- H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B6156A7F-012D-4A6A-8397-10E0AA2C4B77}"/>
              </a:ext>
            </a:extLst>
          </p:cNvPr>
          <p:cNvSpPr txBox="1"/>
          <p:nvPr/>
        </p:nvSpPr>
        <p:spPr>
          <a:xfrm>
            <a:off x="4565249" y="601199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- L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077FD02-4134-4A3A-855B-0157093A8627}"/>
              </a:ext>
            </a:extLst>
          </p:cNvPr>
          <p:cNvSpPr txBox="1"/>
          <p:nvPr/>
        </p:nvSpPr>
        <p:spPr>
          <a:xfrm>
            <a:off x="6704772" y="601199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- P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405AEFC-6F74-49DC-AA16-0F7BB5304F8E}"/>
              </a:ext>
            </a:extLst>
          </p:cNvPr>
          <p:cNvSpPr txBox="1"/>
          <p:nvPr/>
        </p:nvSpPr>
        <p:spPr>
          <a:xfrm>
            <a:off x="8636390" y="601199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 - U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6C32E43B-53DA-4DAE-82F2-534D87425056}"/>
              </a:ext>
            </a:extLst>
          </p:cNvPr>
          <p:cNvSpPr txBox="1"/>
          <p:nvPr/>
        </p:nvSpPr>
        <p:spPr>
          <a:xfrm>
            <a:off x="10775913" y="60119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- Z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805B7CE-A093-463C-91AB-BCC22C4E13B7}"/>
              </a:ext>
            </a:extLst>
          </p:cNvPr>
          <p:cNvSpPr/>
          <p:nvPr/>
        </p:nvSpPr>
        <p:spPr>
          <a:xfrm>
            <a:off x="263352" y="5353556"/>
            <a:ext cx="432572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Seta: para a Direita 78">
            <a:extLst>
              <a:ext uri="{FF2B5EF4-FFF2-40B4-BE49-F238E27FC236}">
                <a16:creationId xmlns:a16="http://schemas.microsoft.com/office/drawing/2014/main" id="{61C32B0E-A95E-44F8-BB7E-4B1EFBD263B8}"/>
              </a:ext>
            </a:extLst>
          </p:cNvPr>
          <p:cNvSpPr/>
          <p:nvPr/>
        </p:nvSpPr>
        <p:spPr>
          <a:xfrm>
            <a:off x="1309917" y="3825331"/>
            <a:ext cx="432572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6" name="Tabela 5">
            <a:extLst>
              <a:ext uri="{FF2B5EF4-FFF2-40B4-BE49-F238E27FC236}">
                <a16:creationId xmlns:a16="http://schemas.microsoft.com/office/drawing/2014/main" id="{970402E1-9C45-41A6-8EA6-D016B389E711}"/>
              </a:ext>
            </a:extLst>
          </p:cNvPr>
          <p:cNvGraphicFramePr>
            <a:graphicFrameLocks noGrp="1"/>
          </p:cNvGraphicFramePr>
          <p:nvPr/>
        </p:nvGraphicFramePr>
        <p:xfrm>
          <a:off x="2002719" y="4710691"/>
          <a:ext cx="203709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8549">
                  <a:extLst>
                    <a:ext uri="{9D8B030D-6E8A-4147-A177-3AD203B41FA5}">
                      <a16:colId xmlns:a16="http://schemas.microsoft.com/office/drawing/2014/main" val="139597323"/>
                    </a:ext>
                  </a:extLst>
                </a:gridCol>
                <a:gridCol w="1018549">
                  <a:extLst>
                    <a:ext uri="{9D8B030D-6E8A-4147-A177-3AD203B41FA5}">
                      <a16:colId xmlns:a16="http://schemas.microsoft.com/office/drawing/2014/main" val="229775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1144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Claudio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6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11004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0C24E7C-9F65-4E78-A73B-568193D7B564}"/>
              </a:ext>
            </a:extLst>
          </p:cNvPr>
          <p:cNvSpPr txBox="1"/>
          <p:nvPr/>
        </p:nvSpPr>
        <p:spPr>
          <a:xfrm>
            <a:off x="2241076" y="4394420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       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839C8E-7D76-464C-B193-BD597DCEEC31}"/>
              </a:ext>
            </a:extLst>
          </p:cNvPr>
          <p:cNvSpPr txBox="1"/>
          <p:nvPr/>
        </p:nvSpPr>
        <p:spPr>
          <a:xfrm>
            <a:off x="263352" y="1515888"/>
            <a:ext cx="2549416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Exemplo: Campo “nome”</a:t>
            </a:r>
          </a:p>
        </p:txBody>
      </p:sp>
    </p:spTree>
    <p:extLst>
      <p:ext uri="{BB962C8B-B14F-4D97-AF65-F5344CB8AC3E}">
        <p14:creationId xmlns:p14="http://schemas.microsoft.com/office/powerpoint/2010/main" val="7495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9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 melhoram o desempenho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pt-BR" dirty="0"/>
              <a:t>Para nossa análise considere 2 tabelas: </a:t>
            </a:r>
          </a:p>
          <a:p>
            <a:pPr lvl="1"/>
            <a:r>
              <a:rPr lang="pt-BR" dirty="0"/>
              <a:t>ESTUDANTESHP – tabela </a:t>
            </a:r>
            <a:r>
              <a:rPr lang="pt-BR" dirty="0" err="1"/>
              <a:t>Heap</a:t>
            </a:r>
            <a:r>
              <a:rPr lang="pt-BR" dirty="0"/>
              <a:t>, sem chave primária.</a:t>
            </a:r>
          </a:p>
          <a:p>
            <a:pPr lvl="1"/>
            <a:r>
              <a:rPr lang="pt-BR" dirty="0"/>
              <a:t>ESTUDANTESPK – tabela com chave primária no campo “id”.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Text Box 48">
            <a:extLst>
              <a:ext uri="{FF2B5EF4-FFF2-40B4-BE49-F238E27FC236}">
                <a16:creationId xmlns:a16="http://schemas.microsoft.com/office/drawing/2014/main" id="{AFD25939-1DF0-4CD5-A61E-F1BA3333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317" y="3889858"/>
            <a:ext cx="5062228" cy="3693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buNone/>
              <a:defRPr sz="2000">
                <a:latin typeface="Menlo" charset="0"/>
                <a:ea typeface="Menlo" charset="0"/>
                <a:cs typeface="Menlo" charset="0"/>
              </a:defRPr>
            </a:lvl1pPr>
          </a:lstStyle>
          <a:p>
            <a:r>
              <a:rPr lang="pt-BR" dirty="0"/>
              <a:t>ESTUDANTESHP (id ,Nome, Sexo, Cidade, </a:t>
            </a:r>
            <a:r>
              <a:rPr lang="pt-BR" dirty="0" err="1"/>
              <a:t>DoB</a:t>
            </a:r>
            <a:r>
              <a:rPr lang="pt-BR" dirty="0"/>
              <a:t>)</a:t>
            </a:r>
          </a:p>
        </p:txBody>
      </p:sp>
      <p:pic>
        <p:nvPicPr>
          <p:cNvPr id="9" name="Gráfico 8" descr="Banco de dados com preenchimento sólido">
            <a:extLst>
              <a:ext uri="{FF2B5EF4-FFF2-40B4-BE49-F238E27FC236}">
                <a16:creationId xmlns:a16="http://schemas.microsoft.com/office/drawing/2014/main" id="{5F9B3DC8-AF02-4186-8517-3907BC39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616" y="3645024"/>
            <a:ext cx="914400" cy="914400"/>
          </a:xfrm>
          <a:prstGeom prst="rect">
            <a:avLst/>
          </a:prstGeom>
        </p:spPr>
      </p:pic>
      <p:pic>
        <p:nvPicPr>
          <p:cNvPr id="11" name="Gráfico 10" descr="Banco de dados estrutura de tópicos">
            <a:extLst>
              <a:ext uri="{FF2B5EF4-FFF2-40B4-BE49-F238E27FC236}">
                <a16:creationId xmlns:a16="http://schemas.microsoft.com/office/drawing/2014/main" id="{A12DE9BB-18BC-44D8-B609-A07188738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3754" y="4804453"/>
            <a:ext cx="914400" cy="914400"/>
          </a:xfrm>
          <a:prstGeom prst="rect">
            <a:avLst/>
          </a:prstGeom>
        </p:spPr>
      </p:pic>
      <p:sp>
        <p:nvSpPr>
          <p:cNvPr id="12" name="Text Box 48">
            <a:extLst>
              <a:ext uri="{FF2B5EF4-FFF2-40B4-BE49-F238E27FC236}">
                <a16:creationId xmlns:a16="http://schemas.microsoft.com/office/drawing/2014/main" id="{2451752C-5826-443E-BC5B-22743F10C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985" y="5083573"/>
            <a:ext cx="5062228" cy="3693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ESTUDANTESPK (</a:t>
            </a:r>
            <a:r>
              <a:rPr lang="pt-BR" sz="2000" u="sng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,Nome, Sexo, Cidade,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DoB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pt-BR" sz="20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90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18363</TotalTime>
  <Words>1557</Words>
  <Application>Microsoft Office PowerPoint</Application>
  <PresentationFormat>Widescreen</PresentationFormat>
  <Paragraphs>301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Aharoni</vt:lpstr>
      <vt:lpstr>Arial</vt:lpstr>
      <vt:lpstr>Arial Black</vt:lpstr>
      <vt:lpstr>Calibri</vt:lpstr>
      <vt:lpstr>Calibri Light</vt:lpstr>
      <vt:lpstr>Menlo</vt:lpstr>
      <vt:lpstr>Tema do Office</vt:lpstr>
      <vt:lpstr>Banco de Dados 2 Índices</vt:lpstr>
      <vt:lpstr>Referência</vt:lpstr>
      <vt:lpstr>Índices Clusterizados e Não Clusterizados</vt:lpstr>
      <vt:lpstr>Introdução</vt:lpstr>
      <vt:lpstr>Índice Clusterizado (agrupado)</vt:lpstr>
      <vt:lpstr>Índice Clusterizado</vt:lpstr>
      <vt:lpstr>Índice não Clusterizado (não agrupado)</vt:lpstr>
      <vt:lpstr>Índice não Clusterizado</vt:lpstr>
      <vt:lpstr>Índices melhoram o desempenho</vt:lpstr>
      <vt:lpstr>Índices melhoram o desempenho...</vt:lpstr>
      <vt:lpstr>Criando índice na coluna “Id”</vt:lpstr>
      <vt:lpstr>Criando índice na coluna Id</vt:lpstr>
      <vt:lpstr>Compreendendo os índices clusterizados com um exemplo</vt:lpstr>
      <vt:lpstr>Compreendendo os índices clusterizados com um exemplo</vt:lpstr>
      <vt:lpstr>Compreendendo o índices clusterizados com um exemplo</vt:lpstr>
      <vt:lpstr>Podemos criar vários índices clusterizados em uma tabela no SQL Server?</vt:lpstr>
      <vt:lpstr>Compreendendo os índices não clusterizados com um exemplo</vt:lpstr>
      <vt:lpstr>Compreendendo o índices não clusterizados com um exemplo</vt:lpstr>
      <vt:lpstr>Sequencia da pesquisa com  índice não Clusterizado</vt:lpstr>
      <vt:lpstr>Últimas informações:  Restrição UNIQUE</vt:lpstr>
      <vt:lpstr>Agora é com vocês...</vt:lpstr>
      <vt:lpstr>Banco de Dados 2 Índices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385</cp:revision>
  <dcterms:created xsi:type="dcterms:W3CDTF">2010-12-21T20:18:02Z</dcterms:created>
  <dcterms:modified xsi:type="dcterms:W3CDTF">2022-07-22T19:45:39Z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2022-07-22T19:45:39Z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0af9cbba-9996-41f0-a224-7911a0300117</vt:lpwstr>
  </property>
  <property fmtid="{D5CDD505-2E9C-101B-9397-08002B2CF9AE}" pid="8" name="MSIP_Label_22deaceb-9851-4663-bccf-596767454be3_ContentBits">
    <vt:lpwstr>2</vt:lpwstr>
  </property>
</Properties>
</file>