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00F1-8D5F-4BA7-874A-6DCC5740C62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8439-C90F-4E5F-9B82-0D2238418D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4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033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861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594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053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35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783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194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0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29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9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Aula">
  <p:cSld name="Título e subtítulo - Aul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0" y="-1"/>
            <a:ext cx="6480000" cy="6858001"/>
          </a:xfrm>
          <a:prstGeom prst="rect">
            <a:avLst/>
          </a:prstGeom>
          <a:solidFill>
            <a:srgbClr val="00E88F"/>
          </a:solidFill>
          <a:ln>
            <a:noFill/>
          </a:ln>
        </p:spPr>
        <p:txBody>
          <a:bodyPr spcFirstLastPara="1" wrap="square" lIns="82283" tIns="41130" rIns="82283" bIns="4113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2"/>
          <p:cNvSpPr txBox="1">
            <a:spLocks noGrp="1"/>
          </p:cNvSpPr>
          <p:nvPr>
            <p:ph type="ctrTitle"/>
          </p:nvPr>
        </p:nvSpPr>
        <p:spPr>
          <a:xfrm>
            <a:off x="590455" y="365126"/>
            <a:ext cx="5112000" cy="385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6000"/>
              <a:buFont typeface="Roboto"/>
              <a:buNone/>
              <a:defRPr sz="5400">
                <a:solidFill>
                  <a:srgbClr val="17161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ubTitle" idx="1"/>
          </p:nvPr>
        </p:nvSpPr>
        <p:spPr>
          <a:xfrm>
            <a:off x="590456" y="4215541"/>
            <a:ext cx="5112000" cy="196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520">
                <a:solidFill>
                  <a:srgbClr val="262626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59045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85834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9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59045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85834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590457" y="646477"/>
            <a:ext cx="5112001" cy="55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1148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  <a:defRPr sz="2160"/>
            </a:lvl1pPr>
            <a:lvl2pPr marL="822960" lvl="1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34440" lvl="2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920" lvl="3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57400" lvl="4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68880" lvl="5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360" lvl="6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840" lvl="7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320" lvl="8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90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e Conteúdo">
  <p:cSld name="Imagem e Conteúd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59045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858345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590455" y="3291841"/>
            <a:ext cx="5112000" cy="288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11480" lvl="0" indent="-30861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822960" lvl="1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34440" lvl="2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920" lvl="3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57400" lvl="4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68880" lvl="5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360" lvl="6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840" lvl="7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320" lvl="8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590455" y="365124"/>
            <a:ext cx="5112000" cy="288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11480" lvl="0" indent="-30861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822960" lvl="1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34440" lvl="2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45920" lvl="3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57400" lvl="4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68880" lvl="5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80360" lvl="6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91840" lvl="7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703320" lvl="8" indent="-30861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3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02B7-FD45-4E80-839F-25D5F69FA38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730F-1449-469F-8B27-72165985D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7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/>
        </p:nvSpPr>
        <p:spPr>
          <a:xfrm>
            <a:off x="1175122" y="807260"/>
            <a:ext cx="9255600" cy="119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pt-BR" sz="3240" b="1" dirty="0">
                <a:latin typeface="Roboto"/>
                <a:ea typeface="Roboto"/>
                <a:sym typeface="Roboto"/>
              </a:rPr>
              <a:t>Mão na Massa</a:t>
            </a:r>
            <a:endParaRPr sz="162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97" y="2317392"/>
            <a:ext cx="5572050" cy="38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697" y="2183587"/>
            <a:ext cx="7737001" cy="215066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Escreva um algoritmo para ler o salário mensal atual de um funcionário e o percentual de reajuste. Calcular e escrever o valor do novo salário.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 custo de um carro novo ao consumidor é a soma do custo de fábrica com a porcentagem do distribuidor e dos impostos (aplicados ao custo de fábrica). Supondo que o percentual do distribuidor seja de 28% e os impostos de 45%, escrever um algoritmo para ler o custo de fábrica de um carro, calcular e escrever o custo final ao consumidor.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57987" y="771909"/>
            <a:ext cx="8012887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20"/>
              </a:spcAft>
            </a:pPr>
            <a:r>
              <a:rPr lang="pt-BR" sz="324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que leia três notas de um aluno, calcule e escreva a média final deste aluno. Considerar que a média é ponderada e que o peso das notas é 2, 3 e 5. Fórmula para o cálculo da média final é: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366" y="3684119"/>
            <a:ext cx="5596128" cy="17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2" y="891540"/>
            <a:ext cx="7737001" cy="325343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Faça um algoritmo que leia quatro números informados pelo usuário e que depois imprima </a:t>
            </a:r>
            <a:r>
              <a:rPr lang="pt-BR" dirty="0" smtClean="0">
                <a:solidFill>
                  <a:schemeClr val="tx1"/>
                </a:solidFill>
              </a:rPr>
              <a:t>a média </a:t>
            </a:r>
            <a:r>
              <a:rPr lang="pt-BR" dirty="0">
                <a:solidFill>
                  <a:schemeClr val="tx1"/>
                </a:solidFill>
              </a:rPr>
              <a:t>ponderada, sabendo-se que os pesos são respectivamente: 1, 2, 3 e 4: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ctrTitle"/>
          </p:nvPr>
        </p:nvSpPr>
        <p:spPr>
          <a:xfrm>
            <a:off x="1128002" y="671514"/>
            <a:ext cx="9922988" cy="34653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2283" tIns="41130" rIns="82283" bIns="41130" rtlCol="0" anchor="b" anchorCtr="0">
            <a:noAutofit/>
          </a:bodyPr>
          <a:lstStyle/>
          <a:p>
            <a:pPr rtl="0"/>
            <a:r>
              <a:rPr lang="pt-BR" b="1" dirty="0">
                <a:latin typeface="Roboto"/>
                <a:ea typeface="Roboto"/>
                <a:cs typeface="Roboto"/>
                <a:sym typeface="Roboto"/>
              </a:rPr>
              <a:t>Definindo e chamando funções</a:t>
            </a:r>
            <a:endParaRPr dirty="0"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1141010" y="4136887"/>
            <a:ext cx="4600800" cy="1765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2283" tIns="41130" rIns="82283" bIns="4113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Marcelo Estruc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0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75122" y="807259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960" b="1" dirty="0"/>
              <a:t>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69ACE9F3-C3DE-400F-B801-A36018E05DDC}"/>
              </a:ext>
            </a:extLst>
          </p:cNvPr>
          <p:cNvSpPr txBox="1"/>
          <p:nvPr/>
        </p:nvSpPr>
        <p:spPr>
          <a:xfrm>
            <a:off x="1175122" y="2110819"/>
            <a:ext cx="989996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/>
              <a:t>Funções são blocos de construção fundamentais em JavaScript.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/>
              <a:t>Uma função é um procedimento de JavaScript - um conjunto de instruções que executa uma tarefa ou calcula um valor.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/>
              <a:t>Para usar uma função, você deve defini-la em algum lugar no escopo do qual você quiser chamá-la.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endParaRPr lang="pt-BR" sz="2160" dirty="0"/>
          </a:p>
        </p:txBody>
      </p:sp>
    </p:spTree>
    <p:extLst>
      <p:ext uri="{BB962C8B-B14F-4D97-AF65-F5344CB8AC3E}">
        <p14:creationId xmlns:p14="http://schemas.microsoft.com/office/powerpoint/2010/main" val="554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75122" y="807259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960" b="1" dirty="0"/>
              <a:t>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69ACE9F3-C3DE-400F-B801-A36018E05DDC}"/>
              </a:ext>
            </a:extLst>
          </p:cNvPr>
          <p:cNvSpPr txBox="1"/>
          <p:nvPr/>
        </p:nvSpPr>
        <p:spPr>
          <a:xfrm>
            <a:off x="1175122" y="2110819"/>
            <a:ext cx="98999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b="1" dirty="0">
                <a:latin typeface="Roboto" panose="02000000000000000000" pitchFamily="2" charset="0"/>
                <a:ea typeface="Roboto" panose="02000000000000000000" pitchFamily="2" charset="0"/>
              </a:rPr>
              <a:t>Declarando uma função:</a:t>
            </a:r>
          </a:p>
          <a:p>
            <a:pPr marL="308610" lvl="3" indent="-308610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A definição da função (também chamada de declaração de função) consiste no uso da palavra chave </a:t>
            </a:r>
            <a:r>
              <a:rPr lang="pt-BR" sz="2160" dirty="0" err="1"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seguida por:</a:t>
            </a:r>
          </a:p>
          <a:p>
            <a:pPr marL="411480" lvl="3" indent="-411480">
              <a:buFont typeface="+mj-lt"/>
              <a:buAutoNum type="arabicPeriod"/>
            </a:pPr>
            <a:r>
              <a:rPr lang="pt-BR" sz="2160" b="1" dirty="0">
                <a:latin typeface="Roboto" panose="02000000000000000000" pitchFamily="2" charset="0"/>
                <a:ea typeface="Roboto" panose="02000000000000000000" pitchFamily="2" charset="0"/>
              </a:rPr>
              <a:t>Nome da Função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11480" lvl="3" indent="-411480">
              <a:buFont typeface="+mj-lt"/>
              <a:buAutoNum type="arabicPeriod"/>
            </a:pPr>
            <a:r>
              <a:rPr lang="pt-BR" sz="2160" b="1" dirty="0">
                <a:latin typeface="Roboto" panose="02000000000000000000" pitchFamily="2" charset="0"/>
                <a:ea typeface="Roboto" panose="02000000000000000000" pitchFamily="2" charset="0"/>
              </a:rPr>
              <a:t>Lista de argumentos 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para a função, entre parênteses e separados por vírgulas.</a:t>
            </a:r>
          </a:p>
          <a:p>
            <a:pPr marL="411480" lvl="3" indent="-411480">
              <a:buFont typeface="+mj-lt"/>
              <a:buAutoNum type="arabicPeriod"/>
            </a:pPr>
            <a:r>
              <a:rPr lang="pt-BR" sz="2160" b="1" dirty="0">
                <a:latin typeface="Roboto" panose="02000000000000000000" pitchFamily="2" charset="0"/>
                <a:ea typeface="Roboto" panose="02000000000000000000" pitchFamily="2" charset="0"/>
              </a:rPr>
              <a:t>Declarações JavaScript 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que definem a função, entre chaves { }.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endParaRPr lang="pt-BR" sz="216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A15302AA-9F45-43FC-9809-0B765C5774AA}"/>
              </a:ext>
            </a:extLst>
          </p:cNvPr>
          <p:cNvSpPr txBox="1"/>
          <p:nvPr/>
        </p:nvSpPr>
        <p:spPr>
          <a:xfrm>
            <a:off x="4501541" y="4631261"/>
            <a:ext cx="2602644" cy="8402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620" dirty="0"/>
              <a:t>function square(numero) {</a:t>
            </a:r>
          </a:p>
          <a:p>
            <a:r>
              <a:rPr lang="it-IT" sz="1620" dirty="0"/>
              <a:t>  return numero * numero;</a:t>
            </a:r>
          </a:p>
          <a:p>
            <a:r>
              <a:rPr lang="it-IT" sz="162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5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75122" y="807259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240" b="1" dirty="0">
                <a:latin typeface="Roboto" panose="02000000000000000000" pitchFamily="2" charset="0"/>
                <a:ea typeface="Roboto" panose="02000000000000000000" pitchFamily="2" charset="0"/>
              </a:rPr>
              <a:t>Expressão de 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69ACE9F3-C3DE-400F-B801-A36018E05DDC}"/>
              </a:ext>
            </a:extLst>
          </p:cNvPr>
          <p:cNvSpPr txBox="1"/>
          <p:nvPr/>
        </p:nvSpPr>
        <p:spPr>
          <a:xfrm>
            <a:off x="1175122" y="2110818"/>
            <a:ext cx="98999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Funções também podem ser criadas por uma expressão de função.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Tal função pode ser anônima; ele não tem que ter um nome.</a:t>
            </a:r>
          </a:p>
          <a:p>
            <a:pPr marL="308610" indent="-308610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Por exemplo, a função </a:t>
            </a:r>
            <a:r>
              <a:rPr lang="pt-BR" sz="2160" dirty="0" err="1">
                <a:latin typeface="Roboto" panose="02000000000000000000" pitchFamily="2" charset="0"/>
                <a:ea typeface="Roboto" panose="02000000000000000000" pitchFamily="2" charset="0"/>
              </a:rPr>
              <a:t>square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 poderia ter sido definida como: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41269DA8-0482-47E3-B584-CE492097538A}"/>
              </a:ext>
            </a:extLst>
          </p:cNvPr>
          <p:cNvSpPr txBox="1"/>
          <p:nvPr/>
        </p:nvSpPr>
        <p:spPr>
          <a:xfrm>
            <a:off x="2752555" y="3301666"/>
            <a:ext cx="60873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var </a:t>
            </a:r>
            <a:r>
              <a:rPr lang="pt-BR" dirty="0" err="1"/>
              <a:t>square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(numero) {</a:t>
            </a:r>
            <a:r>
              <a:rPr lang="pt-BR" dirty="0" err="1"/>
              <a:t>return</a:t>
            </a:r>
            <a:r>
              <a:rPr lang="pt-BR" dirty="0"/>
              <a:t> numero * numero};</a:t>
            </a:r>
          </a:p>
          <a:p>
            <a:r>
              <a:rPr lang="pt-BR" dirty="0"/>
              <a:t>var x = </a:t>
            </a:r>
            <a:r>
              <a:rPr lang="pt-BR" dirty="0" err="1"/>
              <a:t>square</a:t>
            </a:r>
            <a:r>
              <a:rPr lang="pt-BR" dirty="0"/>
              <a:t>(4) //x recebe o valor 16</a:t>
            </a:r>
          </a:p>
        </p:txBody>
      </p:sp>
    </p:spTree>
    <p:extLst>
      <p:ext uri="{BB962C8B-B14F-4D97-AF65-F5344CB8AC3E}">
        <p14:creationId xmlns:p14="http://schemas.microsoft.com/office/powerpoint/2010/main" val="37393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75122" y="807259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240" b="1" dirty="0">
                <a:latin typeface="Roboto" panose="02000000000000000000" pitchFamily="2" charset="0"/>
                <a:ea typeface="Roboto" panose="02000000000000000000" pitchFamily="2" charset="0"/>
              </a:rPr>
              <a:t>Chamando uma função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6C7B79C8-F119-472A-896F-BC07D6F174A0}"/>
              </a:ext>
            </a:extLst>
          </p:cNvPr>
          <p:cNvSpPr txBox="1"/>
          <p:nvPr/>
        </p:nvSpPr>
        <p:spPr>
          <a:xfrm>
            <a:off x="1175122" y="2064657"/>
            <a:ext cx="96196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A definição de uma função não a executa.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Definir a função é simplesmente nomear a função e especificar o que fazer quando a função é chamada.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Chamar a função executa realmente as ações especificadas com os parâmetros indicados.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F6306F9C-4698-496C-BEFD-7236258555E4}"/>
              </a:ext>
            </a:extLst>
          </p:cNvPr>
          <p:cNvSpPr txBox="1"/>
          <p:nvPr/>
        </p:nvSpPr>
        <p:spPr>
          <a:xfrm>
            <a:off x="1503858" y="4058462"/>
            <a:ext cx="12975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/>
              <a:t>square</a:t>
            </a:r>
            <a:r>
              <a:rPr lang="pt-BR" dirty="0"/>
              <a:t>(5);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A27EA405-06F5-4B65-AD22-3718367F4AF0}"/>
              </a:ext>
            </a:extLst>
          </p:cNvPr>
          <p:cNvSpPr txBox="1"/>
          <p:nvPr/>
        </p:nvSpPr>
        <p:spPr>
          <a:xfrm>
            <a:off x="4591995" y="4058462"/>
            <a:ext cx="327758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/>
              <a:t>function</a:t>
            </a:r>
            <a:r>
              <a:rPr lang="pt-BR" dirty="0"/>
              <a:t> fatorial(n){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((n == 0) || (n == 1))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1;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(n * fatorial(n - 1));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F6DA934D-3E25-41E0-87D3-2A7D81C9D638}"/>
              </a:ext>
            </a:extLst>
          </p:cNvPr>
          <p:cNvSpPr txBox="1"/>
          <p:nvPr/>
        </p:nvSpPr>
        <p:spPr>
          <a:xfrm>
            <a:off x="1742189" y="4931007"/>
            <a:ext cx="292517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20" dirty="0"/>
              <a:t>Uma função pode chamar a si mesma.</a:t>
            </a:r>
          </a:p>
          <a:p>
            <a:r>
              <a:rPr lang="pt-BR" sz="1620" dirty="0"/>
              <a:t>Por exemplo, a função que calcula os fatoriais recursivamente.</a:t>
            </a:r>
          </a:p>
        </p:txBody>
      </p:sp>
    </p:spTree>
    <p:extLst>
      <p:ext uri="{BB962C8B-B14F-4D97-AF65-F5344CB8AC3E}">
        <p14:creationId xmlns:p14="http://schemas.microsoft.com/office/powerpoint/2010/main" val="15319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75122" y="807259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240" b="1" dirty="0">
                <a:latin typeface="Roboto" panose="02000000000000000000" pitchFamily="2" charset="0"/>
                <a:ea typeface="Roboto" panose="02000000000000000000" pitchFamily="2" charset="0"/>
              </a:rPr>
              <a:t>Escopo de uma função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6C7B79C8-F119-472A-896F-BC07D6F174A0}"/>
              </a:ext>
            </a:extLst>
          </p:cNvPr>
          <p:cNvSpPr txBox="1"/>
          <p:nvPr/>
        </p:nvSpPr>
        <p:spPr>
          <a:xfrm>
            <a:off x="1175122" y="2064656"/>
            <a:ext cx="96196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As variáveis definidas no interior de uma função não podem ser acessadas de nenhum lugar fora da função, porque a variável está definida apenas no escopo da função.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No entanto, uma função pode acessar todas variáveis e funções definida fora do escopo onde ela está definida</a:t>
            </a: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Função definida no escopo global pode acessar todas as variáveis definidas no escopo global.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pt-BR" sz="2160" dirty="0">
                <a:latin typeface="Roboto" panose="02000000000000000000" pitchFamily="2" charset="0"/>
                <a:ea typeface="Roboto" panose="02000000000000000000" pitchFamily="2" charset="0"/>
              </a:rPr>
              <a:t>A função definida dentro de outra função também pode acessar todas as variáveis definidas na função hospedeira e outras variáveis ao qual a função hospedeira tem acesso.</a:t>
            </a:r>
            <a:endParaRPr lang="pt-BR" sz="216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58240" y="-28727"/>
            <a:ext cx="9255484" cy="119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30" rIns="82283" bIns="41130" anchor="b" anchorCtr="0">
            <a:noAutofit/>
          </a:bodyPr>
          <a:lstStyle/>
          <a:p>
            <a:r>
              <a:rPr lang="pt-BR" sz="3240" b="1" dirty="0">
                <a:latin typeface="Roboto" panose="02000000000000000000" pitchFamily="2" charset="0"/>
                <a:ea typeface="Roboto" panose="02000000000000000000" pitchFamily="2" charset="0"/>
              </a:rPr>
              <a:t>Escopo de uma função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A01F1446-7956-4837-BD23-A69715F47112}"/>
              </a:ext>
            </a:extLst>
          </p:cNvPr>
          <p:cNvSpPr txBox="1"/>
          <p:nvPr/>
        </p:nvSpPr>
        <p:spPr>
          <a:xfrm>
            <a:off x="3352801" y="1325880"/>
            <a:ext cx="5487757" cy="4829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1620" dirty="0"/>
              <a:t>// As seguintes variáveis são definidas no escopo global</a:t>
            </a:r>
          </a:p>
          <a:p>
            <a:r>
              <a:rPr lang="pt-BR" sz="1620" dirty="0"/>
              <a:t>var num1 = 20,</a:t>
            </a:r>
          </a:p>
          <a:p>
            <a:r>
              <a:rPr lang="pt-BR" sz="1620" dirty="0"/>
              <a:t>    num2 = 3,</a:t>
            </a:r>
          </a:p>
          <a:p>
            <a:r>
              <a:rPr lang="pt-BR" sz="1620" dirty="0"/>
              <a:t>    nome = "</a:t>
            </a:r>
            <a:r>
              <a:rPr lang="pt-BR" sz="1620" dirty="0" err="1"/>
              <a:t>Chamahk</a:t>
            </a:r>
            <a:r>
              <a:rPr lang="pt-BR" sz="1620" dirty="0"/>
              <a:t>";</a:t>
            </a:r>
          </a:p>
          <a:p>
            <a:r>
              <a:rPr lang="pt-BR" sz="1620" dirty="0"/>
              <a:t>// Esta função é definida no escopo global</a:t>
            </a:r>
          </a:p>
          <a:p>
            <a:r>
              <a:rPr lang="pt-BR" sz="1620" dirty="0" err="1"/>
              <a:t>function</a:t>
            </a:r>
            <a:r>
              <a:rPr lang="pt-BR" sz="1620" dirty="0"/>
              <a:t> multiplica() {</a:t>
            </a:r>
          </a:p>
          <a:p>
            <a:r>
              <a:rPr lang="pt-BR" sz="1620" dirty="0"/>
              <a:t>  </a:t>
            </a:r>
            <a:r>
              <a:rPr lang="pt-BR" sz="1620" dirty="0" err="1"/>
              <a:t>return</a:t>
            </a:r>
            <a:r>
              <a:rPr lang="pt-BR" sz="1620" dirty="0"/>
              <a:t> num1 * num2;</a:t>
            </a:r>
          </a:p>
          <a:p>
            <a:r>
              <a:rPr lang="pt-BR" sz="1620" dirty="0"/>
              <a:t>}</a:t>
            </a:r>
          </a:p>
          <a:p>
            <a:r>
              <a:rPr lang="pt-BR" sz="1620" dirty="0"/>
              <a:t>multiplica(); // Retorna 60</a:t>
            </a:r>
          </a:p>
          <a:p>
            <a:r>
              <a:rPr lang="pt-BR" sz="1620" dirty="0"/>
              <a:t>// Um exemplo de função aninhada</a:t>
            </a:r>
          </a:p>
          <a:p>
            <a:r>
              <a:rPr lang="pt-BR" sz="1620" dirty="0" err="1"/>
              <a:t>function</a:t>
            </a:r>
            <a:r>
              <a:rPr lang="pt-BR" sz="1620" dirty="0"/>
              <a:t> </a:t>
            </a:r>
            <a:r>
              <a:rPr lang="pt-BR" sz="1620" dirty="0" err="1"/>
              <a:t>getScore</a:t>
            </a:r>
            <a:r>
              <a:rPr lang="pt-BR" sz="1620" dirty="0"/>
              <a:t> () {</a:t>
            </a:r>
          </a:p>
          <a:p>
            <a:r>
              <a:rPr lang="pt-BR" sz="1620" dirty="0"/>
              <a:t>  var num1 = 2,</a:t>
            </a:r>
          </a:p>
          <a:p>
            <a:r>
              <a:rPr lang="pt-BR" sz="1620" dirty="0"/>
              <a:t>      num2 = 3;</a:t>
            </a:r>
          </a:p>
          <a:p>
            <a:r>
              <a:rPr lang="pt-BR" sz="1620" dirty="0"/>
              <a:t>  </a:t>
            </a:r>
            <a:r>
              <a:rPr lang="pt-BR" sz="1620" dirty="0" err="1"/>
              <a:t>function</a:t>
            </a:r>
            <a:r>
              <a:rPr lang="pt-BR" sz="1620" dirty="0"/>
              <a:t> </a:t>
            </a:r>
            <a:r>
              <a:rPr lang="pt-BR" sz="1620" dirty="0" err="1"/>
              <a:t>add</a:t>
            </a:r>
            <a:r>
              <a:rPr lang="pt-BR" sz="1620" dirty="0"/>
              <a:t>() {</a:t>
            </a:r>
          </a:p>
          <a:p>
            <a:r>
              <a:rPr lang="pt-BR" sz="1620" dirty="0"/>
              <a:t>    </a:t>
            </a:r>
            <a:r>
              <a:rPr lang="pt-BR" sz="1620" dirty="0" err="1"/>
              <a:t>return</a:t>
            </a:r>
            <a:r>
              <a:rPr lang="pt-BR" sz="1620" dirty="0"/>
              <a:t> nome + " </a:t>
            </a:r>
            <a:r>
              <a:rPr lang="pt-BR" sz="1620" dirty="0" err="1"/>
              <a:t>scored</a:t>
            </a:r>
            <a:r>
              <a:rPr lang="pt-BR" sz="1620" dirty="0"/>
              <a:t> " + (num1 + num2);</a:t>
            </a:r>
          </a:p>
          <a:p>
            <a:r>
              <a:rPr lang="pt-BR" sz="1620" dirty="0"/>
              <a:t>  }</a:t>
            </a:r>
          </a:p>
          <a:p>
            <a:r>
              <a:rPr lang="pt-BR" sz="1620" dirty="0"/>
              <a:t>  </a:t>
            </a:r>
            <a:r>
              <a:rPr lang="pt-BR" sz="1620" dirty="0" err="1"/>
              <a:t>return</a:t>
            </a:r>
            <a:r>
              <a:rPr lang="pt-BR" sz="1620" dirty="0"/>
              <a:t> </a:t>
            </a:r>
            <a:r>
              <a:rPr lang="pt-BR" sz="1620" dirty="0" err="1"/>
              <a:t>add</a:t>
            </a:r>
            <a:r>
              <a:rPr lang="pt-BR" sz="1620" dirty="0"/>
              <a:t>();</a:t>
            </a:r>
          </a:p>
          <a:p>
            <a:r>
              <a:rPr lang="pt-BR" sz="1620" dirty="0"/>
              <a:t>}</a:t>
            </a:r>
          </a:p>
          <a:p>
            <a:r>
              <a:rPr lang="pt-BR" sz="1620" dirty="0" err="1"/>
              <a:t>getScore</a:t>
            </a:r>
            <a:r>
              <a:rPr lang="pt-BR" sz="1620" dirty="0"/>
              <a:t>(); // Retorna "</a:t>
            </a:r>
            <a:r>
              <a:rPr lang="pt-BR" sz="1620" dirty="0" err="1"/>
              <a:t>Chamahk</a:t>
            </a:r>
            <a:r>
              <a:rPr lang="pt-BR" sz="1620" dirty="0"/>
              <a:t> </a:t>
            </a:r>
            <a:r>
              <a:rPr lang="pt-BR" sz="1620" dirty="0" err="1"/>
              <a:t>scored</a:t>
            </a:r>
            <a:r>
              <a:rPr lang="pt-BR" sz="1620" dirty="0"/>
              <a:t> 5"</a:t>
            </a:r>
          </a:p>
        </p:txBody>
      </p:sp>
    </p:spTree>
    <p:extLst>
      <p:ext uri="{BB962C8B-B14F-4D97-AF65-F5344CB8AC3E}">
        <p14:creationId xmlns:p14="http://schemas.microsoft.com/office/powerpoint/2010/main" val="13455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ctrTitle"/>
          </p:nvPr>
        </p:nvSpPr>
        <p:spPr>
          <a:xfrm>
            <a:off x="1128002" y="671514"/>
            <a:ext cx="9922988" cy="34653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2283" tIns="41130" rIns="82283" bIns="41130" rtlCol="0" anchor="b" anchorCtr="0">
            <a:noAutofit/>
          </a:bodyPr>
          <a:lstStyle/>
          <a:p>
            <a:pPr rtl="0"/>
            <a:r>
              <a:rPr lang="pt-BR" b="1" dirty="0">
                <a:latin typeface="Roboto"/>
                <a:ea typeface="Roboto"/>
                <a:cs typeface="Roboto"/>
                <a:sym typeface="Roboto"/>
              </a:rPr>
              <a:t>Mão na massa com funções</a:t>
            </a:r>
            <a:endParaRPr dirty="0"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1141010" y="4136887"/>
            <a:ext cx="4600800" cy="1765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2283" tIns="41130" rIns="82283" bIns="4113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Marcelo Estruc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0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Widescreen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Definindo e chamando 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Mão na massa com funções</vt:lpstr>
      <vt:lpstr>Apresentação do PowerPoint</vt:lpstr>
      <vt:lpstr>Escreva um algoritmo para ler o salário mensal atual de um funcionário e o percentual de reajuste. Calcular e escrever o valor do novo salário. </vt:lpstr>
      <vt:lpstr>O custo de um carro novo ao consumidor é a soma do custo de fábrica com a porcentagem do distribuidor e dos impostos (aplicados ao custo de fábrica). Supondo que o percentual do distribuidor seja de 28% e os impostos de 45%, escrever um algoritmo para ler o custo de fábrica de um carro, calcular e escrever o custo final ao consumidor. </vt:lpstr>
      <vt:lpstr>Apresentação do PowerPoint</vt:lpstr>
      <vt:lpstr>Faça um algoritmo que leia quatro números informados pelo usuário e que depois imprima a média ponderada, sabendo-se que os pesos são respectivamente: 1, 2, 3 e 4: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de Almeida Estruc</dc:creator>
  <cp:lastModifiedBy>Marcelo de Almeida Estruc</cp:lastModifiedBy>
  <cp:revision>1</cp:revision>
  <dcterms:created xsi:type="dcterms:W3CDTF">2022-06-08T23:19:38Z</dcterms:created>
  <dcterms:modified xsi:type="dcterms:W3CDTF">2022-06-08T23:19:49Z</dcterms:modified>
</cp:coreProperties>
</file>