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2" r:id="rId2"/>
    <p:sldId id="257" r:id="rId3"/>
    <p:sldId id="258" r:id="rId4"/>
    <p:sldId id="259" r:id="rId5"/>
    <p:sldId id="260" r:id="rId6"/>
    <p:sldId id="261" r:id="rId7"/>
    <p:sldId id="280" r:id="rId8"/>
    <p:sldId id="292" r:id="rId9"/>
    <p:sldId id="293" r:id="rId10"/>
    <p:sldId id="295" r:id="rId11"/>
    <p:sldId id="294" r:id="rId12"/>
    <p:sldId id="303" r:id="rId13"/>
    <p:sldId id="304" r:id="rId14"/>
    <p:sldId id="305" r:id="rId15"/>
    <p:sldId id="300" r:id="rId16"/>
    <p:sldId id="301" r:id="rId17"/>
    <p:sldId id="302" r:id="rId18"/>
    <p:sldId id="299" r:id="rId19"/>
    <p:sldId id="289" r:id="rId20"/>
    <p:sldId id="263" r:id="rId21"/>
    <p:sldId id="307" r:id="rId22"/>
    <p:sldId id="306" r:id="rId23"/>
    <p:sldId id="309" r:id="rId24"/>
    <p:sldId id="308" r:id="rId25"/>
    <p:sldId id="310" r:id="rId26"/>
    <p:sldId id="311" r:id="rId27"/>
    <p:sldId id="312" r:id="rId28"/>
    <p:sldId id="313" r:id="rId29"/>
    <p:sldId id="315" r:id="rId30"/>
    <p:sldId id="316" r:id="rId31"/>
    <p:sldId id="317" r:id="rId32"/>
    <p:sldId id="319" r:id="rId33"/>
    <p:sldId id="320" r:id="rId34"/>
    <p:sldId id="321" r:id="rId35"/>
    <p:sldId id="322" r:id="rId36"/>
    <p:sldId id="325" r:id="rId37"/>
    <p:sldId id="323" r:id="rId38"/>
    <p:sldId id="326" r:id="rId39"/>
    <p:sldId id="327" r:id="rId40"/>
    <p:sldId id="328" r:id="rId41"/>
    <p:sldId id="329" r:id="rId42"/>
    <p:sldId id="330" r:id="rId43"/>
    <p:sldId id="331" r:id="rId44"/>
    <p:sldId id="277" r:id="rId45"/>
  </p:sldIdLst>
  <p:sldSz cx="9144000" cy="5715000" type="screen16x10"/>
  <p:notesSz cx="9144000" cy="5715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92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771650"/>
            <a:ext cx="7772400" cy="1200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200400"/>
            <a:ext cx="6400800" cy="1428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314450"/>
            <a:ext cx="3977640" cy="377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314450"/>
            <a:ext cx="3977640" cy="377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127" y="3000894"/>
            <a:ext cx="2522939" cy="2663813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7688580" y="0"/>
            <a:ext cx="1452880" cy="5715000"/>
          </a:xfrm>
          <a:custGeom>
            <a:avLst/>
            <a:gdLst/>
            <a:ahLst/>
            <a:cxnLst/>
            <a:rect l="l" t="t" r="r" b="b"/>
            <a:pathLst>
              <a:path w="1452879" h="5715000">
                <a:moveTo>
                  <a:pt x="1452371" y="0"/>
                </a:moveTo>
                <a:lnTo>
                  <a:pt x="986879" y="0"/>
                </a:lnTo>
                <a:lnTo>
                  <a:pt x="0" y="5714997"/>
                </a:lnTo>
                <a:lnTo>
                  <a:pt x="1452371" y="5714997"/>
                </a:lnTo>
                <a:lnTo>
                  <a:pt x="1452371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812687" y="0"/>
            <a:ext cx="1331595" cy="5715000"/>
          </a:xfrm>
          <a:custGeom>
            <a:avLst/>
            <a:gdLst/>
            <a:ahLst/>
            <a:cxnLst/>
            <a:rect l="l" t="t" r="r" b="b"/>
            <a:pathLst>
              <a:path w="1331595" h="5715000">
                <a:moveTo>
                  <a:pt x="1331312" y="0"/>
                </a:moveTo>
                <a:lnTo>
                  <a:pt x="0" y="0"/>
                </a:lnTo>
                <a:lnTo>
                  <a:pt x="621636" y="5714997"/>
                </a:lnTo>
                <a:lnTo>
                  <a:pt x="1331312" y="5714997"/>
                </a:lnTo>
                <a:lnTo>
                  <a:pt x="1331312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173212" y="0"/>
            <a:ext cx="967740" cy="5715000"/>
          </a:xfrm>
          <a:custGeom>
            <a:avLst/>
            <a:gdLst/>
            <a:ahLst/>
            <a:cxnLst/>
            <a:rect l="l" t="t" r="r" b="b"/>
            <a:pathLst>
              <a:path w="967740" h="5715000">
                <a:moveTo>
                  <a:pt x="967739" y="0"/>
                </a:moveTo>
                <a:lnTo>
                  <a:pt x="764105" y="0"/>
                </a:lnTo>
                <a:lnTo>
                  <a:pt x="0" y="5714997"/>
                </a:lnTo>
                <a:lnTo>
                  <a:pt x="967739" y="5714997"/>
                </a:lnTo>
                <a:lnTo>
                  <a:pt x="967739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0"/>
            <a:ext cx="632460" cy="4721860"/>
          </a:xfrm>
          <a:custGeom>
            <a:avLst/>
            <a:gdLst/>
            <a:ahLst/>
            <a:cxnLst/>
            <a:rect l="l" t="t" r="r" b="b"/>
            <a:pathLst>
              <a:path w="632460" h="4721860">
                <a:moveTo>
                  <a:pt x="632460" y="0"/>
                </a:moveTo>
                <a:lnTo>
                  <a:pt x="0" y="0"/>
                </a:lnTo>
                <a:lnTo>
                  <a:pt x="0" y="4721352"/>
                </a:lnTo>
                <a:lnTo>
                  <a:pt x="63246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0"/>
            <a:ext cx="509270" cy="5710555"/>
          </a:xfrm>
          <a:custGeom>
            <a:avLst/>
            <a:gdLst/>
            <a:ahLst/>
            <a:cxnLst/>
            <a:rect l="l" t="t" r="r" b="b"/>
            <a:pathLst>
              <a:path w="509270" h="5710555">
                <a:moveTo>
                  <a:pt x="106325" y="0"/>
                </a:moveTo>
                <a:lnTo>
                  <a:pt x="0" y="0"/>
                </a:lnTo>
                <a:lnTo>
                  <a:pt x="0" y="5710427"/>
                </a:lnTo>
                <a:lnTo>
                  <a:pt x="509015" y="5710427"/>
                </a:lnTo>
                <a:lnTo>
                  <a:pt x="106325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5443" y="346158"/>
            <a:ext cx="1978818" cy="87306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4864" y="36576"/>
            <a:ext cx="1945178" cy="17406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3343655"/>
            <a:ext cx="337185" cy="2371725"/>
          </a:xfrm>
          <a:custGeom>
            <a:avLst/>
            <a:gdLst/>
            <a:ahLst/>
            <a:cxnLst/>
            <a:rect l="l" t="t" r="r" b="b"/>
            <a:pathLst>
              <a:path w="337185" h="2371725">
                <a:moveTo>
                  <a:pt x="0" y="0"/>
                </a:moveTo>
                <a:lnTo>
                  <a:pt x="0" y="2371343"/>
                </a:lnTo>
                <a:lnTo>
                  <a:pt x="336804" y="2371343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337185" cy="5710555"/>
          </a:xfrm>
          <a:custGeom>
            <a:avLst/>
            <a:gdLst/>
            <a:ahLst/>
            <a:cxnLst/>
            <a:rect l="l" t="t" r="r" b="b"/>
            <a:pathLst>
              <a:path w="337185" h="5710555">
                <a:moveTo>
                  <a:pt x="69946" y="0"/>
                </a:moveTo>
                <a:lnTo>
                  <a:pt x="0" y="0"/>
                </a:lnTo>
                <a:lnTo>
                  <a:pt x="0" y="5710427"/>
                </a:lnTo>
                <a:lnTo>
                  <a:pt x="336803" y="5710427"/>
                </a:lnTo>
                <a:lnTo>
                  <a:pt x="69946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731777" y="0"/>
            <a:ext cx="412750" cy="5710555"/>
          </a:xfrm>
          <a:custGeom>
            <a:avLst/>
            <a:gdLst/>
            <a:ahLst/>
            <a:cxnLst/>
            <a:rect l="l" t="t" r="r" b="b"/>
            <a:pathLst>
              <a:path w="412750" h="5710555">
                <a:moveTo>
                  <a:pt x="412222" y="0"/>
                </a:moveTo>
                <a:lnTo>
                  <a:pt x="0" y="0"/>
                </a:lnTo>
                <a:lnTo>
                  <a:pt x="365867" y="5710427"/>
                </a:lnTo>
                <a:lnTo>
                  <a:pt x="412222" y="5710427"/>
                </a:lnTo>
                <a:lnTo>
                  <a:pt x="412222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737091" y="5285232"/>
            <a:ext cx="199644" cy="2971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7146" y="530174"/>
            <a:ext cx="7969707" cy="437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1850" y="1576196"/>
            <a:ext cx="8480298" cy="2667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5314950"/>
            <a:ext cx="2926080" cy="285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5314950"/>
            <a:ext cx="2103120" cy="285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5314950"/>
            <a:ext cx="2103120" cy="285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/>
          <p:nvPr/>
        </p:nvPicPr>
        <p:blipFill>
          <a:blip r:embed="rId2"/>
          <a:stretch/>
        </p:blipFill>
        <p:spPr>
          <a:xfrm>
            <a:off x="2743200" y="190500"/>
            <a:ext cx="3657600" cy="52578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469356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495300"/>
            <a:ext cx="7969707" cy="4570482"/>
          </a:xfrm>
        </p:spPr>
        <p:txBody>
          <a:bodyPr/>
          <a:lstStyle/>
          <a:p>
            <a:r>
              <a:rPr lang="pt-BR" dirty="0" smtClean="0"/>
              <a:t>Beleza! Agora bora fazer o seguinte:</a:t>
            </a:r>
            <a:br>
              <a:rPr lang="pt-BR" dirty="0" smtClean="0"/>
            </a:br>
            <a:r>
              <a:rPr lang="pt-BR" dirty="0" smtClean="0"/>
              <a:t>Peça para o usuário digitar um número . Guarda esse número em uma variável.</a:t>
            </a:r>
            <a:br>
              <a:rPr lang="pt-BR" dirty="0" smtClean="0"/>
            </a:br>
            <a:r>
              <a:rPr lang="pt-BR" dirty="0" smtClean="0"/>
              <a:t>Peça </a:t>
            </a:r>
            <a:r>
              <a:rPr lang="pt-BR" dirty="0"/>
              <a:t>para o usuário digitar </a:t>
            </a:r>
            <a:r>
              <a:rPr lang="pt-BR" dirty="0" smtClean="0"/>
              <a:t>outro </a:t>
            </a:r>
            <a:r>
              <a:rPr lang="pt-BR" dirty="0"/>
              <a:t>número . Guarda esse número em </a:t>
            </a:r>
            <a:r>
              <a:rPr lang="pt-BR" dirty="0" smtClean="0"/>
              <a:t>outra variável.</a:t>
            </a:r>
            <a:br>
              <a:rPr lang="pt-BR" dirty="0" smtClean="0"/>
            </a:br>
            <a:r>
              <a:rPr lang="pt-BR" dirty="0" smtClean="0"/>
              <a:t>Agora, faça a soma dos números e apresente em uma janela de alerta.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Se liga que tem uma pegadinha ai!</a:t>
            </a:r>
            <a:br>
              <a:rPr lang="pt-BR" dirty="0" smtClean="0"/>
            </a:br>
            <a:r>
              <a:rPr lang="pt-BR" dirty="0" smtClean="0"/>
              <a:t>Tenta fazer que você vai ver o que vai rolar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6266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943100"/>
            <a:ext cx="7969707" cy="1661993"/>
          </a:xfrm>
        </p:spPr>
        <p:txBody>
          <a:bodyPr/>
          <a:lstStyle/>
          <a:p>
            <a:pPr algn="ctr"/>
            <a:r>
              <a:rPr lang="pt-BR" dirty="0" smtClean="0"/>
              <a:t>Precisamos usar o </a:t>
            </a:r>
            <a:r>
              <a:rPr lang="pt-BR" dirty="0" err="1" smtClean="0"/>
              <a:t>Number.parseInt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para transformar as variáveis em </a:t>
            </a:r>
            <a:r>
              <a:rPr lang="pt-BR" dirty="0" err="1" smtClean="0"/>
              <a:t>number</a:t>
            </a:r>
            <a:r>
              <a:rPr lang="pt-BR" dirty="0" smtClean="0"/>
              <a:t> e ai sim podemos fazer a soma!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6868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943100"/>
            <a:ext cx="7969707" cy="1661993"/>
          </a:xfrm>
        </p:spPr>
        <p:txBody>
          <a:bodyPr/>
          <a:lstStyle/>
          <a:p>
            <a:pPr algn="ctr"/>
            <a:r>
              <a:rPr lang="pt-BR" dirty="0" smtClean="0"/>
              <a:t>Agora olha que parada maneira!</a:t>
            </a:r>
            <a:br>
              <a:rPr lang="pt-BR" dirty="0" smtClean="0"/>
            </a:br>
            <a:r>
              <a:rPr lang="pt-BR" dirty="0" smtClean="0"/>
              <a:t>Podemos pegar o número e colocar ele em Real, Dólar e Euro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3530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28700"/>
            <a:ext cx="8229065" cy="342928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447800" y="4762500"/>
            <a:ext cx="5491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Onde está BRL, você pode colocar USD ou EUR para Euro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031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743200" y="419100"/>
            <a:ext cx="3130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Também podemos tirar o cifrão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" y="1104900"/>
            <a:ext cx="9144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30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647700"/>
            <a:ext cx="7969707" cy="1246495"/>
          </a:xfrm>
        </p:spPr>
        <p:txBody>
          <a:bodyPr/>
          <a:lstStyle/>
          <a:p>
            <a:pPr algn="ctr"/>
            <a:r>
              <a:rPr lang="pt-BR" dirty="0" smtClean="0"/>
              <a:t>Vamos ver outra parada! Bora usar a janela de confirmação!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53" y="1638300"/>
            <a:ext cx="7772400" cy="222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34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943100"/>
            <a:ext cx="7969707" cy="1246495"/>
          </a:xfrm>
        </p:spPr>
        <p:txBody>
          <a:bodyPr/>
          <a:lstStyle/>
          <a:p>
            <a:pPr algn="ctr"/>
            <a:r>
              <a:rPr lang="pt-BR" dirty="0" smtClean="0"/>
              <a:t>Vamos usar a janela de confirmação usando um click no botão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0208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9100"/>
            <a:ext cx="7563085" cy="495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671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943100"/>
            <a:ext cx="7969707" cy="1246495"/>
          </a:xfrm>
        </p:spPr>
        <p:txBody>
          <a:bodyPr/>
          <a:lstStyle/>
          <a:p>
            <a:pPr algn="ctr"/>
            <a:r>
              <a:rPr lang="pt-BR" dirty="0" smtClean="0"/>
              <a:t>Top! Agora bora começar a escrever no HTML!</a:t>
            </a:r>
            <a:br>
              <a:rPr lang="pt-BR" dirty="0" smtClean="0"/>
            </a:br>
            <a:r>
              <a:rPr lang="pt-BR" dirty="0" smtClean="0"/>
              <a:t>Chega de trabalhar com </a:t>
            </a:r>
            <a:r>
              <a:rPr lang="pt-BR" dirty="0" err="1" smtClean="0"/>
              <a:t>window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6382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/>
          <p:nvPr/>
        </p:nvPicPr>
        <p:blipFill>
          <a:blip r:embed="rId2"/>
          <a:stretch/>
        </p:blipFill>
        <p:spPr>
          <a:xfrm>
            <a:off x="1143000" y="571500"/>
            <a:ext cx="6705600" cy="5029200"/>
          </a:xfrm>
          <a:prstGeom prst="rect">
            <a:avLst/>
          </a:prstGeom>
          <a:ln w="0">
            <a:noFill/>
          </a:ln>
        </p:spPr>
      </p:pic>
      <p:sp>
        <p:nvSpPr>
          <p:cNvPr id="5" name="CaixaDeTexto 4"/>
          <p:cNvSpPr txBox="1"/>
          <p:nvPr/>
        </p:nvSpPr>
        <p:spPr>
          <a:xfrm>
            <a:off x="2267038" y="125968"/>
            <a:ext cx="2427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Bora escrever na pagina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6902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146" y="530174"/>
            <a:ext cx="114681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6841" y="1113565"/>
            <a:ext cx="4171315" cy="2487295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50" spc="-2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Document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Object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Model</a:t>
            </a:r>
            <a:endParaRPr sz="1800" dirty="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800"/>
              </a:spcBef>
            </a:pPr>
            <a:r>
              <a:rPr sz="1250" spc="-10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250" spc="13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Introdução</a:t>
            </a:r>
            <a:endParaRPr sz="1600" dirty="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805"/>
              </a:spcBef>
            </a:pPr>
            <a:r>
              <a:rPr sz="1250" spc="-10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250" spc="15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Encontrando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elementos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por</a:t>
            </a:r>
            <a:r>
              <a:rPr sz="16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tag</a:t>
            </a:r>
            <a:endParaRPr sz="1600" dirty="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790"/>
              </a:spcBef>
            </a:pPr>
            <a:r>
              <a:rPr sz="1250" spc="-10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250" spc="160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Encontrando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elementos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por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classe</a:t>
            </a:r>
            <a:endParaRPr sz="1600" dirty="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810"/>
              </a:spcBef>
            </a:pPr>
            <a:r>
              <a:rPr sz="1250" spc="-10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250" spc="160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Encontrando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elementos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por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seletor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CSS</a:t>
            </a:r>
            <a:endParaRPr sz="1600" dirty="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800"/>
              </a:spcBef>
            </a:pPr>
            <a:r>
              <a:rPr sz="1250" spc="-10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250" spc="15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Criando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elementos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no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documento</a:t>
            </a:r>
            <a:endParaRPr sz="1600" dirty="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795"/>
              </a:spcBef>
            </a:pPr>
            <a:r>
              <a:rPr sz="1250" spc="-10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250" spc="114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Exercícios</a:t>
            </a:r>
            <a:endParaRPr sz="1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146" y="530174"/>
            <a:ext cx="522605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Encontrando</a:t>
            </a:r>
            <a:r>
              <a:rPr spc="-15" dirty="0"/>
              <a:t> </a:t>
            </a:r>
            <a:r>
              <a:rPr spc="-5" dirty="0"/>
              <a:t>elementos</a:t>
            </a:r>
            <a:r>
              <a:rPr spc="-15" dirty="0"/>
              <a:t> </a:t>
            </a:r>
            <a:r>
              <a:rPr spc="-5" dirty="0"/>
              <a:t>na</a:t>
            </a:r>
            <a:r>
              <a:rPr spc="-25" dirty="0"/>
              <a:t> </a:t>
            </a:r>
            <a:r>
              <a:rPr spc="-5" dirty="0"/>
              <a:t>página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7146" y="1107624"/>
            <a:ext cx="8099654" cy="4914807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spcBef>
                <a:spcPts val="885"/>
              </a:spcBef>
            </a:pPr>
            <a:r>
              <a:rPr sz="1450" spc="-150" dirty="0" smtClean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50" spc="-20" dirty="0" smtClean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Através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da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 smtClean="0">
                <a:solidFill>
                  <a:srgbClr val="404040"/>
                </a:solidFill>
                <a:latin typeface="Trebuchet MS"/>
                <a:cs typeface="Trebuchet MS"/>
              </a:rPr>
              <a:t>tag</a:t>
            </a:r>
            <a:r>
              <a:rPr lang="pt-BR" sz="1800" spc="-10" dirty="0" smtClean="0">
                <a:solidFill>
                  <a:srgbClr val="404040"/>
                </a:solidFill>
                <a:latin typeface="Trebuchet MS"/>
                <a:cs typeface="Trebuchet MS"/>
              </a:rPr>
              <a:t/>
            </a:r>
            <a:br>
              <a:rPr lang="pt-BR" sz="1800" spc="-10" dirty="0" smtClean="0">
                <a:solidFill>
                  <a:srgbClr val="404040"/>
                </a:solidFill>
                <a:latin typeface="Trebuchet MS"/>
                <a:cs typeface="Trebuchet MS"/>
              </a:rPr>
            </a:br>
            <a:r>
              <a:rPr lang="pt-BR" dirty="0" err="1" smtClean="0"/>
              <a:t>document</a:t>
            </a:r>
            <a:r>
              <a:rPr lang="pt-BR" dirty="0" err="1"/>
              <a:t>.</a:t>
            </a:r>
            <a:r>
              <a:rPr lang="pt-BR" dirty="0" err="1" smtClean="0"/>
              <a:t>getElementsByTagName</a:t>
            </a:r>
            <a:r>
              <a:rPr lang="pt-BR" dirty="0" smtClean="0"/>
              <a:t>()</a:t>
            </a:r>
          </a:p>
          <a:p>
            <a:pPr marL="12700">
              <a:spcBef>
                <a:spcPts val="885"/>
              </a:spcBef>
            </a:pPr>
            <a:r>
              <a:rPr lang="pt-BR" dirty="0" smtClean="0"/>
              <a:t>método </a:t>
            </a:r>
            <a:r>
              <a:rPr lang="pt-BR" dirty="0"/>
              <a:t>retorna uma coleção de todos os elementos com um nome de </a:t>
            </a:r>
            <a:r>
              <a:rPr lang="pt-BR" dirty="0" err="1"/>
              <a:t>tag</a:t>
            </a:r>
            <a:r>
              <a:rPr lang="pt-BR" dirty="0"/>
              <a:t> especificado</a:t>
            </a:r>
            <a:r>
              <a:rPr lang="pt-BR" dirty="0" smtClean="0"/>
              <a:t>.</a:t>
            </a:r>
          </a:p>
          <a:p>
            <a:pPr marL="12700">
              <a:spcBef>
                <a:spcPts val="885"/>
              </a:spcBef>
            </a:pPr>
            <a:r>
              <a:rPr lang="pt-BR" dirty="0" smtClean="0"/>
              <a:t>Exemplo: </a:t>
            </a:r>
            <a:br>
              <a:rPr lang="pt-BR" dirty="0" smtClean="0"/>
            </a:br>
            <a:r>
              <a:rPr lang="pt-BR" dirty="0"/>
              <a:t>var </a:t>
            </a:r>
            <a:r>
              <a:rPr lang="pt-BR" dirty="0" err="1"/>
              <a:t>variasLi</a:t>
            </a:r>
            <a:r>
              <a:rPr lang="pt-BR" dirty="0"/>
              <a:t> = </a:t>
            </a:r>
            <a:r>
              <a:rPr lang="pt-BR" dirty="0" err="1"/>
              <a:t>document.getElementsByTagName</a:t>
            </a:r>
            <a:r>
              <a:rPr lang="pt-BR" dirty="0"/>
              <a:t>("li");</a:t>
            </a:r>
          </a:p>
          <a:p>
            <a:pPr marL="12700">
              <a:spcBef>
                <a:spcPts val="885"/>
              </a:spcBef>
            </a:pPr>
            <a:endParaRPr lang="pt-BR" dirty="0" smtClean="0"/>
          </a:p>
          <a:p>
            <a:pPr marL="12700">
              <a:spcBef>
                <a:spcPts val="885"/>
              </a:spcBef>
            </a:pPr>
            <a:r>
              <a:rPr lang="pt-BR" dirty="0" smtClean="0"/>
              <a:t>Para pegar a primeira li</a:t>
            </a:r>
            <a:br>
              <a:rPr lang="pt-BR" dirty="0" smtClean="0"/>
            </a:br>
            <a:r>
              <a:rPr lang="pt-BR" dirty="0"/>
              <a:t>var </a:t>
            </a:r>
            <a:r>
              <a:rPr lang="pt-BR" dirty="0" err="1"/>
              <a:t>variasLi</a:t>
            </a:r>
            <a:r>
              <a:rPr lang="pt-BR" dirty="0"/>
              <a:t> = </a:t>
            </a:r>
            <a:r>
              <a:rPr lang="pt-BR" dirty="0" err="1"/>
              <a:t>document.getElementsByTagName</a:t>
            </a:r>
            <a:r>
              <a:rPr lang="pt-BR" dirty="0"/>
              <a:t>("li</a:t>
            </a:r>
            <a:r>
              <a:rPr lang="pt-BR" dirty="0" smtClean="0"/>
              <a:t>")[0];</a:t>
            </a:r>
          </a:p>
          <a:p>
            <a:pPr marL="12700">
              <a:spcBef>
                <a:spcPts val="885"/>
              </a:spcBef>
            </a:pPr>
            <a:endParaRPr lang="pt-BR" dirty="0"/>
          </a:p>
          <a:p>
            <a:pPr marL="12700">
              <a:spcBef>
                <a:spcPts val="885"/>
              </a:spcBef>
            </a:pPr>
            <a:r>
              <a:rPr lang="pt-BR" dirty="0" smtClean="0"/>
              <a:t>Depois que temos o elemento podemos fazer qualquer coisa com ele. Por exemplo, trocar o valor dele ou trocar a cor dele.</a:t>
            </a:r>
            <a:endParaRPr lang="pt-BR" dirty="0"/>
          </a:p>
          <a:p>
            <a:pPr marL="12700">
              <a:spcBef>
                <a:spcPts val="885"/>
              </a:spcBef>
            </a:pPr>
            <a:endParaRPr lang="pt-BR" dirty="0"/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029" y="0"/>
            <a:ext cx="5075942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63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-24434"/>
            <a:ext cx="522605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Encontrando</a:t>
            </a:r>
            <a:r>
              <a:rPr spc="-15" dirty="0"/>
              <a:t> </a:t>
            </a:r>
            <a:r>
              <a:rPr spc="-5" dirty="0"/>
              <a:t>elementos</a:t>
            </a:r>
            <a:r>
              <a:rPr spc="-15" dirty="0"/>
              <a:t> </a:t>
            </a:r>
            <a:r>
              <a:rPr spc="-5" dirty="0"/>
              <a:t>na</a:t>
            </a:r>
            <a:r>
              <a:rPr spc="-25" dirty="0"/>
              <a:t> </a:t>
            </a:r>
            <a:r>
              <a:rPr spc="-5" dirty="0"/>
              <a:t>página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413081"/>
            <a:ext cx="8099654" cy="1475404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lang="pt-BR" sz="1400" spc="-150" dirty="0" smtClean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lang="pt-BR" sz="1400" spc="-15" dirty="0" smtClean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lang="pt-BR" sz="1600" spc="-5" dirty="0" smtClean="0">
                <a:solidFill>
                  <a:srgbClr val="404040"/>
                </a:solidFill>
                <a:latin typeface="Trebuchet MS"/>
                <a:cs typeface="Trebuchet MS"/>
              </a:rPr>
              <a:t>Através</a:t>
            </a:r>
            <a:r>
              <a:rPr lang="pt-BR" sz="1600" spc="20" dirty="0" smtClean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pt-BR" sz="1600" dirty="0" smtClean="0">
                <a:solidFill>
                  <a:srgbClr val="404040"/>
                </a:solidFill>
                <a:latin typeface="Trebuchet MS"/>
                <a:cs typeface="Trebuchet MS"/>
              </a:rPr>
              <a:t>do</a:t>
            </a:r>
            <a:r>
              <a:rPr lang="pt-BR" sz="1600" spc="-25" dirty="0" smtClean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pt-BR" sz="1600" dirty="0" smtClean="0">
                <a:solidFill>
                  <a:srgbClr val="404040"/>
                </a:solidFill>
                <a:latin typeface="Trebuchet MS"/>
                <a:cs typeface="Trebuchet MS"/>
              </a:rPr>
              <a:t>ID</a:t>
            </a:r>
            <a:r>
              <a:rPr lang="pt-BR" sz="1600" spc="-25" dirty="0" smtClean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</a:p>
          <a:p>
            <a:pPr marL="12700">
              <a:spcBef>
                <a:spcPts val="885"/>
              </a:spcBef>
            </a:pPr>
            <a:r>
              <a:rPr lang="pt-BR" sz="1600" dirty="0" err="1" smtClean="0"/>
              <a:t>document.getElementById</a:t>
            </a:r>
            <a:r>
              <a:rPr lang="pt-BR" sz="1600" dirty="0" smtClean="0"/>
              <a:t>()</a:t>
            </a: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endParaRPr lang="pt-BR" sz="1600" dirty="0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endParaRPr sz="1800" dirty="0">
              <a:latin typeface="Trebuchet MS"/>
              <a:cs typeface="Trebuchet MS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033" y="413081"/>
            <a:ext cx="4870367" cy="526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00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257300"/>
            <a:ext cx="8917782" cy="250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080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146" y="530174"/>
            <a:ext cx="522605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Encontrando</a:t>
            </a:r>
            <a:r>
              <a:rPr spc="-15" dirty="0"/>
              <a:t> </a:t>
            </a:r>
            <a:r>
              <a:rPr spc="-5" dirty="0"/>
              <a:t>elementos</a:t>
            </a:r>
            <a:r>
              <a:rPr spc="-15" dirty="0"/>
              <a:t> </a:t>
            </a:r>
            <a:r>
              <a:rPr spc="-5" dirty="0"/>
              <a:t>na</a:t>
            </a:r>
            <a:r>
              <a:rPr spc="-25" dirty="0"/>
              <a:t> </a:t>
            </a:r>
            <a:r>
              <a:rPr spc="-5" dirty="0"/>
              <a:t>página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7146" y="1107624"/>
            <a:ext cx="8099654" cy="1475404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lang="pt-BR" sz="1400" spc="-150" dirty="0" smtClean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lang="pt-BR" sz="1400" spc="-15" dirty="0" smtClean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lang="pt-BR" sz="1600" spc="-5" dirty="0" smtClean="0">
                <a:solidFill>
                  <a:srgbClr val="404040"/>
                </a:solidFill>
                <a:latin typeface="Trebuchet MS"/>
                <a:cs typeface="Trebuchet MS"/>
              </a:rPr>
              <a:t>Através</a:t>
            </a:r>
            <a:r>
              <a:rPr lang="pt-BR" sz="1600" spc="20" dirty="0" smtClean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pt-BR" sz="1600" dirty="0" smtClean="0">
                <a:solidFill>
                  <a:srgbClr val="404040"/>
                </a:solidFill>
                <a:latin typeface="Trebuchet MS"/>
                <a:cs typeface="Trebuchet MS"/>
              </a:rPr>
              <a:t>do</a:t>
            </a:r>
            <a:r>
              <a:rPr lang="pt-BR" sz="1600" spc="-25" dirty="0" smtClean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pt-BR" sz="1600" dirty="0" smtClean="0">
                <a:solidFill>
                  <a:srgbClr val="404040"/>
                </a:solidFill>
                <a:latin typeface="Trebuchet MS"/>
                <a:cs typeface="Trebuchet MS"/>
              </a:rPr>
              <a:t>nome</a:t>
            </a:r>
            <a:r>
              <a:rPr lang="pt-BR" sz="1600" spc="-25" dirty="0" smtClean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</a:p>
          <a:p>
            <a:pPr marL="12700">
              <a:spcBef>
                <a:spcPts val="885"/>
              </a:spcBef>
            </a:pPr>
            <a:r>
              <a:rPr lang="pt-BR" sz="1600" dirty="0" err="1" smtClean="0"/>
              <a:t>document.getElementsByName</a:t>
            </a:r>
            <a:endParaRPr lang="pt-BR" sz="1600" dirty="0" smtClean="0"/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endParaRPr lang="pt-BR" sz="1600" dirty="0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endParaRPr sz="1800" dirty="0">
              <a:latin typeface="Trebuchet MS"/>
              <a:cs typeface="Trebuchet MS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0"/>
            <a:ext cx="4424918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15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146" y="530174"/>
            <a:ext cx="522605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Encontrando</a:t>
            </a:r>
            <a:r>
              <a:rPr spc="-15" dirty="0"/>
              <a:t> </a:t>
            </a:r>
            <a:r>
              <a:rPr spc="-5" dirty="0"/>
              <a:t>elementos</a:t>
            </a:r>
            <a:r>
              <a:rPr spc="-15" dirty="0"/>
              <a:t> </a:t>
            </a:r>
            <a:r>
              <a:rPr spc="-5" dirty="0"/>
              <a:t>na</a:t>
            </a:r>
            <a:r>
              <a:rPr spc="-25" dirty="0"/>
              <a:t> </a:t>
            </a:r>
            <a:r>
              <a:rPr spc="-5" dirty="0"/>
              <a:t>página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7146" y="1107624"/>
            <a:ext cx="8099654" cy="1475404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lang="pt-BR" sz="1400" spc="-150" dirty="0" smtClean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lang="pt-BR" sz="1400" spc="-15" dirty="0" smtClean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lang="pt-BR" sz="1600" spc="-5" dirty="0" smtClean="0">
                <a:solidFill>
                  <a:srgbClr val="404040"/>
                </a:solidFill>
                <a:latin typeface="Trebuchet MS"/>
                <a:cs typeface="Trebuchet MS"/>
              </a:rPr>
              <a:t>Através</a:t>
            </a:r>
            <a:r>
              <a:rPr lang="pt-BR" sz="1600" spc="20" dirty="0" smtClean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pt-BR" sz="1600" spc="-5" dirty="0" smtClean="0">
                <a:solidFill>
                  <a:srgbClr val="404040"/>
                </a:solidFill>
                <a:latin typeface="Trebuchet MS"/>
                <a:cs typeface="Trebuchet MS"/>
              </a:rPr>
              <a:t>da classe</a:t>
            </a:r>
            <a:endParaRPr lang="pt-BR" sz="1600" dirty="0" smtClean="0">
              <a:latin typeface="Trebuchet MS"/>
              <a:cs typeface="Trebuchet MS"/>
            </a:endParaRPr>
          </a:p>
          <a:p>
            <a:pPr marL="12700">
              <a:spcBef>
                <a:spcPts val="885"/>
              </a:spcBef>
            </a:pPr>
            <a:r>
              <a:rPr lang="pt-BR" sz="1600" dirty="0" err="1" smtClean="0"/>
              <a:t>document.getElementsByClassName</a:t>
            </a:r>
            <a:endParaRPr lang="pt-BR" sz="1600" dirty="0" smtClean="0"/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endParaRPr lang="pt-BR" sz="1600" dirty="0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endParaRPr sz="1800" dirty="0">
              <a:latin typeface="Trebuchet MS"/>
              <a:cs typeface="Trebuchet MS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0452"/>
            <a:ext cx="4720815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89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146" y="530174"/>
            <a:ext cx="522605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Encontrando</a:t>
            </a:r>
            <a:r>
              <a:rPr spc="-15" dirty="0"/>
              <a:t> </a:t>
            </a:r>
            <a:r>
              <a:rPr spc="-5" dirty="0"/>
              <a:t>elementos</a:t>
            </a:r>
            <a:r>
              <a:rPr spc="-15" dirty="0"/>
              <a:t> </a:t>
            </a:r>
            <a:r>
              <a:rPr spc="-5" dirty="0"/>
              <a:t>na</a:t>
            </a:r>
            <a:r>
              <a:rPr spc="-25" dirty="0"/>
              <a:t> </a:t>
            </a:r>
            <a:r>
              <a:rPr spc="-5" dirty="0"/>
              <a:t>página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7146" y="1107624"/>
            <a:ext cx="8099654" cy="1475404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lang="pt-BR" sz="1400" spc="-150" dirty="0" smtClean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lang="pt-BR" sz="1400" spc="-15" dirty="0" smtClean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lang="pt-BR" sz="1600" spc="-5" dirty="0" smtClean="0">
                <a:solidFill>
                  <a:srgbClr val="404040"/>
                </a:solidFill>
                <a:latin typeface="Trebuchet MS"/>
                <a:cs typeface="Trebuchet MS"/>
              </a:rPr>
              <a:t>Através</a:t>
            </a:r>
            <a:r>
              <a:rPr lang="pt-BR" sz="1600" spc="20" dirty="0" smtClean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pt-BR" sz="1600" spc="-5" dirty="0" smtClean="0">
                <a:solidFill>
                  <a:srgbClr val="404040"/>
                </a:solidFill>
                <a:latin typeface="Trebuchet MS"/>
                <a:cs typeface="Trebuchet MS"/>
              </a:rPr>
              <a:t>seletores</a:t>
            </a:r>
            <a:r>
              <a:rPr lang="pt-BR" sz="1600" spc="-10" dirty="0" smtClean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pt-BR" sz="1600" dirty="0" smtClean="0">
                <a:solidFill>
                  <a:srgbClr val="404040"/>
                </a:solidFill>
                <a:latin typeface="Trebuchet MS"/>
                <a:cs typeface="Trebuchet MS"/>
              </a:rPr>
              <a:t>CSS</a:t>
            </a:r>
            <a:endParaRPr lang="pt-BR" sz="1600" dirty="0" smtClean="0">
              <a:latin typeface="Trebuchet MS"/>
              <a:cs typeface="Trebuchet MS"/>
            </a:endParaRPr>
          </a:p>
          <a:p>
            <a:pPr marL="12700">
              <a:spcBef>
                <a:spcPts val="885"/>
              </a:spcBef>
            </a:pPr>
            <a:r>
              <a:rPr lang="pt-BR" sz="1600" dirty="0" err="1" smtClean="0"/>
              <a:t>document.querySelector</a:t>
            </a:r>
            <a:endParaRPr lang="pt-BR" sz="1600" dirty="0" smtClean="0"/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endParaRPr lang="pt-BR" sz="1600" dirty="0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endParaRPr sz="1800" dirty="0">
              <a:latin typeface="Trebuchet MS"/>
              <a:cs typeface="Trebuchet MS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213" y="0"/>
            <a:ext cx="4698389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9198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73447"/>
            <a:ext cx="35052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Encontrando</a:t>
            </a:r>
            <a:r>
              <a:rPr spc="-15" dirty="0"/>
              <a:t> </a:t>
            </a:r>
            <a:r>
              <a:rPr spc="-5" dirty="0"/>
              <a:t>elementos</a:t>
            </a:r>
            <a:r>
              <a:rPr spc="-15" dirty="0"/>
              <a:t> </a:t>
            </a:r>
            <a:r>
              <a:rPr spc="-5" dirty="0"/>
              <a:t>na</a:t>
            </a:r>
            <a:r>
              <a:rPr spc="-25" dirty="0"/>
              <a:t> </a:t>
            </a:r>
            <a:r>
              <a:rPr spc="-5" dirty="0"/>
              <a:t>página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7146" y="1107624"/>
            <a:ext cx="8099654" cy="1475404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lang="pt-BR" sz="1400" spc="-150" dirty="0" smtClean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lang="pt-BR" sz="1400" spc="-15" dirty="0" smtClean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lang="pt-BR" sz="1600" spc="-5" dirty="0" smtClean="0">
                <a:solidFill>
                  <a:srgbClr val="404040"/>
                </a:solidFill>
                <a:latin typeface="Trebuchet MS"/>
                <a:cs typeface="Trebuchet MS"/>
              </a:rPr>
              <a:t>Através</a:t>
            </a:r>
            <a:r>
              <a:rPr lang="pt-BR" sz="1600" spc="20" dirty="0" smtClean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pt-BR" sz="1600" dirty="0" smtClean="0">
                <a:solidFill>
                  <a:srgbClr val="404040"/>
                </a:solidFill>
                <a:latin typeface="Trebuchet MS"/>
                <a:cs typeface="Trebuchet MS"/>
              </a:rPr>
              <a:t>de coleção</a:t>
            </a:r>
            <a:endParaRPr lang="pt-BR" sz="1600" spc="-25" dirty="0" smtClean="0">
              <a:solidFill>
                <a:srgbClr val="404040"/>
              </a:solidFill>
              <a:latin typeface="Trebuchet MS"/>
              <a:cs typeface="Trebuchet MS"/>
            </a:endParaRPr>
          </a:p>
          <a:p>
            <a:pPr marL="12700">
              <a:spcBef>
                <a:spcPts val="885"/>
              </a:spcBef>
            </a:pPr>
            <a:r>
              <a:rPr lang="pt-BR" sz="1600" dirty="0" err="1" smtClean="0"/>
              <a:t>document.querySelectorAll</a:t>
            </a:r>
            <a:endParaRPr lang="pt-BR" sz="1600" dirty="0" smtClean="0"/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endParaRPr lang="pt-BR" sz="1600" dirty="0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endParaRPr sz="1800" dirty="0">
              <a:latin typeface="Trebuchet MS"/>
              <a:cs typeface="Trebuchet MS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14300"/>
            <a:ext cx="476809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8369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7146" y="530174"/>
            <a:ext cx="7969707" cy="1246495"/>
          </a:xfrm>
        </p:spPr>
        <p:txBody>
          <a:bodyPr/>
          <a:lstStyle/>
          <a:p>
            <a:r>
              <a:rPr lang="pt-BR" dirty="0" smtClean="0"/>
              <a:t>Exercício com base no HTML a seguir coloque todos os elementos que tem a </a:t>
            </a:r>
            <a:r>
              <a:rPr lang="pt-BR" dirty="0" err="1" smtClean="0"/>
              <a:t>class</a:t>
            </a:r>
            <a:r>
              <a:rPr lang="pt-BR" dirty="0" smtClean="0"/>
              <a:t> estilo com fundo azul , letra branca e todas as letras em </a:t>
            </a:r>
            <a:r>
              <a:rPr lang="pt-BR" dirty="0" err="1" smtClean="0"/>
              <a:t>maiusculo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43100"/>
            <a:ext cx="6156640" cy="355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4270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"/>
            <a:ext cx="7969707" cy="415498"/>
          </a:xfrm>
        </p:spPr>
        <p:txBody>
          <a:bodyPr/>
          <a:lstStyle/>
          <a:p>
            <a:r>
              <a:rPr lang="pt-BR" dirty="0" smtClean="0"/>
              <a:t>Criando elemento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800100"/>
            <a:ext cx="68580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992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4004" y="190500"/>
            <a:ext cx="3726179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Document</a:t>
            </a:r>
            <a:r>
              <a:rPr spc="-45" dirty="0"/>
              <a:t> </a:t>
            </a:r>
            <a:r>
              <a:rPr dirty="0"/>
              <a:t>Object</a:t>
            </a:r>
            <a:r>
              <a:rPr spc="-35" dirty="0"/>
              <a:t> </a:t>
            </a:r>
            <a:r>
              <a:rPr spc="-5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4004" y="723900"/>
            <a:ext cx="8328254" cy="949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875" marR="2480310" indent="-257810">
              <a:lnSpc>
                <a:spcPct val="100000"/>
              </a:lnSpc>
              <a:spcBef>
                <a:spcPts val="100"/>
              </a:spcBef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50" spc="-14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Quando uma página é carregada, o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navegador cria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um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ocument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bject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odel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da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página.</a:t>
            </a: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50" spc="-10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modelo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HTML</a:t>
            </a:r>
            <a:r>
              <a:rPr sz="1800" b="1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DOM</a:t>
            </a:r>
            <a:r>
              <a:rPr sz="1800" b="1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é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construído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como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uma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árvore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objetos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(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Objects)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endParaRPr sz="1800" dirty="0">
              <a:latin typeface="Trebuchet MS"/>
              <a:cs typeface="Trebuchet MS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/>
          <a:srcRect t="15330"/>
          <a:stretch/>
        </p:blipFill>
        <p:spPr>
          <a:xfrm>
            <a:off x="304800" y="1866900"/>
            <a:ext cx="8587067" cy="3586469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"/>
            <a:ext cx="7969707" cy="415498"/>
          </a:xfrm>
        </p:spPr>
        <p:txBody>
          <a:bodyPr/>
          <a:lstStyle/>
          <a:p>
            <a:r>
              <a:rPr lang="pt-BR" dirty="0" smtClean="0"/>
              <a:t>Criando elemento em um elemento pai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634216"/>
            <a:ext cx="5224106" cy="508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0856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"/>
            <a:ext cx="7969707" cy="1246495"/>
          </a:xfrm>
        </p:spPr>
        <p:txBody>
          <a:bodyPr/>
          <a:lstStyle/>
          <a:p>
            <a:r>
              <a:rPr lang="pt-BR" dirty="0" smtClean="0"/>
              <a:t>Criando uma lista dinâmica de times de futebol utilizando o HTML abaixo. Sendo que cada elemento da lista deve ter uma borda azul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85900"/>
            <a:ext cx="682942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9581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3953" y="571500"/>
            <a:ext cx="7969707" cy="553998"/>
          </a:xfrm>
        </p:spPr>
        <p:txBody>
          <a:bodyPr/>
          <a:lstStyle/>
          <a:p>
            <a:r>
              <a:rPr lang="pt-BR" sz="3600" dirty="0" smtClean="0"/>
              <a:t>O que é um evento?</a:t>
            </a:r>
            <a:endParaRPr lang="pt-BR" sz="3600" dirty="0"/>
          </a:p>
        </p:txBody>
      </p:sp>
      <p:sp>
        <p:nvSpPr>
          <p:cNvPr id="4" name="Retângulo 3"/>
          <p:cNvSpPr/>
          <p:nvPr/>
        </p:nvSpPr>
        <p:spPr>
          <a:xfrm>
            <a:off x="578307" y="1409700"/>
            <a:ext cx="8001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0" i="0" dirty="0" smtClean="0">
                <a:solidFill>
                  <a:srgbClr val="777777"/>
                </a:solidFill>
                <a:effectLst/>
                <a:latin typeface="Source Sans Pro"/>
              </a:rPr>
              <a:t>A interação do </a:t>
            </a:r>
            <a:r>
              <a:rPr lang="pt-BR" b="0" i="0" dirty="0" err="1" smtClean="0">
                <a:solidFill>
                  <a:srgbClr val="777777"/>
                </a:solidFill>
                <a:effectLst/>
                <a:latin typeface="Source Sans Pro"/>
              </a:rPr>
              <a:t>JavaScript</a:t>
            </a:r>
            <a:r>
              <a:rPr lang="pt-BR" b="0" i="0" dirty="0" smtClean="0">
                <a:solidFill>
                  <a:srgbClr val="777777"/>
                </a:solidFill>
                <a:effectLst/>
                <a:latin typeface="Source Sans Pro"/>
              </a:rPr>
              <a:t> com o HTML é tratada por meio de eventos que ocorrem quando o usuário ou o navegador manipula uma página.</a:t>
            </a:r>
          </a:p>
          <a:p>
            <a:r>
              <a:rPr lang="pt-BR" b="1" i="0" dirty="0" smtClean="0">
                <a:solidFill>
                  <a:srgbClr val="777777"/>
                </a:solidFill>
                <a:effectLst/>
                <a:latin typeface="Source Sans Pro"/>
              </a:rPr>
              <a:t>Quando a página é carregada, ela é chamada de evento. </a:t>
            </a:r>
            <a:endParaRPr lang="pt-BR" b="0" i="0" dirty="0" smtClean="0">
              <a:solidFill>
                <a:srgbClr val="777777"/>
              </a:solidFill>
              <a:effectLst/>
              <a:latin typeface="Source Sans Pro"/>
            </a:endParaRPr>
          </a:p>
          <a:p>
            <a:r>
              <a:rPr lang="pt-BR" b="0" i="0" dirty="0" smtClean="0">
                <a:solidFill>
                  <a:srgbClr val="777777"/>
                </a:solidFill>
                <a:effectLst/>
                <a:latin typeface="Source Sans Pro"/>
              </a:rPr>
              <a:t>Quando o usuário clica em um botão, esse clique também é um evento. Outros exemplos incluem eventos como pressionar qualquer tecla, fechar uma janela, redimensionar uma janela etc.</a:t>
            </a:r>
          </a:p>
          <a:p>
            <a:r>
              <a:rPr lang="pt-BR" b="0" i="0" dirty="0" smtClean="0">
                <a:solidFill>
                  <a:srgbClr val="777777"/>
                </a:solidFill>
                <a:effectLst/>
                <a:latin typeface="Source Sans Pro"/>
              </a:rPr>
              <a:t>Os desenvolvedores podem utilizar esses eventos para executar respostas codificadas em </a:t>
            </a:r>
            <a:r>
              <a:rPr lang="pt-BR" b="0" i="0" dirty="0" err="1" smtClean="0">
                <a:solidFill>
                  <a:srgbClr val="777777"/>
                </a:solidFill>
                <a:effectLst/>
                <a:latin typeface="Source Sans Pro"/>
              </a:rPr>
              <a:t>JavaScript</a:t>
            </a:r>
            <a:r>
              <a:rPr lang="pt-BR" b="0" i="0" dirty="0" smtClean="0">
                <a:solidFill>
                  <a:srgbClr val="777777"/>
                </a:solidFill>
                <a:effectLst/>
                <a:latin typeface="Source Sans Pro"/>
              </a:rPr>
              <a:t>, o que faz com que os botões fechem as janelas, as mensagens sejam exibidas aos usuários, os dados sejam validados e praticamente qualquer outro tipo de resposta que você possa imaginar.</a:t>
            </a:r>
            <a:endParaRPr lang="pt-BR" b="0" i="0" dirty="0">
              <a:solidFill>
                <a:srgbClr val="777777"/>
              </a:solidFill>
              <a:effectLst/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755939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190500"/>
            <a:ext cx="7969707" cy="553998"/>
          </a:xfrm>
        </p:spPr>
        <p:txBody>
          <a:bodyPr/>
          <a:lstStyle/>
          <a:p>
            <a:r>
              <a:rPr lang="pt-BR" sz="3600" dirty="0" smtClean="0"/>
              <a:t>Exemplo de evento </a:t>
            </a:r>
            <a:r>
              <a:rPr lang="pt-BR" sz="3600" dirty="0" err="1" smtClean="0"/>
              <a:t>onclick</a:t>
            </a:r>
            <a:endParaRPr lang="pt-BR" sz="36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790145"/>
            <a:ext cx="6800850" cy="476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1302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190500"/>
            <a:ext cx="7969707" cy="553998"/>
          </a:xfrm>
        </p:spPr>
        <p:txBody>
          <a:bodyPr/>
          <a:lstStyle/>
          <a:p>
            <a:r>
              <a:rPr lang="pt-BR" sz="3600" dirty="0" smtClean="0"/>
              <a:t>Exemplo de evento mouse</a:t>
            </a:r>
            <a:endParaRPr lang="pt-BR" sz="36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952500"/>
            <a:ext cx="7177159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5235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190500"/>
            <a:ext cx="7969707" cy="553998"/>
          </a:xfrm>
        </p:spPr>
        <p:txBody>
          <a:bodyPr/>
          <a:lstStyle/>
          <a:p>
            <a:r>
              <a:rPr lang="pt-BR" sz="3600" dirty="0" smtClean="0"/>
              <a:t>Pegando o valor de campos</a:t>
            </a:r>
            <a:endParaRPr lang="pt-BR" sz="36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174" y="876300"/>
            <a:ext cx="5966958" cy="463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6859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" y="114300"/>
            <a:ext cx="8915400" cy="553998"/>
          </a:xfrm>
        </p:spPr>
        <p:txBody>
          <a:bodyPr/>
          <a:lstStyle/>
          <a:p>
            <a:r>
              <a:rPr lang="pt-BR" sz="1800" dirty="0" smtClean="0"/>
              <a:t>Pegando o valor de campos e validando usando de outra forma com </a:t>
            </a:r>
            <a:r>
              <a:rPr lang="pt-BR" sz="1800" dirty="0" err="1" smtClean="0"/>
              <a:t>document.forms</a:t>
            </a:r>
            <a:r>
              <a:rPr lang="pt-BR" sz="1800" dirty="0" smtClean="0"/>
              <a:t> </a:t>
            </a:r>
            <a:endParaRPr lang="pt-BR" sz="1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563276"/>
            <a:ext cx="5304366" cy="515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908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190500"/>
            <a:ext cx="7969707" cy="430887"/>
          </a:xfrm>
        </p:spPr>
        <p:txBody>
          <a:bodyPr/>
          <a:lstStyle/>
          <a:p>
            <a:r>
              <a:rPr lang="pt-BR" sz="1400" dirty="0" smtClean="0"/>
              <a:t>Com base no HTML a seguir, faça com que cada  nome e </a:t>
            </a:r>
            <a:r>
              <a:rPr lang="pt-BR" sz="1400" dirty="0" err="1" smtClean="0"/>
              <a:t>email</a:t>
            </a:r>
            <a:r>
              <a:rPr lang="pt-BR" sz="1400" dirty="0" smtClean="0"/>
              <a:t> digitado seja incluído em uma linha de uma tabela(id=tabela)</a:t>
            </a:r>
            <a:endParaRPr lang="pt-BR" sz="1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723900"/>
            <a:ext cx="6139834" cy="483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7565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190500"/>
            <a:ext cx="7969707" cy="215444"/>
          </a:xfrm>
        </p:spPr>
        <p:txBody>
          <a:bodyPr/>
          <a:lstStyle/>
          <a:p>
            <a:r>
              <a:rPr lang="pt-BR" sz="1400" dirty="0" smtClean="0"/>
              <a:t>Trabalhando com caixa de seleção</a:t>
            </a:r>
            <a:endParaRPr lang="pt-BR" sz="1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960" y="495299"/>
            <a:ext cx="5690977" cy="523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6056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190500"/>
            <a:ext cx="7969707" cy="215444"/>
          </a:xfrm>
        </p:spPr>
        <p:txBody>
          <a:bodyPr/>
          <a:lstStyle/>
          <a:p>
            <a:r>
              <a:rPr lang="pt-BR" sz="1400" dirty="0" smtClean="0"/>
              <a:t>Trabalhando com caixa de seleção</a:t>
            </a:r>
            <a:endParaRPr lang="pt-BR" sz="1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71216"/>
            <a:ext cx="652462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124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146" y="530174"/>
            <a:ext cx="3726179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Document</a:t>
            </a:r>
            <a:r>
              <a:rPr spc="-45" dirty="0"/>
              <a:t> </a:t>
            </a:r>
            <a:r>
              <a:rPr dirty="0"/>
              <a:t>Object</a:t>
            </a:r>
            <a:r>
              <a:rPr spc="-35" dirty="0"/>
              <a:t> </a:t>
            </a:r>
            <a:r>
              <a:rPr spc="-5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7146" y="1207770"/>
            <a:ext cx="7532370" cy="299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875" marR="5080" indent="-257810">
              <a:lnSpc>
                <a:spcPct val="100000"/>
              </a:lnSpc>
              <a:spcBef>
                <a:spcPts val="100"/>
              </a:spcBef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50" spc="-14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Com o modelo de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objeto, JavaScript tem todo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poder necessário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para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criar HTML</a:t>
            </a:r>
            <a:r>
              <a:rPr sz="18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dinamicamente: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800"/>
              </a:spcBef>
            </a:pPr>
            <a:r>
              <a:rPr sz="1250" spc="-10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250" spc="16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JavaScript</a:t>
            </a:r>
            <a:r>
              <a:rPr sz="16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pode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alterar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todos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os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elementos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HTML</a:t>
            </a:r>
            <a:r>
              <a:rPr sz="16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na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página</a:t>
            </a:r>
            <a:endParaRPr sz="16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805"/>
              </a:spcBef>
            </a:pPr>
            <a:r>
              <a:rPr sz="1250" spc="-10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250" spc="170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JavaScript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pode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alterar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todos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os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atributos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dos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elementos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HTML</a:t>
            </a:r>
            <a:r>
              <a:rPr sz="16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na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página</a:t>
            </a:r>
            <a:endParaRPr sz="16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790"/>
              </a:spcBef>
            </a:pPr>
            <a:r>
              <a:rPr sz="1250" spc="-10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250" spc="16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JavaScript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pode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alterar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todos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os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estilos</a:t>
            </a:r>
            <a:r>
              <a:rPr sz="16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CSS</a:t>
            </a:r>
            <a:endParaRPr sz="16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805"/>
              </a:spcBef>
            </a:pPr>
            <a:r>
              <a:rPr sz="1250" spc="-10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250" spc="170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JavaScript</a:t>
            </a:r>
            <a:r>
              <a:rPr sz="16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pode</a:t>
            </a:r>
            <a:r>
              <a:rPr sz="16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remover</a:t>
            </a:r>
            <a:r>
              <a:rPr sz="16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um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elemento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HMTL</a:t>
            </a:r>
            <a:r>
              <a:rPr sz="16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seus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atributos</a:t>
            </a:r>
            <a:endParaRPr sz="16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805"/>
              </a:spcBef>
            </a:pPr>
            <a:r>
              <a:rPr sz="1250" spc="-10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250" spc="170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JavaScript</a:t>
            </a:r>
            <a:r>
              <a:rPr sz="16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pode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adicionar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um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elemento</a:t>
            </a:r>
            <a:r>
              <a:rPr sz="16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HMTL</a:t>
            </a:r>
            <a:r>
              <a:rPr sz="16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seus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atributos</a:t>
            </a:r>
            <a:endParaRPr sz="16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795"/>
              </a:spcBef>
            </a:pPr>
            <a:r>
              <a:rPr sz="1250" spc="-10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250" spc="170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JavaScript</a:t>
            </a:r>
            <a:r>
              <a:rPr sz="16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pode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reagir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todos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os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eventos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que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ocorrerem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em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uma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página</a:t>
            </a:r>
            <a:endParaRPr sz="16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800"/>
              </a:spcBef>
            </a:pPr>
            <a:r>
              <a:rPr sz="1250" spc="-10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250" spc="16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JavaScript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pode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criar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novos</a:t>
            </a:r>
            <a:r>
              <a:rPr sz="16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eventos</a:t>
            </a:r>
            <a:r>
              <a:rPr sz="16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na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page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190500"/>
            <a:ext cx="7969707" cy="369332"/>
          </a:xfrm>
        </p:spPr>
        <p:txBody>
          <a:bodyPr/>
          <a:lstStyle/>
          <a:p>
            <a:r>
              <a:rPr lang="pt-BR" sz="2400" dirty="0" smtClean="0"/>
              <a:t>Acrescentado itens uma caixa de </a:t>
            </a:r>
            <a:r>
              <a:rPr lang="pt-BR" sz="2400" dirty="0" err="1" smtClean="0"/>
              <a:t>select</a:t>
            </a:r>
            <a:r>
              <a:rPr lang="pt-BR" sz="2400" dirty="0" smtClean="0"/>
              <a:t> - Cidades</a:t>
            </a:r>
            <a:endParaRPr lang="pt-BR" sz="2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7757"/>
            <a:ext cx="9144000" cy="343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3849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190500"/>
            <a:ext cx="7969707" cy="369332"/>
          </a:xfrm>
        </p:spPr>
        <p:txBody>
          <a:bodyPr/>
          <a:lstStyle/>
          <a:p>
            <a:r>
              <a:rPr lang="pt-BR" sz="2400" dirty="0" smtClean="0"/>
              <a:t>Acrescentado itens uma caixa de </a:t>
            </a:r>
            <a:r>
              <a:rPr lang="pt-BR" sz="2400" dirty="0" err="1" smtClean="0"/>
              <a:t>select</a:t>
            </a:r>
            <a:r>
              <a:rPr lang="pt-BR" sz="2400" dirty="0" smtClean="0"/>
              <a:t> - Cidades</a:t>
            </a:r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" y="1185862"/>
            <a:ext cx="89249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7928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190500"/>
            <a:ext cx="7969707" cy="369332"/>
          </a:xfrm>
        </p:spPr>
        <p:txBody>
          <a:bodyPr/>
          <a:lstStyle/>
          <a:p>
            <a:r>
              <a:rPr lang="pt-BR" sz="2400" dirty="0" smtClean="0"/>
              <a:t>Excluído itens uma caixa de </a:t>
            </a:r>
            <a:r>
              <a:rPr lang="pt-BR" sz="2400" dirty="0" err="1" smtClean="0"/>
              <a:t>select</a:t>
            </a:r>
            <a:r>
              <a:rPr lang="pt-BR" sz="2400" dirty="0" smtClean="0"/>
              <a:t> - Cidades</a:t>
            </a:r>
            <a:endParaRPr lang="pt-BR" sz="2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6287"/>
            <a:ext cx="9144000" cy="472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737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190500"/>
            <a:ext cx="7969707" cy="369332"/>
          </a:xfrm>
        </p:spPr>
        <p:txBody>
          <a:bodyPr/>
          <a:lstStyle/>
          <a:p>
            <a:r>
              <a:rPr lang="pt-BR" sz="2400" dirty="0" smtClean="0"/>
              <a:t>Excluído itens uma caixa de </a:t>
            </a:r>
            <a:r>
              <a:rPr lang="pt-BR" sz="2400" dirty="0" err="1" smtClean="0"/>
              <a:t>select</a:t>
            </a:r>
            <a:r>
              <a:rPr lang="pt-BR" sz="2400" dirty="0" smtClean="0"/>
              <a:t> - Cidades</a:t>
            </a:r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852487"/>
            <a:ext cx="83153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1484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39483" y="3989832"/>
            <a:ext cx="2016760" cy="1193800"/>
            <a:chOff x="6539483" y="3989832"/>
            <a:chExt cx="2016760" cy="11938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39483" y="3989832"/>
              <a:ext cx="1246631" cy="76962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07579" y="4413504"/>
              <a:ext cx="1248155" cy="76962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7146" y="530174"/>
            <a:ext cx="155892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Exercícios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87146" y="1207770"/>
            <a:ext cx="5822950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9875" marR="5080" indent="-257810">
              <a:lnSpc>
                <a:spcPct val="100000"/>
              </a:lnSpc>
              <a:spcBef>
                <a:spcPts val="105"/>
              </a:spcBef>
              <a:tabLst>
                <a:tab pos="269875" algn="l"/>
              </a:tabLst>
            </a:pPr>
            <a:r>
              <a:rPr sz="1100" spc="-9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Utilize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4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método</a:t>
            </a:r>
            <a:r>
              <a:rPr sz="14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b="1" spc="-10" dirty="0">
                <a:solidFill>
                  <a:srgbClr val="404040"/>
                </a:solidFill>
                <a:latin typeface="Trebuchet MS"/>
                <a:cs typeface="Trebuchet MS"/>
              </a:rPr>
              <a:t>getElementsByTagName</a:t>
            </a:r>
            <a:r>
              <a:rPr sz="1400" b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e/ou</a:t>
            </a:r>
            <a:r>
              <a:rPr sz="1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b="1" spc="-5" dirty="0">
                <a:solidFill>
                  <a:srgbClr val="404040"/>
                </a:solidFill>
                <a:latin typeface="Trebuchet MS"/>
                <a:cs typeface="Trebuchet MS"/>
              </a:rPr>
              <a:t>getElementsByClass, </a:t>
            </a:r>
            <a:r>
              <a:rPr sz="1400" b="1" spc="-4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além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do que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você já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aprendeu de Javascript para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resolver os 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problemas</a:t>
            </a:r>
            <a:r>
              <a:rPr sz="14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seguir: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7146" y="1951736"/>
            <a:ext cx="5755005" cy="864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tabLst>
                <a:tab pos="355600" algn="l"/>
              </a:tabLst>
            </a:pPr>
            <a:r>
              <a:rPr sz="850" spc="5" dirty="0">
                <a:solidFill>
                  <a:srgbClr val="90C225"/>
                </a:solidFill>
                <a:latin typeface="Trebuchet MS"/>
                <a:cs typeface="Trebuchet MS"/>
              </a:rPr>
              <a:t>1.	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Crie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uma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tabela contendo</a:t>
            </a:r>
            <a:r>
              <a:rPr sz="11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o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título</a:t>
            </a:r>
            <a:r>
              <a:rPr sz="11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alguns</a:t>
            </a:r>
            <a:r>
              <a:rPr sz="11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livros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em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uma coluna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e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quantidade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páginas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em</a:t>
            </a:r>
            <a:r>
              <a:rPr sz="11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outra, como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mostrado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ao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lado.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Ao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clicar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 na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coluna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com o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nome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“Livro”,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altere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cor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do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plano</a:t>
            </a:r>
            <a:r>
              <a:rPr sz="11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fundo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das</a:t>
            </a:r>
            <a:r>
              <a:rPr sz="11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células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dessa</a:t>
            </a:r>
            <a:r>
              <a:rPr sz="11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coluna para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azul.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Ao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clicar</a:t>
            </a:r>
            <a:r>
              <a:rPr sz="11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na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coluna </a:t>
            </a:r>
            <a:r>
              <a:rPr sz="1100" spc="-3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Páginas,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altere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cores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das</a:t>
            </a:r>
            <a:r>
              <a:rPr sz="11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células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dessa</a:t>
            </a:r>
            <a:r>
              <a:rPr sz="11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coluna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para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verde.</a:t>
            </a:r>
            <a:r>
              <a:rPr sz="11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Uma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coluna não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pode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ficar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pintada quando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 outra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estiver.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7146" y="2890520"/>
            <a:ext cx="5791200" cy="1972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57480" indent="-343535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7272"/>
              <a:buAutoNum type="arabicPeriod" startAt="2"/>
              <a:tabLst>
                <a:tab pos="355600" algn="l"/>
                <a:tab pos="356235" algn="l"/>
              </a:tabLst>
            </a:pP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Crie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um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formulário</a:t>
            </a:r>
            <a:r>
              <a:rPr sz="11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com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10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campos</a:t>
            </a:r>
            <a:r>
              <a:rPr sz="11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texto</a:t>
            </a:r>
            <a:r>
              <a:rPr sz="11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um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botão.</a:t>
            </a:r>
            <a:r>
              <a:rPr sz="11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Nesses</a:t>
            </a:r>
            <a:r>
              <a:rPr sz="11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campos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texto,</a:t>
            </a:r>
            <a:r>
              <a:rPr sz="11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o </a:t>
            </a:r>
            <a:r>
              <a:rPr sz="1100" spc="-3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usuário</a:t>
            </a:r>
            <a:r>
              <a:rPr sz="11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deve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 digitar</a:t>
            </a:r>
            <a:r>
              <a:rPr sz="11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os itens</a:t>
            </a:r>
            <a:r>
              <a:rPr sz="11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uma lista</a:t>
            </a:r>
            <a:r>
              <a:rPr sz="11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compras.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Ao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clicar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no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botão,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os itens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devem ser</a:t>
            </a:r>
            <a:r>
              <a:rPr sz="11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exibidos</a:t>
            </a:r>
            <a:r>
              <a:rPr sz="11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em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uma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lista</a:t>
            </a:r>
            <a:r>
              <a:rPr sz="11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ordenada(&lt;ol&gt;),</a:t>
            </a:r>
            <a:r>
              <a:rPr sz="11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logo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abaixo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dos</a:t>
            </a:r>
            <a:r>
              <a:rPr sz="11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formulário.</a:t>
            </a:r>
            <a:r>
              <a:rPr sz="11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Após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clicar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 no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botão,</a:t>
            </a:r>
            <a:r>
              <a:rPr sz="11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limpe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os</a:t>
            </a:r>
            <a:r>
              <a:rPr sz="11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campo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texto</a:t>
            </a:r>
            <a:r>
              <a:rPr sz="11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(ex: </a:t>
            </a:r>
            <a:r>
              <a:rPr sz="1100" i="1" spc="-5" dirty="0">
                <a:solidFill>
                  <a:srgbClr val="404040"/>
                </a:solidFill>
                <a:latin typeface="Trebuchet MS"/>
                <a:cs typeface="Trebuchet MS"/>
              </a:rPr>
              <a:t>atribua</a:t>
            </a:r>
            <a:r>
              <a:rPr sz="1100" i="1" dirty="0">
                <a:solidFill>
                  <a:srgbClr val="404040"/>
                </a:solidFill>
                <a:latin typeface="Trebuchet MS"/>
                <a:cs typeface="Trebuchet MS"/>
              </a:rPr>
              <a:t> vazio à </a:t>
            </a:r>
            <a:r>
              <a:rPr sz="1100" i="1" spc="-5" dirty="0">
                <a:solidFill>
                  <a:srgbClr val="404040"/>
                </a:solidFill>
                <a:latin typeface="Trebuchet MS"/>
                <a:cs typeface="Trebuchet MS"/>
              </a:rPr>
              <a:t>propriedade</a:t>
            </a:r>
            <a:r>
              <a:rPr sz="1100" i="1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b="1" i="1" spc="-5" dirty="0">
                <a:solidFill>
                  <a:srgbClr val="404040"/>
                </a:solidFill>
                <a:latin typeface="Trebuchet MS"/>
                <a:cs typeface="Trebuchet MS"/>
              </a:rPr>
              <a:t>value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).</a:t>
            </a:r>
            <a:endParaRPr sz="1100">
              <a:latin typeface="Trebuchet MS"/>
              <a:cs typeface="Trebuchet MS"/>
            </a:endParaRPr>
          </a:p>
          <a:p>
            <a:pPr marL="355600" marR="5080" indent="-343535">
              <a:lnSpc>
                <a:spcPct val="100000"/>
              </a:lnSpc>
              <a:spcBef>
                <a:spcPts val="810"/>
              </a:spcBef>
              <a:buClr>
                <a:srgbClr val="90C225"/>
              </a:buClr>
              <a:buSzPct val="77272"/>
              <a:buAutoNum type="arabicPeriod" startAt="2"/>
              <a:tabLst>
                <a:tab pos="355600" algn="l"/>
                <a:tab pos="356235" algn="l"/>
              </a:tabLst>
            </a:pP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Crie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3</a:t>
            </a:r>
            <a:r>
              <a:rPr sz="11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classes</a:t>
            </a:r>
            <a:r>
              <a:rPr sz="11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CSS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para</a:t>
            </a:r>
            <a:r>
              <a:rPr sz="11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imagens.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11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classes</a:t>
            </a:r>
            <a:r>
              <a:rPr sz="11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devem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definir</a:t>
            </a:r>
            <a:r>
              <a:rPr sz="11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tamanhos</a:t>
            </a:r>
            <a:r>
              <a:rPr sz="11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diferentes</a:t>
            </a:r>
            <a:r>
              <a:rPr sz="11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para as </a:t>
            </a:r>
            <a:r>
              <a:rPr sz="1100" spc="-3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imagens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(ex: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uma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classe</a:t>
            </a:r>
            <a:r>
              <a:rPr sz="11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para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imagens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50x50, outra</a:t>
            </a:r>
            <a:r>
              <a:rPr sz="11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classe</a:t>
            </a:r>
            <a:r>
              <a:rPr sz="11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para imagens</a:t>
            </a:r>
            <a:r>
              <a:rPr sz="11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100x100</a:t>
            </a:r>
            <a:r>
              <a:rPr sz="11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e 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outra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para 150x150).</a:t>
            </a:r>
            <a:r>
              <a:rPr sz="11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Crie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uma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página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contendo</a:t>
            </a:r>
            <a:r>
              <a:rPr sz="11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10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imagens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quaisquer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uma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imagem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uma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lupa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pra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zoom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(+)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e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outra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para zoom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out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(-).</a:t>
            </a:r>
            <a:r>
              <a:rPr sz="11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Ao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clicar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na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imagem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da</a:t>
            </a:r>
            <a:r>
              <a:rPr sz="11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lupa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zoom</a:t>
            </a:r>
            <a:r>
              <a:rPr sz="11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in, altere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a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classe</a:t>
            </a:r>
            <a:r>
              <a:rPr sz="11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das</a:t>
            </a:r>
            <a:r>
              <a:rPr sz="11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imagens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para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a classe</a:t>
            </a:r>
            <a:r>
              <a:rPr sz="11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que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possua</a:t>
            </a:r>
            <a:r>
              <a:rPr sz="11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um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 maior</a:t>
            </a:r>
            <a:r>
              <a:rPr sz="11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tamanho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imagem. Ao</a:t>
            </a:r>
            <a:r>
              <a:rPr sz="11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clicar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na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lupa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zoom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out,</a:t>
            </a:r>
            <a:r>
              <a:rPr sz="11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altere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classe</a:t>
            </a:r>
            <a:r>
              <a:rPr sz="11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para uma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que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possua</a:t>
            </a:r>
            <a:r>
              <a:rPr sz="11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1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tamanho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1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imagem menor.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494271" y="923163"/>
            <a:ext cx="1194435" cy="1018540"/>
          </a:xfrm>
          <a:custGeom>
            <a:avLst/>
            <a:gdLst/>
            <a:ahLst/>
            <a:cxnLst/>
            <a:rect l="l" t="t" r="r" b="b"/>
            <a:pathLst>
              <a:path w="1194434" h="1018539">
                <a:moveTo>
                  <a:pt x="730376" y="0"/>
                </a:moveTo>
                <a:lnTo>
                  <a:pt x="730376" y="1018539"/>
                </a:lnTo>
              </a:path>
              <a:path w="1194434" h="1018539">
                <a:moveTo>
                  <a:pt x="0" y="173989"/>
                </a:moveTo>
                <a:lnTo>
                  <a:pt x="1194053" y="173989"/>
                </a:lnTo>
              </a:path>
              <a:path w="1194434" h="1018539">
                <a:moveTo>
                  <a:pt x="0" y="341629"/>
                </a:moveTo>
                <a:lnTo>
                  <a:pt x="1194053" y="341629"/>
                </a:lnTo>
              </a:path>
              <a:path w="1194434" h="1018539">
                <a:moveTo>
                  <a:pt x="0" y="509270"/>
                </a:moveTo>
                <a:lnTo>
                  <a:pt x="1194053" y="509270"/>
                </a:lnTo>
              </a:path>
              <a:path w="1194434" h="1018539">
                <a:moveTo>
                  <a:pt x="0" y="676910"/>
                </a:moveTo>
                <a:lnTo>
                  <a:pt x="989710" y="676910"/>
                </a:lnTo>
              </a:path>
              <a:path w="1194434" h="1018539">
                <a:moveTo>
                  <a:pt x="0" y="844550"/>
                </a:moveTo>
                <a:lnTo>
                  <a:pt x="989710" y="844550"/>
                </a:lnTo>
              </a:path>
              <a:path w="1194434" h="1018539">
                <a:moveTo>
                  <a:pt x="6350" y="0"/>
                </a:moveTo>
                <a:lnTo>
                  <a:pt x="6350" y="1018539"/>
                </a:lnTo>
              </a:path>
              <a:path w="1194434" h="1018539">
                <a:moveTo>
                  <a:pt x="1187703" y="0"/>
                </a:moveTo>
                <a:lnTo>
                  <a:pt x="1187703" y="613918"/>
                </a:lnTo>
              </a:path>
              <a:path w="1194434" h="1018539">
                <a:moveTo>
                  <a:pt x="0" y="6350"/>
                </a:moveTo>
                <a:lnTo>
                  <a:pt x="1194053" y="6350"/>
                </a:lnTo>
              </a:path>
              <a:path w="1194434" h="1018539">
                <a:moveTo>
                  <a:pt x="0" y="1012189"/>
                </a:moveTo>
                <a:lnTo>
                  <a:pt x="989710" y="10121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500621" y="929513"/>
            <a:ext cx="724535" cy="16764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340"/>
              </a:spcBef>
            </a:pPr>
            <a:r>
              <a:rPr sz="500" b="1" spc="-5" dirty="0">
                <a:latin typeface="Trebuchet MS"/>
                <a:cs typeface="Trebuchet MS"/>
              </a:rPr>
              <a:t>Livro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24648" y="929513"/>
            <a:ext cx="457834" cy="16764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17475">
              <a:lnSpc>
                <a:spcPct val="100000"/>
              </a:lnSpc>
              <a:spcBef>
                <a:spcPts val="340"/>
              </a:spcBef>
            </a:pPr>
            <a:r>
              <a:rPr sz="500" b="1" dirty="0">
                <a:latin typeface="Trebuchet MS"/>
                <a:cs typeface="Trebuchet MS"/>
              </a:rPr>
              <a:t>Páginas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00621" y="1097152"/>
            <a:ext cx="724535" cy="16764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40"/>
              </a:spcBef>
            </a:pPr>
            <a:r>
              <a:rPr sz="500" dirty="0">
                <a:latin typeface="Trebuchet MS"/>
                <a:cs typeface="Trebuchet MS"/>
              </a:rPr>
              <a:t>A</a:t>
            </a:r>
            <a:r>
              <a:rPr sz="500" spc="-20" dirty="0">
                <a:latin typeface="Trebuchet MS"/>
                <a:cs typeface="Trebuchet MS"/>
              </a:rPr>
              <a:t> </a:t>
            </a:r>
            <a:r>
              <a:rPr sz="500" spc="-5" dirty="0">
                <a:latin typeface="Trebuchet MS"/>
                <a:cs typeface="Trebuchet MS"/>
              </a:rPr>
              <a:t>Bússola</a:t>
            </a:r>
            <a:r>
              <a:rPr sz="500" spc="-25" dirty="0">
                <a:latin typeface="Trebuchet MS"/>
                <a:cs typeface="Trebuchet MS"/>
              </a:rPr>
              <a:t> </a:t>
            </a:r>
            <a:r>
              <a:rPr sz="500" spc="-5" dirty="0">
                <a:latin typeface="Trebuchet MS"/>
                <a:cs typeface="Trebuchet MS"/>
              </a:rPr>
              <a:t>de Ouro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24648" y="1097152"/>
            <a:ext cx="457834" cy="16764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40"/>
              </a:spcBef>
            </a:pPr>
            <a:r>
              <a:rPr sz="500" spc="-5" dirty="0">
                <a:latin typeface="Trebuchet MS"/>
                <a:cs typeface="Trebuchet MS"/>
              </a:rPr>
              <a:t>365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00621" y="1264792"/>
            <a:ext cx="724535" cy="16764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40"/>
              </a:spcBef>
            </a:pPr>
            <a:r>
              <a:rPr sz="500" dirty="0">
                <a:latin typeface="Trebuchet MS"/>
                <a:cs typeface="Trebuchet MS"/>
              </a:rPr>
              <a:t>A</a:t>
            </a:r>
            <a:r>
              <a:rPr sz="500" spc="-30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Faca</a:t>
            </a:r>
            <a:r>
              <a:rPr sz="500" spc="-35" dirty="0">
                <a:latin typeface="Trebuchet MS"/>
                <a:cs typeface="Trebuchet MS"/>
              </a:rPr>
              <a:t> </a:t>
            </a:r>
            <a:r>
              <a:rPr sz="500" spc="-5" dirty="0">
                <a:latin typeface="Trebuchet MS"/>
                <a:cs typeface="Trebuchet MS"/>
              </a:rPr>
              <a:t>Sutil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24648" y="1264792"/>
            <a:ext cx="457834" cy="16764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40"/>
              </a:spcBef>
            </a:pPr>
            <a:r>
              <a:rPr sz="500" spc="-5" dirty="0">
                <a:latin typeface="Trebuchet MS"/>
                <a:cs typeface="Trebuchet MS"/>
              </a:rPr>
              <a:t>300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00621" y="1432433"/>
            <a:ext cx="724535" cy="16764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40"/>
              </a:spcBef>
            </a:pPr>
            <a:r>
              <a:rPr sz="500" dirty="0">
                <a:latin typeface="Trebuchet MS"/>
                <a:cs typeface="Trebuchet MS"/>
              </a:rPr>
              <a:t>A</a:t>
            </a:r>
            <a:r>
              <a:rPr sz="500" spc="-25" dirty="0">
                <a:latin typeface="Trebuchet MS"/>
                <a:cs typeface="Trebuchet MS"/>
              </a:rPr>
              <a:t> </a:t>
            </a:r>
            <a:r>
              <a:rPr sz="500" spc="-5" dirty="0">
                <a:latin typeface="Trebuchet MS"/>
                <a:cs typeface="Trebuchet MS"/>
              </a:rPr>
              <a:t>Luneta</a:t>
            </a:r>
            <a:r>
              <a:rPr sz="500" spc="-25" dirty="0">
                <a:latin typeface="Trebuchet MS"/>
                <a:cs typeface="Trebuchet MS"/>
              </a:rPr>
              <a:t> </a:t>
            </a:r>
            <a:r>
              <a:rPr sz="500" spc="-5" dirty="0">
                <a:latin typeface="Trebuchet MS"/>
                <a:cs typeface="Trebuchet MS"/>
              </a:rPr>
              <a:t>Âmbar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04658" y="1462786"/>
            <a:ext cx="126364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5" dirty="0">
                <a:latin typeface="Trebuchet MS"/>
                <a:cs typeface="Trebuchet MS"/>
              </a:rPr>
              <a:t>526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00621" y="1600072"/>
            <a:ext cx="724535" cy="18986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40"/>
              </a:spcBef>
            </a:pPr>
            <a:r>
              <a:rPr sz="500" dirty="0">
                <a:latin typeface="Trebuchet MS"/>
                <a:cs typeface="Trebuchet MS"/>
              </a:rPr>
              <a:t>A</a:t>
            </a:r>
            <a:r>
              <a:rPr sz="500" spc="-30" dirty="0">
                <a:latin typeface="Trebuchet MS"/>
                <a:cs typeface="Trebuchet MS"/>
              </a:rPr>
              <a:t> </a:t>
            </a:r>
            <a:r>
              <a:rPr sz="500" spc="-5" dirty="0">
                <a:latin typeface="Trebuchet MS"/>
                <a:cs typeface="Trebuchet MS"/>
              </a:rPr>
              <a:t>Pedra</a:t>
            </a:r>
            <a:r>
              <a:rPr sz="500" spc="-25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Filosofal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24648" y="1600072"/>
            <a:ext cx="259715" cy="18986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40"/>
              </a:spcBef>
            </a:pPr>
            <a:r>
              <a:rPr sz="500" spc="-5" dirty="0">
                <a:latin typeface="Trebuchet MS"/>
                <a:cs typeface="Trebuchet MS"/>
              </a:rPr>
              <a:t>266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00621" y="1789938"/>
            <a:ext cx="724535" cy="16764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65"/>
              </a:spcBef>
            </a:pPr>
            <a:r>
              <a:rPr sz="500" dirty="0">
                <a:latin typeface="Trebuchet MS"/>
                <a:cs typeface="Trebuchet MS"/>
              </a:rPr>
              <a:t>A</a:t>
            </a:r>
            <a:r>
              <a:rPr sz="500" spc="-20" dirty="0">
                <a:latin typeface="Trebuchet MS"/>
                <a:cs typeface="Trebuchet MS"/>
              </a:rPr>
              <a:t> </a:t>
            </a:r>
            <a:r>
              <a:rPr sz="500" spc="-5" dirty="0">
                <a:latin typeface="Trebuchet MS"/>
                <a:cs typeface="Trebuchet MS"/>
              </a:rPr>
              <a:t>Câmara</a:t>
            </a:r>
            <a:r>
              <a:rPr sz="500" spc="-10" dirty="0">
                <a:latin typeface="Trebuchet MS"/>
                <a:cs typeface="Trebuchet MS"/>
              </a:rPr>
              <a:t> </a:t>
            </a:r>
            <a:r>
              <a:rPr sz="500" spc="-5" dirty="0">
                <a:latin typeface="Trebuchet MS"/>
                <a:cs typeface="Trebuchet MS"/>
              </a:rPr>
              <a:t>Secreta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224648" y="1789938"/>
            <a:ext cx="259715" cy="16764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65"/>
              </a:spcBef>
            </a:pPr>
            <a:r>
              <a:rPr sz="500" spc="-5" dirty="0">
                <a:latin typeface="Trebuchet MS"/>
                <a:cs typeface="Trebuchet MS"/>
              </a:rPr>
              <a:t>252</a:t>
            </a:r>
            <a:endParaRPr sz="500">
              <a:latin typeface="Trebuchet MS"/>
              <a:cs typeface="Trebuchet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290881" y="1524380"/>
            <a:ext cx="2387600" cy="2263140"/>
            <a:chOff x="6290881" y="1524380"/>
            <a:chExt cx="2387600" cy="2263140"/>
          </a:xfrm>
        </p:grpSpPr>
        <p:sp>
          <p:nvSpPr>
            <p:cNvPr id="23" name="object 23"/>
            <p:cNvSpPr/>
            <p:nvPr/>
          </p:nvSpPr>
          <p:spPr>
            <a:xfrm>
              <a:off x="7483983" y="1704720"/>
              <a:ext cx="724535" cy="838200"/>
            </a:xfrm>
            <a:custGeom>
              <a:avLst/>
              <a:gdLst/>
              <a:ahLst/>
              <a:cxnLst/>
              <a:rect l="l" t="t" r="r" b="b"/>
              <a:pathLst>
                <a:path w="724534" h="838200">
                  <a:moveTo>
                    <a:pt x="724027" y="0"/>
                  </a:moveTo>
                  <a:lnTo>
                    <a:pt x="0" y="0"/>
                  </a:lnTo>
                  <a:lnTo>
                    <a:pt x="0" y="107442"/>
                  </a:lnTo>
                  <a:lnTo>
                    <a:pt x="0" y="167640"/>
                  </a:lnTo>
                  <a:lnTo>
                    <a:pt x="0" y="838200"/>
                  </a:lnTo>
                  <a:lnTo>
                    <a:pt x="288036" y="838200"/>
                  </a:lnTo>
                  <a:lnTo>
                    <a:pt x="288036" y="778002"/>
                  </a:lnTo>
                  <a:lnTo>
                    <a:pt x="724027" y="778002"/>
                  </a:lnTo>
                  <a:lnTo>
                    <a:pt x="724027" y="670560"/>
                  </a:lnTo>
                  <a:lnTo>
                    <a:pt x="288036" y="670560"/>
                  </a:lnTo>
                  <a:lnTo>
                    <a:pt x="288036" y="610362"/>
                  </a:lnTo>
                  <a:lnTo>
                    <a:pt x="724027" y="610362"/>
                  </a:lnTo>
                  <a:lnTo>
                    <a:pt x="724027" y="502920"/>
                  </a:lnTo>
                  <a:lnTo>
                    <a:pt x="288036" y="502920"/>
                  </a:lnTo>
                  <a:lnTo>
                    <a:pt x="288036" y="442722"/>
                  </a:lnTo>
                  <a:lnTo>
                    <a:pt x="724027" y="442722"/>
                  </a:lnTo>
                  <a:lnTo>
                    <a:pt x="724027" y="335280"/>
                  </a:lnTo>
                  <a:lnTo>
                    <a:pt x="288036" y="335280"/>
                  </a:lnTo>
                  <a:lnTo>
                    <a:pt x="288036" y="275082"/>
                  </a:lnTo>
                  <a:lnTo>
                    <a:pt x="724027" y="275082"/>
                  </a:lnTo>
                  <a:lnTo>
                    <a:pt x="724027" y="167640"/>
                  </a:lnTo>
                  <a:lnTo>
                    <a:pt x="724027" y="107442"/>
                  </a:lnTo>
                  <a:lnTo>
                    <a:pt x="724027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477633" y="1530730"/>
              <a:ext cx="1194435" cy="1018540"/>
            </a:xfrm>
            <a:custGeom>
              <a:avLst/>
              <a:gdLst/>
              <a:ahLst/>
              <a:cxnLst/>
              <a:rect l="l" t="t" r="r" b="b"/>
              <a:pathLst>
                <a:path w="1194434" h="1018539">
                  <a:moveTo>
                    <a:pt x="730376" y="0"/>
                  </a:moveTo>
                  <a:lnTo>
                    <a:pt x="730376" y="281432"/>
                  </a:lnTo>
                </a:path>
                <a:path w="1194434" h="1018539">
                  <a:moveTo>
                    <a:pt x="0" y="173990"/>
                  </a:moveTo>
                  <a:lnTo>
                    <a:pt x="1194053" y="173990"/>
                  </a:lnTo>
                </a:path>
                <a:path w="1194434" h="1018539">
                  <a:moveTo>
                    <a:pt x="0" y="341630"/>
                  </a:moveTo>
                  <a:lnTo>
                    <a:pt x="294386" y="341630"/>
                  </a:lnTo>
                </a:path>
                <a:path w="1194434" h="1018539">
                  <a:moveTo>
                    <a:pt x="0" y="509270"/>
                  </a:moveTo>
                  <a:lnTo>
                    <a:pt x="294386" y="509270"/>
                  </a:lnTo>
                </a:path>
                <a:path w="1194434" h="1018539">
                  <a:moveTo>
                    <a:pt x="0" y="676910"/>
                  </a:moveTo>
                  <a:lnTo>
                    <a:pt x="294386" y="676910"/>
                  </a:lnTo>
                </a:path>
                <a:path w="1194434" h="1018539">
                  <a:moveTo>
                    <a:pt x="0" y="844550"/>
                  </a:moveTo>
                  <a:lnTo>
                    <a:pt x="294386" y="844550"/>
                  </a:lnTo>
                </a:path>
                <a:path w="1194434" h="1018539">
                  <a:moveTo>
                    <a:pt x="6350" y="0"/>
                  </a:moveTo>
                  <a:lnTo>
                    <a:pt x="6350" y="1018540"/>
                  </a:lnTo>
                </a:path>
                <a:path w="1194434" h="1018539">
                  <a:moveTo>
                    <a:pt x="1187703" y="0"/>
                  </a:moveTo>
                  <a:lnTo>
                    <a:pt x="1187703" y="281432"/>
                  </a:lnTo>
                </a:path>
                <a:path w="1194434" h="1018539">
                  <a:moveTo>
                    <a:pt x="0" y="6350"/>
                  </a:moveTo>
                  <a:lnTo>
                    <a:pt x="1194053" y="63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477633" y="2536570"/>
              <a:ext cx="294640" cy="12700"/>
            </a:xfrm>
            <a:custGeom>
              <a:avLst/>
              <a:gdLst/>
              <a:ahLst/>
              <a:cxnLst/>
              <a:rect l="l" t="t" r="r" b="b"/>
              <a:pathLst>
                <a:path w="294640" h="12700">
                  <a:moveTo>
                    <a:pt x="0" y="12700"/>
                  </a:moveTo>
                  <a:lnTo>
                    <a:pt x="294386" y="12700"/>
                  </a:lnTo>
                  <a:lnTo>
                    <a:pt x="294386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00216" y="2842259"/>
              <a:ext cx="614212" cy="708659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295644" y="2837688"/>
              <a:ext cx="1205865" cy="718185"/>
            </a:xfrm>
            <a:custGeom>
              <a:avLst/>
              <a:gdLst/>
              <a:ahLst/>
              <a:cxnLst/>
              <a:rect l="l" t="t" r="r" b="b"/>
              <a:pathLst>
                <a:path w="1205865" h="718185">
                  <a:moveTo>
                    <a:pt x="0" y="717804"/>
                  </a:moveTo>
                  <a:lnTo>
                    <a:pt x="1205483" y="717804"/>
                  </a:lnTo>
                  <a:lnTo>
                    <a:pt x="1205483" y="0"/>
                  </a:lnTo>
                  <a:lnTo>
                    <a:pt x="0" y="0"/>
                  </a:lnTo>
                  <a:lnTo>
                    <a:pt x="0" y="71780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27163" y="3052572"/>
              <a:ext cx="940307" cy="72542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7022592" y="3048000"/>
              <a:ext cx="949960" cy="734695"/>
            </a:xfrm>
            <a:custGeom>
              <a:avLst/>
              <a:gdLst/>
              <a:ahLst/>
              <a:cxnLst/>
              <a:rect l="l" t="t" r="r" b="b"/>
              <a:pathLst>
                <a:path w="949959" h="734695">
                  <a:moveTo>
                    <a:pt x="0" y="734568"/>
                  </a:moveTo>
                  <a:lnTo>
                    <a:pt x="949451" y="734568"/>
                  </a:lnTo>
                  <a:lnTo>
                    <a:pt x="949451" y="0"/>
                  </a:lnTo>
                  <a:lnTo>
                    <a:pt x="0" y="0"/>
                  </a:lnTo>
                  <a:lnTo>
                    <a:pt x="0" y="73456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483982" y="1537080"/>
            <a:ext cx="724535" cy="16764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340"/>
              </a:spcBef>
            </a:pPr>
            <a:r>
              <a:rPr sz="500" b="1" spc="-5" dirty="0">
                <a:latin typeface="Trebuchet MS"/>
                <a:cs typeface="Trebuchet MS"/>
              </a:rPr>
              <a:t>Livro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208019" y="1537080"/>
            <a:ext cx="457834" cy="16764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17475">
              <a:lnSpc>
                <a:spcPct val="100000"/>
              </a:lnSpc>
              <a:spcBef>
                <a:spcPts val="340"/>
              </a:spcBef>
            </a:pPr>
            <a:r>
              <a:rPr sz="500" b="1" dirty="0">
                <a:latin typeface="Trebuchet MS"/>
                <a:cs typeface="Trebuchet MS"/>
              </a:rPr>
              <a:t>Páginas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563993" y="1735074"/>
            <a:ext cx="535305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Trebuchet MS"/>
                <a:cs typeface="Trebuchet MS"/>
              </a:rPr>
              <a:t>A</a:t>
            </a:r>
            <a:r>
              <a:rPr sz="500" spc="-20" dirty="0">
                <a:latin typeface="Trebuchet MS"/>
                <a:cs typeface="Trebuchet MS"/>
              </a:rPr>
              <a:t> </a:t>
            </a:r>
            <a:r>
              <a:rPr sz="500" spc="-5" dirty="0">
                <a:latin typeface="Trebuchet MS"/>
                <a:cs typeface="Trebuchet MS"/>
              </a:rPr>
              <a:t>Bússola</a:t>
            </a:r>
            <a:r>
              <a:rPr sz="500" spc="-30" dirty="0">
                <a:latin typeface="Trebuchet MS"/>
                <a:cs typeface="Trebuchet MS"/>
              </a:rPr>
              <a:t> </a:t>
            </a:r>
            <a:r>
              <a:rPr sz="500" spc="-5" dirty="0">
                <a:latin typeface="Trebuchet MS"/>
                <a:cs typeface="Trebuchet MS"/>
              </a:rPr>
              <a:t>de Ouro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288273" y="1735074"/>
            <a:ext cx="126364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5" dirty="0">
                <a:latin typeface="Trebuchet MS"/>
                <a:cs typeface="Trebuchet MS"/>
              </a:rPr>
              <a:t>365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563993" y="1902713"/>
            <a:ext cx="361315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Trebuchet MS"/>
                <a:cs typeface="Trebuchet MS"/>
              </a:rPr>
              <a:t>A</a:t>
            </a:r>
            <a:r>
              <a:rPr sz="500" spc="-35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Faca</a:t>
            </a:r>
            <a:r>
              <a:rPr sz="500" spc="-35" dirty="0">
                <a:latin typeface="Trebuchet MS"/>
                <a:cs typeface="Trebuchet MS"/>
              </a:rPr>
              <a:t> </a:t>
            </a:r>
            <a:r>
              <a:rPr sz="500" spc="-5" dirty="0">
                <a:latin typeface="Trebuchet MS"/>
                <a:cs typeface="Trebuchet MS"/>
              </a:rPr>
              <a:t>Sutil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288273" y="1902713"/>
            <a:ext cx="126364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5" dirty="0">
                <a:latin typeface="Trebuchet MS"/>
                <a:cs typeface="Trebuchet MS"/>
              </a:rPr>
              <a:t>300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490332" y="2046351"/>
            <a:ext cx="313690" cy="71120"/>
          </a:xfrm>
          <a:prstGeom prst="rect">
            <a:avLst/>
          </a:prstGeom>
          <a:solidFill>
            <a:srgbClr val="00AFEF"/>
          </a:solidFill>
        </p:spPr>
        <p:txBody>
          <a:bodyPr vert="horz" wrap="square" lIns="0" tIns="36830" rIns="0" bIns="0" rtlCol="0">
            <a:spAutoFit/>
          </a:bodyPr>
          <a:lstStyle/>
          <a:p>
            <a:pPr marL="86360">
              <a:lnSpc>
                <a:spcPts val="265"/>
              </a:lnSpc>
              <a:spcBef>
                <a:spcPts val="290"/>
              </a:spcBef>
            </a:pPr>
            <a:r>
              <a:rPr sz="500" dirty="0">
                <a:latin typeface="Trebuchet MS"/>
                <a:cs typeface="Trebuchet MS"/>
              </a:rPr>
              <a:t>A</a:t>
            </a:r>
            <a:r>
              <a:rPr sz="500" spc="-10" dirty="0">
                <a:latin typeface="Trebuchet MS"/>
                <a:cs typeface="Trebuchet MS"/>
              </a:rPr>
              <a:t> </a:t>
            </a:r>
            <a:r>
              <a:rPr sz="500" spc="-5" dirty="0">
                <a:latin typeface="Trebuchet MS"/>
                <a:cs typeface="Trebuchet MS"/>
              </a:rPr>
              <a:t>Lunet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490332" y="2213991"/>
            <a:ext cx="275590" cy="71120"/>
          </a:xfrm>
          <a:prstGeom prst="rect">
            <a:avLst/>
          </a:prstGeom>
          <a:solidFill>
            <a:srgbClr val="00AFEF"/>
          </a:solidFill>
        </p:spPr>
        <p:txBody>
          <a:bodyPr vert="horz" wrap="square" lIns="0" tIns="37465" rIns="0" bIns="0" rtlCol="0">
            <a:spAutoFit/>
          </a:bodyPr>
          <a:lstStyle/>
          <a:p>
            <a:pPr marL="86360">
              <a:lnSpc>
                <a:spcPts val="265"/>
              </a:lnSpc>
              <a:spcBef>
                <a:spcPts val="295"/>
              </a:spcBef>
            </a:pPr>
            <a:r>
              <a:rPr sz="500" dirty="0">
                <a:latin typeface="Trebuchet MS"/>
                <a:cs typeface="Trebuchet MS"/>
              </a:rPr>
              <a:t>A</a:t>
            </a:r>
            <a:r>
              <a:rPr sz="500" spc="-5" dirty="0">
                <a:latin typeface="Trebuchet MS"/>
                <a:cs typeface="Trebuchet MS"/>
              </a:rPr>
              <a:t> Ped</a:t>
            </a:r>
            <a:r>
              <a:rPr sz="500" dirty="0">
                <a:latin typeface="Trebuchet MS"/>
                <a:cs typeface="Trebuchet MS"/>
              </a:rPr>
              <a:t>r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749915" y="2238248"/>
            <a:ext cx="664845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50545" algn="l"/>
              </a:tabLst>
            </a:pPr>
            <a:r>
              <a:rPr sz="500" dirty="0">
                <a:latin typeface="Trebuchet MS"/>
                <a:cs typeface="Trebuchet MS"/>
              </a:rPr>
              <a:t>a Fi</a:t>
            </a:r>
            <a:r>
              <a:rPr sz="500" spc="-5" dirty="0">
                <a:latin typeface="Trebuchet MS"/>
                <a:cs typeface="Trebuchet MS"/>
              </a:rPr>
              <a:t>l</a:t>
            </a:r>
            <a:r>
              <a:rPr sz="500" spc="5" dirty="0">
                <a:latin typeface="Trebuchet MS"/>
                <a:cs typeface="Trebuchet MS"/>
              </a:rPr>
              <a:t>o</a:t>
            </a:r>
            <a:r>
              <a:rPr sz="500" dirty="0">
                <a:latin typeface="Trebuchet MS"/>
                <a:cs typeface="Trebuchet MS"/>
              </a:rPr>
              <a:t>so</a:t>
            </a:r>
            <a:r>
              <a:rPr sz="500" spc="5" dirty="0">
                <a:latin typeface="Trebuchet MS"/>
                <a:cs typeface="Trebuchet MS"/>
              </a:rPr>
              <a:t>f</a:t>
            </a:r>
            <a:r>
              <a:rPr sz="500" spc="-5" dirty="0">
                <a:latin typeface="Trebuchet MS"/>
                <a:cs typeface="Trebuchet MS"/>
              </a:rPr>
              <a:t>a</a:t>
            </a:r>
            <a:r>
              <a:rPr sz="500" dirty="0">
                <a:latin typeface="Trebuchet MS"/>
                <a:cs typeface="Trebuchet MS"/>
              </a:rPr>
              <a:t>l	</a:t>
            </a:r>
            <a:r>
              <a:rPr sz="500" spc="-5" dirty="0">
                <a:latin typeface="Trebuchet MS"/>
                <a:cs typeface="Trebuchet MS"/>
              </a:rPr>
              <a:t>266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490332" y="2381630"/>
            <a:ext cx="275590" cy="71120"/>
          </a:xfrm>
          <a:prstGeom prst="rect">
            <a:avLst/>
          </a:prstGeom>
          <a:solidFill>
            <a:srgbClr val="00AFEF"/>
          </a:solidFill>
        </p:spPr>
        <p:txBody>
          <a:bodyPr vert="horz" wrap="square" lIns="0" tIns="37465" rIns="0" bIns="0" rtlCol="0">
            <a:spAutoFit/>
          </a:bodyPr>
          <a:lstStyle/>
          <a:p>
            <a:pPr marL="86360">
              <a:lnSpc>
                <a:spcPts val="265"/>
              </a:lnSpc>
              <a:spcBef>
                <a:spcPts val="295"/>
              </a:spcBef>
            </a:pPr>
            <a:r>
              <a:rPr sz="500" dirty="0">
                <a:latin typeface="Trebuchet MS"/>
                <a:cs typeface="Trebuchet MS"/>
              </a:rPr>
              <a:t>A</a:t>
            </a:r>
            <a:r>
              <a:rPr sz="500" spc="-5" dirty="0">
                <a:latin typeface="Trebuchet MS"/>
                <a:cs typeface="Trebuchet MS"/>
              </a:rPr>
              <a:t> Câ</a:t>
            </a:r>
            <a:r>
              <a:rPr sz="500" dirty="0">
                <a:latin typeface="Trebuchet MS"/>
                <a:cs typeface="Trebuchet MS"/>
              </a:rPr>
              <a:t>m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745215" y="2405888"/>
            <a:ext cx="669290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55625" algn="l"/>
              </a:tabLst>
            </a:pPr>
            <a:r>
              <a:rPr sz="500" spc="-5" dirty="0">
                <a:latin typeface="Trebuchet MS"/>
                <a:cs typeface="Trebuchet MS"/>
              </a:rPr>
              <a:t>ar</a:t>
            </a:r>
            <a:r>
              <a:rPr sz="500" dirty="0">
                <a:latin typeface="Trebuchet MS"/>
                <a:cs typeface="Trebuchet MS"/>
              </a:rPr>
              <a:t>a</a:t>
            </a:r>
            <a:r>
              <a:rPr sz="500" spc="5" dirty="0">
                <a:latin typeface="Trebuchet MS"/>
                <a:cs typeface="Trebuchet MS"/>
              </a:rPr>
              <a:t> </a:t>
            </a:r>
            <a:r>
              <a:rPr sz="500" spc="-5" dirty="0">
                <a:latin typeface="Trebuchet MS"/>
                <a:cs typeface="Trebuchet MS"/>
              </a:rPr>
              <a:t>Se</a:t>
            </a:r>
            <a:r>
              <a:rPr sz="500" dirty="0">
                <a:latin typeface="Trebuchet MS"/>
                <a:cs typeface="Trebuchet MS"/>
              </a:rPr>
              <a:t>c</a:t>
            </a:r>
            <a:r>
              <a:rPr sz="500" spc="-5" dirty="0">
                <a:latin typeface="Trebuchet MS"/>
                <a:cs typeface="Trebuchet MS"/>
              </a:rPr>
              <a:t>re</a:t>
            </a:r>
            <a:r>
              <a:rPr sz="500" dirty="0">
                <a:latin typeface="Trebuchet MS"/>
                <a:cs typeface="Trebuchet MS"/>
              </a:rPr>
              <a:t>ta	</a:t>
            </a:r>
            <a:r>
              <a:rPr sz="500" spc="-5" dirty="0">
                <a:latin typeface="Trebuchet MS"/>
                <a:cs typeface="Trebuchet MS"/>
              </a:rPr>
              <a:t>252</a:t>
            </a:r>
            <a:endParaRPr sz="500">
              <a:latin typeface="Trebuchet MS"/>
              <a:cs typeface="Trebuchet MS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765668" y="1805813"/>
            <a:ext cx="1194435" cy="1018540"/>
            <a:chOff x="7765668" y="1805813"/>
            <a:chExt cx="1194435" cy="1018540"/>
          </a:xfrm>
        </p:grpSpPr>
        <p:sp>
          <p:nvSpPr>
            <p:cNvPr id="42" name="object 42"/>
            <p:cNvSpPr/>
            <p:nvPr/>
          </p:nvSpPr>
          <p:spPr>
            <a:xfrm>
              <a:off x="7772018" y="1812163"/>
              <a:ext cx="724535" cy="167640"/>
            </a:xfrm>
            <a:custGeom>
              <a:avLst/>
              <a:gdLst/>
              <a:ahLst/>
              <a:cxnLst/>
              <a:rect l="l" t="t" r="r" b="b"/>
              <a:pathLst>
                <a:path w="724534" h="167639">
                  <a:moveTo>
                    <a:pt x="724039" y="0"/>
                  </a:moveTo>
                  <a:lnTo>
                    <a:pt x="0" y="0"/>
                  </a:lnTo>
                  <a:lnTo>
                    <a:pt x="0" y="167639"/>
                  </a:lnTo>
                  <a:lnTo>
                    <a:pt x="724039" y="167639"/>
                  </a:lnTo>
                  <a:lnTo>
                    <a:pt x="7240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496045" y="1812163"/>
              <a:ext cx="457834" cy="167640"/>
            </a:xfrm>
            <a:custGeom>
              <a:avLst/>
              <a:gdLst/>
              <a:ahLst/>
              <a:cxnLst/>
              <a:rect l="l" t="t" r="r" b="b"/>
              <a:pathLst>
                <a:path w="457834" h="167639">
                  <a:moveTo>
                    <a:pt x="457288" y="0"/>
                  </a:moveTo>
                  <a:lnTo>
                    <a:pt x="0" y="0"/>
                  </a:lnTo>
                  <a:lnTo>
                    <a:pt x="0" y="167639"/>
                  </a:lnTo>
                  <a:lnTo>
                    <a:pt x="457288" y="167639"/>
                  </a:lnTo>
                  <a:lnTo>
                    <a:pt x="457288" y="0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772018" y="1979803"/>
              <a:ext cx="724535" cy="167640"/>
            </a:xfrm>
            <a:custGeom>
              <a:avLst/>
              <a:gdLst/>
              <a:ahLst/>
              <a:cxnLst/>
              <a:rect l="l" t="t" r="r" b="b"/>
              <a:pathLst>
                <a:path w="724534" h="167639">
                  <a:moveTo>
                    <a:pt x="724039" y="0"/>
                  </a:moveTo>
                  <a:lnTo>
                    <a:pt x="0" y="0"/>
                  </a:lnTo>
                  <a:lnTo>
                    <a:pt x="0" y="167639"/>
                  </a:lnTo>
                  <a:lnTo>
                    <a:pt x="724039" y="167639"/>
                  </a:lnTo>
                  <a:lnTo>
                    <a:pt x="7240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496045" y="1979803"/>
              <a:ext cx="457834" cy="167640"/>
            </a:xfrm>
            <a:custGeom>
              <a:avLst/>
              <a:gdLst/>
              <a:ahLst/>
              <a:cxnLst/>
              <a:rect l="l" t="t" r="r" b="b"/>
              <a:pathLst>
                <a:path w="457834" h="167639">
                  <a:moveTo>
                    <a:pt x="457288" y="0"/>
                  </a:moveTo>
                  <a:lnTo>
                    <a:pt x="0" y="0"/>
                  </a:lnTo>
                  <a:lnTo>
                    <a:pt x="0" y="167639"/>
                  </a:lnTo>
                  <a:lnTo>
                    <a:pt x="457288" y="167639"/>
                  </a:lnTo>
                  <a:lnTo>
                    <a:pt x="457288" y="0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772018" y="2147443"/>
              <a:ext cx="724535" cy="167640"/>
            </a:xfrm>
            <a:custGeom>
              <a:avLst/>
              <a:gdLst/>
              <a:ahLst/>
              <a:cxnLst/>
              <a:rect l="l" t="t" r="r" b="b"/>
              <a:pathLst>
                <a:path w="724534" h="167639">
                  <a:moveTo>
                    <a:pt x="724039" y="0"/>
                  </a:moveTo>
                  <a:lnTo>
                    <a:pt x="0" y="0"/>
                  </a:lnTo>
                  <a:lnTo>
                    <a:pt x="0" y="167639"/>
                  </a:lnTo>
                  <a:lnTo>
                    <a:pt x="724039" y="167639"/>
                  </a:lnTo>
                  <a:lnTo>
                    <a:pt x="7240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496045" y="2147443"/>
              <a:ext cx="457834" cy="167640"/>
            </a:xfrm>
            <a:custGeom>
              <a:avLst/>
              <a:gdLst/>
              <a:ahLst/>
              <a:cxnLst/>
              <a:rect l="l" t="t" r="r" b="b"/>
              <a:pathLst>
                <a:path w="457834" h="167639">
                  <a:moveTo>
                    <a:pt x="457288" y="0"/>
                  </a:moveTo>
                  <a:lnTo>
                    <a:pt x="0" y="0"/>
                  </a:lnTo>
                  <a:lnTo>
                    <a:pt x="0" y="167639"/>
                  </a:lnTo>
                  <a:lnTo>
                    <a:pt x="457288" y="167639"/>
                  </a:lnTo>
                  <a:lnTo>
                    <a:pt x="457288" y="0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772018" y="2315083"/>
              <a:ext cx="724535" cy="167640"/>
            </a:xfrm>
            <a:custGeom>
              <a:avLst/>
              <a:gdLst/>
              <a:ahLst/>
              <a:cxnLst/>
              <a:rect l="l" t="t" r="r" b="b"/>
              <a:pathLst>
                <a:path w="724534" h="167639">
                  <a:moveTo>
                    <a:pt x="724039" y="0"/>
                  </a:moveTo>
                  <a:lnTo>
                    <a:pt x="0" y="0"/>
                  </a:lnTo>
                  <a:lnTo>
                    <a:pt x="0" y="167639"/>
                  </a:lnTo>
                  <a:lnTo>
                    <a:pt x="724039" y="167639"/>
                  </a:lnTo>
                  <a:lnTo>
                    <a:pt x="7240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496045" y="2315083"/>
              <a:ext cx="457834" cy="167640"/>
            </a:xfrm>
            <a:custGeom>
              <a:avLst/>
              <a:gdLst/>
              <a:ahLst/>
              <a:cxnLst/>
              <a:rect l="l" t="t" r="r" b="b"/>
              <a:pathLst>
                <a:path w="457834" h="167639">
                  <a:moveTo>
                    <a:pt x="457288" y="0"/>
                  </a:moveTo>
                  <a:lnTo>
                    <a:pt x="0" y="0"/>
                  </a:lnTo>
                  <a:lnTo>
                    <a:pt x="0" y="167639"/>
                  </a:lnTo>
                  <a:lnTo>
                    <a:pt x="457288" y="167639"/>
                  </a:lnTo>
                  <a:lnTo>
                    <a:pt x="457288" y="0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772018" y="2482723"/>
              <a:ext cx="724535" cy="167640"/>
            </a:xfrm>
            <a:custGeom>
              <a:avLst/>
              <a:gdLst/>
              <a:ahLst/>
              <a:cxnLst/>
              <a:rect l="l" t="t" r="r" b="b"/>
              <a:pathLst>
                <a:path w="724534" h="167639">
                  <a:moveTo>
                    <a:pt x="724039" y="0"/>
                  </a:moveTo>
                  <a:lnTo>
                    <a:pt x="0" y="0"/>
                  </a:lnTo>
                  <a:lnTo>
                    <a:pt x="0" y="167639"/>
                  </a:lnTo>
                  <a:lnTo>
                    <a:pt x="724039" y="167639"/>
                  </a:lnTo>
                  <a:lnTo>
                    <a:pt x="7240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496046" y="2482722"/>
              <a:ext cx="457834" cy="335280"/>
            </a:xfrm>
            <a:custGeom>
              <a:avLst/>
              <a:gdLst/>
              <a:ahLst/>
              <a:cxnLst/>
              <a:rect l="l" t="t" r="r" b="b"/>
              <a:pathLst>
                <a:path w="457834" h="335280">
                  <a:moveTo>
                    <a:pt x="457288" y="0"/>
                  </a:moveTo>
                  <a:lnTo>
                    <a:pt x="0" y="0"/>
                  </a:lnTo>
                  <a:lnTo>
                    <a:pt x="0" y="167640"/>
                  </a:lnTo>
                  <a:lnTo>
                    <a:pt x="0" y="335280"/>
                  </a:lnTo>
                  <a:lnTo>
                    <a:pt x="457288" y="335280"/>
                  </a:lnTo>
                  <a:lnTo>
                    <a:pt x="457288" y="167640"/>
                  </a:lnTo>
                  <a:lnTo>
                    <a:pt x="457288" y="0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765668" y="1805813"/>
              <a:ext cx="1194435" cy="1018540"/>
            </a:xfrm>
            <a:custGeom>
              <a:avLst/>
              <a:gdLst/>
              <a:ahLst/>
              <a:cxnLst/>
              <a:rect l="l" t="t" r="r" b="b"/>
              <a:pathLst>
                <a:path w="1194434" h="1018539">
                  <a:moveTo>
                    <a:pt x="730376" y="0"/>
                  </a:moveTo>
                  <a:lnTo>
                    <a:pt x="730376" y="1018539"/>
                  </a:lnTo>
                </a:path>
                <a:path w="1194434" h="1018539">
                  <a:moveTo>
                    <a:pt x="0" y="173989"/>
                  </a:moveTo>
                  <a:lnTo>
                    <a:pt x="1194053" y="173989"/>
                  </a:lnTo>
                </a:path>
                <a:path w="1194434" h="1018539">
                  <a:moveTo>
                    <a:pt x="0" y="341629"/>
                  </a:moveTo>
                  <a:lnTo>
                    <a:pt x="1194053" y="341629"/>
                  </a:lnTo>
                </a:path>
                <a:path w="1194434" h="1018539">
                  <a:moveTo>
                    <a:pt x="0" y="509270"/>
                  </a:moveTo>
                  <a:lnTo>
                    <a:pt x="1194053" y="509270"/>
                  </a:lnTo>
                </a:path>
                <a:path w="1194434" h="1018539">
                  <a:moveTo>
                    <a:pt x="0" y="676910"/>
                  </a:moveTo>
                  <a:lnTo>
                    <a:pt x="1194053" y="676910"/>
                  </a:lnTo>
                </a:path>
                <a:path w="1194434" h="1018539">
                  <a:moveTo>
                    <a:pt x="0" y="844550"/>
                  </a:moveTo>
                  <a:lnTo>
                    <a:pt x="1194053" y="844550"/>
                  </a:lnTo>
                </a:path>
                <a:path w="1194434" h="1018539">
                  <a:moveTo>
                    <a:pt x="6350" y="0"/>
                  </a:moveTo>
                  <a:lnTo>
                    <a:pt x="6350" y="1018539"/>
                  </a:lnTo>
                </a:path>
                <a:path w="1194434" h="1018539">
                  <a:moveTo>
                    <a:pt x="1187703" y="0"/>
                  </a:moveTo>
                  <a:lnTo>
                    <a:pt x="1187703" y="1018539"/>
                  </a:lnTo>
                </a:path>
                <a:path w="1194434" h="1018539">
                  <a:moveTo>
                    <a:pt x="0" y="6350"/>
                  </a:moveTo>
                  <a:lnTo>
                    <a:pt x="1194053" y="6350"/>
                  </a:lnTo>
                </a:path>
                <a:path w="1194434" h="1018539">
                  <a:moveTo>
                    <a:pt x="0" y="1012189"/>
                  </a:moveTo>
                  <a:lnTo>
                    <a:pt x="1194053" y="101218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8046466" y="1842643"/>
            <a:ext cx="177800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b="1" spc="-5" dirty="0">
                <a:latin typeface="Trebuchet MS"/>
                <a:cs typeface="Trebuchet MS"/>
              </a:rPr>
              <a:t>L</a:t>
            </a:r>
            <a:r>
              <a:rPr sz="500" b="1" spc="5" dirty="0">
                <a:latin typeface="Trebuchet MS"/>
                <a:cs typeface="Trebuchet MS"/>
              </a:rPr>
              <a:t>i</a:t>
            </a:r>
            <a:r>
              <a:rPr sz="500" b="1" spc="-5" dirty="0">
                <a:latin typeface="Trebuchet MS"/>
                <a:cs typeface="Trebuchet MS"/>
              </a:rPr>
              <a:t>vro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496045" y="1789938"/>
            <a:ext cx="457834" cy="16764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117475">
              <a:lnSpc>
                <a:spcPct val="100000"/>
              </a:lnSpc>
              <a:spcBef>
                <a:spcPts val="520"/>
              </a:spcBef>
            </a:pPr>
            <a:r>
              <a:rPr sz="500" b="1" dirty="0">
                <a:latin typeface="Trebuchet MS"/>
                <a:cs typeface="Trebuchet MS"/>
              </a:rPr>
              <a:t>Páginas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783445" y="2010282"/>
            <a:ext cx="631190" cy="1625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31750" algn="r">
              <a:lnSpc>
                <a:spcPts val="535"/>
              </a:lnSpc>
              <a:spcBef>
                <a:spcPts val="105"/>
              </a:spcBef>
            </a:pPr>
            <a:r>
              <a:rPr sz="500" dirty="0">
                <a:latin typeface="Trebuchet MS"/>
                <a:cs typeface="Trebuchet MS"/>
              </a:rPr>
              <a:t>A</a:t>
            </a:r>
            <a:r>
              <a:rPr sz="500" spc="-20" dirty="0">
                <a:latin typeface="Trebuchet MS"/>
                <a:cs typeface="Trebuchet MS"/>
              </a:rPr>
              <a:t> </a:t>
            </a:r>
            <a:r>
              <a:rPr sz="500" spc="-5" dirty="0">
                <a:latin typeface="Trebuchet MS"/>
                <a:cs typeface="Trebuchet MS"/>
              </a:rPr>
              <a:t>Bússola</a:t>
            </a:r>
            <a:r>
              <a:rPr sz="500" spc="-25" dirty="0">
                <a:latin typeface="Trebuchet MS"/>
                <a:cs typeface="Trebuchet MS"/>
              </a:rPr>
              <a:t> </a:t>
            </a:r>
            <a:r>
              <a:rPr sz="500" spc="-5" dirty="0">
                <a:latin typeface="Trebuchet MS"/>
                <a:cs typeface="Trebuchet MS"/>
              </a:rPr>
              <a:t>de Ouro</a:t>
            </a:r>
            <a:endParaRPr sz="500">
              <a:latin typeface="Trebuchet MS"/>
              <a:cs typeface="Trebuchet MS"/>
            </a:endParaRPr>
          </a:p>
          <a:p>
            <a:pPr marR="5080" algn="r">
              <a:lnSpc>
                <a:spcPts val="535"/>
              </a:lnSpc>
              <a:tabLst>
                <a:tab pos="504190" algn="l"/>
              </a:tabLst>
            </a:pPr>
            <a:r>
              <a:rPr sz="500" dirty="0">
                <a:latin typeface="Trebuchet MS"/>
                <a:cs typeface="Trebuchet MS"/>
              </a:rPr>
              <a:t>a</a:t>
            </a:r>
            <a:r>
              <a:rPr sz="500" spc="-10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Âm</a:t>
            </a:r>
            <a:r>
              <a:rPr sz="500" spc="-5" dirty="0">
                <a:latin typeface="Trebuchet MS"/>
                <a:cs typeface="Trebuchet MS"/>
              </a:rPr>
              <a:t>ba</a:t>
            </a:r>
            <a:r>
              <a:rPr sz="500" dirty="0">
                <a:latin typeface="Trebuchet MS"/>
                <a:cs typeface="Trebuchet MS"/>
              </a:rPr>
              <a:t>r	</a:t>
            </a:r>
            <a:r>
              <a:rPr sz="500" spc="-5" dirty="0">
                <a:latin typeface="Trebuchet MS"/>
                <a:cs typeface="Trebuchet MS"/>
              </a:rPr>
              <a:t>526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496045" y="1957577"/>
            <a:ext cx="457834" cy="18986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540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515"/>
              </a:spcBef>
            </a:pPr>
            <a:r>
              <a:rPr sz="500" spc="-5" dirty="0">
                <a:latin typeface="Trebuchet MS"/>
                <a:cs typeface="Trebuchet MS"/>
              </a:rPr>
              <a:t>365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852029" y="2177923"/>
            <a:ext cx="361315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Trebuchet MS"/>
                <a:cs typeface="Trebuchet MS"/>
              </a:rPr>
              <a:t>A</a:t>
            </a:r>
            <a:r>
              <a:rPr sz="500" spc="-35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Faca</a:t>
            </a:r>
            <a:r>
              <a:rPr sz="500" spc="-35" dirty="0">
                <a:latin typeface="Trebuchet MS"/>
                <a:cs typeface="Trebuchet MS"/>
              </a:rPr>
              <a:t> </a:t>
            </a:r>
            <a:r>
              <a:rPr sz="500" spc="-5" dirty="0">
                <a:latin typeface="Trebuchet MS"/>
                <a:cs typeface="Trebuchet MS"/>
              </a:rPr>
              <a:t>Sutil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496045" y="2147442"/>
            <a:ext cx="457834" cy="16764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40"/>
              </a:spcBef>
            </a:pPr>
            <a:r>
              <a:rPr sz="500" spc="-5" dirty="0">
                <a:latin typeface="Trebuchet MS"/>
                <a:cs typeface="Trebuchet MS"/>
              </a:rPr>
              <a:t>300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852029" y="2345563"/>
            <a:ext cx="481965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Trebuchet MS"/>
                <a:cs typeface="Trebuchet MS"/>
              </a:rPr>
              <a:t>A</a:t>
            </a:r>
            <a:r>
              <a:rPr sz="500" spc="-25" dirty="0">
                <a:latin typeface="Trebuchet MS"/>
                <a:cs typeface="Trebuchet MS"/>
              </a:rPr>
              <a:t> </a:t>
            </a:r>
            <a:r>
              <a:rPr sz="500" spc="-5" dirty="0">
                <a:latin typeface="Trebuchet MS"/>
                <a:cs typeface="Trebuchet MS"/>
              </a:rPr>
              <a:t>Luneta</a:t>
            </a:r>
            <a:r>
              <a:rPr sz="500" spc="-25" dirty="0">
                <a:latin typeface="Trebuchet MS"/>
                <a:cs typeface="Trebuchet MS"/>
              </a:rPr>
              <a:t> </a:t>
            </a:r>
            <a:r>
              <a:rPr sz="500" spc="-5" dirty="0">
                <a:latin typeface="Trebuchet MS"/>
                <a:cs typeface="Trebuchet MS"/>
              </a:rPr>
              <a:t>Âmbar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496045" y="2315082"/>
            <a:ext cx="457834" cy="16764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45"/>
              </a:spcBef>
            </a:pPr>
            <a:r>
              <a:rPr sz="500" spc="-5" dirty="0">
                <a:latin typeface="Trebuchet MS"/>
                <a:cs typeface="Trebuchet MS"/>
              </a:rPr>
              <a:t>526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772018" y="2482723"/>
            <a:ext cx="724535" cy="16764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40"/>
              </a:spcBef>
            </a:pPr>
            <a:r>
              <a:rPr sz="500" dirty="0">
                <a:latin typeface="Trebuchet MS"/>
                <a:cs typeface="Trebuchet MS"/>
              </a:rPr>
              <a:t>A</a:t>
            </a:r>
            <a:r>
              <a:rPr sz="500" spc="-25" dirty="0">
                <a:latin typeface="Trebuchet MS"/>
                <a:cs typeface="Trebuchet MS"/>
              </a:rPr>
              <a:t> </a:t>
            </a:r>
            <a:r>
              <a:rPr sz="500" spc="-5" dirty="0">
                <a:latin typeface="Trebuchet MS"/>
                <a:cs typeface="Trebuchet MS"/>
              </a:rPr>
              <a:t>Pedra</a:t>
            </a:r>
            <a:r>
              <a:rPr sz="500" spc="-15" dirty="0">
                <a:latin typeface="Trebuchet MS"/>
                <a:cs typeface="Trebuchet MS"/>
              </a:rPr>
              <a:t> </a:t>
            </a:r>
            <a:r>
              <a:rPr sz="500" spc="-5" dirty="0">
                <a:latin typeface="Trebuchet MS"/>
                <a:cs typeface="Trebuchet MS"/>
              </a:rPr>
              <a:t>Filosofal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496045" y="2482723"/>
            <a:ext cx="457834" cy="16764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40"/>
              </a:spcBef>
            </a:pPr>
            <a:r>
              <a:rPr sz="500" spc="-5" dirty="0">
                <a:latin typeface="Trebuchet MS"/>
                <a:cs typeface="Trebuchet MS"/>
              </a:rPr>
              <a:t>266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772018" y="2650363"/>
            <a:ext cx="724535" cy="16764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45"/>
              </a:spcBef>
            </a:pPr>
            <a:r>
              <a:rPr sz="500" dirty="0">
                <a:latin typeface="Trebuchet MS"/>
                <a:cs typeface="Trebuchet MS"/>
              </a:rPr>
              <a:t>A</a:t>
            </a:r>
            <a:r>
              <a:rPr sz="500" spc="-20" dirty="0">
                <a:latin typeface="Trebuchet MS"/>
                <a:cs typeface="Trebuchet MS"/>
              </a:rPr>
              <a:t> </a:t>
            </a:r>
            <a:r>
              <a:rPr sz="500" spc="-5" dirty="0">
                <a:latin typeface="Trebuchet MS"/>
                <a:cs typeface="Trebuchet MS"/>
              </a:rPr>
              <a:t>Câmara</a:t>
            </a:r>
            <a:r>
              <a:rPr sz="500" spc="-10" dirty="0">
                <a:latin typeface="Trebuchet MS"/>
                <a:cs typeface="Trebuchet MS"/>
              </a:rPr>
              <a:t> </a:t>
            </a:r>
            <a:r>
              <a:rPr sz="500" spc="-5" dirty="0">
                <a:latin typeface="Trebuchet MS"/>
                <a:cs typeface="Trebuchet MS"/>
              </a:rPr>
              <a:t>Secreta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8496045" y="2650363"/>
            <a:ext cx="457834" cy="16764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45"/>
              </a:spcBef>
            </a:pPr>
            <a:r>
              <a:rPr sz="500" spc="-5" dirty="0">
                <a:latin typeface="Trebuchet MS"/>
                <a:cs typeface="Trebuchet MS"/>
              </a:rPr>
              <a:t>252</a:t>
            </a:r>
            <a:endParaRPr sz="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146" y="530174"/>
            <a:ext cx="3726179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Document</a:t>
            </a:r>
            <a:r>
              <a:rPr spc="-45" dirty="0"/>
              <a:t> </a:t>
            </a:r>
            <a:r>
              <a:rPr dirty="0"/>
              <a:t>Object</a:t>
            </a:r>
            <a:r>
              <a:rPr spc="-35" dirty="0"/>
              <a:t> </a:t>
            </a:r>
            <a:r>
              <a:rPr spc="-5" dirty="0"/>
              <a:t>Model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06576" y="5272544"/>
            <a:ext cx="612775" cy="184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100" spc="-5" dirty="0">
                <a:solidFill>
                  <a:srgbClr val="0000FF"/>
                </a:solidFill>
                <a:latin typeface="Courier New"/>
                <a:cs typeface="Courier New"/>
              </a:rPr>
              <a:t>&lt;/html&gt;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7146" y="1207770"/>
            <a:ext cx="3222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50" spc="-20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Seja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código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HTML</a:t>
            </a:r>
            <a:r>
              <a:rPr sz="18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seguir: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8294" y="1634489"/>
            <a:ext cx="6536690" cy="3895725"/>
          </a:xfrm>
          <a:prstGeom prst="rect">
            <a:avLst/>
          </a:prstGeom>
          <a:ln w="19811">
            <a:solidFill>
              <a:srgbClr val="90C225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09"/>
              </a:spcBef>
            </a:pPr>
            <a:r>
              <a:rPr sz="1100" spc="-5" dirty="0">
                <a:latin typeface="Courier New"/>
                <a:cs typeface="Courier New"/>
              </a:rPr>
              <a:t>&lt;!DOCTYPE</a:t>
            </a:r>
            <a:r>
              <a:rPr sz="1100" spc="-5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html&gt;</a:t>
            </a:r>
            <a:endParaRPr sz="11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solidFill>
                  <a:srgbClr val="0000FF"/>
                </a:solidFill>
                <a:latin typeface="Courier New"/>
                <a:cs typeface="Courier New"/>
              </a:rPr>
              <a:t>&lt;html&gt;</a:t>
            </a:r>
            <a:endParaRPr sz="1100">
              <a:latin typeface="Courier New"/>
              <a:cs typeface="Courier New"/>
            </a:endParaRPr>
          </a:p>
          <a:p>
            <a:pPr marL="441325">
              <a:lnSpc>
                <a:spcPct val="100000"/>
              </a:lnSpc>
              <a:spcBef>
                <a:spcPts val="85"/>
              </a:spcBef>
            </a:pPr>
            <a:r>
              <a:rPr sz="1100" spc="-5" dirty="0">
                <a:solidFill>
                  <a:srgbClr val="0000FF"/>
                </a:solidFill>
                <a:latin typeface="Courier New"/>
                <a:cs typeface="Courier New"/>
              </a:rPr>
              <a:t>&lt;head&gt;</a:t>
            </a:r>
            <a:endParaRPr sz="1100">
              <a:latin typeface="Courier New"/>
              <a:cs typeface="Courier New"/>
            </a:endParaRPr>
          </a:p>
          <a:p>
            <a:pPr marL="791845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solidFill>
                  <a:srgbClr val="0000FF"/>
                </a:solidFill>
                <a:latin typeface="Courier New"/>
                <a:cs typeface="Courier New"/>
              </a:rPr>
              <a:t>&lt;meta</a:t>
            </a:r>
            <a:r>
              <a:rPr sz="1100" spc="-5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FF0000"/>
                </a:solidFill>
                <a:latin typeface="Courier New"/>
                <a:cs typeface="Courier New"/>
              </a:rPr>
              <a:t>charset</a:t>
            </a:r>
            <a:r>
              <a:rPr sz="1100" dirty="0">
                <a:latin typeface="Courier New"/>
                <a:cs typeface="Courier New"/>
              </a:rPr>
              <a:t>=</a:t>
            </a:r>
            <a:r>
              <a:rPr sz="1100" b="1" dirty="0">
                <a:solidFill>
                  <a:srgbClr val="8000FF"/>
                </a:solidFill>
                <a:latin typeface="Courier New"/>
                <a:cs typeface="Courier New"/>
              </a:rPr>
              <a:t>"UTF-8"</a:t>
            </a:r>
            <a:r>
              <a:rPr sz="11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100">
              <a:latin typeface="Courier New"/>
              <a:cs typeface="Courier New"/>
            </a:endParaRPr>
          </a:p>
          <a:p>
            <a:pPr marL="791845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solidFill>
                  <a:srgbClr val="0000FF"/>
                </a:solidFill>
                <a:latin typeface="Courier New"/>
                <a:cs typeface="Courier New"/>
              </a:rPr>
              <a:t>&lt;title&gt;</a:t>
            </a:r>
            <a:r>
              <a:rPr sz="1100" b="1" spc="-5" dirty="0">
                <a:latin typeface="Courier New"/>
                <a:cs typeface="Courier New"/>
              </a:rPr>
              <a:t>DOM</a:t>
            </a:r>
            <a:r>
              <a:rPr sz="1100" spc="-5" dirty="0">
                <a:solidFill>
                  <a:srgbClr val="0000FF"/>
                </a:solidFill>
                <a:latin typeface="Courier New"/>
                <a:cs typeface="Courier New"/>
              </a:rPr>
              <a:t>&lt;/title&gt;</a:t>
            </a:r>
            <a:endParaRPr sz="1100">
              <a:latin typeface="Courier New"/>
              <a:cs typeface="Courier New"/>
            </a:endParaRPr>
          </a:p>
          <a:p>
            <a:pPr marL="791845">
              <a:lnSpc>
                <a:spcPct val="100000"/>
              </a:lnSpc>
              <a:spcBef>
                <a:spcPts val="85"/>
              </a:spcBef>
            </a:pPr>
            <a:r>
              <a:rPr sz="1100" spc="-5" dirty="0">
                <a:solidFill>
                  <a:srgbClr val="0000FF"/>
                </a:solidFill>
                <a:latin typeface="Courier New"/>
                <a:cs typeface="Courier New"/>
              </a:rPr>
              <a:t>&lt;script</a:t>
            </a:r>
            <a:r>
              <a:rPr sz="1100" spc="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FF0000"/>
                </a:solidFill>
                <a:latin typeface="Courier New"/>
                <a:cs typeface="Courier New"/>
              </a:rPr>
              <a:t>src</a:t>
            </a:r>
            <a:r>
              <a:rPr sz="1100" spc="-5" dirty="0">
                <a:latin typeface="Courier New"/>
                <a:cs typeface="Courier New"/>
              </a:rPr>
              <a:t>=</a:t>
            </a:r>
            <a:r>
              <a:rPr sz="1100" b="1" spc="-5" dirty="0">
                <a:solidFill>
                  <a:srgbClr val="8000FF"/>
                </a:solidFill>
                <a:latin typeface="Courier New"/>
                <a:cs typeface="Courier New"/>
              </a:rPr>
              <a:t>"meuscript.js"</a:t>
            </a:r>
            <a:r>
              <a:rPr sz="1100" spc="-5" dirty="0">
                <a:solidFill>
                  <a:srgbClr val="0000FF"/>
                </a:solidFill>
                <a:latin typeface="Courier New"/>
                <a:cs typeface="Courier New"/>
              </a:rPr>
              <a:t>&gt;&lt;/script&gt;</a:t>
            </a:r>
            <a:endParaRPr sz="1100">
              <a:latin typeface="Courier New"/>
              <a:cs typeface="Courier New"/>
            </a:endParaRPr>
          </a:p>
          <a:p>
            <a:pPr marL="441325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solidFill>
                  <a:srgbClr val="0000FF"/>
                </a:solidFill>
                <a:latin typeface="Courier New"/>
                <a:cs typeface="Courier New"/>
              </a:rPr>
              <a:t>&lt;/head&gt;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Courier New"/>
              <a:cs typeface="Courier New"/>
            </a:endParaRPr>
          </a:p>
          <a:p>
            <a:pPr marL="441325">
              <a:lnSpc>
                <a:spcPct val="100000"/>
              </a:lnSpc>
            </a:pPr>
            <a:r>
              <a:rPr sz="1100" spc="-5" dirty="0">
                <a:solidFill>
                  <a:srgbClr val="0000FF"/>
                </a:solidFill>
                <a:latin typeface="Courier New"/>
                <a:cs typeface="Courier New"/>
              </a:rPr>
              <a:t>&lt;body&gt;</a:t>
            </a:r>
            <a:endParaRPr sz="1100">
              <a:latin typeface="Courier New"/>
              <a:cs typeface="Courier New"/>
            </a:endParaRPr>
          </a:p>
          <a:p>
            <a:pPr marL="791845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solidFill>
                  <a:srgbClr val="0000FF"/>
                </a:solidFill>
                <a:latin typeface="Courier New"/>
                <a:cs typeface="Courier New"/>
              </a:rPr>
              <a:t>&lt;h1</a:t>
            </a:r>
            <a:r>
              <a:rPr sz="1100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FF0000"/>
                </a:solidFill>
                <a:latin typeface="Courier New"/>
                <a:cs typeface="Courier New"/>
              </a:rPr>
              <a:t>id</a:t>
            </a:r>
            <a:r>
              <a:rPr sz="1100" spc="-5" dirty="0">
                <a:latin typeface="Courier New"/>
                <a:cs typeface="Courier New"/>
              </a:rPr>
              <a:t>=</a:t>
            </a:r>
            <a:r>
              <a:rPr sz="1100" b="1" spc="-5" dirty="0">
                <a:solidFill>
                  <a:srgbClr val="8000FF"/>
                </a:solidFill>
                <a:latin typeface="Courier New"/>
                <a:cs typeface="Courier New"/>
              </a:rPr>
              <a:t>"id_h1"</a:t>
            </a:r>
            <a:r>
              <a:rPr sz="1100" b="1" spc="-10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sz="1100" dirty="0">
                <a:latin typeface="Courier New"/>
                <a:cs typeface="Courier New"/>
              </a:rPr>
              <a:t>=</a:t>
            </a:r>
            <a:r>
              <a:rPr sz="1100" b="1" dirty="0">
                <a:solidFill>
                  <a:srgbClr val="8000FF"/>
                </a:solidFill>
                <a:latin typeface="Courier New"/>
                <a:cs typeface="Courier New"/>
              </a:rPr>
              <a:t>"classe_h1"</a:t>
            </a:r>
            <a:r>
              <a:rPr sz="11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sz="1100" b="1" dirty="0">
                <a:latin typeface="Courier New"/>
                <a:cs typeface="Courier New"/>
              </a:rPr>
              <a:t>Sou </a:t>
            </a:r>
            <a:r>
              <a:rPr sz="1100" b="1" spc="-5" dirty="0">
                <a:latin typeface="Courier New"/>
                <a:cs typeface="Courier New"/>
              </a:rPr>
              <a:t>um</a:t>
            </a:r>
            <a:r>
              <a:rPr sz="1100" b="1" spc="-10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cabeçalho!</a:t>
            </a:r>
            <a:r>
              <a:rPr sz="1100" dirty="0">
                <a:solidFill>
                  <a:srgbClr val="0000FF"/>
                </a:solidFill>
                <a:latin typeface="Courier New"/>
                <a:cs typeface="Courier New"/>
              </a:rPr>
              <a:t>&lt;/h1&gt;</a:t>
            </a:r>
            <a:endParaRPr sz="1100">
              <a:latin typeface="Courier New"/>
              <a:cs typeface="Courier New"/>
            </a:endParaRPr>
          </a:p>
          <a:p>
            <a:pPr marL="791845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solidFill>
                  <a:srgbClr val="0000FF"/>
                </a:solidFill>
                <a:latin typeface="Courier New"/>
                <a:cs typeface="Courier New"/>
              </a:rPr>
              <a:t>&lt;p</a:t>
            </a:r>
            <a:r>
              <a:rPr sz="1100" spc="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FF0000"/>
                </a:solidFill>
                <a:latin typeface="Courier New"/>
                <a:cs typeface="Courier New"/>
              </a:rPr>
              <a:t>id</a:t>
            </a:r>
            <a:r>
              <a:rPr sz="1100" spc="-5" dirty="0">
                <a:latin typeface="Courier New"/>
                <a:cs typeface="Courier New"/>
              </a:rPr>
              <a:t>=</a:t>
            </a:r>
            <a:r>
              <a:rPr sz="1100" b="1" spc="-5" dirty="0">
                <a:solidFill>
                  <a:srgbClr val="8000FF"/>
                </a:solidFill>
                <a:latin typeface="Courier New"/>
                <a:cs typeface="Courier New"/>
              </a:rPr>
              <a:t>"id_p1"</a:t>
            </a:r>
            <a:r>
              <a:rPr sz="1100" b="1" spc="15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sz="1100" spc="-5" dirty="0">
                <a:latin typeface="Courier New"/>
                <a:cs typeface="Courier New"/>
              </a:rPr>
              <a:t>=</a:t>
            </a:r>
            <a:r>
              <a:rPr sz="1100" b="1" spc="-5" dirty="0">
                <a:solidFill>
                  <a:srgbClr val="8000FF"/>
                </a:solidFill>
                <a:latin typeface="Courier New"/>
                <a:cs typeface="Courier New"/>
              </a:rPr>
              <a:t>"classe_p"</a:t>
            </a:r>
            <a:r>
              <a:rPr sz="1100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100">
              <a:latin typeface="Courier New"/>
              <a:cs typeface="Courier New"/>
            </a:endParaRPr>
          </a:p>
          <a:p>
            <a:pPr marL="1142365" marR="253365">
              <a:lnSpc>
                <a:spcPct val="106400"/>
              </a:lnSpc>
              <a:spcBef>
                <a:spcPts val="10"/>
              </a:spcBef>
            </a:pPr>
            <a:r>
              <a:rPr sz="1100" b="1" spc="-5" dirty="0">
                <a:latin typeface="Courier New"/>
                <a:cs typeface="Courier New"/>
              </a:rPr>
              <a:t>Um </a:t>
            </a:r>
            <a:r>
              <a:rPr sz="1100" b="1" dirty="0">
                <a:latin typeface="Courier New"/>
                <a:cs typeface="Courier New"/>
              </a:rPr>
              <a:t>texto qualquer</a:t>
            </a:r>
            <a:r>
              <a:rPr sz="1100" b="1" spc="10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dentro</a:t>
            </a:r>
            <a:r>
              <a:rPr sz="1100" b="1" spc="10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de</a:t>
            </a:r>
            <a:r>
              <a:rPr sz="1100" b="1" dirty="0">
                <a:latin typeface="Courier New"/>
                <a:cs typeface="Courier New"/>
              </a:rPr>
              <a:t> uma tag</a:t>
            </a:r>
            <a:r>
              <a:rPr sz="1100" b="1" spc="1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de</a:t>
            </a:r>
            <a:r>
              <a:rPr sz="1100" b="1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parágrafo.</a:t>
            </a:r>
            <a:r>
              <a:rPr sz="1100" b="1" dirty="0">
                <a:latin typeface="Courier New"/>
                <a:cs typeface="Courier New"/>
              </a:rPr>
              <a:t> Aqui</a:t>
            </a:r>
            <a:r>
              <a:rPr sz="1100" b="1" spc="10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também </a:t>
            </a:r>
            <a:r>
              <a:rPr sz="1100" b="1" spc="-64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temos outras</a:t>
            </a:r>
            <a:r>
              <a:rPr sz="1100" b="1" spc="15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tags,</a:t>
            </a:r>
            <a:r>
              <a:rPr sz="1100" b="1" spc="1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como</a:t>
            </a:r>
            <a:r>
              <a:rPr sz="1100" b="1" dirty="0"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00FF"/>
                </a:solidFill>
                <a:latin typeface="Courier New"/>
                <a:cs typeface="Courier New"/>
              </a:rPr>
              <a:t>&lt;a </a:t>
            </a:r>
            <a:r>
              <a:rPr sz="1100" dirty="0">
                <a:solidFill>
                  <a:srgbClr val="FF0000"/>
                </a:solidFill>
                <a:latin typeface="Courier New"/>
                <a:cs typeface="Courier New"/>
              </a:rPr>
              <a:t>href</a:t>
            </a:r>
            <a:r>
              <a:rPr sz="1100" dirty="0">
                <a:latin typeface="Courier New"/>
                <a:cs typeface="Courier New"/>
              </a:rPr>
              <a:t>=</a:t>
            </a:r>
            <a:r>
              <a:rPr sz="1100" b="1" dirty="0">
                <a:solidFill>
                  <a:srgbClr val="8000FF"/>
                </a:solidFill>
                <a:latin typeface="Courier New"/>
                <a:cs typeface="Courier New"/>
              </a:rPr>
              <a:t>"#"</a:t>
            </a:r>
            <a:r>
              <a:rPr sz="11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sz="1100" b="1" dirty="0">
                <a:latin typeface="Courier New"/>
                <a:cs typeface="Courier New"/>
              </a:rPr>
              <a:t>um </a:t>
            </a:r>
            <a:r>
              <a:rPr sz="1100" b="1" spc="-5" dirty="0">
                <a:latin typeface="Courier New"/>
                <a:cs typeface="Courier New"/>
              </a:rPr>
              <a:t>link</a:t>
            </a:r>
            <a:r>
              <a:rPr sz="1100" spc="-5" dirty="0">
                <a:solidFill>
                  <a:srgbClr val="0000FF"/>
                </a:solidFill>
                <a:latin typeface="Courier New"/>
                <a:cs typeface="Courier New"/>
              </a:rPr>
              <a:t>&lt;a&gt;</a:t>
            </a:r>
            <a:r>
              <a:rPr sz="1100" b="1" spc="-5" dirty="0">
                <a:latin typeface="Courier New"/>
                <a:cs typeface="Courier New"/>
              </a:rPr>
              <a:t>,</a:t>
            </a:r>
            <a:r>
              <a:rPr sz="1100" b="1" spc="10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ou</a:t>
            </a:r>
            <a:r>
              <a:rPr sz="1100" b="1" dirty="0">
                <a:latin typeface="Courier New"/>
                <a:cs typeface="Courier New"/>
              </a:rPr>
              <a:t> um</a:t>
            </a:r>
            <a:r>
              <a:rPr sz="1100" b="1" spc="10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texto</a:t>
            </a:r>
            <a:endParaRPr sz="1100">
              <a:latin typeface="Courier New"/>
              <a:cs typeface="Courier New"/>
            </a:endParaRPr>
          </a:p>
          <a:p>
            <a:pPr marL="1142365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solidFill>
                  <a:srgbClr val="0000FF"/>
                </a:solidFill>
                <a:latin typeface="Courier New"/>
                <a:cs typeface="Courier New"/>
              </a:rPr>
              <a:t>&lt;b&gt;</a:t>
            </a:r>
            <a:r>
              <a:rPr sz="1100" b="1" spc="-5" dirty="0">
                <a:latin typeface="Courier New"/>
                <a:cs typeface="Courier New"/>
              </a:rPr>
              <a:t>em</a:t>
            </a:r>
            <a:r>
              <a:rPr sz="1100" b="1" spc="-55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negrito</a:t>
            </a:r>
            <a:r>
              <a:rPr sz="1100" dirty="0">
                <a:solidFill>
                  <a:srgbClr val="0000FF"/>
                </a:solidFill>
                <a:latin typeface="Courier New"/>
                <a:cs typeface="Courier New"/>
              </a:rPr>
              <a:t>&lt;/b&gt;</a:t>
            </a:r>
            <a:r>
              <a:rPr sz="1100" b="1" dirty="0">
                <a:latin typeface="Courier New"/>
                <a:cs typeface="Courier New"/>
              </a:rPr>
              <a:t>.</a:t>
            </a:r>
            <a:endParaRPr sz="1100">
              <a:latin typeface="Courier New"/>
              <a:cs typeface="Courier New"/>
            </a:endParaRPr>
          </a:p>
          <a:p>
            <a:pPr marL="791845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0000FF"/>
                </a:solidFill>
                <a:latin typeface="Courier New"/>
                <a:cs typeface="Courier New"/>
              </a:rPr>
              <a:t>&lt;/p&gt;</a:t>
            </a:r>
            <a:endParaRPr sz="1100">
              <a:latin typeface="Courier New"/>
              <a:cs typeface="Courier New"/>
            </a:endParaRPr>
          </a:p>
          <a:p>
            <a:pPr marL="791845">
              <a:lnSpc>
                <a:spcPct val="100000"/>
              </a:lnSpc>
              <a:spcBef>
                <a:spcPts val="95"/>
              </a:spcBef>
            </a:pPr>
            <a:r>
              <a:rPr sz="1100" dirty="0">
                <a:solidFill>
                  <a:srgbClr val="0000FF"/>
                </a:solidFill>
                <a:latin typeface="Courier New"/>
                <a:cs typeface="Courier New"/>
              </a:rPr>
              <a:t>&lt;img</a:t>
            </a:r>
            <a:r>
              <a:rPr sz="1100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FF0000"/>
                </a:solidFill>
                <a:latin typeface="Courier New"/>
                <a:cs typeface="Courier New"/>
              </a:rPr>
              <a:t>src</a:t>
            </a:r>
            <a:r>
              <a:rPr sz="1100" dirty="0">
                <a:latin typeface="Courier New"/>
                <a:cs typeface="Courier New"/>
              </a:rPr>
              <a:t>=</a:t>
            </a:r>
            <a:r>
              <a:rPr sz="1100" b="1" dirty="0">
                <a:solidFill>
                  <a:srgbClr val="8000FF"/>
                </a:solidFill>
                <a:latin typeface="Courier New"/>
                <a:cs typeface="Courier New"/>
              </a:rPr>
              <a:t>"#"</a:t>
            </a:r>
            <a:r>
              <a:rPr sz="1100" b="1" spc="-5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FF0000"/>
                </a:solidFill>
                <a:latin typeface="Courier New"/>
                <a:cs typeface="Courier New"/>
              </a:rPr>
              <a:t>id</a:t>
            </a:r>
            <a:r>
              <a:rPr sz="1100" dirty="0">
                <a:latin typeface="Courier New"/>
                <a:cs typeface="Courier New"/>
              </a:rPr>
              <a:t>=</a:t>
            </a:r>
            <a:r>
              <a:rPr sz="1100" b="1" dirty="0">
                <a:solidFill>
                  <a:srgbClr val="8000FF"/>
                </a:solidFill>
                <a:latin typeface="Courier New"/>
                <a:cs typeface="Courier New"/>
              </a:rPr>
              <a:t>"id_imagem"</a:t>
            </a:r>
            <a:r>
              <a:rPr sz="1100" b="1" spc="-20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sz="1100" dirty="0">
                <a:latin typeface="Courier New"/>
                <a:cs typeface="Courier New"/>
              </a:rPr>
              <a:t>=</a:t>
            </a:r>
            <a:r>
              <a:rPr sz="1100" b="1" dirty="0">
                <a:solidFill>
                  <a:srgbClr val="8000FF"/>
                </a:solidFill>
                <a:latin typeface="Courier New"/>
                <a:cs typeface="Courier New"/>
              </a:rPr>
              <a:t>"classe_imagem"</a:t>
            </a:r>
            <a:r>
              <a:rPr sz="11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100">
              <a:latin typeface="Courier New"/>
              <a:cs typeface="Courier New"/>
            </a:endParaRPr>
          </a:p>
          <a:p>
            <a:pPr marL="791845">
              <a:lnSpc>
                <a:spcPct val="100000"/>
              </a:lnSpc>
              <a:spcBef>
                <a:spcPts val="85"/>
              </a:spcBef>
            </a:pPr>
            <a:r>
              <a:rPr sz="1100" spc="-5" dirty="0">
                <a:solidFill>
                  <a:srgbClr val="0000FF"/>
                </a:solidFill>
                <a:latin typeface="Courier New"/>
                <a:cs typeface="Courier New"/>
              </a:rPr>
              <a:t>&lt;p</a:t>
            </a:r>
            <a:r>
              <a:rPr sz="1100" spc="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FF0000"/>
                </a:solidFill>
                <a:latin typeface="Courier New"/>
                <a:cs typeface="Courier New"/>
              </a:rPr>
              <a:t>id</a:t>
            </a:r>
            <a:r>
              <a:rPr sz="1100" spc="-5" dirty="0">
                <a:latin typeface="Courier New"/>
                <a:cs typeface="Courier New"/>
              </a:rPr>
              <a:t>=</a:t>
            </a:r>
            <a:r>
              <a:rPr sz="1100" b="1" spc="-5" dirty="0">
                <a:solidFill>
                  <a:srgbClr val="8000FF"/>
                </a:solidFill>
                <a:latin typeface="Courier New"/>
                <a:cs typeface="Courier New"/>
              </a:rPr>
              <a:t>"id_p2"</a:t>
            </a:r>
            <a:r>
              <a:rPr sz="1100" b="1" spc="15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sz="1100" spc="-5" dirty="0">
                <a:latin typeface="Courier New"/>
                <a:cs typeface="Courier New"/>
              </a:rPr>
              <a:t>=</a:t>
            </a:r>
            <a:r>
              <a:rPr sz="1100" b="1" spc="-5" dirty="0">
                <a:solidFill>
                  <a:srgbClr val="8000FF"/>
                </a:solidFill>
                <a:latin typeface="Courier New"/>
                <a:cs typeface="Courier New"/>
              </a:rPr>
              <a:t>"classe_p"</a:t>
            </a:r>
            <a:r>
              <a:rPr sz="1100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100">
              <a:latin typeface="Courier New"/>
              <a:cs typeface="Courier New"/>
            </a:endParaRPr>
          </a:p>
          <a:p>
            <a:pPr marL="1142365">
              <a:lnSpc>
                <a:spcPct val="100000"/>
              </a:lnSpc>
              <a:spcBef>
                <a:spcPts val="95"/>
              </a:spcBef>
            </a:pPr>
            <a:r>
              <a:rPr sz="1100" b="1" spc="-5" dirty="0">
                <a:latin typeface="Courier New"/>
                <a:cs typeface="Courier New"/>
              </a:rPr>
              <a:t>Este</a:t>
            </a:r>
            <a:r>
              <a:rPr sz="1100" b="1" spc="-10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é </a:t>
            </a:r>
            <a:r>
              <a:rPr sz="1100" b="1" spc="-5" dirty="0">
                <a:latin typeface="Courier New"/>
                <a:cs typeface="Courier New"/>
              </a:rPr>
              <a:t>outro</a:t>
            </a:r>
            <a:r>
              <a:rPr sz="1100" b="1" spc="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parágrafo.</a:t>
            </a:r>
            <a:endParaRPr sz="1100">
              <a:latin typeface="Courier New"/>
              <a:cs typeface="Courier New"/>
            </a:endParaRPr>
          </a:p>
          <a:p>
            <a:pPr marL="791845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0000FF"/>
                </a:solidFill>
                <a:latin typeface="Courier New"/>
                <a:cs typeface="Courier New"/>
              </a:rPr>
              <a:t>&lt;/p&gt;</a:t>
            </a:r>
            <a:endParaRPr sz="1100">
              <a:latin typeface="Courier New"/>
              <a:cs typeface="Courier New"/>
            </a:endParaRPr>
          </a:p>
          <a:p>
            <a:pPr marL="441325">
              <a:lnSpc>
                <a:spcPct val="100000"/>
              </a:lnSpc>
              <a:spcBef>
                <a:spcPts val="80"/>
              </a:spcBef>
            </a:pPr>
            <a:r>
              <a:rPr sz="1100" spc="-5" dirty="0">
                <a:solidFill>
                  <a:srgbClr val="0000FF"/>
                </a:solidFill>
                <a:latin typeface="Courier New"/>
                <a:cs typeface="Courier New"/>
              </a:rPr>
              <a:t>&lt;/body&gt;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105" y="46471"/>
            <a:ext cx="3726179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Document</a:t>
            </a:r>
            <a:r>
              <a:rPr spc="-45" dirty="0"/>
              <a:t> </a:t>
            </a:r>
            <a:r>
              <a:rPr dirty="0"/>
              <a:t>Object</a:t>
            </a:r>
            <a:r>
              <a:rPr spc="-35" dirty="0"/>
              <a:t> </a:t>
            </a:r>
            <a:r>
              <a:rPr spc="-5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612336"/>
            <a:ext cx="84582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875" marR="5080" indent="-257810">
              <a:lnSpc>
                <a:spcPct val="100000"/>
              </a:lnSpc>
              <a:spcBef>
                <a:spcPts val="100"/>
              </a:spcBef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50" spc="-14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Existem elementos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pai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(</a:t>
            </a:r>
            <a:r>
              <a:rPr sz="1800" b="1" spc="-10" dirty="0">
                <a:solidFill>
                  <a:srgbClr val="404040"/>
                </a:solidFill>
                <a:latin typeface="Trebuchet MS"/>
                <a:cs typeface="Trebuchet MS"/>
              </a:rPr>
              <a:t>parent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),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filhos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(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childs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) 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irmãos (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siblings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). Estes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elementos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são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caracterizados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na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forma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como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estão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na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árvore,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veja</a:t>
            </a:r>
            <a:r>
              <a:rPr sz="18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exemplo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na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imagem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abaixo:</a:t>
            </a:r>
            <a:endParaRPr sz="180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0" y="1584506"/>
            <a:ext cx="5181600" cy="393999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/>
          <p:nvPr/>
        </p:nvPicPr>
        <p:blipFill>
          <a:blip r:embed="rId2"/>
          <a:stretch/>
        </p:blipFill>
        <p:spPr>
          <a:xfrm>
            <a:off x="2590800" y="596582"/>
            <a:ext cx="3352800" cy="5004117"/>
          </a:xfrm>
          <a:prstGeom prst="rect">
            <a:avLst/>
          </a:prstGeom>
          <a:ln w="0">
            <a:noFill/>
          </a:ln>
        </p:spPr>
      </p:pic>
      <p:sp>
        <p:nvSpPr>
          <p:cNvPr id="6" name="CaixaDeTexto 5"/>
          <p:cNvSpPr txBox="1"/>
          <p:nvPr/>
        </p:nvSpPr>
        <p:spPr>
          <a:xfrm>
            <a:off x="609600" y="190500"/>
            <a:ext cx="5429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 smtClean="0"/>
              <a:t>Window</a:t>
            </a:r>
            <a:r>
              <a:rPr lang="pt-BR" b="1" dirty="0" smtClean="0"/>
              <a:t> – nosso primeiro elemento da árvore do DOM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644538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2368"/>
            <a:ext cx="7969707" cy="415498"/>
          </a:xfrm>
        </p:spPr>
        <p:txBody>
          <a:bodyPr/>
          <a:lstStyle/>
          <a:p>
            <a:r>
              <a:rPr lang="pt-BR" dirty="0" smtClean="0"/>
              <a:t>Usando o </a:t>
            </a:r>
            <a:r>
              <a:rPr lang="pt-BR" dirty="0" err="1" smtClean="0"/>
              <a:t>window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/>
          <a:stretch/>
        </p:blipFill>
        <p:spPr>
          <a:xfrm>
            <a:off x="1676400" y="607866"/>
            <a:ext cx="5867400" cy="5078475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252273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1257300"/>
            <a:ext cx="7969707" cy="3739485"/>
          </a:xfrm>
        </p:spPr>
        <p:txBody>
          <a:bodyPr/>
          <a:lstStyle/>
          <a:p>
            <a:r>
              <a:rPr lang="pt-BR" dirty="0" smtClean="0"/>
              <a:t>Agora faça o seguinte...</a:t>
            </a:r>
            <a:br>
              <a:rPr lang="pt-BR" dirty="0" smtClean="0"/>
            </a:br>
            <a:r>
              <a:rPr lang="pt-BR" dirty="0" smtClean="0"/>
              <a:t>Crie um </a:t>
            </a:r>
            <a:r>
              <a:rPr lang="pt-BR" dirty="0" err="1" smtClean="0"/>
              <a:t>prompt</a:t>
            </a:r>
            <a:r>
              <a:rPr lang="pt-BR" dirty="0" smtClean="0"/>
              <a:t> informando “Digite seu nome: “</a:t>
            </a:r>
            <a:br>
              <a:rPr lang="pt-BR" dirty="0" smtClean="0"/>
            </a:br>
            <a:r>
              <a:rPr lang="pt-BR" dirty="0" smtClean="0"/>
              <a:t>Guarde o nome digitado em uma variável só que em caixa alta.</a:t>
            </a:r>
            <a:br>
              <a:rPr lang="pt-BR" dirty="0" smtClean="0"/>
            </a:br>
            <a:r>
              <a:rPr lang="pt-BR" dirty="0"/>
              <a:t>Crie </a:t>
            </a:r>
            <a:r>
              <a:rPr lang="pt-BR" dirty="0" smtClean="0"/>
              <a:t>outro </a:t>
            </a:r>
            <a:r>
              <a:rPr lang="pt-BR" dirty="0" err="1"/>
              <a:t>prompt</a:t>
            </a:r>
            <a:r>
              <a:rPr lang="pt-BR" dirty="0"/>
              <a:t> informando “Digite seu </a:t>
            </a:r>
            <a:r>
              <a:rPr lang="pt-BR" dirty="0" smtClean="0"/>
              <a:t>sobrenome</a:t>
            </a:r>
            <a:r>
              <a:rPr lang="pt-BR" dirty="0"/>
              <a:t>: “</a:t>
            </a:r>
            <a:br>
              <a:rPr lang="pt-BR" dirty="0"/>
            </a:br>
            <a:r>
              <a:rPr lang="pt-BR" dirty="0" smtClean="0"/>
              <a:t>Guarde </a:t>
            </a:r>
            <a:r>
              <a:rPr lang="pt-BR" dirty="0"/>
              <a:t>o </a:t>
            </a:r>
            <a:r>
              <a:rPr lang="pt-BR" dirty="0" smtClean="0"/>
              <a:t>sobrenome </a:t>
            </a:r>
            <a:r>
              <a:rPr lang="pt-BR" dirty="0"/>
              <a:t>digitado em uma variável só que em caixa alta. </a:t>
            </a:r>
            <a:r>
              <a:rPr lang="pt-BR" dirty="0" smtClean="0"/>
              <a:t>Depois apresente o nome e sobrenome digitado em uma janela de alerta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203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7248</TotalTime>
  <Words>922</Words>
  <Application>Microsoft Office PowerPoint</Application>
  <PresentationFormat>Apresentação na tela (16:10)</PresentationFormat>
  <Paragraphs>140</Paragraphs>
  <Slides>44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50" baseType="lpstr">
      <vt:lpstr>Calibri</vt:lpstr>
      <vt:lpstr>Courier New</vt:lpstr>
      <vt:lpstr>Lucida Sans Unicode</vt:lpstr>
      <vt:lpstr>Source Sans Pro</vt:lpstr>
      <vt:lpstr>Trebuchet MS</vt:lpstr>
      <vt:lpstr>Office Theme</vt:lpstr>
      <vt:lpstr>Apresentação do PowerPoint</vt:lpstr>
      <vt:lpstr>Agenda</vt:lpstr>
      <vt:lpstr>Document Object Model</vt:lpstr>
      <vt:lpstr>Document Object Model</vt:lpstr>
      <vt:lpstr>Document Object Model</vt:lpstr>
      <vt:lpstr>Document Object Model</vt:lpstr>
      <vt:lpstr>Apresentação do PowerPoint</vt:lpstr>
      <vt:lpstr>Usando o window</vt:lpstr>
      <vt:lpstr>Agora faça o seguinte... Crie um prompt informando “Digite seu nome: “ Guarde o nome digitado em uma variável só que em caixa alta. Crie outro prompt informando “Digite seu sobrenome: “ Guarde o sobrenome digitado em uma variável só que em caixa alta. Depois apresente o nome e sobrenome digitado em uma janela de alerta</vt:lpstr>
      <vt:lpstr>Beleza! Agora bora fazer o seguinte: Peça para o usuário digitar um número . Guarda esse número em uma variável. Peça para o usuário digitar outro número . Guarda esse número em outra variável. Agora, faça a soma dos números e apresente em uma janela de alerta.  Se liga que tem uma pegadinha ai! Tenta fazer que você vai ver o que vai rolar </vt:lpstr>
      <vt:lpstr>Precisamos usar o Number.parseInt para transformar as variáveis em number e ai sim podemos fazer a soma! </vt:lpstr>
      <vt:lpstr>Agora olha que parada maneira! Podemos pegar o número e colocar ele em Real, Dólar e Euro </vt:lpstr>
      <vt:lpstr>Apresentação do PowerPoint</vt:lpstr>
      <vt:lpstr>Apresentação do PowerPoint</vt:lpstr>
      <vt:lpstr>Vamos ver outra parada! Bora usar a janela de confirmação! </vt:lpstr>
      <vt:lpstr>Vamos usar a janela de confirmação usando um click no botão </vt:lpstr>
      <vt:lpstr>Apresentação do PowerPoint</vt:lpstr>
      <vt:lpstr>Top! Agora bora começar a escrever no HTML! Chega de trabalhar com window </vt:lpstr>
      <vt:lpstr>Apresentação do PowerPoint</vt:lpstr>
      <vt:lpstr>Encontrando elementos na página</vt:lpstr>
      <vt:lpstr>Apresentação do PowerPoint</vt:lpstr>
      <vt:lpstr>Encontrando elementos na página</vt:lpstr>
      <vt:lpstr>Apresentação do PowerPoint</vt:lpstr>
      <vt:lpstr>Encontrando elementos na página</vt:lpstr>
      <vt:lpstr>Encontrando elementos na página</vt:lpstr>
      <vt:lpstr>Encontrando elementos na página</vt:lpstr>
      <vt:lpstr>Encontrando elementos na página</vt:lpstr>
      <vt:lpstr>Exercício com base no HTML a seguir coloque todos os elementos que tem a class estilo com fundo azul , letra branca e todas as letras em maiusculo</vt:lpstr>
      <vt:lpstr>Criando elemento</vt:lpstr>
      <vt:lpstr>Criando elemento em um elemento pai</vt:lpstr>
      <vt:lpstr>Criando uma lista dinâmica de times de futebol utilizando o HTML abaixo. Sendo que cada elemento da lista deve ter uma borda azul</vt:lpstr>
      <vt:lpstr>O que é um evento?</vt:lpstr>
      <vt:lpstr>Exemplo de evento onclick</vt:lpstr>
      <vt:lpstr>Exemplo de evento mouse</vt:lpstr>
      <vt:lpstr>Pegando o valor de campos</vt:lpstr>
      <vt:lpstr>Pegando o valor de campos e validando usando de outra forma com document.forms </vt:lpstr>
      <vt:lpstr>Com base no HTML a seguir, faça com que cada  nome e email digitado seja incluído em uma linha de uma tabela(id=tabela)</vt:lpstr>
      <vt:lpstr>Trabalhando com caixa de seleção</vt:lpstr>
      <vt:lpstr>Trabalhando com caixa de seleção</vt:lpstr>
      <vt:lpstr>Acrescentado itens uma caixa de select - Cidades</vt:lpstr>
      <vt:lpstr>Acrescentado itens uma caixa de select - Cidades</vt:lpstr>
      <vt:lpstr>Excluído itens uma caixa de select - Cidades</vt:lpstr>
      <vt:lpstr>Excluído itens uma caixa de select - Cidades</vt:lpstr>
      <vt:lpstr>Exercícios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04 - Document Object Model</dc:title>
  <dc:creator>Alba Lopes</dc:creator>
  <cp:lastModifiedBy>Marcelo de Almeida Estruc</cp:lastModifiedBy>
  <cp:revision>33</cp:revision>
  <dcterms:created xsi:type="dcterms:W3CDTF">2022-05-10T23:25:33Z</dcterms:created>
  <dcterms:modified xsi:type="dcterms:W3CDTF">2022-05-18T23:51:13Z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2017-05-03T00:00:00Z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2022-05-10T00:00:00Z</vt:filetime>
  </property>
</Properties>
</file>