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2" name="Daniel da Silva Cos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9T01:31:01.301">
    <p:pos x="297" y="1208"/>
    <p:text>Rever o conceito geral de cada uma.</p:text>
  </p:cm>
  <p:cm authorId="0" idx="2" dt="2022-12-09T01:43:10.342">
    <p:pos x="297" y="1308"/>
    <p:text>Destacar alguns subitens importantes aqui embaixo.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12-09T02:10:31.936">
    <p:pos x="61" y="10"/>
    <p:text>Colocar o summary do modelo.</p:text>
  </p:cm>
  <p:cm authorId="0" idx="4" dt="2022-12-09T02:10:15.807">
    <p:pos x="61" y="110"/>
    <p:text>Lembrar de indicar o Dropout de .2.</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12-09T02:09:35.331">
    <p:pos x="297" y="1208"/>
    <p:text>Explicar porque testei a variação de kernel size.
- Colocar a indicação do trabalho de visualiação das camadas da rede usando deconvolução que obteve um resultado melhor quando alterou o kernel size e mais alguma coisa...</p:text>
  </p:cm>
  <p:cm authorId="0" idx="6" dt="2022-12-09T01:43:46.623">
    <p:pos x="297" y="1308"/>
    <p:text>Explicar e colocar informações importantes sobre o dataset.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2-12-11T23:22:29.738">
    <p:pos x="297" y="465"/>
    <p:text>Colocar a imagem do gráfico de acurácia.</p:text>
  </p:cm>
  <p:cm authorId="0" idx="8" dt="2022-12-11T23:22:18.352">
    <p:pos x="297" y="565"/>
    <p:text>Colocar as imagens do resultado.</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2-12-09T01:50:40.193">
    <p:pos x="290" y="1301"/>
    <p:text>Indicar a acurácia alcançada no melhor modelo.</p:text>
  </p:cm>
  <p:cm authorId="0" idx="10" dt="2022-12-09T01:48:46.096">
    <p:pos x="290" y="1401"/>
    <p:text>Indicar o kernel usado no melhor modelo.</p:text>
  </p:cm>
  <p:cm authorId="0" idx="11" dt="2022-12-09T01:50:35.636">
    <p:pos x="290" y="1501"/>
    <p:text>Colocar imagens de outras classes usando o melhor modelo.</p:text>
  </p:cm>
  <p:cm authorId="0" idx="12" dt="2022-12-11T23:21:33.436">
    <p:pos x="290" y="1601"/>
    <p:text>Preciso incluir uma discussão sobre dificuldades.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aea58decb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aea58decb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ea58dec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ea58dec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ea58decb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ea58decb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ea58decb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ea58decb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22a4c043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22a4c043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22a4c04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22a4c04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ea58decb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ea58decb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99dbf542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99dbf542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99dbf54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99dbf54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99dbf542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899dbf542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99dbf54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99dbf54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99dbf54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99dbf54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99dbf542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99dbf542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6be2aa76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6be2aa76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ea58decb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ea58decb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ea58dec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ea58dec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ea58decb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ea58decb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ea58decb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ea58decb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a:t>Explicabilidade em Modelos de Redes Neurais Convolucionais (CNN)</a:t>
            </a:r>
            <a:endParaRPr/>
          </a:p>
        </p:txBody>
      </p:sp>
      <p:sp>
        <p:nvSpPr>
          <p:cNvPr id="68" name="Google Shape;68;p13"/>
          <p:cNvSpPr txBox="1"/>
          <p:nvPr>
            <p:ph idx="1" type="subTitle"/>
          </p:nvPr>
        </p:nvSpPr>
        <p:spPr>
          <a:xfrm>
            <a:off x="390525" y="3093927"/>
            <a:ext cx="8222100" cy="1619700"/>
          </a:xfrm>
          <a:prstGeom prst="rect">
            <a:avLst/>
          </a:prstGeom>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None/>
            </a:pPr>
            <a:r>
              <a:rPr b="1" lang="pt-BR"/>
              <a:t>Disciplina</a:t>
            </a:r>
            <a:endParaRPr b="1"/>
          </a:p>
          <a:p>
            <a:pPr indent="0" lvl="0" marL="0" rtl="0" algn="l">
              <a:lnSpc>
                <a:spcPct val="115000"/>
              </a:lnSpc>
              <a:spcBef>
                <a:spcPts val="0"/>
              </a:spcBef>
              <a:spcAft>
                <a:spcPts val="0"/>
              </a:spcAft>
              <a:buNone/>
            </a:pPr>
            <a:r>
              <a:rPr lang="pt-BR"/>
              <a:t>INF 2064 - Visão Computacional - </a:t>
            </a:r>
            <a:r>
              <a:rPr b="1" lang="pt-BR"/>
              <a:t>Professor: Marcelo Gattass</a:t>
            </a:r>
            <a:endParaRPr b="1"/>
          </a:p>
          <a:p>
            <a:pPr indent="0" lvl="0" marL="0" rtl="0" algn="l">
              <a:lnSpc>
                <a:spcPct val="115000"/>
              </a:lnSpc>
              <a:spcBef>
                <a:spcPts val="0"/>
              </a:spcBef>
              <a:spcAft>
                <a:spcPts val="0"/>
              </a:spcAft>
              <a:buNone/>
            </a:pPr>
            <a:r>
              <a:rPr lang="pt-BR"/>
              <a:t>PUC-Rio - 2022.2</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pt-BR"/>
              <a:t>Aluno Extraordinário</a:t>
            </a:r>
            <a:endParaRPr b="1"/>
          </a:p>
          <a:p>
            <a:pPr indent="0" lvl="0" marL="0" rtl="0" algn="l">
              <a:lnSpc>
                <a:spcPct val="115000"/>
              </a:lnSpc>
              <a:spcBef>
                <a:spcPts val="0"/>
              </a:spcBef>
              <a:spcAft>
                <a:spcPts val="0"/>
              </a:spcAft>
              <a:buNone/>
            </a:pPr>
            <a:r>
              <a:rPr b="1" lang="pt-BR"/>
              <a:t>Daniel da Silva Costa</a:t>
            </a:r>
            <a:endParaRPr b="1"/>
          </a:p>
          <a:p>
            <a:pPr indent="0" lvl="0" marL="0" rtl="0" algn="l">
              <a:lnSpc>
                <a:spcPct val="115000"/>
              </a:lnSpc>
              <a:spcBef>
                <a:spcPts val="0"/>
              </a:spcBef>
              <a:spcAft>
                <a:spcPts val="0"/>
              </a:spcAft>
              <a:buNone/>
            </a:pPr>
            <a:r>
              <a:rPr lang="pt-BR"/>
              <a:t>danieldasilvacosta@gmail.com</a:t>
            </a:r>
            <a:endParaRPr/>
          </a:p>
          <a:p>
            <a:pPr indent="0" lvl="0" marL="0" rtl="0" algn="l">
              <a:lnSpc>
                <a:spcPct val="115000"/>
              </a:lnSpc>
              <a:spcBef>
                <a:spcPts val="0"/>
              </a:spcBef>
              <a:spcAft>
                <a:spcPts val="0"/>
              </a:spcAft>
              <a:buNone/>
            </a:pPr>
            <a:r>
              <a:rPr lang="pt-BR"/>
              <a:t>Unirio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Resultados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kernel_size = (2, 2)</a:t>
            </a:r>
            <a:endParaRPr/>
          </a:p>
        </p:txBody>
      </p:sp>
      <p:sp>
        <p:nvSpPr>
          <p:cNvPr id="129" name="Google Shape;129;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Final validation accuracy: 61.72%.</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kernel_size = (4, 4)</a:t>
            </a:r>
            <a:endParaRPr/>
          </a:p>
        </p:txBody>
      </p:sp>
      <p:sp>
        <p:nvSpPr>
          <p:cNvPr id="135" name="Google Shape;135;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kernel_size = (8, 8)</a:t>
            </a:r>
            <a:endParaRPr/>
          </a:p>
        </p:txBody>
      </p:sp>
      <p:sp>
        <p:nvSpPr>
          <p:cNvPr id="141" name="Google Shape;141;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kernel_size = (16, 16)</a:t>
            </a:r>
            <a:endParaRPr/>
          </a:p>
        </p:txBody>
      </p:sp>
      <p:sp>
        <p:nvSpPr>
          <p:cNvPr id="147" name="Google Shape;147;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kernel_size = (32, 32)</a:t>
            </a:r>
            <a:endParaRPr/>
          </a:p>
        </p:txBody>
      </p:sp>
      <p:sp>
        <p:nvSpPr>
          <p:cNvPr id="153" name="Google Shape;153;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pt-BR"/>
              <a:t>Resultados do Melhor Modelo</a:t>
            </a:r>
            <a:r>
              <a:rPr lang="pt-BR"/>
              <a:t> </a:t>
            </a:r>
            <a:r>
              <a:rPr lang="pt-BR"/>
              <a:t>(ks =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Trabalhos Futuros</a:t>
            </a:r>
            <a:endParaRPr/>
          </a:p>
        </p:txBody>
      </p:sp>
      <p:sp>
        <p:nvSpPr>
          <p:cNvPr id="164" name="Google Shape;164;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BR"/>
              <a:t>Realizar experimentos com as variações de CAM propostas na Literatura.</a:t>
            </a:r>
            <a:endParaRPr/>
          </a:p>
          <a:p>
            <a:pPr indent="-342900" lvl="0" marL="457200" rtl="0" algn="just">
              <a:spcBef>
                <a:spcPts val="0"/>
              </a:spcBef>
              <a:spcAft>
                <a:spcPts val="0"/>
              </a:spcAft>
              <a:buSzPts val="1800"/>
              <a:buChar char="●"/>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Referências</a:t>
            </a:r>
            <a:endParaRPr/>
          </a:p>
        </p:txBody>
      </p:sp>
      <p:sp>
        <p:nvSpPr>
          <p:cNvPr id="170" name="Google Shape;170;p30"/>
          <p:cNvSpPr txBox="1"/>
          <p:nvPr>
            <p:ph idx="1" type="body"/>
          </p:nvPr>
        </p:nvSpPr>
        <p:spPr>
          <a:xfrm>
            <a:off x="471900" y="1919075"/>
            <a:ext cx="8222100" cy="2970900"/>
          </a:xfrm>
          <a:prstGeom prst="rect">
            <a:avLst/>
          </a:prstGeom>
        </p:spPr>
        <p:txBody>
          <a:bodyPr anchorCtr="0" anchor="t" bIns="91425" lIns="91425" spcFirstLastPara="1" rIns="91425" wrap="square" tIns="91425">
            <a:normAutofit fontScale="85000" lnSpcReduction="10000"/>
          </a:bodyPr>
          <a:lstStyle/>
          <a:p>
            <a:pPr indent="-325755" lvl="0" marL="457200" rtl="0" algn="just">
              <a:lnSpc>
                <a:spcPct val="115000"/>
              </a:lnSpc>
              <a:spcBef>
                <a:spcPts val="0"/>
              </a:spcBef>
              <a:spcAft>
                <a:spcPts val="0"/>
              </a:spcAft>
              <a:buSzPct val="100000"/>
              <a:buChar char="●"/>
            </a:pPr>
            <a:r>
              <a:rPr lang="pt-BR"/>
              <a:t>RAS</a:t>
            </a:r>
            <a:r>
              <a:rPr lang="pt-BR"/>
              <a:t>, G., XIE, N., VAN GERVEN, M., DORAN, D., “</a:t>
            </a:r>
            <a:r>
              <a:rPr b="1" lang="pt-BR"/>
              <a:t>Explainable Deep Learning</a:t>
            </a:r>
            <a:r>
              <a:rPr lang="pt-BR"/>
              <a:t>: A Field Guide for the Uninitiated”, In: </a:t>
            </a:r>
            <a:r>
              <a:rPr i="1" lang="pt-BR"/>
              <a:t>Journal of Artificial Intelligence Research</a:t>
            </a:r>
            <a:r>
              <a:rPr lang="pt-BR"/>
              <a:t>, v. 73, pp. 329--397, 2022.</a:t>
            </a:r>
            <a:endParaRPr/>
          </a:p>
          <a:p>
            <a:pPr indent="-325755" lvl="0" marL="457200" rtl="0" algn="just">
              <a:lnSpc>
                <a:spcPct val="115000"/>
              </a:lnSpc>
              <a:spcBef>
                <a:spcPts val="0"/>
              </a:spcBef>
              <a:spcAft>
                <a:spcPts val="0"/>
              </a:spcAft>
              <a:buSzPct val="100000"/>
              <a:buChar char="●"/>
            </a:pPr>
            <a:r>
              <a:rPr lang="pt-BR"/>
              <a:t>ZEILER, M. D, KRISHNAN, D., TAYLOR, G. W., FERGUS, R., 2010, “Deconvolutional Networks”, In: </a:t>
            </a:r>
            <a:r>
              <a:rPr i="1" lang="pt-BR"/>
              <a:t>2010 IEEE Computer Society Conference on Computer Vision and Pattern Recognition</a:t>
            </a:r>
            <a:r>
              <a:rPr lang="pt-BR"/>
              <a:t>. pp. 2528-2535, IEEE, 2010.</a:t>
            </a:r>
            <a:endParaRPr/>
          </a:p>
          <a:p>
            <a:pPr indent="-325755" lvl="0" marL="457200" rtl="0" algn="just">
              <a:spcBef>
                <a:spcPts val="0"/>
              </a:spcBef>
              <a:spcAft>
                <a:spcPts val="0"/>
              </a:spcAft>
              <a:buSzPct val="100000"/>
              <a:buChar char="●"/>
            </a:pPr>
            <a:r>
              <a:rPr lang="pt-BR"/>
              <a:t>ZEILER, M. D, FERGUS, R., 2014, “Visualizing and Understanding Convolutional Networks”, In: </a:t>
            </a:r>
            <a:r>
              <a:rPr i="1" lang="pt-BR"/>
              <a:t>European Conference on Computer Vision</a:t>
            </a:r>
            <a:r>
              <a:rPr lang="pt-BR"/>
              <a:t>, pp. 818-833, Springer, 2014.</a:t>
            </a:r>
            <a:endParaRPr/>
          </a:p>
          <a:p>
            <a:pPr indent="-325755" lvl="0" marL="457200" rtl="0" algn="just">
              <a:spcBef>
                <a:spcPts val="0"/>
              </a:spcBef>
              <a:spcAft>
                <a:spcPts val="0"/>
              </a:spcAft>
              <a:buSzPct val="100000"/>
              <a:buChar char="●"/>
            </a:pPr>
            <a:r>
              <a:rPr b="1" lang="pt-BR"/>
              <a:t>ZHOU, B., KHOSLA, A., LAPEDRIZA, A., OLIVA, A., TORRALBA, A., 2016, “Learning Deep Features for Discriminative Localization”, In: </a:t>
            </a:r>
            <a:r>
              <a:rPr b="1" i="1" lang="pt-BR"/>
              <a:t>Proceedings of the IEEE Conference on Computer Vision and Pattern Recognition, </a:t>
            </a:r>
            <a:r>
              <a:rPr b="1" lang="pt-BR"/>
              <a:t>pp. 2921-2929, 2016.</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Obrigado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Problema</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BR"/>
              <a:t>Apesar da grande utilização pela academia e pela indústria d</a:t>
            </a:r>
            <a:r>
              <a:rPr lang="pt-BR"/>
              <a:t>os modelos de Aprendizagem Profunda </a:t>
            </a:r>
            <a:r>
              <a:rPr lang="pt-BR"/>
              <a:t>e reconhecendo a sua capacidade em extrair características dos dados e classificá-los, a utilização desses modelos sofre de uma melhor facilidade em permitir aos usuários e praticantes entenderem mais claramente as regras internas desses modelos sobre quais as informações estes se baseiam para realizar as classificações e decisões.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Objetivo desta Pesquisa</a:t>
            </a:r>
            <a:endParaRPr/>
          </a:p>
        </p:txBody>
      </p:sp>
      <p:sp>
        <p:nvSpPr>
          <p:cNvPr id="80" name="Google Shape;80;p15"/>
          <p:cNvSpPr txBox="1"/>
          <p:nvPr>
            <p:ph idx="1" type="body"/>
          </p:nvPr>
        </p:nvSpPr>
        <p:spPr>
          <a:xfrm>
            <a:off x="471900" y="1919075"/>
            <a:ext cx="8222100" cy="2708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BR"/>
              <a:t>Explorar a explicabilidade em modelos de Aprendizagem Profunda baseados em convolução.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pt-BR" sz="1400"/>
              <a:t>(*) A escolha de redes baseadas em convoluções se deve ao fato do presente trabalho estar inserido em uma disciplina de Visão Computacional, área do conhecimento que tem utilizado largamente esse tipo de rede neural artificial.</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Explicação (RAS et al., 2022)</a:t>
            </a:r>
            <a:endParaRPr/>
          </a:p>
        </p:txBody>
      </p:sp>
      <p:sp>
        <p:nvSpPr>
          <p:cNvPr id="86" name="Google Shape;86;p16"/>
          <p:cNvSpPr txBox="1"/>
          <p:nvPr>
            <p:ph idx="1" type="body"/>
          </p:nvPr>
        </p:nvSpPr>
        <p:spPr>
          <a:xfrm>
            <a:off x="471900" y="1919075"/>
            <a:ext cx="8222100" cy="3119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pt-BR"/>
              <a:t>“De maneira geral, uma explicação é qualquer informação que ajuda o usuário a entender e a comunicar porque o modelo exibe algum padrão de tomada de decisão e como as decisões individuais ocorrem.”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5500" y="0"/>
            <a:ext cx="8222100" cy="51435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i="1" lang="pt-BR" sz="3000"/>
              <a:t>Explainability</a:t>
            </a:r>
            <a:endParaRPr i="1" sz="3000"/>
          </a:p>
          <a:p>
            <a:pPr indent="0" lvl="0" marL="0" rtl="0" algn="ctr">
              <a:lnSpc>
                <a:spcPct val="150000"/>
              </a:lnSpc>
              <a:spcBef>
                <a:spcPts val="0"/>
              </a:spcBef>
              <a:spcAft>
                <a:spcPts val="0"/>
              </a:spcAft>
              <a:buNone/>
            </a:pPr>
            <a:r>
              <a:rPr lang="pt-BR" sz="3000"/>
              <a:t>=?</a:t>
            </a:r>
            <a:endParaRPr sz="3000"/>
          </a:p>
          <a:p>
            <a:pPr indent="0" lvl="0" marL="0" rtl="0" algn="ctr">
              <a:lnSpc>
                <a:spcPct val="150000"/>
              </a:lnSpc>
              <a:spcBef>
                <a:spcPts val="0"/>
              </a:spcBef>
              <a:spcAft>
                <a:spcPts val="0"/>
              </a:spcAft>
              <a:buNone/>
            </a:pPr>
            <a:r>
              <a:rPr i="1" lang="pt-BR" sz="3000"/>
              <a:t>Interpretability</a:t>
            </a:r>
            <a:endParaRPr i="1" sz="3000"/>
          </a:p>
          <a:p>
            <a:pPr indent="0" lvl="0" marL="0" rtl="0" algn="ctr">
              <a:lnSpc>
                <a:spcPct val="150000"/>
              </a:lnSpc>
              <a:spcBef>
                <a:spcPts val="0"/>
              </a:spcBef>
              <a:spcAft>
                <a:spcPts val="0"/>
              </a:spcAft>
              <a:buNone/>
            </a:pPr>
            <a:r>
              <a:rPr lang="pt-BR" sz="3000"/>
              <a:t>=?</a:t>
            </a:r>
            <a:endParaRPr sz="3000"/>
          </a:p>
          <a:p>
            <a:pPr indent="0" lvl="0" marL="0" rtl="0" algn="ctr">
              <a:lnSpc>
                <a:spcPct val="150000"/>
              </a:lnSpc>
              <a:spcBef>
                <a:spcPts val="0"/>
              </a:spcBef>
              <a:spcAft>
                <a:spcPts val="0"/>
              </a:spcAft>
              <a:buNone/>
            </a:pPr>
            <a:r>
              <a:rPr i="1" lang="pt-BR" sz="3000"/>
              <a:t>Model Understanding</a:t>
            </a:r>
            <a:endParaRPr i="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Alguns Benefícios da Visualização</a:t>
            </a:r>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10000"/>
          </a:bodyPr>
          <a:lstStyle/>
          <a:p>
            <a:pPr indent="-334327" lvl="0" marL="457200" rtl="0" algn="just">
              <a:spcBef>
                <a:spcPts val="0"/>
              </a:spcBef>
              <a:spcAft>
                <a:spcPts val="0"/>
              </a:spcAft>
              <a:buSzPct val="100000"/>
              <a:buChar char="●"/>
            </a:pPr>
            <a:r>
              <a:rPr lang="pt-BR"/>
              <a:t>Verificar quais as áreas da imagem que estão sendo priorizadas pelo modelo.</a:t>
            </a:r>
            <a:endParaRPr/>
          </a:p>
          <a:p>
            <a:pPr indent="-334327" lvl="0" marL="457200" rtl="0" algn="just">
              <a:spcBef>
                <a:spcPts val="0"/>
              </a:spcBef>
              <a:spcAft>
                <a:spcPts val="0"/>
              </a:spcAft>
              <a:buSzPct val="100000"/>
              <a:buChar char="●"/>
            </a:pPr>
            <a:r>
              <a:rPr lang="pt-BR"/>
              <a:t>Observar se o modelo está dando maior importância às áreas do objeto-alvo ou se está aprendendo áreas do entorno do objeto.</a:t>
            </a:r>
            <a:endParaRPr/>
          </a:p>
          <a:p>
            <a:pPr indent="-334327" lvl="0" marL="457200" rtl="0" algn="just">
              <a:spcBef>
                <a:spcPts val="0"/>
              </a:spcBef>
              <a:spcAft>
                <a:spcPts val="0"/>
              </a:spcAft>
              <a:buSzPct val="100000"/>
              <a:buChar char="●"/>
            </a:pPr>
            <a:r>
              <a:rPr lang="pt-BR"/>
              <a:t>Possibilitar um melhor entendimento sobre quais exemplos devem ser utilizados de cada classe.</a:t>
            </a:r>
            <a:endParaRPr/>
          </a:p>
          <a:p>
            <a:pPr indent="-334327" lvl="0" marL="457200" rtl="0" algn="just">
              <a:spcBef>
                <a:spcPts val="0"/>
              </a:spcBef>
              <a:spcAft>
                <a:spcPts val="0"/>
              </a:spcAft>
              <a:buSzPct val="100000"/>
              <a:buChar char="●"/>
            </a:pPr>
            <a:r>
              <a:rPr lang="pt-BR"/>
              <a:t>(RAS et al., 2022).</a:t>
            </a:r>
            <a:endParaRPr/>
          </a:p>
          <a:p>
            <a:pPr indent="-310832" lvl="1" marL="914400" rtl="0" algn="just">
              <a:spcBef>
                <a:spcPts val="0"/>
              </a:spcBef>
              <a:spcAft>
                <a:spcPts val="0"/>
              </a:spcAft>
              <a:buSzPct val="100000"/>
              <a:buChar char="○"/>
            </a:pPr>
            <a:r>
              <a:rPr lang="pt-BR"/>
              <a:t>“ganhar </a:t>
            </a:r>
            <a:r>
              <a:rPr i="1" lang="pt-BR"/>
              <a:t>insight </a:t>
            </a:r>
            <a:r>
              <a:rPr lang="pt-BR"/>
              <a:t>sobre como a informação é extraída dos dados em diferentes camadas da rede.”</a:t>
            </a:r>
            <a:endParaRPr/>
          </a:p>
          <a:p>
            <a:pPr indent="-310832" lvl="1" marL="914400" rtl="0" algn="just">
              <a:spcBef>
                <a:spcPts val="0"/>
              </a:spcBef>
              <a:spcAft>
                <a:spcPts val="0"/>
              </a:spcAft>
              <a:buSzPct val="100000"/>
              <a:buChar char="○"/>
            </a:pPr>
            <a:r>
              <a:rPr i="1" lang="pt-BR"/>
              <a:t>Insights </a:t>
            </a:r>
            <a:r>
              <a:rPr lang="pt-BR"/>
              <a:t>sobre a generalização e o treinamento do modelo.</a:t>
            </a:r>
            <a:endParaRPr/>
          </a:p>
          <a:p>
            <a:pPr indent="-310832" lvl="1" marL="914400" rtl="0" algn="just">
              <a:spcBef>
                <a:spcPts val="0"/>
              </a:spcBef>
              <a:spcAft>
                <a:spcPts val="0"/>
              </a:spcAft>
              <a:buSzPct val="100000"/>
              <a:buChar char="○"/>
            </a:pPr>
            <a:r>
              <a:rPr lang="pt-BR"/>
              <a:t>Informação</a:t>
            </a:r>
            <a:r>
              <a:rPr lang="pt-BR"/>
              <a:t> adicional que ajude a decidir melhor sobre</a:t>
            </a:r>
            <a:r>
              <a:rPr lang="pt-BR"/>
              <a:t>, por exemplo, a quantidade de dados rotulados, os valores de hiperparâmetros e a escolha de modelo.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CAM - Class Activation Mapping </a:t>
            </a:r>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Global Max Pooling (GMP) e </a:t>
            </a:r>
            <a:r>
              <a:rPr b="1" lang="pt-BR"/>
              <a:t>Global Average Pooling (GAP)</a:t>
            </a:r>
            <a:endParaRPr/>
          </a:p>
          <a:p>
            <a:pPr indent="-342900" lvl="0" marL="457200" rtl="0" algn="l">
              <a:spcBef>
                <a:spcPts val="0"/>
              </a:spcBef>
              <a:spcAft>
                <a:spcPts val="0"/>
              </a:spcAft>
              <a:buSzPts val="1800"/>
              <a:buChar char="●"/>
            </a:pPr>
            <a:r>
              <a:rPr lang="pt-BR"/>
              <a:t>CAM - Class Activation Mapping (ZHOU et al., 2016)</a:t>
            </a:r>
            <a:endParaRPr/>
          </a:p>
          <a:p>
            <a:pPr indent="-342900" lvl="0" marL="457200" rtl="0" algn="l">
              <a:spcBef>
                <a:spcPts val="0"/>
              </a:spcBef>
              <a:spcAft>
                <a:spcPts val="0"/>
              </a:spcAft>
              <a:buSzPts val="1800"/>
              <a:buChar char="●"/>
            </a:pPr>
            <a:r>
              <a:rPr lang="pt-BR"/>
              <a:t>Variações</a:t>
            </a:r>
            <a:endParaRPr/>
          </a:p>
          <a:p>
            <a:pPr indent="-317500" lvl="1" marL="914400" rtl="0" algn="l">
              <a:spcBef>
                <a:spcPts val="0"/>
              </a:spcBef>
              <a:spcAft>
                <a:spcPts val="0"/>
              </a:spcAft>
              <a:buSzPts val="1400"/>
              <a:buChar char="○"/>
            </a:pPr>
            <a:r>
              <a:rPr lang="pt-BR"/>
              <a:t>Score-CAM e Grad-CAM (alfa)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pt-BR"/>
              <a:t>Arquitetura da Rede</a:t>
            </a:r>
            <a:endParaRPr/>
          </a:p>
        </p:txBody>
      </p:sp>
      <p:pic>
        <p:nvPicPr>
          <p:cNvPr id="109" name="Google Shape;109;p20"/>
          <p:cNvPicPr preferRelativeResize="0"/>
          <p:nvPr/>
        </p:nvPicPr>
        <p:blipFill rotWithShape="1">
          <a:blip r:embed="rId4">
            <a:alphaModFix/>
          </a:blip>
          <a:srcRect b="33704" l="0" r="0" t="0"/>
          <a:stretch/>
        </p:blipFill>
        <p:spPr>
          <a:xfrm>
            <a:off x="167650" y="868950"/>
            <a:ext cx="4314200" cy="3970875"/>
          </a:xfrm>
          <a:prstGeom prst="rect">
            <a:avLst/>
          </a:prstGeom>
          <a:noFill/>
          <a:ln>
            <a:noFill/>
          </a:ln>
        </p:spPr>
      </p:pic>
      <p:pic>
        <p:nvPicPr>
          <p:cNvPr id="110" name="Google Shape;110;p20"/>
          <p:cNvPicPr preferRelativeResize="0"/>
          <p:nvPr/>
        </p:nvPicPr>
        <p:blipFill rotWithShape="1">
          <a:blip r:embed="rId4">
            <a:alphaModFix/>
          </a:blip>
          <a:srcRect b="0" l="0" r="0" t="64499"/>
          <a:stretch/>
        </p:blipFill>
        <p:spPr>
          <a:xfrm>
            <a:off x="4662150" y="868950"/>
            <a:ext cx="4314200" cy="2126309"/>
          </a:xfrm>
          <a:prstGeom prst="rect">
            <a:avLst/>
          </a:prstGeom>
          <a:noFill/>
          <a:ln>
            <a:noFill/>
          </a:ln>
        </p:spPr>
      </p:pic>
      <p:sp>
        <p:nvSpPr>
          <p:cNvPr id="111" name="Google Shape;111;p20"/>
          <p:cNvSpPr txBox="1"/>
          <p:nvPr>
            <p:ph idx="4294967295" type="body"/>
          </p:nvPr>
        </p:nvSpPr>
        <p:spPr>
          <a:xfrm>
            <a:off x="4662150" y="3200200"/>
            <a:ext cx="4314300" cy="15543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SzPts val="1200"/>
              <a:buChar char="●"/>
            </a:pPr>
            <a:r>
              <a:rPr i="1" lang="pt-BR" sz="1200"/>
              <a:t>Dropout</a:t>
            </a:r>
            <a:r>
              <a:rPr lang="pt-BR" sz="1200"/>
              <a:t>: .2</a:t>
            </a:r>
            <a:endParaRPr sz="1200"/>
          </a:p>
          <a:p>
            <a:pPr indent="-304800" lvl="0" marL="457200" rtl="0" algn="just">
              <a:spcBef>
                <a:spcPts val="0"/>
              </a:spcBef>
              <a:spcAft>
                <a:spcPts val="0"/>
              </a:spcAft>
              <a:buSzPts val="1200"/>
              <a:buChar char="●"/>
            </a:pPr>
            <a:r>
              <a:rPr i="1" lang="pt-BR" sz="1200"/>
              <a:t>last_conv_layer: “conv2d_4”</a:t>
            </a:r>
            <a:endParaRPr i="1" sz="1200"/>
          </a:p>
        </p:txBody>
      </p:sp>
      <p:sp>
        <p:nvSpPr>
          <p:cNvPr id="112" name="Google Shape;112;p20"/>
          <p:cNvSpPr/>
          <p:nvPr/>
        </p:nvSpPr>
        <p:spPr>
          <a:xfrm>
            <a:off x="132850" y="4185025"/>
            <a:ext cx="4393800" cy="369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Experimentos</a:t>
            </a:r>
            <a:endParaRPr/>
          </a:p>
        </p:txBody>
      </p:sp>
      <p:sp>
        <p:nvSpPr>
          <p:cNvPr id="118" name="Google Shape;118;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i="1" lang="pt-BR"/>
              <a:t>Kernels Size</a:t>
            </a:r>
            <a:r>
              <a:rPr b="1" lang="pt-BR"/>
              <a:t>: 32, 16, </a:t>
            </a:r>
            <a:r>
              <a:rPr b="1" lang="pt-BR"/>
              <a:t>8, 4, 2</a:t>
            </a:r>
            <a:endParaRPr b="1"/>
          </a:p>
          <a:p>
            <a:pPr indent="-342900" lvl="0" marL="457200" rtl="0" algn="l">
              <a:spcBef>
                <a:spcPts val="0"/>
              </a:spcBef>
              <a:spcAft>
                <a:spcPts val="0"/>
              </a:spcAft>
              <a:buSzPts val="1800"/>
              <a:buChar char="●"/>
            </a:pPr>
            <a:r>
              <a:rPr i="1" lang="pt-BR"/>
              <a:t>B</a:t>
            </a:r>
            <a:r>
              <a:rPr i="1" lang="pt-BR"/>
              <a:t>atch Size</a:t>
            </a:r>
            <a:r>
              <a:rPr lang="pt-BR"/>
              <a:t>: 128</a:t>
            </a:r>
            <a:endParaRPr/>
          </a:p>
          <a:p>
            <a:pPr indent="-342900" lvl="0" marL="457200" rtl="0" algn="l">
              <a:spcBef>
                <a:spcPts val="0"/>
              </a:spcBef>
              <a:spcAft>
                <a:spcPts val="0"/>
              </a:spcAft>
              <a:buSzPts val="1800"/>
              <a:buChar char="●"/>
            </a:pPr>
            <a:r>
              <a:rPr lang="pt-BR"/>
              <a:t>Épocas</a:t>
            </a:r>
            <a:endParaRPr/>
          </a:p>
          <a:p>
            <a:pPr indent="-317500" lvl="1" marL="914400" rtl="0" algn="l">
              <a:spcBef>
                <a:spcPts val="0"/>
              </a:spcBef>
              <a:spcAft>
                <a:spcPts val="0"/>
              </a:spcAft>
              <a:buSzPts val="1400"/>
              <a:buChar char="○"/>
            </a:pPr>
            <a:r>
              <a:rPr lang="pt-BR"/>
              <a:t>Máximo: 100</a:t>
            </a:r>
            <a:endParaRPr/>
          </a:p>
          <a:p>
            <a:pPr indent="-317500" lvl="1" marL="914400" rtl="0" algn="l">
              <a:spcBef>
                <a:spcPts val="0"/>
              </a:spcBef>
              <a:spcAft>
                <a:spcPts val="0"/>
              </a:spcAft>
              <a:buSzPts val="1400"/>
              <a:buChar char="○"/>
            </a:pPr>
            <a:r>
              <a:rPr i="1" lang="pt-BR"/>
              <a:t>E</a:t>
            </a:r>
            <a:r>
              <a:rPr i="1" lang="pt-BR"/>
              <a:t>arly Stopping</a:t>
            </a:r>
            <a:r>
              <a:rPr lang="pt-BR"/>
              <a:t> (</a:t>
            </a:r>
            <a:r>
              <a:rPr i="1" lang="pt-BR"/>
              <a:t>patience </a:t>
            </a:r>
            <a:r>
              <a:rPr lang="pt-BR"/>
              <a:t>= 20)</a:t>
            </a:r>
            <a:endParaRPr/>
          </a:p>
          <a:p>
            <a:pPr indent="-342900" lvl="0" marL="457200" rtl="0" algn="l">
              <a:spcBef>
                <a:spcPts val="0"/>
              </a:spcBef>
              <a:spcAft>
                <a:spcPts val="0"/>
              </a:spcAft>
              <a:buSzPts val="1800"/>
              <a:buChar char="●"/>
            </a:pPr>
            <a:r>
              <a:rPr i="1" lang="pt-BR"/>
              <a:t>Dataset</a:t>
            </a:r>
            <a:endParaRPr/>
          </a:p>
          <a:p>
            <a:pPr indent="-317500" lvl="1" marL="914400" rtl="0" algn="l">
              <a:spcBef>
                <a:spcPts val="0"/>
              </a:spcBef>
              <a:spcAft>
                <a:spcPts val="0"/>
              </a:spcAft>
              <a:buSzPts val="1400"/>
              <a:buChar char="○"/>
            </a:pPr>
            <a:r>
              <a:rPr lang="pt-BR"/>
              <a:t>As imagens passaram por um pré-processamento e por </a:t>
            </a:r>
            <a:r>
              <a:rPr i="1" lang="pt-BR"/>
              <a:t>Data Augmentation</a:t>
            </a:r>
            <a:r>
              <a:rPr lang="pt-BR"/>
              <a:t>.</a:t>
            </a:r>
            <a:endParaRPr/>
          </a:p>
          <a:p>
            <a:pPr indent="-317500" lvl="2" marL="1371600" rtl="0" algn="l">
              <a:spcBef>
                <a:spcPts val="0"/>
              </a:spcBef>
              <a:spcAft>
                <a:spcPts val="0"/>
              </a:spcAft>
              <a:buSzPts val="1400"/>
              <a:buChar char="■"/>
            </a:pPr>
            <a:r>
              <a:rPr lang="pt-BR"/>
              <a:t>Formato: JPEG.</a:t>
            </a:r>
            <a:endParaRPr/>
          </a:p>
          <a:p>
            <a:pPr indent="-317500" lvl="2" marL="1371600" rtl="0" algn="l">
              <a:spcBef>
                <a:spcPts val="0"/>
              </a:spcBef>
              <a:spcAft>
                <a:spcPts val="0"/>
              </a:spcAft>
              <a:buSzPts val="1400"/>
              <a:buChar char="■"/>
            </a:pPr>
            <a:r>
              <a:rPr lang="pt-BR"/>
              <a:t>Dimensões: 224 x 224 px</a:t>
            </a:r>
            <a:endParaRPr/>
          </a:p>
          <a:p>
            <a:pPr indent="-317500" lvl="2" marL="1371600" rtl="0" algn="l">
              <a:spcBef>
                <a:spcPts val="0"/>
              </a:spcBef>
              <a:spcAft>
                <a:spcPts val="0"/>
              </a:spcAft>
              <a:buSzPts val="1400"/>
              <a:buChar char="■"/>
            </a:pPr>
            <a:r>
              <a:rPr lang="pt-BR"/>
              <a:t>3 canais (RGB)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