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9dbf54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99dbf54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99dbf5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99dbf5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9dbf542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99dbf542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6be2aa7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6be2aa7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99dbf54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99dbf54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99dbf54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99dbf54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9dbf54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99dbf54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ngeLouCN/DC-U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Explicabilidade em Modelos Baseados em (De)Convolução</a:t>
            </a:r>
            <a:endParaRPr/>
          </a:p>
        </p:txBody>
      </p:sp>
      <p:sp>
        <p:nvSpPr>
          <p:cNvPr id="68" name="Google Shape;68;p13"/>
          <p:cNvSpPr txBox="1"/>
          <p:nvPr>
            <p:ph idx="1" type="subTitle"/>
          </p:nvPr>
        </p:nvSpPr>
        <p:spPr>
          <a:xfrm>
            <a:off x="390525" y="3093927"/>
            <a:ext cx="8222100" cy="16197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None/>
            </a:pPr>
            <a:r>
              <a:rPr b="1" lang="pt-BR"/>
              <a:t>Disciplina</a:t>
            </a:r>
            <a:endParaRPr b="1"/>
          </a:p>
          <a:p>
            <a:pPr indent="0" lvl="0" marL="0" rtl="0" algn="l">
              <a:lnSpc>
                <a:spcPct val="115000"/>
              </a:lnSpc>
              <a:spcBef>
                <a:spcPts val="0"/>
              </a:spcBef>
              <a:spcAft>
                <a:spcPts val="0"/>
              </a:spcAft>
              <a:buNone/>
            </a:pPr>
            <a:r>
              <a:rPr lang="pt-BR"/>
              <a:t>INF 2064 - Visão Computacional - </a:t>
            </a:r>
            <a:r>
              <a:rPr b="1" lang="pt-BR"/>
              <a:t>Professor: Marcelo Gattass</a:t>
            </a:r>
            <a:endParaRPr b="1"/>
          </a:p>
          <a:p>
            <a:pPr indent="0" lvl="0" marL="0" rtl="0" algn="l">
              <a:lnSpc>
                <a:spcPct val="115000"/>
              </a:lnSpc>
              <a:spcBef>
                <a:spcPts val="0"/>
              </a:spcBef>
              <a:spcAft>
                <a:spcPts val="0"/>
              </a:spcAft>
              <a:buNone/>
            </a:pPr>
            <a:r>
              <a:rPr lang="pt-BR"/>
              <a:t>PUC-Rio - 2022.2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pt-BR"/>
              <a:t>Aluno</a:t>
            </a:r>
            <a:endParaRPr b="1"/>
          </a:p>
          <a:p>
            <a:pPr indent="0" lvl="0" marL="0" rtl="0" algn="l">
              <a:lnSpc>
                <a:spcPct val="115000"/>
              </a:lnSpc>
              <a:spcBef>
                <a:spcPts val="0"/>
              </a:spcBef>
              <a:spcAft>
                <a:spcPts val="0"/>
              </a:spcAft>
              <a:buNone/>
            </a:pPr>
            <a:r>
              <a:rPr b="1" lang="pt-BR"/>
              <a:t>Daniel da Silva Costa</a:t>
            </a:r>
            <a:endParaRPr b="1"/>
          </a:p>
          <a:p>
            <a:pPr indent="0" lvl="0" marL="0" rtl="0" algn="l">
              <a:lnSpc>
                <a:spcPct val="115000"/>
              </a:lnSpc>
              <a:spcBef>
                <a:spcPts val="0"/>
              </a:spcBef>
              <a:spcAft>
                <a:spcPts val="0"/>
              </a:spcAft>
              <a:buNone/>
            </a:pPr>
            <a:r>
              <a:rPr lang="pt-BR"/>
              <a:t>danieldasilvacosta@gmail.com</a:t>
            </a:r>
            <a:endParaRPr/>
          </a:p>
          <a:p>
            <a:pPr indent="0" lvl="0" marL="0" rtl="0" algn="l">
              <a:lnSpc>
                <a:spcPct val="115000"/>
              </a:lnSpc>
              <a:spcBef>
                <a:spcPts val="0"/>
              </a:spcBef>
              <a:spcAft>
                <a:spcPts val="0"/>
              </a:spcAft>
              <a:buNone/>
            </a:pPr>
            <a:r>
              <a:rPr lang="pt-BR"/>
              <a:t>Unirio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Problema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Apesar da grande utilização pela academia e pela indústria d</a:t>
            </a:r>
            <a:r>
              <a:rPr lang="pt-BR"/>
              <a:t>os modelos de Aprendizagem Profunda </a:t>
            </a:r>
            <a:r>
              <a:rPr lang="pt-BR"/>
              <a:t>e reconhecendo a sua capacidade em extrair características dos dados e classificá-los, a utilização desses modelos sofre de uma melhor facilidade em permitir aos usuários e praticantes entenderem mais claramente as regras internas desses modelos sobre quais as informações estes se baseiam para realizar as classificações e decisões.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Objetivo desta Pesquisa</a:t>
            </a:r>
            <a:endParaRPr/>
          </a:p>
        </p:txBody>
      </p:sp>
      <p:sp>
        <p:nvSpPr>
          <p:cNvPr id="80" name="Google Shape;80;p15"/>
          <p:cNvSpPr txBox="1"/>
          <p:nvPr>
            <p:ph idx="1" type="body"/>
          </p:nvPr>
        </p:nvSpPr>
        <p:spPr>
          <a:xfrm>
            <a:off x="471900" y="1919075"/>
            <a:ext cx="8222100" cy="2708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Explorar a explicabilidade em modelos de Aprendizagem Profunda baseados em (de)convolução.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pt-BR" sz="1400"/>
              <a:t>(*) A escolha de redes baseadas em (de)convoluções se deve ao fato do presente trabalho estar inserido em uma disciplina de Visão Computacional, área do conhecimento que tem utilizado largamente esse tipo de rede neural artificial.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Explicação (RAS et al., 2022)</a:t>
            </a:r>
            <a:endParaRPr/>
          </a:p>
        </p:txBody>
      </p:sp>
      <p:sp>
        <p:nvSpPr>
          <p:cNvPr id="86" name="Google Shape;86;p16"/>
          <p:cNvSpPr txBox="1"/>
          <p:nvPr>
            <p:ph idx="1" type="body"/>
          </p:nvPr>
        </p:nvSpPr>
        <p:spPr>
          <a:xfrm>
            <a:off x="471900" y="1919075"/>
            <a:ext cx="8222100" cy="3119400"/>
          </a:xfrm>
          <a:prstGeom prst="rect">
            <a:avLst/>
          </a:prstGeom>
        </p:spPr>
        <p:txBody>
          <a:bodyPr anchorCtr="0" anchor="t" bIns="91425" lIns="91425" spcFirstLastPara="1" rIns="91425" wrap="square" tIns="91425">
            <a:normAutofit fontScale="85000" lnSpcReduction="20000"/>
          </a:bodyPr>
          <a:lstStyle/>
          <a:p>
            <a:pPr indent="-325755" lvl="0" marL="457200" rtl="0" algn="just">
              <a:lnSpc>
                <a:spcPct val="150000"/>
              </a:lnSpc>
              <a:spcBef>
                <a:spcPts val="0"/>
              </a:spcBef>
              <a:spcAft>
                <a:spcPts val="0"/>
              </a:spcAft>
              <a:buSzPct val="100000"/>
              <a:buChar char="●"/>
            </a:pPr>
            <a:r>
              <a:rPr lang="pt-BR"/>
              <a:t>“De maneira geral, uma explicação é qualquer informação que ajuda o usuário a entender e a comunicar porque o modelo exibe algum padrão de tomada de decisão e como as decisões individuais ocorrem.”</a:t>
            </a:r>
            <a:endParaRPr/>
          </a:p>
          <a:p>
            <a:pPr indent="-325755" lvl="0" marL="457200" rtl="0" algn="just">
              <a:lnSpc>
                <a:spcPct val="150000"/>
              </a:lnSpc>
              <a:spcBef>
                <a:spcPts val="0"/>
              </a:spcBef>
              <a:spcAft>
                <a:spcPts val="0"/>
              </a:spcAft>
              <a:buSzPct val="100000"/>
              <a:buChar char="●"/>
            </a:pPr>
            <a:r>
              <a:rPr lang="pt-BR"/>
              <a:t>Dois objetivos principais:</a:t>
            </a:r>
            <a:endParaRPr/>
          </a:p>
          <a:p>
            <a:pPr indent="-304165" lvl="1" marL="914400" rtl="0" algn="just">
              <a:lnSpc>
                <a:spcPct val="150000"/>
              </a:lnSpc>
              <a:spcBef>
                <a:spcPts val="0"/>
              </a:spcBef>
              <a:spcAft>
                <a:spcPts val="0"/>
              </a:spcAft>
              <a:buSzPct val="100000"/>
              <a:buChar char="○"/>
            </a:pPr>
            <a:r>
              <a:rPr lang="pt-BR"/>
              <a:t>“(i) explicações que dão </a:t>
            </a:r>
            <a:r>
              <a:rPr b="1" i="1" lang="pt-BR"/>
              <a:t>insights </a:t>
            </a:r>
            <a:r>
              <a:rPr b="1" lang="pt-BR"/>
              <a:t>sobre a generalização e o treinamento do modelo</a:t>
            </a:r>
            <a:r>
              <a:rPr lang="pt-BR"/>
              <a:t>. [...] dão ao praticante informação adicional que pode ser usada para decisões </a:t>
            </a:r>
            <a:r>
              <a:rPr b="1" lang="pt-BR"/>
              <a:t>sobre os componentes dos processos de validação e de treinamento do modelo</a:t>
            </a:r>
            <a:r>
              <a:rPr lang="pt-BR"/>
              <a:t>, por exemplo, a quantidade de dados rotulados, os valores de hiperparâmetros e a escolha de modelo.”</a:t>
            </a:r>
            <a:endParaRPr/>
          </a:p>
          <a:p>
            <a:pPr indent="-304165" lvl="1" marL="914400" rtl="0" algn="just">
              <a:lnSpc>
                <a:spcPct val="150000"/>
              </a:lnSpc>
              <a:spcBef>
                <a:spcPts val="0"/>
              </a:spcBef>
              <a:spcAft>
                <a:spcPts val="0"/>
              </a:spcAft>
              <a:buSzPct val="100000"/>
              <a:buChar char="○"/>
            </a:pPr>
            <a:r>
              <a:rPr lang="pt-BR"/>
              <a:t>“(ii) explicações que dão </a:t>
            </a:r>
            <a:r>
              <a:rPr b="1" i="1" lang="pt-BR"/>
              <a:t>insights </a:t>
            </a:r>
            <a:r>
              <a:rPr b="1" lang="pt-BR"/>
              <a:t>sobre as predições do modelo</a:t>
            </a:r>
            <a:r>
              <a:rPr lang="pt-BR"/>
              <a:t>. </a:t>
            </a:r>
            <a:r>
              <a:rPr b="1" lang="pt-BR"/>
              <a:t>A maior parte das explicações são dessa categoria</a:t>
            </a:r>
            <a:r>
              <a:rPr lang="pt-BR"/>
              <a:t> e ajudam os praticantes a explicar </a:t>
            </a:r>
            <a:r>
              <a:rPr b="1" lang="pt-BR"/>
              <a:t>porque o modelo fez uma predição em particular, normalmente em termos das entradas do modelo</a:t>
            </a:r>
            <a:r>
              <a:rPr lang="pt-B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5500" y="0"/>
            <a:ext cx="8222100" cy="5143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i="1" lang="pt-BR" sz="3000"/>
              <a:t>Explainability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Interpretability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Model Understanding</a:t>
            </a:r>
            <a:endParaRPr i="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Próximos Passos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Ler os artigos que separei (artigos do </a:t>
            </a:r>
            <a:r>
              <a:rPr i="1" lang="pt-BR"/>
              <a:t>slide</a:t>
            </a:r>
            <a:r>
              <a:rPr lang="pt-BR"/>
              <a:t> Referências).</a:t>
            </a:r>
            <a:endParaRPr/>
          </a:p>
          <a:p>
            <a:pPr indent="-342900" lvl="0" marL="457200" rtl="0" algn="just">
              <a:spcBef>
                <a:spcPts val="0"/>
              </a:spcBef>
              <a:spcAft>
                <a:spcPts val="0"/>
              </a:spcAft>
              <a:buSzPts val="1800"/>
              <a:buChar char="●"/>
            </a:pPr>
            <a:r>
              <a:rPr lang="pt-BR"/>
              <a:t>Rodar o programa da </a:t>
            </a:r>
            <a:r>
              <a:rPr lang="pt-BR" strike="sngStrike"/>
              <a:t>DC-UNet</a:t>
            </a:r>
            <a:r>
              <a:rPr lang="pt-BR"/>
              <a:t> ZFNet (ZEILER e FERGUS, 2014).</a:t>
            </a:r>
            <a:endParaRPr/>
          </a:p>
          <a:p>
            <a:pPr indent="-342900" lvl="0" marL="457200" rtl="0" algn="just">
              <a:spcBef>
                <a:spcPts val="0"/>
              </a:spcBef>
              <a:spcAft>
                <a:spcPts val="0"/>
              </a:spcAft>
              <a:buSzPts val="1800"/>
              <a:buChar char="●"/>
            </a:pPr>
            <a:r>
              <a:rPr lang="pt-BR"/>
              <a:t>Pesquisar artigos e técnicas sobre a visualização das saídas das camadas do modelo em função das características de entrada.</a:t>
            </a:r>
            <a:endParaRPr/>
          </a:p>
          <a:p>
            <a:pPr indent="-317500" lvl="1" marL="914400" rtl="0" algn="just">
              <a:spcBef>
                <a:spcPts val="0"/>
              </a:spcBef>
              <a:spcAft>
                <a:spcPts val="0"/>
              </a:spcAft>
              <a:buSzPts val="1400"/>
              <a:buChar char="○"/>
            </a:pPr>
            <a:r>
              <a:rPr lang="pt-BR"/>
              <a:t>Por exemplo: </a:t>
            </a:r>
            <a:r>
              <a:rPr i="1" lang="pt-BR"/>
              <a:t>Deconvolutional networks</a:t>
            </a:r>
            <a:endParaRPr i="1"/>
          </a:p>
          <a:p>
            <a:pPr indent="-317500" lvl="2" marL="1371600" rtl="0" algn="just">
              <a:spcBef>
                <a:spcPts val="0"/>
              </a:spcBef>
              <a:spcAft>
                <a:spcPts val="0"/>
              </a:spcAft>
              <a:buSzPts val="1400"/>
              <a:buChar char="■"/>
            </a:pPr>
            <a:r>
              <a:rPr lang="pt-BR"/>
              <a:t>“Praticantes podem usar esse método para visualizar quanta informação da entrada original as características extraídas mantiveram </a:t>
            </a:r>
            <a:r>
              <a:rPr b="1" lang="pt-BR"/>
              <a:t>e ganhar </a:t>
            </a:r>
            <a:r>
              <a:rPr b="1" i="1" lang="pt-BR"/>
              <a:t>insight </a:t>
            </a:r>
            <a:r>
              <a:rPr b="1" lang="pt-BR"/>
              <a:t>sobre como a informação é extraída dos dados em diferentes camadas da rede.</a:t>
            </a:r>
            <a:r>
              <a:rPr lang="pt-BR"/>
              <a:t>”  (</a:t>
            </a:r>
            <a:r>
              <a:rPr lang="pt-BR"/>
              <a:t>RAS</a:t>
            </a:r>
            <a:r>
              <a:rPr lang="pt-BR"/>
              <a:t> et al., 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Referências</a:t>
            </a:r>
            <a:endParaRPr/>
          </a:p>
        </p:txBody>
      </p:sp>
      <p:sp>
        <p:nvSpPr>
          <p:cNvPr id="103" name="Google Shape;103;p19"/>
          <p:cNvSpPr txBox="1"/>
          <p:nvPr>
            <p:ph idx="1" type="body"/>
          </p:nvPr>
        </p:nvSpPr>
        <p:spPr>
          <a:xfrm>
            <a:off x="471900" y="1919075"/>
            <a:ext cx="8222100" cy="2970900"/>
          </a:xfrm>
          <a:prstGeom prst="rect">
            <a:avLst/>
          </a:prstGeom>
        </p:spPr>
        <p:txBody>
          <a:bodyPr anchorCtr="0" anchor="t" bIns="91425" lIns="91425" spcFirstLastPara="1" rIns="91425" wrap="square" tIns="91425">
            <a:normAutofit fontScale="77500" lnSpcReduction="20000"/>
          </a:bodyPr>
          <a:lstStyle/>
          <a:p>
            <a:pPr indent="-317182" lvl="0" marL="457200" rtl="0" algn="just">
              <a:lnSpc>
                <a:spcPct val="115000"/>
              </a:lnSpc>
              <a:spcBef>
                <a:spcPts val="0"/>
              </a:spcBef>
              <a:spcAft>
                <a:spcPts val="0"/>
              </a:spcAft>
              <a:buSzPct val="100000"/>
              <a:buChar char="●"/>
            </a:pPr>
            <a:r>
              <a:rPr lang="pt-BR"/>
              <a:t>RAS</a:t>
            </a:r>
            <a:r>
              <a:rPr lang="pt-BR"/>
              <a:t>, G., XIE, N., VAN GERVEN, M., DORAN, D., “</a:t>
            </a:r>
            <a:r>
              <a:rPr b="1" lang="pt-BR"/>
              <a:t>Explainable Deep Learning</a:t>
            </a:r>
            <a:r>
              <a:rPr lang="pt-BR"/>
              <a:t>: A Field Guide for the Uninitiated”, In: </a:t>
            </a:r>
            <a:r>
              <a:rPr i="1" lang="pt-BR"/>
              <a:t>Journal of Artificial Intelligence Research</a:t>
            </a:r>
            <a:r>
              <a:rPr lang="pt-BR"/>
              <a:t>, v. 73, pp. 329--397, 2022.</a:t>
            </a:r>
            <a:endParaRPr/>
          </a:p>
          <a:p>
            <a:pPr indent="-317182" lvl="0" marL="457200" rtl="0" algn="just">
              <a:lnSpc>
                <a:spcPct val="115000"/>
              </a:lnSpc>
              <a:spcBef>
                <a:spcPts val="0"/>
              </a:spcBef>
              <a:spcAft>
                <a:spcPts val="0"/>
              </a:spcAft>
              <a:buSzPct val="100000"/>
              <a:buChar char="●"/>
            </a:pPr>
            <a:r>
              <a:rPr lang="pt-BR"/>
              <a:t>ZEILER, M. D, KRISHNAN, D., TAYLOR, G. W., FERGUS, R., 2010, “</a:t>
            </a:r>
            <a:r>
              <a:rPr b="1" lang="pt-BR"/>
              <a:t>Deconvolutional networks</a:t>
            </a:r>
            <a:r>
              <a:rPr lang="pt-BR"/>
              <a:t>”, In: </a:t>
            </a:r>
            <a:r>
              <a:rPr i="1" lang="pt-BR"/>
              <a:t>2010 IEEE Computer Society Conference on Computer Vision and Pattern Recognition</a:t>
            </a:r>
            <a:r>
              <a:rPr lang="pt-BR"/>
              <a:t>. pp. 2528-2535, IEEE, 2010.</a:t>
            </a:r>
            <a:endParaRPr/>
          </a:p>
          <a:p>
            <a:pPr indent="-317182" lvl="0" marL="457200" rtl="0" algn="just">
              <a:spcBef>
                <a:spcPts val="0"/>
              </a:spcBef>
              <a:spcAft>
                <a:spcPts val="0"/>
              </a:spcAft>
              <a:buSzPct val="100000"/>
              <a:buChar char="●"/>
            </a:pPr>
            <a:r>
              <a:rPr b="1" lang="pt-BR"/>
              <a:t>ZEILER, M. D, FERGUS, R., 2014, “Visualizing and Understanding Convolutional Networks”, In: </a:t>
            </a:r>
            <a:r>
              <a:rPr b="1" i="1" lang="pt-BR"/>
              <a:t>European Conference on Computer Vision</a:t>
            </a:r>
            <a:r>
              <a:rPr b="1" lang="pt-BR"/>
              <a:t>, pp. 818-833, Springer, 2014.</a:t>
            </a:r>
            <a:endParaRPr b="1"/>
          </a:p>
          <a:p>
            <a:pPr indent="-317182" lvl="0" marL="457200" rtl="0" algn="just">
              <a:lnSpc>
                <a:spcPct val="115000"/>
              </a:lnSpc>
              <a:spcBef>
                <a:spcPts val="0"/>
              </a:spcBef>
              <a:spcAft>
                <a:spcPts val="0"/>
              </a:spcAft>
              <a:buSzPct val="100000"/>
              <a:buChar char="●"/>
            </a:pPr>
            <a:r>
              <a:rPr lang="pt-BR"/>
              <a:t>RONNEBERGER, O., FISCHER, P., BROX, T., 2015, “</a:t>
            </a:r>
            <a:r>
              <a:rPr b="1" lang="pt-BR"/>
              <a:t>U-Net</a:t>
            </a:r>
            <a:r>
              <a:rPr lang="pt-BR"/>
              <a:t>: Convolutional Networks for Biomedical Image Segmentation”, In: </a:t>
            </a:r>
            <a:r>
              <a:rPr i="1" lang="pt-BR"/>
              <a:t>International Conference on Medical Image Computing and C-Assisted Intervention</a:t>
            </a:r>
            <a:r>
              <a:rPr lang="pt-BR"/>
              <a:t>, </a:t>
            </a:r>
            <a:r>
              <a:rPr lang="pt-BR"/>
              <a:t>pp. 234-241, </a:t>
            </a:r>
            <a:r>
              <a:rPr lang="pt-BR"/>
              <a:t>Springer, Cham, 2015.</a:t>
            </a:r>
            <a:endParaRPr/>
          </a:p>
          <a:p>
            <a:pPr indent="-317182" lvl="0" marL="457200" rtl="0" algn="just">
              <a:lnSpc>
                <a:spcPct val="115000"/>
              </a:lnSpc>
              <a:spcBef>
                <a:spcPts val="0"/>
              </a:spcBef>
              <a:spcAft>
                <a:spcPts val="0"/>
              </a:spcAft>
              <a:buSzPct val="100000"/>
              <a:buChar char="●"/>
            </a:pPr>
            <a:r>
              <a:rPr lang="pt-BR"/>
              <a:t>LOU, A., GUAN, S., LOEW, M., </a:t>
            </a:r>
            <a:r>
              <a:rPr lang="pt-BR"/>
              <a:t>2021,</a:t>
            </a:r>
            <a:r>
              <a:rPr lang="pt-BR"/>
              <a:t> “</a:t>
            </a:r>
            <a:r>
              <a:rPr b="1" lang="pt-BR"/>
              <a:t>DC-UNet</a:t>
            </a:r>
            <a:r>
              <a:rPr lang="pt-BR"/>
              <a:t>: Reth</a:t>
            </a:r>
            <a:r>
              <a:rPr lang="pt-BR"/>
              <a:t>i</a:t>
            </a:r>
            <a:r>
              <a:rPr lang="pt-BR"/>
              <a:t>nking the U-Net Architecture with Dual Channel Efficient CNN for Medical Image Segmentation”, In: </a:t>
            </a:r>
            <a:r>
              <a:rPr i="1" lang="pt-BR"/>
              <a:t>Medical Imaging 2021: Image Processing</a:t>
            </a:r>
            <a:r>
              <a:rPr lang="pt-BR"/>
              <a:t>, </a:t>
            </a:r>
            <a:r>
              <a:rPr lang="pt-BR"/>
              <a:t>pp. 758-768, </a:t>
            </a:r>
            <a:r>
              <a:rPr lang="pt-BR"/>
              <a:t>SPIE, 2021.</a:t>
            </a:r>
            <a:endParaRPr/>
          </a:p>
          <a:p>
            <a:pPr indent="-297497" lvl="1" marL="914400" rtl="0" algn="just">
              <a:lnSpc>
                <a:spcPct val="115000"/>
              </a:lnSpc>
              <a:spcBef>
                <a:spcPts val="0"/>
              </a:spcBef>
              <a:spcAft>
                <a:spcPts val="0"/>
              </a:spcAft>
              <a:buSzPct val="100000"/>
              <a:buChar char="○"/>
            </a:pPr>
            <a:r>
              <a:rPr lang="pt-BR"/>
              <a:t>Respositório: </a:t>
            </a:r>
            <a:r>
              <a:rPr lang="pt-BR" u="sng">
                <a:solidFill>
                  <a:schemeClr val="hlink"/>
                </a:solidFill>
                <a:hlinkClick r:id="rId3"/>
              </a:rPr>
              <a:t>https://github.com/AngeLouCN/DC-UNet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Obrigado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