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2" d="100"/>
          <a:sy n="82" d="100"/>
        </p:scale>
        <p:origin x="89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ry.github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BF9B-6348-48AF-A8DA-8F570543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Comandos BÁSICOS PARA </a:t>
            </a:r>
            <a:br>
              <a:rPr lang="pt-BR" dirty="0"/>
            </a:br>
            <a:r>
              <a:rPr lang="pt-BR" dirty="0" err="1">
                <a:solidFill>
                  <a:schemeClr val="accent4"/>
                </a:solidFill>
              </a:rPr>
              <a:t>Git</a:t>
            </a:r>
            <a:r>
              <a:rPr lang="pt-BR" dirty="0"/>
              <a:t> E </a:t>
            </a:r>
            <a:r>
              <a:rPr lang="pt-BR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6F24D4-5470-4B40-B18F-05A49289D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Nível iniciante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3813BE-5EE4-4414-8BB2-F2FBE5889C74}"/>
              </a:ext>
            </a:extLst>
          </p:cNvPr>
          <p:cNvSpPr txBox="1"/>
          <p:nvPr/>
        </p:nvSpPr>
        <p:spPr>
          <a:xfrm>
            <a:off x="7230140" y="4231758"/>
            <a:ext cx="406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 Técnico em Informática – SENAC/ES</a:t>
            </a:r>
          </a:p>
          <a:p>
            <a:pPr algn="r"/>
            <a:r>
              <a:rPr lang="pt-BR" dirty="0"/>
              <a:t>Daniel de Assis</a:t>
            </a:r>
          </a:p>
        </p:txBody>
      </p:sp>
    </p:spTree>
    <p:extLst>
      <p:ext uri="{BB962C8B-B14F-4D97-AF65-F5344CB8AC3E}">
        <p14:creationId xmlns:p14="http://schemas.microsoft.com/office/powerpoint/2010/main" val="104716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pt-BR" dirty="0"/>
              <a:t>Caso você erre o endereço do repositório remoto, poderá excluí-lo através do comando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remote</a:t>
            </a:r>
            <a:r>
              <a:rPr lang="pt-BR" dirty="0">
                <a:solidFill>
                  <a:schemeClr val="bg2"/>
                </a:solidFill>
              </a:rPr>
              <a:t> remove </a:t>
            </a:r>
            <a:r>
              <a:rPr lang="pt-BR" dirty="0" err="1">
                <a:solidFill>
                  <a:schemeClr val="bg2"/>
                </a:solidFill>
              </a:rPr>
              <a:t>origin</a:t>
            </a:r>
            <a:endParaRPr lang="pt-BR" dirty="0">
              <a:solidFill>
                <a:schemeClr val="bg2"/>
              </a:solidFill>
            </a:endParaRPr>
          </a:p>
          <a:p>
            <a:r>
              <a:rPr lang="pt-BR" dirty="0"/>
              <a:t>Depois disso basta repetir o processo mostrado na página anterior.</a:t>
            </a:r>
          </a:p>
          <a:p>
            <a:r>
              <a:rPr lang="pt-BR" dirty="0" err="1"/>
              <a:t>Obs</a:t>
            </a:r>
            <a:r>
              <a:rPr lang="pt-BR" dirty="0"/>
              <a:t>: o nome </a:t>
            </a:r>
            <a:r>
              <a:rPr lang="pt-BR" dirty="0" err="1">
                <a:solidFill>
                  <a:schemeClr val="accent2"/>
                </a:solidFill>
              </a:rPr>
              <a:t>origin</a:t>
            </a:r>
            <a:r>
              <a:rPr lang="pt-BR" dirty="0"/>
              <a:t> é um padrão usado no GitHub, mas pode ser usado outro nome de sua preferência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ou adicione os arquivos que quiser dentro do seu repositório local. Por exemplo, sua pasta </a:t>
            </a:r>
            <a:r>
              <a:rPr lang="pt-BR" dirty="0" err="1"/>
              <a:t>ExemploGit</a:t>
            </a:r>
            <a:r>
              <a:rPr lang="pt-BR" dirty="0"/>
              <a:t> poderia ser uma pasta de um projeto do </a:t>
            </a:r>
            <a:r>
              <a:rPr lang="pt-BR" dirty="0" err="1"/>
              <a:t>Netbeans</a:t>
            </a:r>
            <a:r>
              <a:rPr lang="pt-BR" dirty="0"/>
              <a:t> ou simplesmente conter arquivos aleatórios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003FD1-B564-4032-B044-B171FF35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3" y="3634740"/>
            <a:ext cx="7324052" cy="30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Adicione os arquivos na fila de envio para o repositório remoto </a:t>
            </a:r>
            <a:r>
              <a:rPr lang="pt-BR" sz="2800" dirty="0">
                <a:solidFill>
                  <a:srgbClr val="FFFF00"/>
                </a:solidFill>
              </a:rPr>
              <a:t>(</a:t>
            </a:r>
            <a:r>
              <a:rPr lang="pt-BR" sz="2800" dirty="0" err="1">
                <a:solidFill>
                  <a:srgbClr val="FFFF00"/>
                </a:solidFill>
              </a:rPr>
              <a:t>add</a:t>
            </a:r>
            <a:r>
              <a:rPr lang="pt-BR" sz="2800" dirty="0">
                <a:solidFill>
                  <a:srgbClr val="FFFF00"/>
                </a:solidFill>
              </a:rPr>
              <a:t>)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add</a:t>
            </a:r>
            <a:r>
              <a:rPr lang="pt-BR" dirty="0">
                <a:solidFill>
                  <a:schemeClr val="bg2"/>
                </a:solidFill>
              </a:rPr>
              <a:t> *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/>
              <a:t>você também pode adicionar um arquivo específico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add</a:t>
            </a:r>
            <a:r>
              <a:rPr lang="pt-BR" dirty="0">
                <a:solidFill>
                  <a:schemeClr val="bg2"/>
                </a:solidFill>
              </a:rPr>
              <a:t> “</a:t>
            </a:r>
            <a:r>
              <a:rPr lang="pt-BR" dirty="0" err="1">
                <a:solidFill>
                  <a:schemeClr val="bg2"/>
                </a:solidFill>
              </a:rPr>
              <a:t>nomeDoAqruivo.extensão</a:t>
            </a:r>
            <a:r>
              <a:rPr lang="pt-BR" dirty="0">
                <a:solidFill>
                  <a:schemeClr val="bg2"/>
                </a:solidFill>
              </a:rPr>
              <a:t>”</a:t>
            </a:r>
          </a:p>
          <a:p>
            <a:r>
              <a:rPr lang="pt-BR" dirty="0"/>
              <a:t>Verifique atualizações e confirme os arquivos para serem enviados </a:t>
            </a:r>
            <a:r>
              <a:rPr lang="pt-BR" sz="2800" dirty="0">
                <a:solidFill>
                  <a:srgbClr val="FFFF00"/>
                </a:solidFill>
              </a:rPr>
              <a:t>(</a:t>
            </a:r>
            <a:r>
              <a:rPr lang="pt-BR" sz="2800" dirty="0" err="1">
                <a:solidFill>
                  <a:srgbClr val="FFFF00"/>
                </a:solidFill>
              </a:rPr>
              <a:t>commit</a:t>
            </a:r>
            <a:r>
              <a:rPr lang="pt-BR" sz="2800" dirty="0">
                <a:solidFill>
                  <a:srgbClr val="FFFF00"/>
                </a:solidFill>
              </a:rPr>
              <a:t>)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commit</a:t>
            </a:r>
            <a:r>
              <a:rPr lang="pt-BR" dirty="0">
                <a:solidFill>
                  <a:schemeClr val="bg2"/>
                </a:solidFill>
              </a:rPr>
              <a:t> -m “algum comentário a sua escolha”</a:t>
            </a:r>
          </a:p>
          <a:p>
            <a:r>
              <a:rPr lang="pt-BR" dirty="0"/>
              <a:t>Envie os arquivos para o repositório remoto </a:t>
            </a:r>
            <a:r>
              <a:rPr lang="pt-BR" sz="2800" dirty="0">
                <a:solidFill>
                  <a:srgbClr val="FFFF00"/>
                </a:solidFill>
              </a:rPr>
              <a:t>(</a:t>
            </a:r>
            <a:r>
              <a:rPr lang="pt-BR" sz="2800" dirty="0" err="1">
                <a:solidFill>
                  <a:srgbClr val="FFFF00"/>
                </a:solidFill>
              </a:rPr>
              <a:t>push</a:t>
            </a:r>
            <a:r>
              <a:rPr lang="pt-BR" sz="2800" dirty="0">
                <a:solidFill>
                  <a:srgbClr val="FFFF00"/>
                </a:solidFill>
              </a:rPr>
              <a:t>)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push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origin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master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2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pt-BR" dirty="0"/>
              <a:t>A figura a seguir mostra a realização dos comandos </a:t>
            </a:r>
            <a:r>
              <a:rPr lang="pt-BR" dirty="0" err="1">
                <a:solidFill>
                  <a:srgbClr val="FFFF00"/>
                </a:solidFill>
              </a:rPr>
              <a:t>add</a:t>
            </a:r>
            <a:r>
              <a:rPr lang="pt-BR" dirty="0"/>
              <a:t>,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commit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push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AF49B8-66D3-49EE-A9AE-2B2C54FB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3" y="2915256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2086292"/>
          </a:xfrm>
        </p:spPr>
        <p:txBody>
          <a:bodyPr>
            <a:normAutofit/>
          </a:bodyPr>
          <a:lstStyle/>
          <a:p>
            <a:r>
              <a:rPr lang="pt-BR" dirty="0"/>
              <a:t>Ao realizar o </a:t>
            </a:r>
            <a:r>
              <a:rPr lang="pt-BR" dirty="0" err="1"/>
              <a:t>push</a:t>
            </a:r>
            <a:r>
              <a:rPr lang="pt-BR" dirty="0"/>
              <a:t>, será solicitado que digite o nome de usuário (</a:t>
            </a:r>
            <a:r>
              <a:rPr lang="pt-BR" dirty="0" err="1"/>
              <a:t>username</a:t>
            </a:r>
            <a:r>
              <a:rPr lang="pt-BR" dirty="0"/>
              <a:t>), que é seu </a:t>
            </a:r>
            <a:r>
              <a:rPr lang="pt-BR" dirty="0">
                <a:solidFill>
                  <a:schemeClr val="accent2"/>
                </a:solidFill>
              </a:rPr>
              <a:t>e-mail</a:t>
            </a:r>
            <a:r>
              <a:rPr lang="pt-BR" dirty="0"/>
              <a:t>, e sua senha (</a:t>
            </a:r>
            <a:r>
              <a:rPr lang="pt-BR" dirty="0" err="1"/>
              <a:t>password</a:t>
            </a:r>
            <a:r>
              <a:rPr lang="pt-BR" dirty="0"/>
              <a:t>) do GitHub.</a:t>
            </a:r>
            <a:br>
              <a:rPr lang="pt-BR" dirty="0"/>
            </a:br>
            <a:r>
              <a:rPr lang="pt-BR" dirty="0"/>
              <a:t>Após a autenticação, você verá uma mensagem parecida com a seguir:</a:t>
            </a:r>
            <a:br>
              <a:rPr lang="pt-BR" dirty="0"/>
            </a:b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6D1568-64B9-4FD2-B09F-8A30B2BB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38" y="3625968"/>
            <a:ext cx="5772956" cy="2886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02E75A-5379-418B-A985-F5999CF5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38" y="6029932"/>
            <a:ext cx="4667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2086292"/>
          </a:xfrm>
        </p:spPr>
        <p:txBody>
          <a:bodyPr>
            <a:normAutofit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Adicionou, excluiu ou alterou algum arquivo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?</a:t>
            </a: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 </a:t>
            </a:r>
            <a:br>
              <a:rPr lang="pt-BR" dirty="0"/>
            </a:br>
            <a:r>
              <a:rPr lang="pt-BR" dirty="0"/>
              <a:t>Repita o mesmos passos anteriores, por completo</a:t>
            </a:r>
            <a:br>
              <a:rPr lang="pt-BR" dirty="0"/>
            </a:br>
            <a:r>
              <a:rPr lang="pt-BR" sz="3200" dirty="0" err="1">
                <a:solidFill>
                  <a:srgbClr val="FFFF00"/>
                </a:solidFill>
              </a:rPr>
              <a:t>add</a:t>
            </a:r>
            <a:r>
              <a:rPr lang="pt-BR" dirty="0"/>
              <a:t>,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sz="3200" dirty="0" err="1">
                <a:solidFill>
                  <a:srgbClr val="FFFF00"/>
                </a:solidFill>
              </a:rPr>
              <a:t>commit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/>
              <a:t>e o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sz="3200" dirty="0" err="1">
                <a:solidFill>
                  <a:srgbClr val="FFFF00"/>
                </a:solidFill>
              </a:rPr>
              <a:t>push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3"/>
          </a:xfrm>
        </p:spPr>
        <p:txBody>
          <a:bodyPr>
            <a:normAutofit/>
          </a:bodyPr>
          <a:lstStyle/>
          <a:p>
            <a:r>
              <a:rPr lang="pt-BR" dirty="0"/>
              <a:t>Dica 1: </a:t>
            </a:r>
            <a:r>
              <a:rPr lang="pt-BR" dirty="0" err="1">
                <a:solidFill>
                  <a:srgbClr val="FFFF00"/>
                </a:solidFill>
              </a:rPr>
              <a:t>master</a:t>
            </a:r>
            <a:r>
              <a:rPr lang="pt-BR" dirty="0"/>
              <a:t> é um nome padrão usado para identificar a versão atual do projeto. O </a:t>
            </a:r>
            <a:r>
              <a:rPr lang="pt-BR" dirty="0" err="1"/>
              <a:t>Git</a:t>
            </a:r>
            <a:r>
              <a:rPr lang="pt-BR" dirty="0"/>
              <a:t> permite a criação de ramificações nas versões (</a:t>
            </a:r>
            <a:r>
              <a:rPr lang="pt-BR" dirty="0" err="1">
                <a:solidFill>
                  <a:srgbClr val="FFFF00"/>
                </a:solidFill>
              </a:rPr>
              <a:t>branchs</a:t>
            </a:r>
            <a:r>
              <a:rPr lang="pt-BR" dirty="0"/>
              <a:t>) para que sejam modificadas apenas partes ou funcionalidades específicas de um projeto. </a:t>
            </a:r>
            <a:r>
              <a:rPr lang="pt-BR" dirty="0" err="1">
                <a:solidFill>
                  <a:srgbClr val="FFFF00"/>
                </a:solidFill>
              </a:rPr>
              <a:t>master</a:t>
            </a:r>
            <a:r>
              <a:rPr lang="pt-BR" dirty="0"/>
              <a:t> é o ramo principal. Por enquanto só utilizaremos ele como único ramo. Mas vale a pena aprender a criar </a:t>
            </a:r>
            <a:r>
              <a:rPr lang="pt-BR" dirty="0" err="1">
                <a:solidFill>
                  <a:srgbClr val="FFFF00"/>
                </a:solidFill>
              </a:rPr>
              <a:t>branchs</a:t>
            </a:r>
            <a:r>
              <a:rPr lang="pt-BR" dirty="0"/>
              <a:t>, principalmente para projetos grandes ou feitos em equipe. Aprenda em </a:t>
            </a:r>
            <a:r>
              <a:rPr lang="pt-BR" dirty="0">
                <a:hlinkClick r:id="rId2"/>
              </a:rPr>
              <a:t>http://try.github.io/</a:t>
            </a:r>
            <a:br>
              <a:rPr lang="pt-BR" dirty="0"/>
            </a:br>
            <a:endParaRPr lang="pt-BR" dirty="0"/>
          </a:p>
          <a:p>
            <a:r>
              <a:rPr lang="pt-BR" dirty="0"/>
              <a:t>Dica 2: você pode verificar todos os </a:t>
            </a:r>
            <a:r>
              <a:rPr lang="pt-BR" dirty="0" err="1"/>
              <a:t>commits</a:t>
            </a:r>
            <a:r>
              <a:rPr lang="pt-BR" dirty="0"/>
              <a:t> feitos através do comando: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2774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 Você já tem um repositório remoto, mas agora vai usar um novo computador. Precisa criar uma cópia do seu repositório remoto em seu computador local.</a:t>
            </a:r>
            <a:br>
              <a:rPr lang="pt-BR" sz="3600" dirty="0"/>
            </a:br>
            <a:r>
              <a:rPr lang="pt-BR" sz="3600" dirty="0"/>
              <a:t>Você então precisará fazer um </a:t>
            </a:r>
            <a:r>
              <a:rPr lang="pt-BR" sz="3600" dirty="0">
                <a:solidFill>
                  <a:srgbClr val="FFFF00"/>
                </a:solidFill>
              </a:rPr>
              <a:t>clone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89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Escolha uma pasta em seu computador, onde seu clone será criado. </a:t>
            </a:r>
            <a:br>
              <a:rPr lang="pt-BR" dirty="0"/>
            </a:br>
            <a:br>
              <a:rPr lang="pt-BR" dirty="0"/>
            </a:br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Atenção: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precisa criar uma pasta local com o mesmo nome do repositório, o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irá criar a pasta e todo o repositório local automaticamente.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6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Através do CMD, vá até a pasta escolhida. Observe, no exemplo abaixo, que a pasta </a:t>
            </a:r>
            <a:r>
              <a:rPr lang="pt-BR" dirty="0" err="1">
                <a:solidFill>
                  <a:srgbClr val="FFFF00"/>
                </a:solidFill>
              </a:rPr>
              <a:t>novocomputador</a:t>
            </a:r>
            <a:r>
              <a:rPr lang="pt-BR" dirty="0"/>
              <a:t> está vazia. </a:t>
            </a:r>
            <a:br>
              <a:rPr lang="pt-BR" dirty="0"/>
            </a:b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D3EF14-1276-4953-88F7-386701AE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7" y="3429000"/>
            <a:ext cx="5324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14E5-739D-4C90-8EF5-384AFEBB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FF64C-05F0-4955-B602-C5B2CE36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do programa </a:t>
            </a:r>
            <a:r>
              <a:rPr lang="pt-BR" dirty="0" err="1"/>
              <a:t>Git</a:t>
            </a:r>
            <a:r>
              <a:rPr lang="pt-BR" dirty="0"/>
              <a:t> no computador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>
                <a:hlinkClick r:id="rId2"/>
              </a:rPr>
              <a:t>https://gitforwindows.org</a:t>
            </a:r>
            <a:r>
              <a:rPr lang="pt-BR" dirty="0"/>
              <a:t>)</a:t>
            </a:r>
          </a:p>
          <a:p>
            <a:r>
              <a:rPr lang="pt-BR" dirty="0"/>
              <a:t>Estar cadastrado (ter uma conta) no GitHub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>
                <a:hlinkClick r:id="rId3"/>
              </a:rPr>
              <a:t>https://github.com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496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Crie um clone do repositório remoto através do comando:</a:t>
            </a:r>
            <a:br>
              <a:rPr lang="pt-BR" dirty="0"/>
            </a:br>
            <a:r>
              <a:rPr lang="en-US" dirty="0">
                <a:solidFill>
                  <a:schemeClr val="bg2"/>
                </a:solidFill>
              </a:rPr>
              <a:t>git clone https://github.com/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SeuNomeDeUsuario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SuaPasta</a:t>
            </a:r>
            <a:r>
              <a:rPr lang="en-US" dirty="0">
                <a:solidFill>
                  <a:schemeClr val="bg2"/>
                </a:solidFill>
              </a:rPr>
              <a:t>.git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DC7D80-5756-4F6C-A1AD-B28ED95E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14" y="3515332"/>
            <a:ext cx="6724650" cy="2724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702C90-C6D7-4102-A940-C1BC301A1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42" b="28269"/>
          <a:stretch/>
        </p:blipFill>
        <p:spPr>
          <a:xfrm>
            <a:off x="1432414" y="4144715"/>
            <a:ext cx="6724650" cy="1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3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Você pode usar o comando </a:t>
            </a:r>
            <a:r>
              <a:rPr lang="pt-BR" dirty="0" err="1">
                <a:solidFill>
                  <a:srgbClr val="FFFF00"/>
                </a:solidFill>
              </a:rPr>
              <a:t>dir</a:t>
            </a:r>
            <a:r>
              <a:rPr lang="pt-BR" dirty="0"/>
              <a:t> e confirmar que o repositório foi criado e todos os arquivos foram baixados.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99B753-E2C4-46FB-BDF5-97AC6276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7" y="3248759"/>
            <a:ext cx="5210175" cy="2571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A4E8C8-F851-42B0-95FD-1550C6F6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37" y="2984500"/>
            <a:ext cx="5210175" cy="3552825"/>
          </a:xfrm>
          <a:prstGeom prst="rect">
            <a:avLst/>
          </a:prstGeom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ED783DEF-8D04-4260-81BF-31AFFE729460}"/>
              </a:ext>
            </a:extLst>
          </p:cNvPr>
          <p:cNvSpPr/>
          <p:nvPr/>
        </p:nvSpPr>
        <p:spPr>
          <a:xfrm>
            <a:off x="5517417" y="3429000"/>
            <a:ext cx="1033220" cy="925513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2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 Você já tem um repositório remoto e já fez o clone do repositório em uma pasta local. Mas seu repositório remoto está mais atualizado. </a:t>
            </a:r>
            <a:br>
              <a:rPr lang="pt-BR" sz="3600" dirty="0"/>
            </a:br>
            <a:r>
              <a:rPr lang="pt-BR" sz="3600" dirty="0"/>
              <a:t>Você precisará fazer um </a:t>
            </a:r>
            <a:r>
              <a:rPr lang="pt-BR" sz="3600" dirty="0" err="1">
                <a:solidFill>
                  <a:srgbClr val="FFFF00"/>
                </a:solidFill>
              </a:rPr>
              <a:t>pull</a:t>
            </a:r>
            <a:r>
              <a:rPr lang="pt-BR" sz="3600" dirty="0"/>
              <a:t> das atualizações</a:t>
            </a:r>
          </a:p>
        </p:txBody>
      </p:sp>
    </p:spTree>
    <p:extLst>
      <p:ext uri="{BB962C8B-B14F-4D97-AF65-F5344CB8AC3E}">
        <p14:creationId xmlns:p14="http://schemas.microsoft.com/office/powerpoint/2010/main" val="164287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 Você já tem um repositório remoto e já fez o clone do repositório em uma pasta local. Mas seu repositório remoto está mais atualizado. </a:t>
            </a:r>
            <a:br>
              <a:rPr lang="pt-BR" sz="3600" dirty="0"/>
            </a:br>
            <a:r>
              <a:rPr lang="pt-BR" sz="3600" dirty="0"/>
              <a:t>Você precisará fazer um </a:t>
            </a:r>
            <a:r>
              <a:rPr lang="pt-BR" sz="3600" dirty="0" err="1">
                <a:solidFill>
                  <a:srgbClr val="FFFF00"/>
                </a:solidFill>
              </a:rPr>
              <a:t>pull</a:t>
            </a:r>
            <a:r>
              <a:rPr lang="pt-BR" sz="3600" dirty="0"/>
              <a:t> das atualizações</a:t>
            </a:r>
          </a:p>
        </p:txBody>
      </p:sp>
    </p:spTree>
    <p:extLst>
      <p:ext uri="{BB962C8B-B14F-4D97-AF65-F5344CB8AC3E}">
        <p14:creationId xmlns:p14="http://schemas.microsoft.com/office/powerpoint/2010/main" val="81242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AF7B-F0B3-4A57-A71D-0E22694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68914-AE9B-4C49-A2F8-11985909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FCC5-06C4-4459-9C5D-9D28C774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746BC-C4BC-4488-97D0-DD4EEB4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Você vai criar um repositório pela primeira vez. Ainda não tem um repositório </a:t>
            </a:r>
            <a:r>
              <a:rPr lang="pt-BR" sz="3600" dirty="0" err="1"/>
              <a:t>Git</a:t>
            </a:r>
            <a:r>
              <a:rPr lang="pt-BR" sz="3600" dirty="0"/>
              <a:t> local e nem um repositório remoto.</a:t>
            </a:r>
          </a:p>
        </p:txBody>
      </p:sp>
    </p:spTree>
    <p:extLst>
      <p:ext uri="{BB962C8B-B14F-4D97-AF65-F5344CB8AC3E}">
        <p14:creationId xmlns:p14="http://schemas.microsoft.com/office/powerpoint/2010/main" val="398112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45803"/>
          </a:xfrm>
        </p:spPr>
        <p:txBody>
          <a:bodyPr>
            <a:normAutofit/>
          </a:bodyPr>
          <a:lstStyle/>
          <a:p>
            <a:r>
              <a:rPr lang="pt-BR" dirty="0"/>
              <a:t>Crie uma pasta (repositório) em seu profile no GitHub (</a:t>
            </a:r>
            <a:r>
              <a:rPr lang="pt-BR" dirty="0" err="1"/>
              <a:t>Repositories</a:t>
            </a:r>
            <a:r>
              <a:rPr lang="pt-BR" dirty="0"/>
              <a:t> &gt; New &gt; </a:t>
            </a:r>
            <a:r>
              <a:rPr lang="pt-BR" dirty="0" err="1"/>
              <a:t>seuNomeDeUsuario</a:t>
            </a:r>
            <a:r>
              <a:rPr lang="pt-BR" dirty="0"/>
              <a:t>/</a:t>
            </a:r>
            <a:r>
              <a:rPr lang="pt-BR" dirty="0" err="1"/>
              <a:t>nomeDaPasta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Exemplo: </a:t>
            </a:r>
            <a:r>
              <a:rPr lang="pt-BR" dirty="0" err="1">
                <a:solidFill>
                  <a:schemeClr val="bg2"/>
                </a:solidFill>
              </a:rPr>
              <a:t>josesantos</a:t>
            </a:r>
            <a:r>
              <a:rPr lang="pt-BR" dirty="0">
                <a:solidFill>
                  <a:schemeClr val="bg2"/>
                </a:solidFill>
              </a:rPr>
              <a:t>/</a:t>
            </a:r>
            <a:r>
              <a:rPr lang="pt-BR" dirty="0" err="1">
                <a:solidFill>
                  <a:schemeClr val="bg2"/>
                </a:solidFill>
              </a:rPr>
              <a:t>ExemploGit</a:t>
            </a:r>
            <a:endParaRPr lang="pt-BR" dirty="0">
              <a:solidFill>
                <a:schemeClr val="bg2"/>
              </a:solidFill>
            </a:endParaRPr>
          </a:p>
          <a:p>
            <a:r>
              <a:rPr lang="pt-BR" dirty="0"/>
              <a:t>Crie uma pasta em seu computador com o mesmo nome</a:t>
            </a:r>
            <a:br>
              <a:rPr lang="pt-BR" dirty="0"/>
            </a:br>
            <a:r>
              <a:rPr lang="pt-BR" dirty="0"/>
              <a:t>Exemplo: </a:t>
            </a:r>
            <a:r>
              <a:rPr lang="pt-BR" dirty="0">
                <a:solidFill>
                  <a:schemeClr val="bg2"/>
                </a:solidFill>
              </a:rPr>
              <a:t>C:\josesantos\ExemploGit</a:t>
            </a:r>
          </a:p>
          <a:p>
            <a:r>
              <a:rPr lang="pt-BR" dirty="0">
                <a:solidFill>
                  <a:srgbClr val="FFFF00"/>
                </a:solidFill>
              </a:rPr>
              <a:t>Lembre-se: </a:t>
            </a:r>
            <a:r>
              <a:rPr lang="pt-BR" dirty="0"/>
              <a:t>você terá sempre pelo menos dois repositórios </a:t>
            </a:r>
            <a:r>
              <a:rPr lang="pt-BR" dirty="0" err="1"/>
              <a:t>Git</a:t>
            </a:r>
            <a:r>
              <a:rPr lang="pt-BR" dirty="0"/>
              <a:t>, um local (ou mais de um) e um remoto. A ideia é que todos permaneçam atualizados, sendo clones uns dos outros. 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até sua posta local, em seu computador, através do CMD</a:t>
            </a:r>
            <a:br>
              <a:rPr lang="pt-BR" dirty="0"/>
            </a:br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cd</a:t>
            </a:r>
            <a:r>
              <a:rPr lang="pt-BR" dirty="0"/>
              <a:t>\</a:t>
            </a:r>
            <a:br>
              <a:rPr lang="pt-BR" dirty="0"/>
            </a:br>
            <a:r>
              <a:rPr lang="pt-BR" dirty="0" err="1"/>
              <a:t>cd</a:t>
            </a:r>
            <a:r>
              <a:rPr lang="pt-BR" dirty="0"/>
              <a:t> c:\josesantos\ExemploGit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ABDBE3-A161-4B36-B817-2A0F34E1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4267807"/>
            <a:ext cx="5981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Transforme sua pasta local em um repositório </a:t>
            </a:r>
            <a:r>
              <a:rPr lang="pt-BR" dirty="0" err="1"/>
              <a:t>Git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Se você não usou ela nenhuma vez como uma pasta </a:t>
            </a:r>
            <a:r>
              <a:rPr lang="pt-BR" dirty="0" err="1"/>
              <a:t>Git</a:t>
            </a:r>
            <a:r>
              <a:rPr lang="pt-BR" dirty="0"/>
              <a:t>, deverá executar o seguinte comando: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init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F0B1E5-74C2-4A5F-A063-FCDD8969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4182939"/>
            <a:ext cx="5981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5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Apenas na primeira vez de uso do </a:t>
            </a:r>
            <a:r>
              <a:rPr lang="pt-BR" dirty="0" err="1"/>
              <a:t>Git</a:t>
            </a:r>
            <a:r>
              <a:rPr lang="pt-BR" dirty="0"/>
              <a:t>, será necessário configurar seus dados pessoais na ferramenta, por questões segurança. Esses dados não necessariamente devem ser iguais aos do GitHub.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Nos próximos projetos </a:t>
            </a:r>
            <a:r>
              <a:rPr lang="pt-BR" dirty="0" err="1"/>
              <a:t>Git</a:t>
            </a:r>
            <a:r>
              <a:rPr lang="pt-BR" dirty="0"/>
              <a:t> que fizer em seu computador, este passo não será necessário.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0501E8-A934-4382-8F7A-122C49A9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13" y="3539698"/>
            <a:ext cx="6429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Dicas você sempre pode verificar o status após cada operação com o comando:</a:t>
            </a:r>
            <a:br>
              <a:rPr lang="pt-BR" dirty="0"/>
            </a:br>
            <a:r>
              <a:rPr lang="pt-BR" dirty="0" err="1">
                <a:solidFill>
                  <a:schemeClr val="bg2"/>
                </a:solidFill>
              </a:rPr>
              <a:t>git</a:t>
            </a:r>
            <a:r>
              <a:rPr lang="pt-BR" dirty="0">
                <a:solidFill>
                  <a:schemeClr val="bg2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10740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4185-5EF5-432D-B01C-9826381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92127-8109-4894-AC76-96E0F8E8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pt-BR" dirty="0"/>
              <a:t>Vincule sua pasta local à sua pasta remota através do comando: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git remote add origin https://github.com/</a:t>
            </a:r>
            <a:r>
              <a:rPr lang="en-US" dirty="0">
                <a:solidFill>
                  <a:schemeClr val="accent2"/>
                </a:solidFill>
              </a:rPr>
              <a:t>SeuNomeDeUsuario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SuaPasta</a:t>
            </a:r>
            <a:r>
              <a:rPr lang="en-US" dirty="0">
                <a:solidFill>
                  <a:schemeClr val="bg2"/>
                </a:solidFill>
              </a:rPr>
              <a:t>.git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Pronto, agora </a:t>
            </a:r>
            <a:r>
              <a:rPr lang="pt-BR" dirty="0"/>
              <a:t>seu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local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ligado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6E6AAC-8457-48B8-B7AF-13C28295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429000"/>
            <a:ext cx="8258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486</TotalTime>
  <Words>555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Adobe Garamond Pro</vt:lpstr>
      <vt:lpstr>Arial</vt:lpstr>
      <vt:lpstr>Calibri</vt:lpstr>
      <vt:lpstr>Tw Cen MT</vt:lpstr>
      <vt:lpstr>Circuito</vt:lpstr>
      <vt:lpstr>Comandos BÁSICOS PARA  Git E GITHUB</vt:lpstr>
      <vt:lpstr>requisitos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1</vt:lpstr>
      <vt:lpstr>Cenário 2</vt:lpstr>
      <vt:lpstr>Cenário 2</vt:lpstr>
      <vt:lpstr>Cenário 2</vt:lpstr>
      <vt:lpstr>Cenário 2</vt:lpstr>
      <vt:lpstr>Cenário 2</vt:lpstr>
      <vt:lpstr>Cenário 3</vt:lpstr>
      <vt:lpstr>Cenário 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BÁSICOS PARA  Git E GITHUB</dc:title>
  <dc:creator>Daniel</dc:creator>
  <cp:lastModifiedBy>Daniel</cp:lastModifiedBy>
  <cp:revision>26</cp:revision>
  <dcterms:created xsi:type="dcterms:W3CDTF">2019-02-16T02:04:31Z</dcterms:created>
  <dcterms:modified xsi:type="dcterms:W3CDTF">2019-02-16T10:11:00Z</dcterms:modified>
</cp:coreProperties>
</file>